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6" r:id="rId2"/>
    <p:sldId id="285" r:id="rId3"/>
    <p:sldId id="287" r:id="rId4"/>
    <p:sldId id="311" r:id="rId5"/>
    <p:sldId id="288" r:id="rId6"/>
    <p:sldId id="312" r:id="rId7"/>
    <p:sldId id="313" r:id="rId8"/>
    <p:sldId id="314" r:id="rId9"/>
    <p:sldId id="315" r:id="rId10"/>
    <p:sldId id="316" r:id="rId11"/>
    <p:sldId id="317" r:id="rId12"/>
    <p:sldId id="31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EA3ED-416C-41D9-BCCA-388924EE6E22}" type="datetimeFigureOut">
              <a:rPr lang="en-US" smtClean="0"/>
              <a:t>12/28/2021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A25A7-77FC-4D81-9E5A-3ABACFBD7BB0}" type="slidenum">
              <a:rPr lang="en-US" smtClean="0"/>
              <a:t>‹#›</a:t>
            </a:fld>
            <a:endParaRPr lang="en-US"/>
          </a:p>
        </p:txBody>
      </p:sp>
    </p:spTree>
    <p:extLst>
      <p:ext uri="{BB962C8B-B14F-4D97-AF65-F5344CB8AC3E}">
        <p14:creationId xmlns:p14="http://schemas.microsoft.com/office/powerpoint/2010/main" val="135933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A25A7-77FC-4D81-9E5A-3ABACFBD7BB0}" type="slidenum">
              <a:rPr lang="en-US" smtClean="0"/>
              <a:t>7</a:t>
            </a:fld>
            <a:endParaRPr lang="en-US"/>
          </a:p>
        </p:txBody>
      </p:sp>
    </p:spTree>
    <p:extLst>
      <p:ext uri="{BB962C8B-B14F-4D97-AF65-F5344CB8AC3E}">
        <p14:creationId xmlns:p14="http://schemas.microsoft.com/office/powerpoint/2010/main" val="233120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36965-0542-40D8-B5A7-8B3EF68A399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310084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36965-0542-40D8-B5A7-8B3EF68A399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81403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36965-0542-40D8-B5A7-8B3EF68A399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365043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36965-0542-40D8-B5A7-8B3EF68A399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398372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A36965-0542-40D8-B5A7-8B3EF68A399C}"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302264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36965-0542-40D8-B5A7-8B3EF68A399C}"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141139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36965-0542-40D8-B5A7-8B3EF68A399C}"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223927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36965-0542-40D8-B5A7-8B3EF68A399C}"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388833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36965-0542-40D8-B5A7-8B3EF68A399C}"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348946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A36965-0542-40D8-B5A7-8B3EF68A399C}"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163641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A36965-0542-40D8-B5A7-8B3EF68A399C}"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74158-ACAF-4DF6-A3F6-4D814B320697}" type="slidenum">
              <a:rPr lang="en-US" smtClean="0"/>
              <a:t>‹#›</a:t>
            </a:fld>
            <a:endParaRPr lang="en-US"/>
          </a:p>
        </p:txBody>
      </p:sp>
    </p:spTree>
    <p:extLst>
      <p:ext uri="{BB962C8B-B14F-4D97-AF65-F5344CB8AC3E}">
        <p14:creationId xmlns:p14="http://schemas.microsoft.com/office/powerpoint/2010/main" val="199640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36965-0542-40D8-B5A7-8B3EF68A399C}" type="datetimeFigureOut">
              <a:rPr lang="en-US" smtClean="0"/>
              <a:t>12/28/2021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74158-ACAF-4DF6-A3F6-4D814B320697}" type="slidenum">
              <a:rPr lang="en-US" smtClean="0"/>
              <a:t>‹#›</a:t>
            </a:fld>
            <a:endParaRPr lang="en-US"/>
          </a:p>
        </p:txBody>
      </p:sp>
    </p:spTree>
    <p:extLst>
      <p:ext uri="{BB962C8B-B14F-4D97-AF65-F5344CB8AC3E}">
        <p14:creationId xmlns:p14="http://schemas.microsoft.com/office/powerpoint/2010/main" val="107534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Educational_technolog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0" y="-214881"/>
            <a:ext cx="11989568"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p:nvSpPr>
        <p:spPr bwMode="auto">
          <a:xfrm>
            <a:off x="1802329" y="1929774"/>
            <a:ext cx="8801973" cy="340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panose="020B0604020202020204" pitchFamily="34" charset="0"/>
                <a:cs typeface="Arial" panose="020B0604020202020204" pitchFamily="34" charset="0"/>
              </a:defRPr>
            </a:lvl1pPr>
            <a:lvl2pPr algn="ctr" eaLnBrk="0" hangingPunct="0">
              <a:spcBef>
                <a:spcPct val="20000"/>
              </a:spcBef>
              <a:defRPr sz="2800">
                <a:solidFill>
                  <a:schemeClr val="tx1"/>
                </a:solidFill>
                <a:latin typeface="Arial" panose="020B0604020202020204" pitchFamily="34" charset="0"/>
                <a:cs typeface="Arial" panose="020B0604020202020204" pitchFamily="34" charset="0"/>
              </a:defRPr>
            </a:lvl2pPr>
            <a:lvl3pPr algn="ctr" eaLnBrk="0" hangingPunct="0">
              <a:spcBef>
                <a:spcPct val="20000"/>
              </a:spcBef>
              <a:defRPr sz="2400">
                <a:solidFill>
                  <a:schemeClr val="tx1"/>
                </a:solidFill>
                <a:latin typeface="Arial" panose="020B0604020202020204" pitchFamily="34" charset="0"/>
                <a:cs typeface="Arial" panose="020B0604020202020204" pitchFamily="34" charset="0"/>
              </a:defRPr>
            </a:lvl3pPr>
            <a:lvl4pPr algn="ctr" eaLnBrk="0" hangingPunct="0">
              <a:spcBef>
                <a:spcPct val="20000"/>
              </a:spcBef>
              <a:defRPr sz="2000">
                <a:solidFill>
                  <a:schemeClr val="tx1"/>
                </a:solidFill>
                <a:latin typeface="Arial" panose="020B0604020202020204" pitchFamily="34" charset="0"/>
                <a:cs typeface="Arial" panose="020B0604020202020204" pitchFamily="34" charset="0"/>
              </a:defRPr>
            </a:lvl4pPr>
            <a:lvl5pPr algn="ctr" eaLnBrk="0" hangingPunct="0">
              <a:spcBef>
                <a:spcPct val="20000"/>
              </a:spcBef>
              <a:defRPr sz="2000">
                <a:solidFill>
                  <a:schemeClr val="tx1"/>
                </a:solidFill>
                <a:latin typeface="Arial" panose="020B0604020202020204" pitchFamily="34" charset="0"/>
                <a:cs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150000"/>
              </a:lnSpc>
            </a:pPr>
            <a:r>
              <a:rPr lang="pt-BR" b="1" dirty="0">
                <a:solidFill>
                  <a:srgbClr val="FF0000"/>
                </a:solidFill>
                <a:latin typeface="Times New Roman" pitchFamily="18" charset="0"/>
                <a:cs typeface="Times New Roman" pitchFamily="18" charset="0"/>
              </a:rPr>
              <a:t>BÁO CÁO BIỆN </a:t>
            </a:r>
            <a:r>
              <a:rPr lang="pt-BR" b="1" dirty="0" smtClean="0">
                <a:solidFill>
                  <a:srgbClr val="FF0000"/>
                </a:solidFill>
                <a:latin typeface="Times New Roman" pitchFamily="18" charset="0"/>
                <a:cs typeface="Times New Roman" pitchFamily="18" charset="0"/>
              </a:rPr>
              <a:t>PHÁP</a:t>
            </a:r>
            <a:endParaRPr lang="en-US" dirty="0">
              <a:solidFill>
                <a:srgbClr val="FF0000"/>
              </a:solidFill>
              <a:latin typeface="Times New Roman" pitchFamily="18" charset="0"/>
              <a:cs typeface="Times New Roman" pitchFamily="18" charset="0"/>
            </a:endParaRPr>
          </a:p>
          <a:p>
            <a:pPr>
              <a:lnSpc>
                <a:spcPct val="150000"/>
              </a:lnSpc>
            </a:pPr>
            <a:r>
              <a:rPr lang="en-US" b="1" dirty="0" smtClean="0">
                <a:solidFill>
                  <a:srgbClr val="FF0000"/>
                </a:solidFill>
                <a:latin typeface="Times New Roman" pitchFamily="18" charset="0"/>
                <a:cs typeface="Times New Roman" pitchFamily="18" charset="0"/>
              </a:rPr>
              <a:t>ỨNG DỤNG CÔNG </a:t>
            </a:r>
            <a:r>
              <a:rPr lang="en-US" b="1" dirty="0">
                <a:solidFill>
                  <a:srgbClr val="FF0000"/>
                </a:solidFill>
                <a:latin typeface="Times New Roman" pitchFamily="18" charset="0"/>
                <a:cs typeface="Times New Roman" pitchFamily="18" charset="0"/>
              </a:rPr>
              <a:t>NGHỆ THÔNG </a:t>
            </a:r>
            <a:r>
              <a:rPr lang="en-US" b="1" dirty="0" smtClean="0">
                <a:solidFill>
                  <a:srgbClr val="FF0000"/>
                </a:solidFill>
                <a:latin typeface="Times New Roman" pitchFamily="18" charset="0"/>
                <a:cs typeface="Times New Roman" pitchFamily="18" charset="0"/>
              </a:rPr>
              <a:t>TIN</a:t>
            </a:r>
          </a:p>
          <a:p>
            <a:pPr>
              <a:lnSpc>
                <a:spcPct val="150000"/>
              </a:lnSpc>
            </a:pPr>
            <a:r>
              <a:rPr lang="en-US" b="1" dirty="0" smtClean="0">
                <a:solidFill>
                  <a:srgbClr val="FF0000"/>
                </a:solidFill>
                <a:latin typeface="Times New Roman" pitchFamily="18" charset="0"/>
                <a:cs typeface="Times New Roman" pitchFamily="18" charset="0"/>
              </a:rPr>
              <a:t> VÀO GIẢNG </a:t>
            </a:r>
            <a:r>
              <a:rPr lang="en-US" b="1" dirty="0">
                <a:solidFill>
                  <a:srgbClr val="FF0000"/>
                </a:solidFill>
                <a:latin typeface="Times New Roman" pitchFamily="18" charset="0"/>
                <a:cs typeface="Times New Roman" pitchFamily="18" charset="0"/>
              </a:rPr>
              <a:t>DẠY MÔN TOÁN </a:t>
            </a:r>
            <a:r>
              <a:rPr lang="pt-BR" b="1" dirty="0">
                <a:solidFill>
                  <a:srgbClr val="FF0000"/>
                </a:solidFill>
                <a:latin typeface="Times New Roman" pitchFamily="18" charset="0"/>
                <a:cs typeface="Times New Roman" pitchFamily="18" charset="0"/>
              </a:rPr>
              <a:t>LỚP 3 </a:t>
            </a:r>
            <a:endParaRPr lang="vi-VN" dirty="0">
              <a:solidFill>
                <a:srgbClr val="FF0000"/>
              </a:solidFill>
              <a:latin typeface="Times New Roman" pitchFamily="18" charset="0"/>
              <a:cs typeface="Times New Roman" pitchFamily="18" charset="0"/>
            </a:endParaRPr>
          </a:p>
          <a:p>
            <a:pPr>
              <a:lnSpc>
                <a:spcPct val="150000"/>
              </a:lnSpc>
            </a:pPr>
            <a:r>
              <a:rPr lang="pt-BR" b="1" dirty="0">
                <a:solidFill>
                  <a:srgbClr val="FF0000"/>
                </a:solidFill>
                <a:latin typeface="Times New Roman" pitchFamily="18" charset="0"/>
                <a:cs typeface="Times New Roman" pitchFamily="18" charset="0"/>
              </a:rPr>
              <a:t> </a:t>
            </a:r>
            <a:r>
              <a:rPr lang="pt-BR" b="1"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pic>
        <p:nvPicPr>
          <p:cNvPr id="9" name="Picture 9" descr="Pictureh«ah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76772">
            <a:off x="10229056" y="5351294"/>
            <a:ext cx="87788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ictureh«ah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76772">
            <a:off x="7188204" y="5308042"/>
            <a:ext cx="87788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ictureh«ah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76772">
            <a:off x="4197499" y="5232595"/>
            <a:ext cx="87788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ictureh«ah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422755">
            <a:off x="710304" y="4898432"/>
            <a:ext cx="877888" cy="31129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3"/>
          <p:cNvSpPr txBox="1">
            <a:spLocks noChangeArrowheads="1"/>
          </p:cNvSpPr>
          <p:nvPr/>
        </p:nvSpPr>
        <p:spPr bwMode="auto">
          <a:xfrm>
            <a:off x="762000" y="634358"/>
            <a:ext cx="111875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solidFill>
                  <a:srgbClr val="FF0066"/>
                </a:solidFill>
                <a:latin typeface="Times New Roman" pitchFamily="18" charset="0"/>
                <a:cs typeface="Times New Roman" pitchFamily="18" charset="0"/>
              </a:rPr>
              <a:t> </a:t>
            </a:r>
            <a:r>
              <a:rPr lang="en-US" altLang="en-US" sz="3200" b="1" dirty="0" smtClean="0">
                <a:solidFill>
                  <a:srgbClr val="FF0066"/>
                </a:solidFill>
                <a:latin typeface="Times New Roman" pitchFamily="18" charset="0"/>
                <a:cs typeface="Times New Roman" pitchFamily="18" charset="0"/>
              </a:rPr>
              <a:t>PHÒNG GIÁO DỤC VÀ ĐÀO TẠO THỊ XÃ ĐÔNG TRIỀU</a:t>
            </a:r>
            <a:endParaRPr lang="en-US" altLang="en-US" sz="3200" b="1" dirty="0">
              <a:solidFill>
                <a:srgbClr val="FF0066"/>
              </a:solidFill>
              <a:latin typeface="Times New Roman" pitchFamily="18" charset="0"/>
              <a:cs typeface="Times New Roman" pitchFamily="18" charset="0"/>
            </a:endParaRPr>
          </a:p>
          <a:p>
            <a:pPr algn="ctr"/>
            <a:r>
              <a:rPr lang="en-US" altLang="en-US" sz="3200" b="1" dirty="0">
                <a:solidFill>
                  <a:srgbClr val="FF0066"/>
                </a:solidFill>
                <a:latin typeface="Times New Roman" pitchFamily="18" charset="0"/>
                <a:cs typeface="Times New Roman" pitchFamily="18" charset="0"/>
              </a:rPr>
              <a:t> </a:t>
            </a:r>
            <a:r>
              <a:rPr lang="en-US" altLang="en-US" sz="3200" b="1" dirty="0" smtClean="0">
                <a:solidFill>
                  <a:srgbClr val="FF0066"/>
                </a:solidFill>
                <a:latin typeface="Times New Roman" pitchFamily="18" charset="0"/>
                <a:cs typeface="Times New Roman" pitchFamily="18" charset="0"/>
              </a:rPr>
              <a:t>TRƯỜNG TIỂU HỌC QUYẾT THẮNG</a:t>
            </a:r>
            <a:endParaRPr lang="en-US" altLang="en-US" sz="32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3480179" y="1631420"/>
            <a:ext cx="574570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5924509" y="5209642"/>
            <a:ext cx="5962747" cy="523220"/>
          </a:xfrm>
          <a:prstGeom prst="rect">
            <a:avLst/>
          </a:prstGeom>
          <a:noFill/>
        </p:spPr>
        <p:txBody>
          <a:bodyPr wrap="square" rtlCol="0">
            <a:spAutoFit/>
          </a:bodyPr>
          <a:lstStyle/>
          <a:p>
            <a:r>
              <a:rPr lang="en-US" sz="2800" b="1" i="1" dirty="0" smtClean="0">
                <a:solidFill>
                  <a:srgbClr val="002060"/>
                </a:solidFill>
              </a:rPr>
              <a:t>NGƯỜI BÁO CÁO: VŨ KHÁNH HUYỀN</a:t>
            </a:r>
            <a:endParaRPr lang="en-US" sz="2800" b="1" i="1" dirty="0">
              <a:solidFill>
                <a:srgbClr val="002060"/>
              </a:solidFill>
            </a:endParaRPr>
          </a:p>
        </p:txBody>
      </p:sp>
    </p:spTree>
    <p:extLst>
      <p:ext uri="{BB962C8B-B14F-4D97-AF65-F5344CB8AC3E}">
        <p14:creationId xmlns:p14="http://schemas.microsoft.com/office/powerpoint/2010/main" val="18986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0" fill="hold"/>
                                        <p:tgtEl>
                                          <p:spTgt spid="7">
                                            <p:txEl>
                                              <p:pRg st="0" end="0"/>
                                            </p:txEl>
                                          </p:spTgt>
                                        </p:tgtEl>
                                      </p:cBhvr>
                                      <p:by x="150000" y="150000"/>
                                    </p:animScale>
                                  </p:childTnLst>
                                </p:cTn>
                              </p:par>
                              <p:par>
                                <p:cTn id="7" presetID="6" presetClass="emph" presetSubtype="0" fill="hold" grpId="0" nodeType="withEffect">
                                  <p:stCondLst>
                                    <p:cond delay="0"/>
                                  </p:stCondLst>
                                  <p:childTnLst>
                                    <p:animScale>
                                      <p:cBhvr>
                                        <p:cTn id="8" dur="5000" fill="hold"/>
                                        <p:tgtEl>
                                          <p:spTgt spid="7">
                                            <p:txEl>
                                              <p:pRg st="1" end="1"/>
                                            </p:txEl>
                                          </p:spTgt>
                                        </p:tgtEl>
                                      </p:cBhvr>
                                      <p:by x="150000" y="150000"/>
                                    </p:animScale>
                                  </p:childTnLst>
                                </p:cTn>
                              </p:par>
                              <p:par>
                                <p:cTn id="9" presetID="6" presetClass="emph" presetSubtype="0" fill="hold" grpId="0" nodeType="withEffect">
                                  <p:stCondLst>
                                    <p:cond delay="0"/>
                                  </p:stCondLst>
                                  <p:childTnLst>
                                    <p:animScale>
                                      <p:cBhvr>
                                        <p:cTn id="10" dur="5000" fill="hold"/>
                                        <p:tgtEl>
                                          <p:spTgt spid="7">
                                            <p:txEl>
                                              <p:pRg st="2" end="2"/>
                                            </p:txEl>
                                          </p:spTgt>
                                        </p:tgtEl>
                                      </p:cBhvr>
                                      <p:by x="150000" y="150000"/>
                                    </p:animScale>
                                  </p:childTnLst>
                                </p:cTn>
                              </p:par>
                              <p:par>
                                <p:cTn id="11" presetID="6" presetClass="emph" presetSubtype="0" fill="hold" grpId="0" nodeType="withEffect">
                                  <p:stCondLst>
                                    <p:cond delay="0"/>
                                  </p:stCondLst>
                                  <p:childTnLst>
                                    <p:animScale>
                                      <p:cBhvr>
                                        <p:cTn id="12" dur="5000" fill="hold"/>
                                        <p:tgtEl>
                                          <p:spTgt spid="7">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83126" y="0"/>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0"/>
          <p:cNvSpPr>
            <a:spLocks noChangeArrowheads="1" noChangeShapeType="1" noTextEdit="1"/>
          </p:cNvSpPr>
          <p:nvPr/>
        </p:nvSpPr>
        <p:spPr bwMode="auto">
          <a:xfrm>
            <a:off x="647729" y="40945"/>
            <a:ext cx="11402291" cy="556904"/>
          </a:xfrm>
          <a:prstGeom prst="rect">
            <a:avLst/>
          </a:prstGeom>
        </p:spPr>
        <p:txBody>
          <a:bodyPr wrap="none" fromWordArt="1">
            <a:prstTxWarp prst="textPlain">
              <a:avLst>
                <a:gd name="adj" fmla="val 50000"/>
              </a:avLst>
            </a:prstTxWarp>
          </a:bodyPr>
          <a:lstStyle/>
          <a:p>
            <a:pPr algn="ct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p:txBody>
      </p:sp>
      <p:sp>
        <p:nvSpPr>
          <p:cNvPr id="2" name="Rectangle 1"/>
          <p:cNvSpPr/>
          <p:nvPr/>
        </p:nvSpPr>
        <p:spPr>
          <a:xfrm>
            <a:off x="149500" y="672353"/>
            <a:ext cx="11402291"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III. </a:t>
            </a:r>
            <a:r>
              <a:rPr lang="en-US" sz="2800" b="1" dirty="0" err="1">
                <a:solidFill>
                  <a:srgbClr val="FF0000"/>
                </a:solidFill>
                <a:latin typeface="Times New Roman" pitchFamily="18" charset="0"/>
                <a:cs typeface="Times New Roman" pitchFamily="18" charset="0"/>
              </a:rPr>
              <a:t>Hiệu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162231" y="1166077"/>
            <a:ext cx="11828207" cy="2677656"/>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pt-BR" sz="2400" dirty="0" smtClean="0">
                <a:latin typeface="Times New Roman" pitchFamily="18" charset="0"/>
                <a:cs typeface="Times New Roman" pitchFamily="18" charset="0"/>
              </a:rPr>
              <a:t>Các </a:t>
            </a:r>
            <a:r>
              <a:rPr lang="pt-BR" sz="2400" dirty="0">
                <a:latin typeface="Times New Roman" pitchFamily="18" charset="0"/>
                <a:cs typeface="Times New Roman" pitchFamily="18" charset="0"/>
              </a:rPr>
              <a:t>em bắt đầu có hứng thú và đam mê với phân môn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pt-BR" sz="2400" dirty="0">
                <a:latin typeface="Times New Roman" pitchFamily="18" charset="0"/>
                <a:cs typeface="Times New Roman" pitchFamily="18" charset="0"/>
              </a:rPr>
              <a:t>. Giờ học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pt-BR" sz="2400" dirty="0">
                <a:latin typeface="Times New Roman" pitchFamily="18" charset="0"/>
                <a:cs typeface="Times New Roman" pitchFamily="18" charset="0"/>
              </a:rPr>
              <a:t>diễn ra nhẹ nhàng và sinh động hơn.</a:t>
            </a:r>
            <a:endParaRPr lang="vi-VN"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tốt</a:t>
            </a:r>
            <a:r>
              <a:rPr lang="en-US" sz="2400" dirty="0" smtClean="0">
                <a:latin typeface="Times New Roman" pitchFamily="18" charset="0"/>
                <a:cs typeface="Times New Roman" pitchFamily="18" charset="0"/>
              </a:rPr>
              <a:t> hay,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fontAlgn="t"/>
            <a:r>
              <a:rPr lang="en-US" sz="2400" dirty="0">
                <a:latin typeface="Times New Roman" pitchFamily="18" charset="0"/>
                <a:cs typeface="Times New Roman" pitchFamily="18" charset="0"/>
              </a:rPr>
              <a:t>      + 100%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fontAlgn="t"/>
            <a:r>
              <a:rPr lang="en-US" sz="2400" dirty="0">
                <a:latin typeface="Times New Roman" pitchFamily="18" charset="0"/>
                <a:cs typeface="Times New Roman" pitchFamily="18" charset="0"/>
              </a:rPr>
              <a:t>       + 85%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+ 65%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endParaRPr lang="vi-VN" sz="2400"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90289661"/>
              </p:ext>
            </p:extLst>
          </p:nvPr>
        </p:nvGraphicFramePr>
        <p:xfrm>
          <a:off x="162232" y="3889612"/>
          <a:ext cx="11887789" cy="2731132"/>
        </p:xfrm>
        <a:graphic>
          <a:graphicData uri="http://schemas.openxmlformats.org/drawingml/2006/table">
            <a:tbl>
              <a:tblPr firstRow="1" firstCol="1" lastRow="1" lastCol="1" bandRow="1" bandCol="1">
                <a:tableStyleId>{5C22544A-7EE6-4342-B048-85BDC9FD1C3A}</a:tableStyleId>
              </a:tblPr>
              <a:tblGrid>
                <a:gridCol w="3687666"/>
                <a:gridCol w="2047128"/>
                <a:gridCol w="2162003"/>
                <a:gridCol w="2162003"/>
                <a:gridCol w="1828989"/>
              </a:tblGrid>
              <a:tr h="570102">
                <a:tc rowSpan="2">
                  <a:txBody>
                    <a:bodyPr/>
                    <a:lstStyle/>
                    <a:p>
                      <a:pPr algn="just">
                        <a:lnSpc>
                          <a:spcPct val="107000"/>
                        </a:lnSpc>
                        <a:spcAft>
                          <a:spcPts val="800"/>
                        </a:spcAft>
                      </a:pPr>
                      <a:r>
                        <a:rPr lang="en-US" sz="1800" dirty="0">
                          <a:solidFill>
                            <a:schemeClr val="tx1"/>
                          </a:solidFill>
                          <a:effectLst/>
                          <a:latin typeface="Times New Roman" pitchFamily="18" charset="0"/>
                          <a:cs typeface="Times New Roman" pitchFamily="18" charset="0"/>
                        </a:rPr>
                        <a:t> </a:t>
                      </a:r>
                    </a:p>
                    <a:p>
                      <a:pPr algn="ctr">
                        <a:lnSpc>
                          <a:spcPct val="107000"/>
                        </a:lnSpc>
                        <a:spcAft>
                          <a:spcPts val="800"/>
                        </a:spcAft>
                      </a:pPr>
                      <a:r>
                        <a:rPr lang="en-US" sz="2000" dirty="0" err="1">
                          <a:solidFill>
                            <a:schemeClr val="tx1"/>
                          </a:solidFill>
                          <a:effectLst/>
                          <a:latin typeface="Times New Roman" pitchFamily="18" charset="0"/>
                          <a:cs typeface="Times New Roman" pitchFamily="18" charset="0"/>
                        </a:rPr>
                        <a:t>Mức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đạt</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được</a:t>
                      </a:r>
                      <a:endParaRPr lang="en-US" sz="2000" dirty="0">
                        <a:solidFill>
                          <a:schemeClr val="tx1"/>
                        </a:solidFill>
                        <a:effectLst/>
                        <a:latin typeface="Times New Roman" pitchFamily="18" charset="0"/>
                        <a:ea typeface="Calibri"/>
                        <a:cs typeface="Times New Roman" pitchFamily="18" charset="0"/>
                      </a:endParaRPr>
                    </a:p>
                  </a:txBody>
                  <a:tcPr marL="68580" marR="68580" marT="0" marB="0"/>
                </a:tc>
                <a:tc gridSpan="2">
                  <a:txBody>
                    <a:bodyPr/>
                    <a:lstStyle/>
                    <a:p>
                      <a:pPr algn="ctr">
                        <a:lnSpc>
                          <a:spcPct val="107000"/>
                        </a:lnSpc>
                        <a:spcAft>
                          <a:spcPts val="800"/>
                        </a:spcAft>
                      </a:pPr>
                      <a:r>
                        <a:rPr lang="en-US" sz="1600" dirty="0" err="1">
                          <a:solidFill>
                            <a:schemeClr val="tx1"/>
                          </a:solidFill>
                          <a:effectLst/>
                          <a:latin typeface="Times New Roman" pitchFamily="18" charset="0"/>
                          <a:cs typeface="Times New Roman" pitchFamily="18" charset="0"/>
                        </a:rPr>
                        <a:t>Kết</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quả</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khảo</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sát</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trước</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khi</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áp</a:t>
                      </a:r>
                      <a:r>
                        <a:rPr lang="en-US" sz="1600" dirty="0">
                          <a:solidFill>
                            <a:schemeClr val="tx1"/>
                          </a:solidFill>
                          <a:effectLst/>
                          <a:latin typeface="Times New Roman" pitchFamily="18" charset="0"/>
                          <a:cs typeface="Times New Roman" pitchFamily="18" charset="0"/>
                        </a:rPr>
                        <a:t> </a:t>
                      </a:r>
                      <a:r>
                        <a:rPr lang="en-US" sz="1600" dirty="0" err="1" smtClean="0">
                          <a:solidFill>
                            <a:schemeClr val="tx1"/>
                          </a:solidFill>
                          <a:effectLst/>
                          <a:latin typeface="Times New Roman" pitchFamily="18" charset="0"/>
                          <a:cs typeface="Times New Roman" pitchFamily="18" charset="0"/>
                        </a:rPr>
                        <a:t>dụng</a:t>
                      </a:r>
                      <a:endParaRPr lang="en-US" sz="1600" dirty="0" smtClean="0">
                        <a:solidFill>
                          <a:schemeClr val="tx1"/>
                        </a:solidFill>
                        <a:effectLst/>
                        <a:latin typeface="Times New Roman" pitchFamily="18" charset="0"/>
                        <a:cs typeface="Times New Roman" pitchFamily="18" charset="0"/>
                      </a:endParaRPr>
                    </a:p>
                    <a:p>
                      <a:pPr algn="ctr">
                        <a:lnSpc>
                          <a:spcPct val="107000"/>
                        </a:lnSpc>
                        <a:spcAft>
                          <a:spcPts val="800"/>
                        </a:spcAft>
                      </a:pPr>
                      <a:r>
                        <a:rPr lang="en-US" sz="1600" dirty="0" smtClean="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sáng</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kiến</a:t>
                      </a:r>
                      <a:endParaRPr lang="en-US" sz="16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algn="ctr">
                        <a:lnSpc>
                          <a:spcPct val="107000"/>
                        </a:lnSpc>
                        <a:spcAft>
                          <a:spcPts val="800"/>
                        </a:spcAft>
                      </a:pPr>
                      <a:r>
                        <a:rPr lang="en-US" sz="1600" dirty="0" err="1">
                          <a:solidFill>
                            <a:schemeClr val="tx1"/>
                          </a:solidFill>
                          <a:effectLst/>
                          <a:latin typeface="Times New Roman" pitchFamily="18" charset="0"/>
                          <a:cs typeface="Times New Roman" pitchFamily="18" charset="0"/>
                        </a:rPr>
                        <a:t>Kết</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quả</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khảo</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sát</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sau</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khi</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áp</a:t>
                      </a:r>
                      <a:r>
                        <a:rPr lang="en-US" sz="1600" dirty="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dụng</a:t>
                      </a:r>
                      <a:r>
                        <a:rPr lang="en-US" sz="1600" dirty="0">
                          <a:solidFill>
                            <a:schemeClr val="tx1"/>
                          </a:solidFill>
                          <a:effectLst/>
                          <a:latin typeface="Times New Roman" pitchFamily="18" charset="0"/>
                          <a:cs typeface="Times New Roman" pitchFamily="18" charset="0"/>
                        </a:rPr>
                        <a:t> </a:t>
                      </a:r>
                      <a:endParaRPr lang="en-US" sz="1600" dirty="0" smtClean="0">
                        <a:solidFill>
                          <a:schemeClr val="tx1"/>
                        </a:solidFill>
                        <a:effectLst/>
                        <a:latin typeface="Times New Roman" pitchFamily="18" charset="0"/>
                        <a:cs typeface="Times New Roman" pitchFamily="18" charset="0"/>
                      </a:endParaRPr>
                    </a:p>
                    <a:p>
                      <a:pPr algn="ctr">
                        <a:lnSpc>
                          <a:spcPct val="107000"/>
                        </a:lnSpc>
                        <a:spcAft>
                          <a:spcPts val="800"/>
                        </a:spcAft>
                      </a:pPr>
                      <a:r>
                        <a:rPr lang="en-US" sz="1600" dirty="0" err="1" smtClean="0">
                          <a:solidFill>
                            <a:schemeClr val="tx1"/>
                          </a:solidFill>
                          <a:effectLst/>
                          <a:latin typeface="Times New Roman" pitchFamily="18" charset="0"/>
                          <a:cs typeface="Times New Roman" pitchFamily="18" charset="0"/>
                        </a:rPr>
                        <a:t>sáng</a:t>
                      </a:r>
                      <a:r>
                        <a:rPr lang="en-US" sz="1600" dirty="0" smtClean="0">
                          <a:solidFill>
                            <a:schemeClr val="tx1"/>
                          </a:solidFill>
                          <a:effectLst/>
                          <a:latin typeface="Times New Roman" pitchFamily="18" charset="0"/>
                          <a:cs typeface="Times New Roman" pitchFamily="18" charset="0"/>
                        </a:rPr>
                        <a:t> </a:t>
                      </a:r>
                      <a:r>
                        <a:rPr lang="en-US" sz="1600" dirty="0" err="1">
                          <a:solidFill>
                            <a:schemeClr val="tx1"/>
                          </a:solidFill>
                          <a:effectLst/>
                          <a:latin typeface="Times New Roman" pitchFamily="18" charset="0"/>
                          <a:cs typeface="Times New Roman" pitchFamily="18" charset="0"/>
                        </a:rPr>
                        <a:t>kiến</a:t>
                      </a:r>
                      <a:endParaRPr lang="en-US" sz="16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r>
              <a:tr h="366857">
                <a:tc vMerge="1">
                  <a:txBody>
                    <a:bodyPr/>
                    <a:lstStyle/>
                    <a:p>
                      <a:endParaRPr lang="en-US"/>
                    </a:p>
                  </a:txBody>
                  <a:tcPr/>
                </a:tc>
                <a:tc>
                  <a:txBody>
                    <a:bodyPr/>
                    <a:lstStyle/>
                    <a:p>
                      <a:pPr algn="ctr">
                        <a:lnSpc>
                          <a:spcPct val="107000"/>
                        </a:lnSpc>
                        <a:spcAft>
                          <a:spcPts val="800"/>
                        </a:spcAft>
                      </a:pPr>
                      <a:r>
                        <a:rPr lang="en-US" sz="1600" b="1" dirty="0" err="1">
                          <a:effectLst/>
                          <a:latin typeface="Times New Roman" pitchFamily="18" charset="0"/>
                          <a:cs typeface="Times New Roman" pitchFamily="18" charset="0"/>
                        </a:rPr>
                        <a:t>Số</a:t>
                      </a:r>
                      <a:r>
                        <a:rPr lang="en-US" sz="1600" b="1" dirty="0">
                          <a:effectLst/>
                          <a:latin typeface="Times New Roman" pitchFamily="18" charset="0"/>
                          <a:cs typeface="Times New Roman" pitchFamily="18" charset="0"/>
                        </a:rPr>
                        <a:t> </a:t>
                      </a:r>
                      <a:r>
                        <a:rPr lang="en-US" sz="1600" b="1" dirty="0" err="1">
                          <a:effectLst/>
                          <a:latin typeface="Times New Roman" pitchFamily="18" charset="0"/>
                          <a:cs typeface="Times New Roman" pitchFamily="18" charset="0"/>
                        </a:rPr>
                        <a:t>học</a:t>
                      </a:r>
                      <a:r>
                        <a:rPr lang="en-US" sz="1600" b="1" dirty="0">
                          <a:effectLst/>
                          <a:latin typeface="Times New Roman" pitchFamily="18" charset="0"/>
                          <a:cs typeface="Times New Roman" pitchFamily="18" charset="0"/>
                        </a:rPr>
                        <a:t> </a:t>
                      </a:r>
                      <a:r>
                        <a:rPr lang="en-US" sz="1600" b="1" dirty="0" err="1">
                          <a:effectLst/>
                          <a:latin typeface="Times New Roman" pitchFamily="18" charset="0"/>
                          <a:cs typeface="Times New Roman" pitchFamily="18" charset="0"/>
                        </a:rPr>
                        <a:t>sinh</a:t>
                      </a:r>
                      <a:endParaRPr lang="en-US" sz="16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600" b="1" dirty="0" err="1">
                          <a:effectLst/>
                          <a:latin typeface="Times New Roman" pitchFamily="18" charset="0"/>
                          <a:cs typeface="Times New Roman" pitchFamily="18" charset="0"/>
                        </a:rPr>
                        <a:t>Tỉ</a:t>
                      </a:r>
                      <a:r>
                        <a:rPr lang="en-US" sz="1600" b="1" dirty="0">
                          <a:effectLst/>
                          <a:latin typeface="Times New Roman" pitchFamily="18" charset="0"/>
                          <a:cs typeface="Times New Roman" pitchFamily="18" charset="0"/>
                        </a:rPr>
                        <a:t> </a:t>
                      </a:r>
                      <a:r>
                        <a:rPr lang="en-US" sz="1600" b="1" dirty="0" err="1">
                          <a:effectLst/>
                          <a:latin typeface="Times New Roman" pitchFamily="18" charset="0"/>
                          <a:cs typeface="Times New Roman" pitchFamily="18" charset="0"/>
                        </a:rPr>
                        <a:t>lệ</a:t>
                      </a:r>
                      <a:endParaRPr lang="en-US" sz="16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600" b="1" dirty="0" err="1">
                          <a:effectLst/>
                          <a:latin typeface="Times New Roman" pitchFamily="18" charset="0"/>
                          <a:cs typeface="Times New Roman" pitchFamily="18" charset="0"/>
                        </a:rPr>
                        <a:t>Số</a:t>
                      </a:r>
                      <a:r>
                        <a:rPr lang="en-US" sz="1600" b="1" dirty="0">
                          <a:effectLst/>
                          <a:latin typeface="Times New Roman" pitchFamily="18" charset="0"/>
                          <a:cs typeface="Times New Roman" pitchFamily="18" charset="0"/>
                        </a:rPr>
                        <a:t> </a:t>
                      </a:r>
                      <a:r>
                        <a:rPr lang="en-US" sz="1600" b="1" dirty="0" err="1">
                          <a:effectLst/>
                          <a:latin typeface="Times New Roman" pitchFamily="18" charset="0"/>
                          <a:cs typeface="Times New Roman" pitchFamily="18" charset="0"/>
                        </a:rPr>
                        <a:t>học</a:t>
                      </a:r>
                      <a:r>
                        <a:rPr lang="en-US" sz="1600" b="1" dirty="0">
                          <a:effectLst/>
                          <a:latin typeface="Times New Roman" pitchFamily="18" charset="0"/>
                          <a:cs typeface="Times New Roman" pitchFamily="18" charset="0"/>
                        </a:rPr>
                        <a:t> </a:t>
                      </a:r>
                      <a:r>
                        <a:rPr lang="en-US" sz="1600" b="1" dirty="0" err="1">
                          <a:effectLst/>
                          <a:latin typeface="Times New Roman" pitchFamily="18" charset="0"/>
                          <a:cs typeface="Times New Roman" pitchFamily="18" charset="0"/>
                        </a:rPr>
                        <a:t>sinh</a:t>
                      </a:r>
                      <a:endParaRPr lang="en-US" sz="1600" b="1"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400" b="1" dirty="0" err="1">
                          <a:solidFill>
                            <a:schemeClr val="tx1"/>
                          </a:solidFill>
                          <a:effectLst/>
                          <a:latin typeface="Times New Roman" pitchFamily="18" charset="0"/>
                          <a:cs typeface="Times New Roman" pitchFamily="18" charset="0"/>
                        </a:rPr>
                        <a:t>Tỉ</a:t>
                      </a:r>
                      <a:r>
                        <a:rPr lang="en-US" sz="1400" b="1" dirty="0">
                          <a:solidFill>
                            <a:schemeClr val="tx1"/>
                          </a:solidFill>
                          <a:effectLst/>
                          <a:latin typeface="Times New Roman" pitchFamily="18" charset="0"/>
                          <a:cs typeface="Times New Roman" pitchFamily="18" charset="0"/>
                        </a:rPr>
                        <a:t> </a:t>
                      </a:r>
                      <a:r>
                        <a:rPr lang="en-US" sz="1400" b="1" dirty="0" err="1">
                          <a:solidFill>
                            <a:schemeClr val="tx1"/>
                          </a:solidFill>
                          <a:effectLst/>
                          <a:latin typeface="Times New Roman" pitchFamily="18" charset="0"/>
                          <a:cs typeface="Times New Roman" pitchFamily="18" charset="0"/>
                        </a:rPr>
                        <a:t>lệ</a:t>
                      </a:r>
                      <a:endParaRPr lang="en-US" sz="1400" b="1" dirty="0">
                        <a:solidFill>
                          <a:schemeClr val="tx1"/>
                        </a:solidFill>
                        <a:effectLst/>
                        <a:latin typeface="Times New Roman" pitchFamily="18" charset="0"/>
                        <a:ea typeface="Calibri"/>
                        <a:cs typeface="Times New Roman" pitchFamily="18" charset="0"/>
                      </a:endParaRPr>
                    </a:p>
                  </a:txBody>
                  <a:tcPr marL="68580" marR="68580" marT="0" marB="0"/>
                </a:tc>
              </a:tr>
              <a:tr h="629377">
                <a:tc>
                  <a:txBody>
                    <a:bodyPr/>
                    <a:lstStyle/>
                    <a:p>
                      <a:pPr algn="just">
                        <a:lnSpc>
                          <a:spcPct val="107000"/>
                        </a:lnSpc>
                        <a:spcAft>
                          <a:spcPts val="800"/>
                        </a:spcAft>
                      </a:pPr>
                      <a:r>
                        <a:rPr lang="en-US" sz="1800" dirty="0" err="1">
                          <a:solidFill>
                            <a:schemeClr val="tx1"/>
                          </a:solidFill>
                          <a:effectLst/>
                          <a:latin typeface="Times New Roman" pitchFamily="18" charset="0"/>
                          <a:cs typeface="Times New Roman" pitchFamily="18" charset="0"/>
                        </a:rPr>
                        <a:t>Học</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sinh</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hoàn</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thành</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tốt</a:t>
                      </a:r>
                      <a:r>
                        <a:rPr lang="en-US" sz="1800" dirty="0">
                          <a:solidFill>
                            <a:schemeClr val="tx1"/>
                          </a:solidFill>
                          <a:effectLst/>
                          <a:latin typeface="Times New Roman" pitchFamily="18" charset="0"/>
                          <a:cs typeface="Times New Roman" pitchFamily="18" charset="0"/>
                        </a:rPr>
                        <a:t> </a:t>
                      </a:r>
                      <a:r>
                        <a:rPr lang="en-US" sz="1800" dirty="0" smtClean="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các</a:t>
                      </a:r>
                      <a:r>
                        <a:rPr lang="en-US" sz="1800" dirty="0">
                          <a:solidFill>
                            <a:schemeClr val="tx1"/>
                          </a:solidFill>
                          <a:effectLst/>
                          <a:latin typeface="Times New Roman" pitchFamily="18" charset="0"/>
                          <a:cs typeface="Times New Roman" pitchFamily="18" charset="0"/>
                        </a:rPr>
                        <a:t> </a:t>
                      </a:r>
                      <a:endParaRPr lang="en-US" sz="1800" dirty="0" smtClean="0">
                        <a:solidFill>
                          <a:schemeClr val="tx1"/>
                        </a:solidFill>
                        <a:effectLst/>
                        <a:latin typeface="Times New Roman" pitchFamily="18" charset="0"/>
                        <a:cs typeface="Times New Roman" pitchFamily="18" charset="0"/>
                      </a:endParaRPr>
                    </a:p>
                    <a:p>
                      <a:pPr algn="just">
                        <a:lnSpc>
                          <a:spcPct val="107000"/>
                        </a:lnSpc>
                        <a:spcAft>
                          <a:spcPts val="800"/>
                        </a:spcAft>
                      </a:pPr>
                      <a:r>
                        <a:rPr lang="en-US" sz="1800" dirty="0" err="1" smtClean="0">
                          <a:solidFill>
                            <a:schemeClr val="tx1"/>
                          </a:solidFill>
                          <a:effectLst/>
                          <a:latin typeface="Times New Roman" pitchFamily="18" charset="0"/>
                          <a:cs typeface="Times New Roman" pitchFamily="18" charset="0"/>
                        </a:rPr>
                        <a:t>bài</a:t>
                      </a:r>
                      <a:r>
                        <a:rPr lang="en-US" sz="1800" dirty="0" smtClean="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học</a:t>
                      </a:r>
                      <a:endParaRPr lang="en-US" sz="18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800" dirty="0">
                          <a:effectLst/>
                          <a:latin typeface="Times New Roman" pitchFamily="18" charset="0"/>
                          <a:cs typeface="Times New Roman" pitchFamily="18" charset="0"/>
                        </a:rPr>
                        <a:t> </a:t>
                      </a:r>
                      <a:r>
                        <a:rPr lang="en-US" sz="1800" dirty="0" smtClean="0">
                          <a:effectLst/>
                          <a:latin typeface="Times New Roman" pitchFamily="18" charset="0"/>
                          <a:cs typeface="Times New Roman" pitchFamily="18" charset="0"/>
                        </a:rPr>
                        <a:t>9 </a:t>
                      </a:r>
                      <a:r>
                        <a:rPr lang="en-US" sz="1800" dirty="0" err="1">
                          <a:effectLst/>
                          <a:latin typeface="Times New Roman" pitchFamily="18" charset="0"/>
                          <a:cs typeface="Times New Roman" pitchFamily="18" charset="0"/>
                        </a:rPr>
                        <a:t>em</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800" dirty="0">
                          <a:effectLst/>
                          <a:latin typeface="Times New Roman" pitchFamily="18" charset="0"/>
                          <a:cs typeface="Times New Roman" pitchFamily="18" charset="0"/>
                        </a:rPr>
                        <a:t> </a:t>
                      </a:r>
                      <a:r>
                        <a:rPr lang="en-US" sz="1800" dirty="0" smtClean="0">
                          <a:effectLst/>
                          <a:latin typeface="Times New Roman" pitchFamily="18" charset="0"/>
                          <a:cs typeface="Times New Roman" pitchFamily="18" charset="0"/>
                        </a:rPr>
                        <a:t>31 </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pt-BR" sz="1800" dirty="0">
                          <a:effectLst/>
                          <a:latin typeface="Times New Roman" pitchFamily="18" charset="0"/>
                          <a:cs typeface="Times New Roman" pitchFamily="18" charset="0"/>
                        </a:rPr>
                        <a:t> </a:t>
                      </a:r>
                      <a:r>
                        <a:rPr lang="pt-BR" sz="1800" dirty="0" smtClean="0">
                          <a:effectLst/>
                          <a:latin typeface="Times New Roman" pitchFamily="18" charset="0"/>
                          <a:cs typeface="Times New Roman" pitchFamily="18" charset="0"/>
                        </a:rPr>
                        <a:t>14 </a:t>
                      </a:r>
                      <a:r>
                        <a:rPr lang="pt-BR" sz="1800" dirty="0">
                          <a:effectLst/>
                          <a:latin typeface="Times New Roman" pitchFamily="18" charset="0"/>
                          <a:cs typeface="Times New Roman" pitchFamily="18" charset="0"/>
                        </a:rPr>
                        <a:t>em</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pt-BR" sz="1800" b="0" dirty="0">
                          <a:solidFill>
                            <a:schemeClr val="tx1"/>
                          </a:solidFill>
                          <a:effectLst/>
                          <a:latin typeface="Times New Roman" pitchFamily="18" charset="0"/>
                          <a:cs typeface="Times New Roman" pitchFamily="18" charset="0"/>
                        </a:rPr>
                        <a:t> </a:t>
                      </a:r>
                      <a:r>
                        <a:rPr lang="pt-BR" sz="1800" b="0" dirty="0" smtClean="0">
                          <a:solidFill>
                            <a:schemeClr val="tx1"/>
                          </a:solidFill>
                          <a:effectLst/>
                          <a:latin typeface="Times New Roman" pitchFamily="18" charset="0"/>
                          <a:cs typeface="Times New Roman" pitchFamily="18" charset="0"/>
                        </a:rPr>
                        <a:t> </a:t>
                      </a:r>
                      <a:r>
                        <a:rPr lang="pt-BR" sz="1800" b="0" dirty="0">
                          <a:solidFill>
                            <a:schemeClr val="tx1"/>
                          </a:solidFill>
                          <a:effectLst/>
                          <a:latin typeface="Times New Roman" pitchFamily="18" charset="0"/>
                          <a:cs typeface="Times New Roman" pitchFamily="18" charset="0"/>
                        </a:rPr>
                        <a:t>48,2 %</a:t>
                      </a:r>
                      <a:endParaRPr lang="en-US" sz="1800" b="0" dirty="0">
                        <a:solidFill>
                          <a:schemeClr val="tx1"/>
                        </a:solidFill>
                        <a:effectLst/>
                        <a:latin typeface="Times New Roman" pitchFamily="18" charset="0"/>
                        <a:ea typeface="Calibri"/>
                        <a:cs typeface="Times New Roman" pitchFamily="18" charset="0"/>
                      </a:endParaRPr>
                    </a:p>
                  </a:txBody>
                  <a:tcPr marL="68580" marR="68580" marT="0" marB="0"/>
                </a:tc>
              </a:tr>
              <a:tr h="460198">
                <a:tc>
                  <a:txBody>
                    <a:bodyPr/>
                    <a:lstStyle/>
                    <a:p>
                      <a:pPr algn="just">
                        <a:lnSpc>
                          <a:spcPct val="107000"/>
                        </a:lnSpc>
                        <a:spcAft>
                          <a:spcPts val="800"/>
                        </a:spcAft>
                      </a:pPr>
                      <a:r>
                        <a:rPr lang="en-US" sz="1800" dirty="0" err="1">
                          <a:solidFill>
                            <a:schemeClr val="tx1"/>
                          </a:solidFill>
                          <a:effectLst/>
                          <a:latin typeface="Times New Roman" pitchFamily="18" charset="0"/>
                          <a:cs typeface="Times New Roman" pitchFamily="18" charset="0"/>
                        </a:rPr>
                        <a:t>Học</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sinh</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hoàn</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thành</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các</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bài</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học</a:t>
                      </a:r>
                      <a:endParaRPr lang="en-US" sz="18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800" dirty="0">
                          <a:effectLst/>
                          <a:latin typeface="Times New Roman" pitchFamily="18" charset="0"/>
                          <a:cs typeface="Times New Roman" pitchFamily="18" charset="0"/>
                        </a:rPr>
                        <a:t> </a:t>
                      </a:r>
                      <a:r>
                        <a:rPr lang="en-US" sz="1800" dirty="0" smtClean="0">
                          <a:effectLst/>
                          <a:latin typeface="Times New Roman" pitchFamily="18" charset="0"/>
                          <a:cs typeface="Times New Roman" pitchFamily="18" charset="0"/>
                        </a:rPr>
                        <a:t>10 </a:t>
                      </a:r>
                      <a:r>
                        <a:rPr lang="en-US" sz="1800" dirty="0" err="1">
                          <a:effectLst/>
                          <a:latin typeface="Times New Roman" pitchFamily="18" charset="0"/>
                          <a:cs typeface="Times New Roman" pitchFamily="18" charset="0"/>
                        </a:rPr>
                        <a:t>em</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800" dirty="0">
                          <a:effectLst/>
                          <a:latin typeface="Times New Roman" pitchFamily="18" charset="0"/>
                          <a:cs typeface="Times New Roman" pitchFamily="18" charset="0"/>
                        </a:rPr>
                        <a:t> </a:t>
                      </a:r>
                      <a:r>
                        <a:rPr lang="en-US" sz="1800" dirty="0" smtClean="0">
                          <a:effectLst/>
                          <a:latin typeface="Times New Roman" pitchFamily="18" charset="0"/>
                          <a:cs typeface="Times New Roman" pitchFamily="18" charset="0"/>
                        </a:rPr>
                        <a:t>34,5 </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pt-BR" sz="1800" dirty="0">
                          <a:effectLst/>
                          <a:latin typeface="Times New Roman" pitchFamily="18" charset="0"/>
                          <a:cs typeface="Times New Roman" pitchFamily="18" charset="0"/>
                        </a:rPr>
                        <a:t> </a:t>
                      </a:r>
                      <a:r>
                        <a:rPr lang="pt-BR" sz="1800" dirty="0" smtClean="0">
                          <a:effectLst/>
                          <a:latin typeface="Times New Roman" pitchFamily="18" charset="0"/>
                          <a:cs typeface="Times New Roman" pitchFamily="18" charset="0"/>
                        </a:rPr>
                        <a:t>14 </a:t>
                      </a:r>
                      <a:r>
                        <a:rPr lang="pt-BR" sz="1800" dirty="0">
                          <a:effectLst/>
                          <a:latin typeface="Times New Roman" pitchFamily="18" charset="0"/>
                          <a:cs typeface="Times New Roman" pitchFamily="18" charset="0"/>
                        </a:rPr>
                        <a:t>em</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pt-BR" sz="1800" b="0" dirty="0">
                          <a:solidFill>
                            <a:schemeClr val="tx1"/>
                          </a:solidFill>
                          <a:effectLst/>
                          <a:latin typeface="Times New Roman" pitchFamily="18" charset="0"/>
                          <a:cs typeface="Times New Roman" pitchFamily="18" charset="0"/>
                        </a:rPr>
                        <a:t> </a:t>
                      </a:r>
                      <a:r>
                        <a:rPr lang="pt-BR" sz="1800" b="0" dirty="0" smtClean="0">
                          <a:solidFill>
                            <a:schemeClr val="tx1"/>
                          </a:solidFill>
                          <a:effectLst/>
                          <a:latin typeface="Times New Roman" pitchFamily="18" charset="0"/>
                          <a:cs typeface="Times New Roman" pitchFamily="18" charset="0"/>
                        </a:rPr>
                        <a:t>48,2 </a:t>
                      </a:r>
                      <a:r>
                        <a:rPr lang="pt-BR" sz="1800" b="0" dirty="0">
                          <a:solidFill>
                            <a:schemeClr val="tx1"/>
                          </a:solidFill>
                          <a:effectLst/>
                          <a:latin typeface="Times New Roman" pitchFamily="18" charset="0"/>
                          <a:cs typeface="Times New Roman" pitchFamily="18" charset="0"/>
                        </a:rPr>
                        <a:t>%</a:t>
                      </a:r>
                      <a:endParaRPr lang="en-US" sz="1800" b="0" dirty="0">
                        <a:solidFill>
                          <a:schemeClr val="tx1"/>
                        </a:solidFill>
                        <a:effectLst/>
                        <a:latin typeface="Times New Roman" pitchFamily="18" charset="0"/>
                        <a:ea typeface="Calibri"/>
                        <a:cs typeface="Times New Roman" pitchFamily="18" charset="0"/>
                      </a:endParaRPr>
                    </a:p>
                  </a:txBody>
                  <a:tcPr marL="68580" marR="68580" marT="0" marB="0"/>
                </a:tc>
              </a:tr>
              <a:tr h="629377">
                <a:tc>
                  <a:txBody>
                    <a:bodyPr/>
                    <a:lstStyle/>
                    <a:p>
                      <a:pPr algn="just">
                        <a:lnSpc>
                          <a:spcPct val="107000"/>
                        </a:lnSpc>
                        <a:spcAft>
                          <a:spcPts val="800"/>
                        </a:spcAft>
                      </a:pPr>
                      <a:r>
                        <a:rPr lang="en-US" sz="1800" dirty="0" err="1">
                          <a:solidFill>
                            <a:schemeClr val="tx1"/>
                          </a:solidFill>
                          <a:effectLst/>
                          <a:latin typeface="Times New Roman" pitchFamily="18" charset="0"/>
                          <a:cs typeface="Times New Roman" pitchFamily="18" charset="0"/>
                        </a:rPr>
                        <a:t>Học</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sinh</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chưa</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hoàn</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thành</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các</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bài</a:t>
                      </a:r>
                      <a:r>
                        <a:rPr lang="en-US" sz="1800" dirty="0">
                          <a:solidFill>
                            <a:schemeClr val="tx1"/>
                          </a:solidFill>
                          <a:effectLst/>
                          <a:latin typeface="Times New Roman" pitchFamily="18" charset="0"/>
                          <a:cs typeface="Times New Roman" pitchFamily="18" charset="0"/>
                        </a:rPr>
                        <a:t> </a:t>
                      </a:r>
                      <a:r>
                        <a:rPr lang="en-US" sz="1800" dirty="0" err="1">
                          <a:solidFill>
                            <a:schemeClr val="tx1"/>
                          </a:solidFill>
                          <a:effectLst/>
                          <a:latin typeface="Times New Roman" pitchFamily="18" charset="0"/>
                          <a:cs typeface="Times New Roman" pitchFamily="18" charset="0"/>
                        </a:rPr>
                        <a:t>học</a:t>
                      </a:r>
                      <a:endParaRPr lang="en-US" sz="18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800" b="0" dirty="0" smtClean="0">
                          <a:solidFill>
                            <a:schemeClr val="tx1"/>
                          </a:solidFill>
                          <a:effectLst/>
                          <a:latin typeface="Times New Roman" pitchFamily="18" charset="0"/>
                          <a:cs typeface="Times New Roman" pitchFamily="18" charset="0"/>
                        </a:rPr>
                        <a:t>10 </a:t>
                      </a:r>
                      <a:r>
                        <a:rPr lang="en-US" sz="1800" b="0" dirty="0" err="1">
                          <a:solidFill>
                            <a:schemeClr val="tx1"/>
                          </a:solidFill>
                          <a:effectLst/>
                          <a:latin typeface="Times New Roman" pitchFamily="18" charset="0"/>
                          <a:cs typeface="Times New Roman" pitchFamily="18" charset="0"/>
                        </a:rPr>
                        <a:t>em</a:t>
                      </a:r>
                      <a:endParaRPr lang="en-US" sz="1800" b="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en-US" sz="1800" b="0" dirty="0" smtClean="0">
                          <a:solidFill>
                            <a:schemeClr val="tx1"/>
                          </a:solidFill>
                          <a:effectLst/>
                          <a:latin typeface="Times New Roman" pitchFamily="18" charset="0"/>
                          <a:cs typeface="Times New Roman" pitchFamily="18" charset="0"/>
                        </a:rPr>
                        <a:t>34,5 </a:t>
                      </a:r>
                      <a:r>
                        <a:rPr lang="en-US" sz="1800" b="0" dirty="0">
                          <a:solidFill>
                            <a:schemeClr val="tx1"/>
                          </a:solidFill>
                          <a:effectLst/>
                          <a:latin typeface="Times New Roman" pitchFamily="18" charset="0"/>
                          <a:cs typeface="Times New Roman" pitchFamily="18" charset="0"/>
                        </a:rPr>
                        <a:t>%</a:t>
                      </a:r>
                      <a:endParaRPr lang="en-US" sz="1800" b="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pt-BR" sz="1800" b="0" dirty="0" smtClean="0">
                          <a:solidFill>
                            <a:schemeClr val="tx1"/>
                          </a:solidFill>
                          <a:effectLst/>
                          <a:latin typeface="Times New Roman" pitchFamily="18" charset="0"/>
                          <a:cs typeface="Times New Roman" pitchFamily="18" charset="0"/>
                        </a:rPr>
                        <a:t>01 </a:t>
                      </a:r>
                      <a:r>
                        <a:rPr lang="pt-BR" sz="1800" b="0" dirty="0">
                          <a:solidFill>
                            <a:schemeClr val="tx1"/>
                          </a:solidFill>
                          <a:effectLst/>
                          <a:latin typeface="Times New Roman" pitchFamily="18" charset="0"/>
                          <a:cs typeface="Times New Roman" pitchFamily="18" charset="0"/>
                        </a:rPr>
                        <a:t>em</a:t>
                      </a:r>
                      <a:endParaRPr lang="en-US" sz="1800" b="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07000"/>
                        </a:lnSpc>
                        <a:spcAft>
                          <a:spcPts val="800"/>
                        </a:spcAft>
                      </a:pPr>
                      <a:r>
                        <a:rPr lang="pt-BR" sz="1800" b="0" dirty="0" smtClean="0">
                          <a:solidFill>
                            <a:schemeClr val="tx1"/>
                          </a:solidFill>
                          <a:effectLst/>
                          <a:latin typeface="Times New Roman" pitchFamily="18" charset="0"/>
                          <a:cs typeface="Times New Roman" pitchFamily="18" charset="0"/>
                        </a:rPr>
                        <a:t>3,6 </a:t>
                      </a:r>
                      <a:r>
                        <a:rPr lang="pt-BR" sz="1800" b="0" dirty="0">
                          <a:solidFill>
                            <a:schemeClr val="tx1"/>
                          </a:solidFill>
                          <a:effectLst/>
                          <a:latin typeface="Times New Roman" pitchFamily="18" charset="0"/>
                          <a:cs typeface="Times New Roman" pitchFamily="18" charset="0"/>
                        </a:rPr>
                        <a:t>%</a:t>
                      </a:r>
                      <a:endParaRPr lang="en-US" sz="1800" b="0" dirty="0">
                        <a:solidFill>
                          <a:schemeClr val="tx1"/>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4251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96077" y="0"/>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0"/>
          <p:cNvSpPr>
            <a:spLocks noChangeArrowheads="1" noChangeShapeType="1" noTextEdit="1"/>
          </p:cNvSpPr>
          <p:nvPr/>
        </p:nvSpPr>
        <p:spPr bwMode="auto">
          <a:xfrm>
            <a:off x="620433" y="68241"/>
            <a:ext cx="11402291" cy="556904"/>
          </a:xfrm>
          <a:prstGeom prst="rect">
            <a:avLst/>
          </a:prstGeom>
        </p:spPr>
        <p:txBody>
          <a:bodyPr wrap="none" fromWordArt="1">
            <a:prstTxWarp prst="textPlain">
              <a:avLst>
                <a:gd name="adj" fmla="val 50000"/>
              </a:avLst>
            </a:prstTxWarp>
          </a:bodyPr>
          <a:lstStyle/>
          <a:p>
            <a:pPr algn="ct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p:txBody>
      </p:sp>
      <p:sp>
        <p:nvSpPr>
          <p:cNvPr id="5" name="TextBox 4"/>
          <p:cNvSpPr txBox="1"/>
          <p:nvPr/>
        </p:nvSpPr>
        <p:spPr>
          <a:xfrm>
            <a:off x="71955" y="784342"/>
            <a:ext cx="12095018" cy="2154436"/>
          </a:xfrm>
          <a:prstGeom prst="rect">
            <a:avLst/>
          </a:prstGeom>
          <a:noFill/>
        </p:spPr>
        <p:txBody>
          <a:bodyPr wrap="square" rtlCol="0">
            <a:spAutoFit/>
          </a:bodyPr>
          <a:lstStyle/>
          <a:p>
            <a:pPr fontAlgn="t"/>
            <a:r>
              <a:rPr lang="en-US" sz="2500" b="1" dirty="0">
                <a:solidFill>
                  <a:srgbClr val="FF0000"/>
                </a:solidFill>
                <a:latin typeface="Times New Roman" pitchFamily="18" charset="0"/>
                <a:cs typeface="Times New Roman" pitchFamily="18" charset="0"/>
              </a:rPr>
              <a:t>IV. </a:t>
            </a:r>
            <a:r>
              <a:rPr lang="en-US" sz="2500" b="1" dirty="0" err="1">
                <a:solidFill>
                  <a:srgbClr val="FF0000"/>
                </a:solidFill>
                <a:latin typeface="Times New Roman" pitchFamily="18" charset="0"/>
                <a:cs typeface="Times New Roman" pitchFamily="18" charset="0"/>
              </a:rPr>
              <a:t>Kết</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luận</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áp</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dụng</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nội</a:t>
            </a:r>
            <a:r>
              <a:rPr lang="en-US" sz="2500" b="1" dirty="0">
                <a:solidFill>
                  <a:srgbClr val="FF0000"/>
                </a:solidFill>
                <a:latin typeface="Times New Roman" pitchFamily="18" charset="0"/>
                <a:cs typeface="Times New Roman" pitchFamily="18" charset="0"/>
              </a:rPr>
              <a:t> dung </a:t>
            </a:r>
            <a:r>
              <a:rPr lang="en-US" sz="2500" b="1" dirty="0" err="1">
                <a:solidFill>
                  <a:srgbClr val="FF0000"/>
                </a:solidFill>
                <a:latin typeface="Times New Roman" pitchFamily="18" charset="0"/>
                <a:cs typeface="Times New Roman" pitchFamily="18" charset="0"/>
              </a:rPr>
              <a:t>trình</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bày</a:t>
            </a:r>
            <a:endParaRPr lang="en-US" sz="2500" b="1" dirty="0">
              <a:solidFill>
                <a:srgbClr val="FF0000"/>
              </a:solidFill>
              <a:latin typeface="Times New Roman" pitchFamily="18" charset="0"/>
              <a:cs typeface="Times New Roman" pitchFamily="18" charset="0"/>
            </a:endParaRPr>
          </a:p>
          <a:p>
            <a:r>
              <a:rPr lang="en-US" sz="2500" b="1" i="1" dirty="0">
                <a:solidFill>
                  <a:srgbClr val="FF0000"/>
                </a:solidFill>
                <a:latin typeface="Times New Roman" pitchFamily="18" charset="0"/>
                <a:cs typeface="Times New Roman" pitchFamily="18" charset="0"/>
              </a:rPr>
              <a:t>* Ý </a:t>
            </a:r>
            <a:r>
              <a:rPr lang="en-US" sz="2500" b="1" i="1" dirty="0" err="1">
                <a:solidFill>
                  <a:srgbClr val="FF0000"/>
                </a:solidFill>
                <a:latin typeface="Times New Roman" pitchFamily="18" charset="0"/>
                <a:cs typeface="Times New Roman" pitchFamily="18" charset="0"/>
              </a:rPr>
              <a:t>nghĩa</a:t>
            </a:r>
            <a:r>
              <a:rPr lang="en-US" sz="2500" b="1" i="1" dirty="0">
                <a:solidFill>
                  <a:srgbClr val="FF0000"/>
                </a:solidFill>
                <a:latin typeface="Times New Roman" pitchFamily="18" charset="0"/>
                <a:cs typeface="Times New Roman" pitchFamily="18" charset="0"/>
              </a:rPr>
              <a:t> </a:t>
            </a:r>
            <a:r>
              <a:rPr lang="en-US" sz="2500" b="1" i="1" dirty="0" err="1">
                <a:solidFill>
                  <a:srgbClr val="FF0000"/>
                </a:solidFill>
                <a:latin typeface="Times New Roman" pitchFamily="18" charset="0"/>
                <a:cs typeface="Times New Roman" pitchFamily="18" charset="0"/>
              </a:rPr>
              <a:t>của</a:t>
            </a:r>
            <a:r>
              <a:rPr lang="en-US" sz="2500" b="1" i="1" dirty="0">
                <a:solidFill>
                  <a:srgbClr val="FF0000"/>
                </a:solidFill>
                <a:latin typeface="Times New Roman" pitchFamily="18" charset="0"/>
                <a:cs typeface="Times New Roman" pitchFamily="18" charset="0"/>
              </a:rPr>
              <a:t> </a:t>
            </a:r>
            <a:r>
              <a:rPr lang="en-US" sz="2500" b="1" i="1" dirty="0" err="1">
                <a:solidFill>
                  <a:srgbClr val="FF0000"/>
                </a:solidFill>
                <a:latin typeface="Times New Roman" pitchFamily="18" charset="0"/>
                <a:cs typeface="Times New Roman" pitchFamily="18" charset="0"/>
              </a:rPr>
              <a:t>các</a:t>
            </a:r>
            <a:r>
              <a:rPr lang="en-US" sz="2500" b="1" i="1" dirty="0">
                <a:solidFill>
                  <a:srgbClr val="FF0000"/>
                </a:solidFill>
                <a:latin typeface="Times New Roman" pitchFamily="18" charset="0"/>
                <a:cs typeface="Times New Roman" pitchFamily="18" charset="0"/>
              </a:rPr>
              <a:t> </a:t>
            </a:r>
            <a:r>
              <a:rPr lang="en-US" sz="2500" b="1" i="1" dirty="0" err="1">
                <a:solidFill>
                  <a:srgbClr val="FF0000"/>
                </a:solidFill>
                <a:latin typeface="Times New Roman" pitchFamily="18" charset="0"/>
                <a:cs typeface="Times New Roman" pitchFamily="18" charset="0"/>
              </a:rPr>
              <a:t>biện</a:t>
            </a:r>
            <a:r>
              <a:rPr lang="en-US" sz="2500" b="1" i="1" dirty="0">
                <a:solidFill>
                  <a:srgbClr val="FF0000"/>
                </a:solidFill>
                <a:latin typeface="Times New Roman" pitchFamily="18" charset="0"/>
                <a:cs typeface="Times New Roman" pitchFamily="18" charset="0"/>
              </a:rPr>
              <a:t> </a:t>
            </a:r>
            <a:r>
              <a:rPr lang="en-US" sz="2500" b="1" i="1" dirty="0" err="1">
                <a:solidFill>
                  <a:srgbClr val="FF0000"/>
                </a:solidFill>
                <a:latin typeface="Times New Roman" pitchFamily="18" charset="0"/>
                <a:cs typeface="Times New Roman" pitchFamily="18" charset="0"/>
              </a:rPr>
              <a:t>pháp</a:t>
            </a:r>
            <a:r>
              <a:rPr lang="en-US" sz="2500" b="1" i="1" dirty="0">
                <a:solidFill>
                  <a:srgbClr val="FF0000"/>
                </a:solidFill>
                <a:latin typeface="Times New Roman" pitchFamily="18" charset="0"/>
                <a:cs typeface="Times New Roman" pitchFamily="18" charset="0"/>
              </a:rPr>
              <a:t>:</a:t>
            </a:r>
            <a:endParaRPr lang="en-US" sz="2500" b="1" dirty="0">
              <a:solidFill>
                <a:srgbClr val="FF0000"/>
              </a:solidFill>
              <a:latin typeface="Times New Roman" pitchFamily="18" charset="0"/>
              <a:cs typeface="Times New Roman" pitchFamily="18" charset="0"/>
            </a:endParaRPr>
          </a:p>
          <a:p>
            <a:pPr algn="just"/>
            <a:r>
              <a:rPr lang="en-US" sz="25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CNTT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CNTT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500" b="1" dirty="0" smtClean="0">
                <a:latin typeface="Times New Roman" pitchFamily="18" charset="0"/>
                <a:cs typeface="Times New Roman" pitchFamily="18" charset="0"/>
              </a:rPr>
              <a:t>	</a:t>
            </a:r>
            <a:endParaRPr lang="en-US" sz="2500" b="1" dirty="0">
              <a:latin typeface="Times New Roman" pitchFamily="18" charset="0"/>
              <a:cs typeface="Times New Roman" pitchFamily="18" charset="0"/>
            </a:endParaRPr>
          </a:p>
        </p:txBody>
      </p:sp>
      <p:sp>
        <p:nvSpPr>
          <p:cNvPr id="6" name="TextBox 5"/>
          <p:cNvSpPr txBox="1"/>
          <p:nvPr/>
        </p:nvSpPr>
        <p:spPr>
          <a:xfrm>
            <a:off x="905" y="2833744"/>
            <a:ext cx="12095018" cy="2677656"/>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bớt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bớt</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phí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
        <p:nvSpPr>
          <p:cNvPr id="8" name="Rectangle 7"/>
          <p:cNvSpPr/>
          <p:nvPr/>
        </p:nvSpPr>
        <p:spPr>
          <a:xfrm>
            <a:off x="-96077" y="5079503"/>
            <a:ext cx="12095922" cy="1692771"/>
          </a:xfrm>
          <a:prstGeom prst="rect">
            <a:avLst/>
          </a:prstGeom>
        </p:spPr>
        <p:txBody>
          <a:bodyPr wrap="square">
            <a:spAutoFit/>
          </a:bodyPr>
          <a:lstStyle/>
          <a:p>
            <a:r>
              <a:rPr lang="en-US" sz="2600" b="1" dirty="0" smtClean="0">
                <a:solidFill>
                  <a:srgbClr val="FF0000"/>
                </a:solidFill>
                <a:latin typeface="Times New Roman" pitchFamily="18" charset="0"/>
                <a:cs typeface="Times New Roman" pitchFamily="18" charset="0"/>
              </a:rPr>
              <a:t>    * </a:t>
            </a:r>
            <a:r>
              <a:rPr lang="en-US" sz="2600" b="1" dirty="0" err="1">
                <a:solidFill>
                  <a:srgbClr val="FF0000"/>
                </a:solidFill>
                <a:latin typeface="Times New Roman" pitchFamily="18" charset="0"/>
                <a:cs typeface="Times New Roman" pitchFamily="18" charset="0"/>
              </a:rPr>
              <a:t>Đề</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xuất</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kiến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nghị</a:t>
            </a:r>
            <a:r>
              <a:rPr lang="en-US" sz="2600" b="1" dirty="0">
                <a:solidFill>
                  <a:srgbClr val="FF0000"/>
                </a:solidFill>
                <a:latin typeface="Times New Roman" pitchFamily="18" charset="0"/>
                <a:cs typeface="Times New Roman" pitchFamily="18" charset="0"/>
              </a:rPr>
              <a:t>:</a:t>
            </a:r>
            <a:endParaRPr lang="vi-VN" sz="2600" b="1" dirty="0">
              <a:solidFill>
                <a:srgbClr val="FF0000"/>
              </a:solidFill>
              <a:latin typeface="Times New Roman" pitchFamily="18" charset="0"/>
              <a:cs typeface="Times New Roman" pitchFamily="18" charset="0"/>
            </a:endParaRPr>
          </a:p>
          <a:p>
            <a:pPr algn="just"/>
            <a:r>
              <a:rPr lang="pl-PL" sz="2600" b="1" dirty="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      </a:t>
            </a:r>
            <a:r>
              <a:rPr lang="pl-PL" sz="2600" b="1" i="1" dirty="0" smtClean="0">
                <a:solidFill>
                  <a:srgbClr val="FF0000"/>
                </a:solidFill>
                <a:latin typeface="Times New Roman" pitchFamily="18" charset="0"/>
                <a:cs typeface="Times New Roman" pitchFamily="18" charset="0"/>
              </a:rPr>
              <a:t>Tăng </a:t>
            </a:r>
            <a:r>
              <a:rPr lang="pl-PL" sz="2600" b="1" i="1" dirty="0">
                <a:solidFill>
                  <a:srgbClr val="FF0000"/>
                </a:solidFill>
                <a:latin typeface="Times New Roman" pitchFamily="18" charset="0"/>
                <a:cs typeface="Times New Roman" pitchFamily="18" charset="0"/>
              </a:rPr>
              <a:t>cường mở các lớp học tập huấn hướng dẫn về soạn giảng GAĐT, sử dụng một số phần mềm quen thuộc trong soạn giảng cho chị em học hỏi. Nâng cao tay nghề và nghiệp vụ chuyên môn.                                            </a:t>
            </a:r>
            <a:endParaRPr lang="vi-VN" sz="26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51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0"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p:nvSpPr>
        <p:spPr bwMode="auto">
          <a:xfrm>
            <a:off x="1884217" y="1957070"/>
            <a:ext cx="8938457" cy="340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panose="020B0604020202020204" pitchFamily="34" charset="0"/>
                <a:cs typeface="Arial" panose="020B0604020202020204" pitchFamily="34" charset="0"/>
              </a:defRPr>
            </a:lvl1pPr>
            <a:lvl2pPr algn="ctr" eaLnBrk="0" hangingPunct="0">
              <a:spcBef>
                <a:spcPct val="20000"/>
              </a:spcBef>
              <a:defRPr sz="2800">
                <a:solidFill>
                  <a:schemeClr val="tx1"/>
                </a:solidFill>
                <a:latin typeface="Arial" panose="020B0604020202020204" pitchFamily="34" charset="0"/>
                <a:cs typeface="Arial" panose="020B0604020202020204" pitchFamily="34" charset="0"/>
              </a:defRPr>
            </a:lvl2pPr>
            <a:lvl3pPr algn="ctr" eaLnBrk="0" hangingPunct="0">
              <a:spcBef>
                <a:spcPct val="20000"/>
              </a:spcBef>
              <a:defRPr sz="2400">
                <a:solidFill>
                  <a:schemeClr val="tx1"/>
                </a:solidFill>
                <a:latin typeface="Arial" panose="020B0604020202020204" pitchFamily="34" charset="0"/>
                <a:cs typeface="Arial" panose="020B0604020202020204" pitchFamily="34" charset="0"/>
              </a:defRPr>
            </a:lvl3pPr>
            <a:lvl4pPr algn="ctr" eaLnBrk="0" hangingPunct="0">
              <a:spcBef>
                <a:spcPct val="20000"/>
              </a:spcBef>
              <a:defRPr sz="2000">
                <a:solidFill>
                  <a:schemeClr val="tx1"/>
                </a:solidFill>
                <a:latin typeface="Arial" panose="020B0604020202020204" pitchFamily="34" charset="0"/>
                <a:cs typeface="Arial" panose="020B0604020202020204" pitchFamily="34" charset="0"/>
              </a:defRPr>
            </a:lvl4pPr>
            <a:lvl5pPr algn="ctr" eaLnBrk="0" hangingPunct="0">
              <a:spcBef>
                <a:spcPct val="20000"/>
              </a:spcBef>
              <a:defRPr sz="2000">
                <a:solidFill>
                  <a:schemeClr val="tx1"/>
                </a:solidFill>
                <a:latin typeface="Arial" panose="020B0604020202020204" pitchFamily="34" charset="0"/>
                <a:cs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150000"/>
              </a:lnSpc>
            </a:pPr>
            <a:r>
              <a:rPr lang="pt-BR" b="1" dirty="0">
                <a:solidFill>
                  <a:srgbClr val="FF0000"/>
                </a:solidFill>
                <a:latin typeface="Times New Roman" pitchFamily="18" charset="0"/>
                <a:cs typeface="Times New Roman" pitchFamily="18" charset="0"/>
              </a:rPr>
              <a:t>BÁO CÁO BIỆN </a:t>
            </a:r>
            <a:r>
              <a:rPr lang="pt-BR" b="1" dirty="0" smtClean="0">
                <a:solidFill>
                  <a:srgbClr val="FF0000"/>
                </a:solidFill>
                <a:latin typeface="Times New Roman" pitchFamily="18" charset="0"/>
                <a:cs typeface="Times New Roman" pitchFamily="18" charset="0"/>
              </a:rPr>
              <a:t>PHÁP</a:t>
            </a:r>
            <a:endParaRPr lang="en-US" dirty="0">
              <a:solidFill>
                <a:srgbClr val="FF0000"/>
              </a:solidFill>
              <a:latin typeface="Times New Roman" pitchFamily="18" charset="0"/>
              <a:cs typeface="Times New Roman" pitchFamily="18" charset="0"/>
            </a:endParaRPr>
          </a:p>
          <a:p>
            <a:pPr>
              <a:lnSpc>
                <a:spcPct val="150000"/>
              </a:lnSpc>
            </a:pPr>
            <a:r>
              <a:rPr lang="en-US" b="1" dirty="0" smtClean="0">
                <a:solidFill>
                  <a:srgbClr val="FF0000"/>
                </a:solidFill>
                <a:latin typeface="Times New Roman" pitchFamily="18" charset="0"/>
                <a:cs typeface="Times New Roman" pitchFamily="18" charset="0"/>
              </a:rPr>
              <a:t>ỨNG DỤNG </a:t>
            </a:r>
            <a:r>
              <a:rPr lang="en-US" b="1" dirty="0">
                <a:solidFill>
                  <a:srgbClr val="FF0000"/>
                </a:solidFill>
                <a:latin typeface="Times New Roman" pitchFamily="18" charset="0"/>
                <a:cs typeface="Times New Roman" pitchFamily="18" charset="0"/>
              </a:rPr>
              <a:t>CÔNG NGHỆ THÔNG TIN </a:t>
            </a:r>
            <a:endParaRPr lang="en-US" b="1" dirty="0" smtClean="0">
              <a:solidFill>
                <a:srgbClr val="FF0000"/>
              </a:solidFill>
              <a:latin typeface="Times New Roman" pitchFamily="18" charset="0"/>
              <a:cs typeface="Times New Roman" pitchFamily="18" charset="0"/>
            </a:endParaRPr>
          </a:p>
          <a:p>
            <a:pPr>
              <a:lnSpc>
                <a:spcPct val="150000"/>
              </a:lnSpc>
            </a:pPr>
            <a:r>
              <a:rPr lang="en-US" b="1" dirty="0" smtClean="0">
                <a:solidFill>
                  <a:srgbClr val="FF0000"/>
                </a:solidFill>
                <a:latin typeface="Times New Roman" pitchFamily="18" charset="0"/>
                <a:cs typeface="Times New Roman" pitchFamily="18" charset="0"/>
              </a:rPr>
              <a:t>VÀO </a:t>
            </a:r>
            <a:r>
              <a:rPr lang="en-US" b="1" dirty="0">
                <a:solidFill>
                  <a:srgbClr val="FF0000"/>
                </a:solidFill>
                <a:latin typeface="Times New Roman" pitchFamily="18" charset="0"/>
                <a:cs typeface="Times New Roman" pitchFamily="18" charset="0"/>
              </a:rPr>
              <a:t>GIẢNG DẠY MÔN TOÁN </a:t>
            </a:r>
            <a:r>
              <a:rPr lang="pt-BR" b="1" dirty="0">
                <a:solidFill>
                  <a:srgbClr val="FF0000"/>
                </a:solidFill>
                <a:latin typeface="Times New Roman" pitchFamily="18" charset="0"/>
                <a:cs typeface="Times New Roman" pitchFamily="18" charset="0"/>
              </a:rPr>
              <a:t>LỚP 3 </a:t>
            </a:r>
            <a:endParaRPr lang="vi-VN" sz="2800" dirty="0">
              <a:solidFill>
                <a:srgbClr val="FF0000"/>
              </a:solidFill>
              <a:latin typeface="Times New Roman" pitchFamily="18" charset="0"/>
              <a:cs typeface="Times New Roman" pitchFamily="18" charset="0"/>
            </a:endParaRPr>
          </a:p>
          <a:p>
            <a:pPr>
              <a:lnSpc>
                <a:spcPct val="150000"/>
              </a:lnSpc>
            </a:pPr>
            <a:r>
              <a:rPr lang="pt-BR" sz="2800" b="1" dirty="0">
                <a:solidFill>
                  <a:srgbClr val="FF0000"/>
                </a:solidFill>
                <a:latin typeface="Times New Roman" pitchFamily="18" charset="0"/>
                <a:cs typeface="Times New Roman" pitchFamily="18" charset="0"/>
              </a:rPr>
              <a:t> </a:t>
            </a:r>
            <a:endParaRPr lang="vi-VN" sz="2800" dirty="0">
              <a:solidFill>
                <a:srgbClr val="FF0000"/>
              </a:solidFill>
              <a:latin typeface="Times New Roman" pitchFamily="18" charset="0"/>
              <a:cs typeface="Times New Roman" pitchFamily="18" charset="0"/>
            </a:endParaRPr>
          </a:p>
          <a:p>
            <a:pPr>
              <a:lnSpc>
                <a:spcPct val="150000"/>
              </a:lnSpc>
            </a:pPr>
            <a:endParaRPr lang="en-US" sz="3000" dirty="0">
              <a:solidFill>
                <a:srgbClr val="FF0000"/>
              </a:solidFill>
              <a:latin typeface="Times New Roman" pitchFamily="18" charset="0"/>
              <a:cs typeface="Times New Roman" pitchFamily="18" charset="0"/>
            </a:endParaRPr>
          </a:p>
        </p:txBody>
      </p:sp>
      <p:pic>
        <p:nvPicPr>
          <p:cNvPr id="9" name="Picture 9" descr="Pictureh«ah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76772">
            <a:off x="10229056" y="5351294"/>
            <a:ext cx="87788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ictureh«ah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76772">
            <a:off x="7188204" y="5308042"/>
            <a:ext cx="87788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ictureh«ah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76772">
            <a:off x="4197499" y="5232595"/>
            <a:ext cx="87788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ictureh«ah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422755">
            <a:off x="887728" y="4912080"/>
            <a:ext cx="877888" cy="31129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3"/>
          <p:cNvSpPr txBox="1">
            <a:spLocks noChangeArrowheads="1"/>
          </p:cNvSpPr>
          <p:nvPr/>
        </p:nvSpPr>
        <p:spPr bwMode="auto">
          <a:xfrm>
            <a:off x="762000" y="716246"/>
            <a:ext cx="111875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solidFill>
                  <a:srgbClr val="FF0066"/>
                </a:solidFill>
                <a:latin typeface="Times New Roman" pitchFamily="18" charset="0"/>
                <a:cs typeface="Times New Roman" pitchFamily="18" charset="0"/>
              </a:rPr>
              <a:t> </a:t>
            </a:r>
            <a:r>
              <a:rPr lang="en-US" altLang="en-US" sz="3200" b="1" dirty="0" smtClean="0">
                <a:solidFill>
                  <a:srgbClr val="FF0066"/>
                </a:solidFill>
                <a:latin typeface="Times New Roman" pitchFamily="18" charset="0"/>
                <a:cs typeface="Times New Roman" pitchFamily="18" charset="0"/>
              </a:rPr>
              <a:t>PHÒNG GIÁO DỤC VÀ ĐÀO TẠO THỊ XÃ ĐÔNG TRIỀU</a:t>
            </a:r>
            <a:endParaRPr lang="en-US" altLang="en-US" sz="3200" b="1" dirty="0">
              <a:solidFill>
                <a:srgbClr val="FF0066"/>
              </a:solidFill>
              <a:latin typeface="Times New Roman" pitchFamily="18" charset="0"/>
              <a:cs typeface="Times New Roman" pitchFamily="18" charset="0"/>
            </a:endParaRPr>
          </a:p>
          <a:p>
            <a:pPr algn="ctr"/>
            <a:r>
              <a:rPr lang="en-US" altLang="en-US" sz="3200" b="1" dirty="0">
                <a:solidFill>
                  <a:srgbClr val="FF0066"/>
                </a:solidFill>
                <a:latin typeface="Times New Roman" pitchFamily="18" charset="0"/>
                <a:cs typeface="Times New Roman" pitchFamily="18" charset="0"/>
              </a:rPr>
              <a:t> </a:t>
            </a:r>
            <a:r>
              <a:rPr lang="en-US" altLang="en-US" sz="3200" b="1" dirty="0" smtClean="0">
                <a:solidFill>
                  <a:srgbClr val="FF0066"/>
                </a:solidFill>
                <a:latin typeface="Times New Roman" pitchFamily="18" charset="0"/>
                <a:cs typeface="Times New Roman" pitchFamily="18" charset="0"/>
              </a:rPr>
              <a:t>TRƯỜNG TIỂU HỌC QUYẾT THẮNG</a:t>
            </a:r>
            <a:endParaRPr lang="en-US" altLang="en-US" sz="32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4326342" y="1699660"/>
            <a:ext cx="412162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6006397" y="5236938"/>
            <a:ext cx="5962747" cy="523220"/>
          </a:xfrm>
          <a:prstGeom prst="rect">
            <a:avLst/>
          </a:prstGeom>
          <a:noFill/>
        </p:spPr>
        <p:txBody>
          <a:bodyPr wrap="square" rtlCol="0">
            <a:spAutoFit/>
          </a:bodyPr>
          <a:lstStyle/>
          <a:p>
            <a:r>
              <a:rPr lang="en-US" sz="2800" b="1" i="1" dirty="0" smtClean="0">
                <a:solidFill>
                  <a:srgbClr val="002060"/>
                </a:solidFill>
              </a:rPr>
              <a:t>NGƯỜI BÁO CÁO: VŨ KHÁNH HUYỀN</a:t>
            </a:r>
            <a:endParaRPr lang="en-US" sz="2800" b="1" i="1" dirty="0">
              <a:solidFill>
                <a:srgbClr val="002060"/>
              </a:solidFill>
            </a:endParaRPr>
          </a:p>
        </p:txBody>
      </p:sp>
    </p:spTree>
    <p:extLst>
      <p:ext uri="{BB962C8B-B14F-4D97-AF65-F5344CB8AC3E}">
        <p14:creationId xmlns:p14="http://schemas.microsoft.com/office/powerpoint/2010/main" val="61478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0" fill="hold"/>
                                        <p:tgtEl>
                                          <p:spTgt spid="7">
                                            <p:txEl>
                                              <p:pRg st="0" end="0"/>
                                            </p:txEl>
                                          </p:spTgt>
                                        </p:tgtEl>
                                      </p:cBhvr>
                                      <p:by x="150000" y="150000"/>
                                    </p:animScale>
                                  </p:childTnLst>
                                </p:cTn>
                              </p:par>
                              <p:par>
                                <p:cTn id="7" presetID="6" presetClass="emph" presetSubtype="0" fill="hold" grpId="0" nodeType="withEffect">
                                  <p:stCondLst>
                                    <p:cond delay="0"/>
                                  </p:stCondLst>
                                  <p:childTnLst>
                                    <p:animScale>
                                      <p:cBhvr>
                                        <p:cTn id="8" dur="5000" fill="hold"/>
                                        <p:tgtEl>
                                          <p:spTgt spid="7">
                                            <p:txEl>
                                              <p:pRg st="1" end="1"/>
                                            </p:txEl>
                                          </p:spTgt>
                                        </p:tgtEl>
                                      </p:cBhvr>
                                      <p:by x="150000" y="150000"/>
                                    </p:animScale>
                                  </p:childTnLst>
                                </p:cTn>
                              </p:par>
                              <p:par>
                                <p:cTn id="9" presetID="6" presetClass="emph" presetSubtype="0" fill="hold" grpId="0" nodeType="withEffect">
                                  <p:stCondLst>
                                    <p:cond delay="0"/>
                                  </p:stCondLst>
                                  <p:childTnLst>
                                    <p:animScale>
                                      <p:cBhvr>
                                        <p:cTn id="10" dur="5000" fill="hold"/>
                                        <p:tgtEl>
                                          <p:spTgt spid="7">
                                            <p:txEl>
                                              <p:pRg st="2" end="2"/>
                                            </p:txEl>
                                          </p:spTgt>
                                        </p:tgtEl>
                                      </p:cBhvr>
                                      <p:by x="150000" y="150000"/>
                                    </p:animScale>
                                  </p:childTnLst>
                                </p:cTn>
                              </p:par>
                              <p:par>
                                <p:cTn id="11" presetID="6" presetClass="emph" presetSubtype="0" fill="hold" grpId="0" nodeType="withEffect">
                                  <p:stCondLst>
                                    <p:cond delay="0"/>
                                  </p:stCondLst>
                                  <p:childTnLst>
                                    <p:animScale>
                                      <p:cBhvr>
                                        <p:cTn id="12" dur="5000" fill="hold"/>
                                        <p:tgtEl>
                                          <p:spTgt spid="7">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0"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562964" y="1185148"/>
            <a:ext cx="415498" cy="646331"/>
          </a:xfrm>
          <a:prstGeom prst="rect">
            <a:avLst/>
          </a:prstGeom>
          <a:noFill/>
        </p:spPr>
        <p:txBody>
          <a:bodyPr wrap="none" rtlCol="0">
            <a:spAutoFit/>
          </a:bodyPr>
          <a:lstStyle/>
          <a:p>
            <a:r>
              <a:rPr lang="en-US" sz="3600" b="1" dirty="0" smtClean="0">
                <a:solidFill>
                  <a:schemeClr val="bg1"/>
                </a:solidFill>
                <a:latin typeface="Times New Roman" pitchFamily="18" charset="0"/>
                <a:cs typeface="Times New Roman" pitchFamily="18" charset="0"/>
              </a:rPr>
              <a:t>1</a:t>
            </a:r>
            <a:endParaRPr lang="en-US" sz="3600" b="1" dirty="0">
              <a:solidFill>
                <a:schemeClr val="bg1"/>
              </a:solidFill>
              <a:latin typeface="Times New Roman" pitchFamily="18" charset="0"/>
              <a:cs typeface="Times New Roman" pitchFamily="18" charset="0"/>
            </a:endParaRPr>
          </a:p>
        </p:txBody>
      </p:sp>
      <p:sp>
        <p:nvSpPr>
          <p:cNvPr id="14" name="TextBox 13"/>
          <p:cNvSpPr txBox="1"/>
          <p:nvPr/>
        </p:nvSpPr>
        <p:spPr>
          <a:xfrm>
            <a:off x="1568652" y="2482839"/>
            <a:ext cx="415498" cy="646331"/>
          </a:xfrm>
          <a:prstGeom prst="rect">
            <a:avLst/>
          </a:prstGeom>
          <a:noFill/>
        </p:spPr>
        <p:txBody>
          <a:bodyPr wrap="none" rtlCol="0">
            <a:spAutoFit/>
          </a:bodyPr>
          <a:lstStyle/>
          <a:p>
            <a:r>
              <a:rPr lang="en-US" sz="3600" b="1" dirty="0">
                <a:solidFill>
                  <a:schemeClr val="bg1"/>
                </a:solidFill>
                <a:latin typeface="Times New Roman" pitchFamily="18" charset="0"/>
                <a:cs typeface="Times New Roman" pitchFamily="18" charset="0"/>
              </a:rPr>
              <a:t>2</a:t>
            </a:r>
          </a:p>
        </p:txBody>
      </p:sp>
      <p:sp>
        <p:nvSpPr>
          <p:cNvPr id="15" name="TextBox 14"/>
          <p:cNvSpPr txBox="1"/>
          <p:nvPr/>
        </p:nvSpPr>
        <p:spPr>
          <a:xfrm>
            <a:off x="1563100" y="3797150"/>
            <a:ext cx="415498" cy="646331"/>
          </a:xfrm>
          <a:prstGeom prst="rect">
            <a:avLst/>
          </a:prstGeom>
          <a:noFill/>
        </p:spPr>
        <p:txBody>
          <a:bodyPr wrap="none" rtlCol="0">
            <a:spAutoFit/>
          </a:bodyPr>
          <a:lstStyle/>
          <a:p>
            <a:r>
              <a:rPr lang="en-US" sz="3600" b="1" dirty="0">
                <a:solidFill>
                  <a:schemeClr val="bg1"/>
                </a:solidFill>
                <a:latin typeface="Times New Roman" pitchFamily="18" charset="0"/>
                <a:cs typeface="Times New Roman" pitchFamily="18" charset="0"/>
              </a:rPr>
              <a:t>3</a:t>
            </a:r>
          </a:p>
        </p:txBody>
      </p:sp>
      <p:sp>
        <p:nvSpPr>
          <p:cNvPr id="17" name="TextBox 16"/>
          <p:cNvSpPr txBox="1"/>
          <p:nvPr/>
        </p:nvSpPr>
        <p:spPr>
          <a:xfrm>
            <a:off x="1971396" y="2050058"/>
            <a:ext cx="6479458" cy="646331"/>
          </a:xfrm>
          <a:prstGeom prst="rect">
            <a:avLst/>
          </a:prstGeom>
          <a:noFill/>
        </p:spPr>
        <p:txBody>
          <a:bodyPr wrap="square" rtlCol="0">
            <a:spAutoFit/>
          </a:bodyPr>
          <a:lstStyle/>
          <a:p>
            <a:pPr marL="285750" indent="-285750">
              <a:buFont typeface="Arial" pitchFamily="34" charset="0"/>
              <a:buChar char="•"/>
            </a:pPr>
            <a:r>
              <a:rPr lang="en-US" sz="3600" dirty="0" err="1" smtClean="0">
                <a:latin typeface="Times New Roman" pitchFamily="18" charset="0"/>
                <a:cs typeface="Times New Roman" pitchFamily="18" charset="0"/>
              </a:rPr>
              <a:t>Lý</a:t>
            </a:r>
            <a:r>
              <a:rPr lang="en-US" sz="3600" dirty="0" smtClean="0">
                <a:latin typeface="Times New Roman" pitchFamily="18" charset="0"/>
                <a:cs typeface="Times New Roman" pitchFamily="18" charset="0"/>
              </a:rPr>
              <a:t> do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endParaRPr lang="en-US" sz="3600" dirty="0">
              <a:latin typeface="Times New Roman" pitchFamily="18" charset="0"/>
              <a:cs typeface="Times New Roman" pitchFamily="18" charset="0"/>
            </a:endParaRPr>
          </a:p>
        </p:txBody>
      </p:sp>
      <p:sp>
        <p:nvSpPr>
          <p:cNvPr id="18" name="TextBox 17"/>
          <p:cNvSpPr txBox="1"/>
          <p:nvPr/>
        </p:nvSpPr>
        <p:spPr>
          <a:xfrm>
            <a:off x="1971396" y="2884319"/>
            <a:ext cx="7010400" cy="646331"/>
          </a:xfrm>
          <a:prstGeom prst="rect">
            <a:avLst/>
          </a:prstGeom>
          <a:noFill/>
        </p:spPr>
        <p:txBody>
          <a:bodyPr wrap="square" rtlCol="0">
            <a:spAutoFit/>
          </a:bodyPr>
          <a:lstStyle/>
          <a:p>
            <a:pPr marL="285750" indent="-285750">
              <a:buFont typeface="Arial" pitchFamily="34" charset="0"/>
              <a:buChar char="•"/>
            </a:pPr>
            <a:r>
              <a:rPr lang="en-US" sz="3600" dirty="0" err="1" smtClean="0">
                <a:latin typeface="Times New Roman" pitchFamily="18" charset="0"/>
                <a:cs typeface="Times New Roman" pitchFamily="18" charset="0"/>
              </a:rPr>
              <a:t>Nội</a:t>
            </a:r>
            <a:r>
              <a:rPr lang="en-US" sz="3600" dirty="0" smtClean="0">
                <a:latin typeface="Times New Roman" pitchFamily="18" charset="0"/>
                <a:cs typeface="Times New Roman" pitchFamily="18" charset="0"/>
              </a:rPr>
              <a:t> dung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endParaRPr lang="en-US" sz="3600" dirty="0">
              <a:latin typeface="Times New Roman" pitchFamily="18" charset="0"/>
              <a:cs typeface="Times New Roman" pitchFamily="18" charset="0"/>
            </a:endParaRPr>
          </a:p>
        </p:txBody>
      </p:sp>
      <p:sp>
        <p:nvSpPr>
          <p:cNvPr id="19" name="TextBox 18"/>
          <p:cNvSpPr txBox="1"/>
          <p:nvPr/>
        </p:nvSpPr>
        <p:spPr>
          <a:xfrm>
            <a:off x="1971396" y="3731103"/>
            <a:ext cx="8824452" cy="1200329"/>
          </a:xfrm>
          <a:prstGeom prst="rect">
            <a:avLst/>
          </a:prstGeom>
          <a:noFill/>
        </p:spPr>
        <p:txBody>
          <a:bodyPr wrap="square" rtlCol="0">
            <a:spAutoFit/>
          </a:bodyPr>
          <a:lstStyle/>
          <a:p>
            <a:pPr marL="285750" indent="-285750" algn="just">
              <a:buFont typeface="Arial" pitchFamily="34" charset="0"/>
              <a:buChar char="•"/>
            </a:pPr>
            <a:r>
              <a:rPr lang="en-US" sz="3600" dirty="0" err="1" smtClean="0">
                <a:latin typeface="Times New Roman" pitchFamily="18" charset="0"/>
                <a:cs typeface="Times New Roman" pitchFamily="18" charset="0"/>
              </a:rPr>
              <a:t>Hiệu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endParaRPr lang="en-US" sz="3600" dirty="0">
              <a:latin typeface="Times New Roman" pitchFamily="18" charset="0"/>
              <a:cs typeface="Times New Roman" pitchFamily="18" charset="0"/>
            </a:endParaRPr>
          </a:p>
        </p:txBody>
      </p:sp>
      <p:sp>
        <p:nvSpPr>
          <p:cNvPr id="20" name="TextBox 19"/>
          <p:cNvSpPr txBox="1"/>
          <p:nvPr/>
        </p:nvSpPr>
        <p:spPr>
          <a:xfrm>
            <a:off x="1971396" y="5197405"/>
            <a:ext cx="8824452" cy="646331"/>
          </a:xfrm>
          <a:prstGeom prst="rect">
            <a:avLst/>
          </a:prstGeom>
          <a:noFill/>
        </p:spPr>
        <p:txBody>
          <a:bodyPr wrap="square" rtlCol="0">
            <a:spAutoFit/>
          </a:bodyPr>
          <a:lstStyle/>
          <a:p>
            <a:pPr marL="285750" indent="-285750">
              <a:buFont typeface="Arial" pitchFamily="34" charset="0"/>
              <a:buChar char="•"/>
            </a:pP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nội</a:t>
            </a:r>
            <a:r>
              <a:rPr lang="en-US" sz="3600" dirty="0" smtClean="0">
                <a:latin typeface="Times New Roman" pitchFamily="18" charset="0"/>
                <a:cs typeface="Times New Roman" pitchFamily="18" charset="0"/>
              </a:rPr>
              <a:t> dung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bày</a:t>
            </a:r>
            <a:endParaRPr lang="en-US" sz="3600" dirty="0">
              <a:latin typeface="Times New Roman" pitchFamily="18" charset="0"/>
              <a:cs typeface="Times New Roman" pitchFamily="18" charset="0"/>
            </a:endParaRPr>
          </a:p>
        </p:txBody>
      </p:sp>
      <p:sp>
        <p:nvSpPr>
          <p:cNvPr id="21" name="WordArt 40"/>
          <p:cNvSpPr>
            <a:spLocks noChangeArrowheads="1" noChangeShapeType="1" noTextEdit="1"/>
          </p:cNvSpPr>
          <p:nvPr/>
        </p:nvSpPr>
        <p:spPr bwMode="auto">
          <a:xfrm>
            <a:off x="313899" y="573210"/>
            <a:ext cx="11585993" cy="1157423"/>
          </a:xfrm>
          <a:prstGeom prst="rect">
            <a:avLst/>
          </a:prstGeom>
        </p:spPr>
        <p:txBody>
          <a:bodyPr wrap="none" fromWordArt="1">
            <a:prstTxWarp prst="textPlain">
              <a:avLst>
                <a:gd name="adj" fmla="val 49880"/>
              </a:avLst>
            </a:prstTxWarp>
          </a:bodyPr>
          <a:lstStyle/>
          <a:p>
            <a:pPr algn="ctr"/>
            <a:r>
              <a:rPr lang="vi-VN" sz="23900" b="1" kern="10" dirty="0" smtClean="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23900" b="1" kern="10" dirty="0" err="1" smtClean="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23900" b="1" kern="10" dirty="0" smtClean="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23900" b="1" kern="10" dirty="0" err="1" smtClean="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23900" b="1" kern="10" dirty="0" smtClean="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endParaRPr lang="vi-VN" sz="239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11834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0"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8919" y="512426"/>
            <a:ext cx="7375535" cy="854080"/>
          </a:xfrm>
          <a:prstGeom prst="rect">
            <a:avLst/>
          </a:prstGeom>
          <a:noFill/>
        </p:spPr>
        <p:txBody>
          <a:bodyPr wrap="square" rtlCol="0">
            <a:spAutoFit/>
          </a:bodyPr>
          <a:lstStyle/>
          <a:p>
            <a:pPr algn="just">
              <a:lnSpc>
                <a:spcPct val="150000"/>
              </a:lnSpc>
            </a:pPr>
            <a:r>
              <a:rPr lang="en-US" sz="3300" b="1" dirty="0" smtClean="0">
                <a:solidFill>
                  <a:srgbClr val="002060"/>
                </a:solidFill>
                <a:latin typeface="Times New Roman" pitchFamily="18" charset="0"/>
                <a:cs typeface="Times New Roman" pitchFamily="18" charset="0"/>
              </a:rPr>
              <a:t>	</a:t>
            </a:r>
            <a:r>
              <a:rPr lang="en-US" sz="3300" b="1" dirty="0" smtClean="0">
                <a:solidFill>
                  <a:srgbClr val="FF0000"/>
                </a:solidFill>
                <a:latin typeface="Times New Roman" pitchFamily="18" charset="0"/>
                <a:cs typeface="Times New Roman" pitchFamily="18" charset="0"/>
              </a:rPr>
              <a:t>I. </a:t>
            </a:r>
            <a:r>
              <a:rPr lang="en-US" sz="3300" b="1" dirty="0" err="1" smtClean="0">
                <a:solidFill>
                  <a:srgbClr val="FF0000"/>
                </a:solidFill>
                <a:latin typeface="Times New Roman" pitchFamily="18" charset="0"/>
                <a:cs typeface="Times New Roman" pitchFamily="18" charset="0"/>
              </a:rPr>
              <a:t>Lý</a:t>
            </a:r>
            <a:r>
              <a:rPr lang="en-US" sz="3300" b="1" dirty="0" smtClean="0">
                <a:solidFill>
                  <a:srgbClr val="FF0000"/>
                </a:solidFill>
                <a:latin typeface="Times New Roman" pitchFamily="18" charset="0"/>
                <a:cs typeface="Times New Roman" pitchFamily="18" charset="0"/>
              </a:rPr>
              <a:t> </a:t>
            </a:r>
            <a:r>
              <a:rPr lang="en-US" sz="3300" b="1" dirty="0">
                <a:solidFill>
                  <a:srgbClr val="FF0000"/>
                </a:solidFill>
                <a:latin typeface="Times New Roman" pitchFamily="18" charset="0"/>
                <a:cs typeface="Times New Roman" pitchFamily="18" charset="0"/>
              </a:rPr>
              <a:t>do </a:t>
            </a:r>
            <a:r>
              <a:rPr lang="en-US" sz="3300" b="1" dirty="0" err="1">
                <a:solidFill>
                  <a:srgbClr val="FF0000"/>
                </a:solidFill>
                <a:latin typeface="Times New Roman" pitchFamily="18" charset="0"/>
                <a:cs typeface="Times New Roman" pitchFamily="18" charset="0"/>
              </a:rPr>
              <a:t>hình</a:t>
            </a:r>
            <a:r>
              <a:rPr lang="en-US" sz="3300" b="1" dirty="0">
                <a:solidFill>
                  <a:srgbClr val="FF0000"/>
                </a:solidFill>
                <a:latin typeface="Times New Roman" pitchFamily="18" charset="0"/>
                <a:cs typeface="Times New Roman" pitchFamily="18" charset="0"/>
              </a:rPr>
              <a:t> </a:t>
            </a:r>
            <a:r>
              <a:rPr lang="en-US" sz="3300" b="1" dirty="0" err="1">
                <a:solidFill>
                  <a:srgbClr val="FF0000"/>
                </a:solidFill>
                <a:latin typeface="Times New Roman" pitchFamily="18" charset="0"/>
                <a:cs typeface="Times New Roman" pitchFamily="18" charset="0"/>
              </a:rPr>
              <a:t>thành</a:t>
            </a:r>
            <a:r>
              <a:rPr lang="en-US" sz="3300" b="1" dirty="0">
                <a:solidFill>
                  <a:srgbClr val="FF0000"/>
                </a:solidFill>
                <a:latin typeface="Times New Roman" pitchFamily="18" charset="0"/>
                <a:cs typeface="Times New Roman" pitchFamily="18" charset="0"/>
              </a:rPr>
              <a:t> </a:t>
            </a:r>
            <a:r>
              <a:rPr lang="en-US" sz="3300" b="1" dirty="0" err="1">
                <a:solidFill>
                  <a:srgbClr val="FF0000"/>
                </a:solidFill>
                <a:latin typeface="Times New Roman" pitchFamily="18" charset="0"/>
                <a:cs typeface="Times New Roman" pitchFamily="18" charset="0"/>
              </a:rPr>
              <a:t>biện</a:t>
            </a:r>
            <a:r>
              <a:rPr lang="en-US" sz="3300" b="1" dirty="0">
                <a:solidFill>
                  <a:srgbClr val="FF0000"/>
                </a:solidFill>
                <a:latin typeface="Times New Roman" pitchFamily="18" charset="0"/>
                <a:cs typeface="Times New Roman" pitchFamily="18" charset="0"/>
              </a:rPr>
              <a:t> </a:t>
            </a:r>
            <a:r>
              <a:rPr lang="en-US" sz="3300" b="1" dirty="0" err="1" smtClean="0">
                <a:solidFill>
                  <a:srgbClr val="FF0000"/>
                </a:solidFill>
                <a:latin typeface="Times New Roman" pitchFamily="18" charset="0"/>
                <a:cs typeface="Times New Roman" pitchFamily="18" charset="0"/>
              </a:rPr>
              <a:t>pháp</a:t>
            </a:r>
            <a:r>
              <a:rPr lang="en-US" sz="3300" b="1" dirty="0">
                <a:solidFill>
                  <a:srgbClr val="002060"/>
                </a:solidFill>
                <a:latin typeface="Times New Roman" pitchFamily="18" charset="0"/>
                <a:cs typeface="Times New Roman" pitchFamily="18" charset="0"/>
              </a:rPr>
              <a:t>	</a:t>
            </a:r>
          </a:p>
        </p:txBody>
      </p:sp>
      <p:sp>
        <p:nvSpPr>
          <p:cNvPr id="7" name="WordArt 40"/>
          <p:cNvSpPr>
            <a:spLocks noChangeArrowheads="1" noChangeShapeType="1" noTextEdit="1"/>
          </p:cNvSpPr>
          <p:nvPr/>
        </p:nvSpPr>
        <p:spPr bwMode="auto">
          <a:xfrm>
            <a:off x="715969" y="73743"/>
            <a:ext cx="11402291" cy="483161"/>
          </a:xfrm>
          <a:prstGeom prst="rect">
            <a:avLst/>
          </a:prstGeom>
        </p:spPr>
        <p:txBody>
          <a:bodyPr wrap="none" fromWordArt="1">
            <a:prstTxWarp prst="textPlain">
              <a:avLst>
                <a:gd name="adj" fmla="val 50000"/>
              </a:avLst>
            </a:prstTxWarp>
          </a:bodyPr>
          <a:lstStyle/>
          <a:p>
            <a:pPr algn="ct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p:txBody>
      </p:sp>
      <p:sp>
        <p:nvSpPr>
          <p:cNvPr id="8" name="Right Arrow 7"/>
          <p:cNvSpPr/>
          <p:nvPr/>
        </p:nvSpPr>
        <p:spPr>
          <a:xfrm>
            <a:off x="76200" y="1841672"/>
            <a:ext cx="609600" cy="484632"/>
          </a:xfrm>
          <a:prstGeom prst="rightArrow">
            <a:avLst/>
          </a:prstGeom>
          <a:solidFill>
            <a:srgbClr val="11FB91"/>
          </a:solidFill>
          <a:ln w="25400" cap="flat" cmpd="sng" algn="ctr">
            <a:solidFill>
              <a:srgbClr val="797B7E">
                <a:shade val="50000"/>
              </a:srgbClr>
            </a:solid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a:ea typeface="+mn-ea"/>
              <a:cs typeface="+mn-cs"/>
            </a:endParaRPr>
          </a:p>
        </p:txBody>
      </p:sp>
      <p:sp>
        <p:nvSpPr>
          <p:cNvPr id="9" name="Snip and Round Single Corner Rectangle 8"/>
          <p:cNvSpPr/>
          <p:nvPr/>
        </p:nvSpPr>
        <p:spPr>
          <a:xfrm>
            <a:off x="762000" y="1359312"/>
            <a:ext cx="11356260" cy="1261388"/>
          </a:xfrm>
          <a:prstGeom prst="snipRoundRect">
            <a:avLst/>
          </a:prstGeom>
          <a:solidFill>
            <a:srgbClr val="FFFFFF"/>
          </a:solidFill>
          <a:ln w="25400" cap="flat" cmpd="sng" algn="ctr">
            <a:solidFill>
              <a:srgbClr val="797B7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a:ea typeface="+mn-ea"/>
              <a:cs typeface="+mn-cs"/>
            </a:endParaRPr>
          </a:p>
        </p:txBody>
      </p:sp>
      <p:sp>
        <p:nvSpPr>
          <p:cNvPr id="10" name="TextBox 9"/>
          <p:cNvSpPr txBox="1"/>
          <p:nvPr/>
        </p:nvSpPr>
        <p:spPr>
          <a:xfrm>
            <a:off x="838200" y="1420371"/>
            <a:ext cx="11137490" cy="1200329"/>
          </a:xfrm>
          <a:prstGeom prst="rect">
            <a:avLst/>
          </a:prstGeom>
          <a:noFill/>
        </p:spPr>
        <p:txBody>
          <a:bodyPr wrap="square" rtlCol="0">
            <a:spAutoFit/>
          </a:bodyPr>
          <a:lstStyle/>
          <a:p>
            <a:pPr algn="just"/>
            <a:r>
              <a:rPr lang="en-US" sz="2400" b="1" dirty="0">
                <a:solidFill>
                  <a:prstClr val="black"/>
                </a:solidFill>
                <a:latin typeface="Times New Roman" pitchFamily="18" charset="0"/>
                <a:ea typeface="Calibri"/>
                <a:cs typeface="Times New Roman" pitchFamily="18" charset="0"/>
              </a:rPr>
              <a:t> </a:t>
            </a:r>
            <a:r>
              <a:rPr lang="en-US" sz="2400" b="1" dirty="0" smtClean="0">
                <a:solidFill>
                  <a:prstClr val="black"/>
                </a:solidFill>
                <a:latin typeface="Times New Roman" pitchFamily="18" charset="0"/>
                <a:ea typeface="Calibri"/>
                <a:cs typeface="Times New Roman" pitchFamily="18" charset="0"/>
              </a:rPr>
              <a:t>       </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a:t>
            </a:r>
            <a:r>
              <a:rPr lang="en-US" sz="2400" b="1" dirty="0" err="1" smtClean="0">
                <a:latin typeface="Times New Roman" pitchFamily="18" charset="0"/>
                <a:cs typeface="Times New Roman" pitchFamily="18" charset="0"/>
              </a:rPr>
              <a:t>ưa</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CNTT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đắn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CNTT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
        <p:nvSpPr>
          <p:cNvPr id="11" name="Right Arrow 10"/>
          <p:cNvSpPr/>
          <p:nvPr/>
        </p:nvSpPr>
        <p:spPr>
          <a:xfrm>
            <a:off x="79329" y="3237775"/>
            <a:ext cx="609600" cy="484632"/>
          </a:xfrm>
          <a:prstGeom prst="rightArrow">
            <a:avLst/>
          </a:prstGeom>
          <a:solidFill>
            <a:srgbClr val="13F981"/>
          </a:solidFill>
          <a:ln w="25400" cap="flat" cmpd="sng" algn="ctr">
            <a:solidFill>
              <a:srgbClr val="797B7E">
                <a:shade val="50000"/>
              </a:srgbClr>
            </a:solid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a:ea typeface="+mn-ea"/>
              <a:cs typeface="+mn-cs"/>
            </a:endParaRPr>
          </a:p>
        </p:txBody>
      </p:sp>
      <p:sp>
        <p:nvSpPr>
          <p:cNvPr id="12" name="Snip and Round Single Corner Rectangle 11"/>
          <p:cNvSpPr/>
          <p:nvPr/>
        </p:nvSpPr>
        <p:spPr>
          <a:xfrm>
            <a:off x="801135" y="2864212"/>
            <a:ext cx="11317125" cy="1231759"/>
          </a:xfrm>
          <a:prstGeom prst="snipRoundRect">
            <a:avLst/>
          </a:prstGeom>
          <a:solidFill>
            <a:srgbClr val="FFFFFF"/>
          </a:solidFill>
          <a:ln w="25400" cap="flat" cmpd="sng" algn="ctr">
            <a:solidFill>
              <a:srgbClr val="797B7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a:ea typeface="+mn-ea"/>
              <a:cs typeface="+mn-cs"/>
            </a:endParaRPr>
          </a:p>
        </p:txBody>
      </p:sp>
      <p:sp>
        <p:nvSpPr>
          <p:cNvPr id="13" name="TextBox 12"/>
          <p:cNvSpPr txBox="1"/>
          <p:nvPr/>
        </p:nvSpPr>
        <p:spPr>
          <a:xfrm>
            <a:off x="794748" y="2895642"/>
            <a:ext cx="11180942" cy="1200329"/>
          </a:xfrm>
          <a:prstGeom prst="rect">
            <a:avLst/>
          </a:prstGeom>
          <a:noFill/>
        </p:spPr>
        <p:txBody>
          <a:bodyPr wrap="square" rtlCol="0">
            <a:spAutoFit/>
          </a:bodyPr>
          <a:lstStyle/>
          <a:p>
            <a:pPr algn="just">
              <a:spcAft>
                <a:spcPts val="0"/>
              </a:spcAft>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Đối</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hay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đưa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giúp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chú</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giúp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dàng</a:t>
            </a:r>
            <a:r>
              <a:rPr lang="en-US" sz="2400" b="1" dirty="0">
                <a:latin typeface="Times New Roman" pitchFamily="18" charset="0"/>
                <a:cs typeface="Times New Roman" pitchFamily="18" charset="0"/>
              </a:rPr>
              <a:t>. </a:t>
            </a:r>
            <a:endParaRPr lang="en-US" sz="2400" b="1" dirty="0">
              <a:effectLst/>
              <a:latin typeface="Times New Roman" pitchFamily="18" charset="0"/>
              <a:ea typeface="Calibri"/>
              <a:cs typeface="Times New Roman" pitchFamily="18" charset="0"/>
            </a:endParaRPr>
          </a:p>
        </p:txBody>
      </p:sp>
      <p:sp>
        <p:nvSpPr>
          <p:cNvPr id="14" name="Right Arrow 13"/>
          <p:cNvSpPr/>
          <p:nvPr/>
        </p:nvSpPr>
        <p:spPr>
          <a:xfrm>
            <a:off x="3801" y="5365450"/>
            <a:ext cx="609600" cy="484632"/>
          </a:xfrm>
          <a:prstGeom prst="rightArrow">
            <a:avLst/>
          </a:prstGeom>
          <a:solidFill>
            <a:srgbClr val="13F981"/>
          </a:solidFill>
          <a:ln w="25400" cap="flat" cmpd="sng" algn="ctr">
            <a:solidFill>
              <a:srgbClr val="797B7E">
                <a:shade val="50000"/>
              </a:srgbClr>
            </a:solid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a:ea typeface="+mn-ea"/>
              <a:cs typeface="+mn-cs"/>
            </a:endParaRPr>
          </a:p>
        </p:txBody>
      </p:sp>
      <p:sp>
        <p:nvSpPr>
          <p:cNvPr id="15" name="Snip and Round Single Corner Rectangle 14"/>
          <p:cNvSpPr/>
          <p:nvPr/>
        </p:nvSpPr>
        <p:spPr>
          <a:xfrm>
            <a:off x="715969" y="4516483"/>
            <a:ext cx="11241824" cy="1997101"/>
          </a:xfrm>
          <a:prstGeom prst="snipRoundRect">
            <a:avLst/>
          </a:prstGeom>
          <a:solidFill>
            <a:srgbClr val="FFFFFF"/>
          </a:solidFill>
          <a:ln w="25400" cap="flat" cmpd="sng" algn="ctr">
            <a:solidFill>
              <a:srgbClr val="797B7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a:ea typeface="+mn-ea"/>
              <a:cs typeface="+mn-cs"/>
            </a:endParaRPr>
          </a:p>
        </p:txBody>
      </p:sp>
      <p:sp>
        <p:nvSpPr>
          <p:cNvPr id="16" name="TextBox 15"/>
          <p:cNvSpPr txBox="1"/>
          <p:nvPr/>
        </p:nvSpPr>
        <p:spPr>
          <a:xfrm>
            <a:off x="838200" y="4574593"/>
            <a:ext cx="11137490" cy="1938992"/>
          </a:xfrm>
          <a:prstGeom prst="rect">
            <a:avLst/>
          </a:prstGeom>
          <a:noFill/>
        </p:spPr>
        <p:txBody>
          <a:bodyPr wrap="square" rtlCol="0">
            <a:spAutoFit/>
          </a:bodyPr>
          <a:lstStyle/>
          <a:p>
            <a:pPr algn="just"/>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Đối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môn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Toán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ngoài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mềm</a:t>
            </a:r>
            <a:r>
              <a:rPr lang="en-US" sz="2400" b="1" dirty="0">
                <a:solidFill>
                  <a:srgbClr val="FF0000"/>
                </a:solidFill>
                <a:latin typeface="Times New Roman" pitchFamily="18" charset="0"/>
                <a:cs typeface="Times New Roman" pitchFamily="18" charset="0"/>
              </a:rPr>
              <a:t> Power Point </a:t>
            </a:r>
            <a:r>
              <a:rPr lang="en-US" sz="2400" b="1" dirty="0" err="1">
                <a:solidFill>
                  <a:srgbClr val="FF0000"/>
                </a:solidFill>
                <a:latin typeface="Times New Roman" pitchFamily="18" charset="0"/>
                <a:cs typeface="Times New Roman" pitchFamily="18" charset="0"/>
              </a:rPr>
              <a:t>tôi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còn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mềm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VioLet</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luyện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thoải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 Qua </a:t>
            </a:r>
            <a:r>
              <a:rPr lang="en-US" sz="2400" b="1" dirty="0" err="1">
                <a:solidFill>
                  <a:srgbClr val="FF0000"/>
                </a:solidFill>
                <a:latin typeface="Times New Roman" pitchFamily="18" charset="0"/>
                <a:cs typeface="Times New Roman" pitchFamily="18" charset="0"/>
              </a:rPr>
              <a:t>quá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tôi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đúc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nghiệm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pháp</a:t>
            </a:r>
            <a:r>
              <a:rPr lang="en-US" sz="2400" b="1" dirty="0">
                <a:solidFill>
                  <a:srgbClr val="FF0000"/>
                </a:solidFill>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a:t>
            </a:r>
            <a:r>
              <a:rPr lang="en-US" sz="2400" b="1" i="1" dirty="0" err="1" smtClean="0">
                <a:solidFill>
                  <a:srgbClr val="FF0000"/>
                </a:solidFill>
                <a:latin typeface="Times New Roman" pitchFamily="18" charset="0"/>
                <a:cs typeface="Times New Roman" pitchFamily="18" charset="0"/>
              </a:rPr>
              <a:t>Ứng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dụng</a:t>
            </a:r>
            <a:r>
              <a:rPr lang="en-US" sz="2400" b="1" i="1" dirty="0" smtClean="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a:t>
            </a:r>
            <a:r>
              <a:rPr lang="en-US" sz="2400" b="1" i="1" dirty="0" err="1" smtClean="0">
                <a:solidFill>
                  <a:srgbClr val="FF0000"/>
                </a:solidFill>
                <a:latin typeface="Times New Roman" pitchFamily="18" charset="0"/>
                <a:cs typeface="Times New Roman" pitchFamily="18" charset="0"/>
              </a:rPr>
              <a:t>ông</a:t>
            </a:r>
            <a:r>
              <a:rPr lang="en-US" sz="2400" b="1" i="1" dirty="0" smtClean="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nghệ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thông</a:t>
            </a:r>
            <a:r>
              <a:rPr lang="en-US" sz="2400" b="1" i="1" dirty="0">
                <a:solidFill>
                  <a:srgbClr val="FF0000"/>
                </a:solidFill>
                <a:latin typeface="Times New Roman" pitchFamily="18" charset="0"/>
                <a:cs typeface="Times New Roman" pitchFamily="18" charset="0"/>
              </a:rPr>
              <a:t> tin </a:t>
            </a:r>
            <a:r>
              <a:rPr lang="en-US" sz="2400" b="1" i="1" dirty="0" err="1">
                <a:solidFill>
                  <a:srgbClr val="FF0000"/>
                </a:solidFill>
                <a:latin typeface="Times New Roman" pitchFamily="18" charset="0"/>
                <a:cs typeface="Times New Roman" pitchFamily="18" charset="0"/>
              </a:rPr>
              <a:t>vào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giảng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dạy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môn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Toán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lớp</a:t>
            </a:r>
            <a:r>
              <a:rPr lang="en-US" sz="2400" b="1" i="1" dirty="0">
                <a:solidFill>
                  <a:srgbClr val="FF0000"/>
                </a:solidFill>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3”</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281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14"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83126" y="0"/>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0"/>
          <p:cNvSpPr>
            <a:spLocks noChangeArrowheads="1" noChangeShapeType="1" noTextEdit="1"/>
          </p:cNvSpPr>
          <p:nvPr/>
        </p:nvSpPr>
        <p:spPr bwMode="auto">
          <a:xfrm>
            <a:off x="647729" y="54597"/>
            <a:ext cx="11402291" cy="707029"/>
          </a:xfrm>
          <a:prstGeom prst="rect">
            <a:avLst/>
          </a:prstGeom>
        </p:spPr>
        <p:txBody>
          <a:bodyPr wrap="none" fromWordArt="1">
            <a:prstTxWarp prst="textPlain">
              <a:avLst>
                <a:gd name="adj" fmla="val 50000"/>
              </a:avLst>
            </a:prstTxWarp>
          </a:bodyPr>
          <a:lstStyle/>
          <a:p>
            <a:pPr algn="ctr"/>
            <a:r>
              <a:rPr lang="vi-VN" sz="255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2558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255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2558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255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a:p>
            <a:pPr algn="ctr"/>
            <a:endParaRPr lang="vi-VN" sz="59500" b="1" kern="10" dirty="0">
              <a:ln w="12700">
                <a:solidFill>
                  <a:srgbClr val="EAEAEA"/>
                </a:solidFill>
                <a:round/>
                <a:headEnd/>
                <a:tailEnd/>
              </a:ln>
              <a:solidFill>
                <a:srgbClr val="FFFF00"/>
              </a:solidFill>
              <a:effectLst>
                <a:outerShdw dist="35921" dir="2700000" sy="50000" kx="2115830" algn="bl" rotWithShape="0">
                  <a:srgbClr val="C0C0C0">
                    <a:alpha val="79999"/>
                  </a:srgbClr>
                </a:outerShdw>
              </a:effectLst>
              <a:latin typeface="Times New Roman"/>
              <a:cs typeface="Times New Roman"/>
            </a:endParaRPr>
          </a:p>
        </p:txBody>
      </p:sp>
      <p:sp>
        <p:nvSpPr>
          <p:cNvPr id="2" name="Rectangle 1"/>
          <p:cNvSpPr/>
          <p:nvPr/>
        </p:nvSpPr>
        <p:spPr>
          <a:xfrm>
            <a:off x="173350" y="753803"/>
            <a:ext cx="8997976" cy="830997"/>
          </a:xfrm>
          <a:prstGeom prst="rect">
            <a:avLst/>
          </a:prstGeom>
        </p:spPr>
        <p:txBody>
          <a:bodyPr wrap="none">
            <a:spAutoFit/>
          </a:bodyPr>
          <a:lstStyle/>
          <a:p>
            <a:pPr fontAlgn="base">
              <a:lnSpc>
                <a:spcPct val="150000"/>
              </a:lnSpc>
            </a:pPr>
            <a:r>
              <a:rPr lang="en-US" sz="3200" b="1" kern="0">
                <a:solidFill>
                  <a:srgbClr val="FF0000"/>
                </a:solidFill>
                <a:latin typeface="Times New Roman" pitchFamily="18" charset="0"/>
                <a:ea typeface="Calibri"/>
                <a:cs typeface="Times New Roman" pitchFamily="18" charset="0"/>
              </a:rPr>
              <a:t>Biện pháp 1: </a:t>
            </a:r>
            <a:r>
              <a:rPr lang="vi-VN" sz="3200" b="1">
                <a:solidFill>
                  <a:srgbClr val="FF0000"/>
                </a:solidFill>
                <a:latin typeface="Times New Roman" pitchFamily="18" charset="0"/>
                <a:cs typeface="Times New Roman" pitchFamily="18" charset="0"/>
              </a:rPr>
              <a:t>Sử dụng phần mềm </a:t>
            </a:r>
            <a:r>
              <a:rPr lang="vi-VN" sz="3200" b="1" smtClean="0">
                <a:solidFill>
                  <a:srgbClr val="FF0000"/>
                </a:solidFill>
                <a:latin typeface="Times New Roman" pitchFamily="18" charset="0"/>
                <a:cs typeface="Times New Roman" pitchFamily="18" charset="0"/>
              </a:rPr>
              <a:t>vào dạy học toán</a:t>
            </a:r>
            <a:endParaRPr lang="vi-VN" sz="3200">
              <a:solidFill>
                <a:srgbClr val="FF0000"/>
              </a:solidFill>
              <a:latin typeface="Times New Roman" pitchFamily="18" charset="0"/>
              <a:cs typeface="Times New Roman" pitchFamily="18" charset="0"/>
            </a:endParaRPr>
          </a:p>
        </p:txBody>
      </p:sp>
      <p:sp>
        <p:nvSpPr>
          <p:cNvPr id="3" name="Rectangle 2"/>
          <p:cNvSpPr/>
          <p:nvPr/>
        </p:nvSpPr>
        <p:spPr>
          <a:xfrm>
            <a:off x="55357" y="1650513"/>
            <a:ext cx="11935524" cy="1815882"/>
          </a:xfrm>
          <a:prstGeom prst="rect">
            <a:avLst/>
          </a:prstGeom>
        </p:spPr>
        <p:txBody>
          <a:bodyPr wrap="square">
            <a:spAutoFit/>
          </a:bodyPr>
          <a:lstStyle/>
          <a:p>
            <a:pPr algn="just" fontAlgn="base"/>
            <a:r>
              <a:rPr lang="vi-VN" sz="2800" b="1" dirty="0" smtClean="0">
                <a:latin typeface="+mj-lt"/>
              </a:rPr>
              <a:t>       Phần </a:t>
            </a:r>
            <a:r>
              <a:rPr lang="vi-VN" sz="2800" b="1" dirty="0">
                <a:latin typeface="+mj-lt"/>
              </a:rPr>
              <a:t>mềm toán học là công cụ không thể thiếu giúp giáo viên thiết kế nên những bài giảng sống động, có chiều sâu và đầy sáng tạo. Sử dụng phần mềm này một cách hợp lý sẽ mang đến hiệu quả truyền đạt kiến thức cao nhất.</a:t>
            </a:r>
          </a:p>
        </p:txBody>
      </p:sp>
      <p:sp>
        <p:nvSpPr>
          <p:cNvPr id="5" name="Rectangle 4"/>
          <p:cNvSpPr/>
          <p:nvPr/>
        </p:nvSpPr>
        <p:spPr>
          <a:xfrm>
            <a:off x="-2" y="3603621"/>
            <a:ext cx="12192001" cy="2677656"/>
          </a:xfrm>
          <a:prstGeom prst="rect">
            <a:avLst/>
          </a:prstGeom>
        </p:spPr>
        <p:txBody>
          <a:bodyPr wrap="square">
            <a:spAutoFit/>
          </a:bodyPr>
          <a:lstStyle/>
          <a:p>
            <a:pPr algn="just" fontAlgn="base"/>
            <a:r>
              <a:rPr lang="vi-VN" sz="2800" b="1" dirty="0" smtClean="0">
                <a:latin typeface="+mj-lt"/>
              </a:rPr>
              <a:t>        Phần </a:t>
            </a:r>
            <a:r>
              <a:rPr lang="vi-VN" sz="2800" b="1" dirty="0">
                <a:latin typeface="+mj-lt"/>
              </a:rPr>
              <a:t>mềm giúp học sinh có cái nhìn trực quan, sinh động, kích thích trí tưởng tượng khi học Toán. Các em có thể thấy được những chuyển động, hình mô phỏng rõ ràng như: sự biến thiên của đồ thị hàm số, các chuyển động hình học trong không gian,… Ngoài ra, học sinh cũng có thể tự nghiên cứu và tạo ra những bài toán hay để cùng giải với bạn bè, giúp phát huy tính sáng tạo của mình.</a:t>
            </a:r>
          </a:p>
        </p:txBody>
      </p:sp>
    </p:spTree>
    <p:extLst>
      <p:ext uri="{BB962C8B-B14F-4D97-AF65-F5344CB8AC3E}">
        <p14:creationId xmlns:p14="http://schemas.microsoft.com/office/powerpoint/2010/main" val="24251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83126" y="0"/>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0"/>
          <p:cNvSpPr>
            <a:spLocks noChangeArrowheads="1" noChangeShapeType="1" noTextEdit="1"/>
          </p:cNvSpPr>
          <p:nvPr/>
        </p:nvSpPr>
        <p:spPr bwMode="auto">
          <a:xfrm>
            <a:off x="715969" y="73743"/>
            <a:ext cx="11402291" cy="483161"/>
          </a:xfrm>
          <a:prstGeom prst="rect">
            <a:avLst/>
          </a:prstGeom>
        </p:spPr>
        <p:txBody>
          <a:bodyPr wrap="none" fromWordArt="1">
            <a:prstTxWarp prst="textPlain">
              <a:avLst>
                <a:gd name="adj" fmla="val 50000"/>
              </a:avLst>
            </a:prstTxWarp>
          </a:bodyPr>
          <a:lstStyle/>
          <a:p>
            <a:pPr algn="ct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p:txBody>
      </p:sp>
      <p:sp>
        <p:nvSpPr>
          <p:cNvPr id="11" name="Flowchart: Process 10"/>
          <p:cNvSpPr/>
          <p:nvPr/>
        </p:nvSpPr>
        <p:spPr>
          <a:xfrm>
            <a:off x="2332231" y="859808"/>
            <a:ext cx="7086600" cy="818867"/>
          </a:xfrm>
          <a:prstGeom prst="flowChartProcess">
            <a:avLst/>
          </a:prstGeom>
          <a:solidFill>
            <a:srgbClr val="FFFFCC"/>
          </a:solidFill>
          <a:ln w="25400" cap="flat" cmpd="sng" algn="ctr">
            <a:solidFill>
              <a:srgbClr val="797B7E">
                <a:shade val="50000"/>
              </a:srgbClr>
            </a:solidFill>
            <a:prstDash val="solid"/>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II.</a:t>
            </a:r>
            <a:r>
              <a:rPr kumimoji="0" lang="en-US" sz="3200" b="1" i="0" u="none" strike="noStrike" kern="0" cap="none" spc="0" normalizeH="0" noProof="0" dirty="0" smtClean="0">
                <a:ln>
                  <a:noFill/>
                </a:ln>
                <a:solidFill>
                  <a:srgbClr val="FF0000"/>
                </a:solidFill>
                <a:effectLst/>
                <a:uLnTx/>
                <a:uFillTx/>
                <a:latin typeface="Times New Roman" pitchFamily="18" charset="0"/>
                <a:cs typeface="Times New Roman" pitchFamily="18" charset="0"/>
              </a:rPr>
              <a:t> NỘI DUNG CỦA BIỆN PHÁP</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2" name="Rounded Rectangle 11"/>
          <p:cNvSpPr/>
          <p:nvPr/>
        </p:nvSpPr>
        <p:spPr>
          <a:xfrm>
            <a:off x="4362120" y="2496001"/>
            <a:ext cx="3026822" cy="4114801"/>
          </a:xfrm>
          <a:prstGeom prst="roundRect">
            <a:avLst/>
          </a:prstGeom>
          <a:solidFill>
            <a:srgbClr val="FFFFCC"/>
          </a:solidFill>
          <a:ln w="25400" cap="flat" cmpd="sng" algn="ctr">
            <a:solidFill>
              <a:srgbClr val="797B7E">
                <a:shade val="50000"/>
              </a:srgbClr>
            </a:solidFill>
            <a:prstDash val="solid"/>
          </a:ln>
          <a:effectLst>
            <a:innerShdw blurRad="114300">
              <a:prstClr val="black"/>
            </a:innerShdw>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srgbClr val="391CA4"/>
                </a:solidFill>
                <a:effectLst/>
                <a:uLnTx/>
                <a:uFillTx/>
                <a:latin typeface="Times New Roman" pitchFamily="18" charset="0"/>
                <a:ea typeface="Calibri"/>
                <a:cs typeface="Times New Roman" pitchFamily="18" charset="0"/>
              </a:rPr>
              <a:t>Biện</a:t>
            </a:r>
            <a:r>
              <a:rPr kumimoji="0" lang="en-US" sz="3200" b="1" i="0" u="none" strike="noStrike" kern="0" cap="none" spc="0" normalizeH="0" baseline="0" noProof="0" dirty="0" smtClean="0">
                <a:ln>
                  <a:noFill/>
                </a:ln>
                <a:solidFill>
                  <a:srgbClr val="391CA4"/>
                </a:solidFill>
                <a:effectLst/>
                <a:uLnTx/>
                <a:uFillTx/>
                <a:latin typeface="Times New Roman" pitchFamily="18" charset="0"/>
                <a:ea typeface="Calibri"/>
                <a:cs typeface="Times New Roman" pitchFamily="18" charset="0"/>
              </a:rPr>
              <a:t> </a:t>
            </a:r>
            <a:r>
              <a:rPr kumimoji="0" lang="en-US" sz="3200" b="1" i="0" u="none" strike="noStrike" kern="0" cap="none" spc="0" normalizeH="0" baseline="0" noProof="0" dirty="0" err="1" smtClean="0">
                <a:ln>
                  <a:noFill/>
                </a:ln>
                <a:solidFill>
                  <a:srgbClr val="391CA4"/>
                </a:solidFill>
                <a:effectLst/>
                <a:uLnTx/>
                <a:uFillTx/>
                <a:latin typeface="Times New Roman" pitchFamily="18" charset="0"/>
                <a:ea typeface="Calibri"/>
                <a:cs typeface="Times New Roman" pitchFamily="18" charset="0"/>
              </a:rPr>
              <a:t>pháp</a:t>
            </a:r>
            <a:r>
              <a:rPr kumimoji="0" lang="en-US" sz="3200" b="1" i="0" u="none" strike="noStrike" kern="0" cap="none" spc="0" normalizeH="0" baseline="0" noProof="0" dirty="0" smtClean="0">
                <a:ln>
                  <a:noFill/>
                </a:ln>
                <a:solidFill>
                  <a:srgbClr val="391CA4"/>
                </a:solidFill>
                <a:effectLst/>
                <a:uLnTx/>
                <a:uFillTx/>
                <a:latin typeface="Times New Roman" pitchFamily="18" charset="0"/>
                <a:ea typeface="Calibri"/>
                <a:cs typeface="Times New Roman" pitchFamily="18" charset="0"/>
              </a:rPr>
              <a:t> 2: </a:t>
            </a:r>
            <a:r>
              <a:rPr lang="en-US" sz="3200" b="1" dirty="0" err="1">
                <a:latin typeface="Times New Roman" pitchFamily="18" charset="0"/>
                <a:cs typeface="Times New Roman" pitchFamily="18" charset="0"/>
              </a:rPr>
              <a:t>Khai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tin </a:t>
            </a:r>
            <a:r>
              <a:rPr lang="en-US" sz="3200" b="1" dirty="0" smtClean="0">
                <a:latin typeface="Times New Roman" pitchFamily="18" charset="0"/>
                <a:cs typeface="Times New Roman" pitchFamily="18" charset="0"/>
              </a:rPr>
              <a:t>Internet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dạy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toán</a:t>
            </a:r>
            <a:endParaRPr kumimoji="0" lang="en-US" sz="3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13" name="Rounded Rectangle 12"/>
          <p:cNvSpPr/>
          <p:nvPr/>
        </p:nvSpPr>
        <p:spPr>
          <a:xfrm>
            <a:off x="7932147" y="2513061"/>
            <a:ext cx="3615839" cy="4114800"/>
          </a:xfrm>
          <a:prstGeom prst="roundRect">
            <a:avLst/>
          </a:prstGeom>
          <a:solidFill>
            <a:srgbClr val="FFFFCC"/>
          </a:solidFill>
          <a:ln w="25400" cap="flat" cmpd="sng" algn="ctr">
            <a:solidFill>
              <a:srgbClr val="797B7E">
                <a:shade val="50000"/>
              </a:srgbClr>
            </a:solidFill>
            <a:prstDash val="solid"/>
          </a:ln>
          <a:effectLst>
            <a:innerShdw blurRad="114300">
              <a:prstClr val="black"/>
            </a:innerShdw>
          </a:effectLst>
        </p:spPr>
        <p:txBody>
          <a:bodyPr rtlCol="0" anchor="ctr"/>
          <a:lstStyle/>
          <a:p>
            <a:pPr lvl="0" algn="ctr">
              <a:lnSpc>
                <a:spcPct val="150000"/>
              </a:lnSpc>
              <a:defRPr/>
            </a:pPr>
            <a:endParaRPr kumimoji="0" lang="en-US" sz="3200" b="1" i="0" u="none" strike="noStrike" kern="0" cap="none" spc="0" normalizeH="0" baseline="0" noProof="0" dirty="0" smtClean="0">
              <a:ln>
                <a:noFill/>
              </a:ln>
              <a:solidFill>
                <a:srgbClr val="391CA4"/>
              </a:solidFill>
              <a:effectLst/>
              <a:uLnTx/>
              <a:uFillTx/>
              <a:latin typeface="Times New Roman" pitchFamily="18" charset="0"/>
              <a:ea typeface="Times New Roman"/>
              <a:cs typeface="Times New Roman" pitchFamily="18" charset="0"/>
            </a:endParaRPr>
          </a:p>
          <a:p>
            <a:pPr lvl="0" algn="ctr">
              <a:lnSpc>
                <a:spcPct val="150000"/>
              </a:lnSpc>
              <a:defRPr/>
            </a:pPr>
            <a:endParaRPr lang="en-US" sz="3200" b="1" kern="0" dirty="0">
              <a:solidFill>
                <a:srgbClr val="391CA4"/>
              </a:solidFill>
              <a:latin typeface="Times New Roman" pitchFamily="18" charset="0"/>
              <a:ea typeface="Times New Roman"/>
              <a:cs typeface="Times New Roman" pitchFamily="18" charset="0"/>
            </a:endParaRPr>
          </a:p>
          <a:p>
            <a:pPr lvl="0" algn="ctr">
              <a:lnSpc>
                <a:spcPct val="150000"/>
              </a:lnSpc>
              <a:defRPr/>
            </a:pPr>
            <a:endParaRPr kumimoji="0" lang="en-US" sz="3200" b="1" i="0" u="none" strike="noStrike" kern="0" cap="none" spc="0" normalizeH="0" baseline="0" noProof="0" dirty="0" smtClean="0">
              <a:ln>
                <a:noFill/>
              </a:ln>
              <a:solidFill>
                <a:srgbClr val="391CA4"/>
              </a:solidFill>
              <a:effectLst/>
              <a:uLnTx/>
              <a:uFillTx/>
              <a:latin typeface="Times New Roman" pitchFamily="18" charset="0"/>
              <a:ea typeface="Times New Roman"/>
              <a:cs typeface="Times New Roman" pitchFamily="18" charset="0"/>
            </a:endParaRPr>
          </a:p>
          <a:p>
            <a:pPr lvl="0" algn="ctr">
              <a:lnSpc>
                <a:spcPct val="150000"/>
              </a:lnSpc>
              <a:defRPr/>
            </a:pPr>
            <a:endParaRPr lang="en-US" sz="1100" b="1" kern="0" dirty="0">
              <a:solidFill>
                <a:srgbClr val="391CA4"/>
              </a:solidFill>
              <a:latin typeface="Times New Roman" pitchFamily="18" charset="0"/>
              <a:ea typeface="Times New Roman"/>
              <a:cs typeface="Times New Roman" pitchFamily="18" charset="0"/>
            </a:endParaRPr>
          </a:p>
          <a:p>
            <a:pPr fontAlgn="base">
              <a:lnSpc>
                <a:spcPct val="150000"/>
              </a:lnSpc>
            </a:pPr>
            <a:r>
              <a:rPr kumimoji="0" lang="en-US" sz="3200" b="1" i="0" u="none" strike="noStrike" kern="0" cap="none" spc="0" normalizeH="0" baseline="0" noProof="0" dirty="0" err="1" smtClean="0">
                <a:ln>
                  <a:noFill/>
                </a:ln>
                <a:solidFill>
                  <a:srgbClr val="391CA4"/>
                </a:solidFill>
                <a:effectLst/>
                <a:uLnTx/>
                <a:uFillTx/>
                <a:latin typeface="Times New Roman" pitchFamily="18" charset="0"/>
                <a:ea typeface="Times New Roman"/>
                <a:cs typeface="Times New Roman" pitchFamily="18" charset="0"/>
              </a:rPr>
              <a:t>Biện</a:t>
            </a:r>
            <a:r>
              <a:rPr kumimoji="0" lang="en-US" sz="3200" b="1" i="0" u="none" strike="noStrike" kern="0" cap="none" spc="0" normalizeH="0" baseline="0" noProof="0" dirty="0" smtClean="0">
                <a:ln>
                  <a:noFill/>
                </a:ln>
                <a:solidFill>
                  <a:srgbClr val="391CA4"/>
                </a:solidFill>
                <a:effectLst/>
                <a:uLnTx/>
                <a:uFillTx/>
                <a:latin typeface="Times New Roman" pitchFamily="18" charset="0"/>
                <a:ea typeface="Times New Roman"/>
                <a:cs typeface="Times New Roman" pitchFamily="18" charset="0"/>
              </a:rPr>
              <a:t> </a:t>
            </a:r>
            <a:r>
              <a:rPr kumimoji="0" lang="en-US" sz="3200" b="1" i="0" u="none" strike="noStrike" kern="0" cap="none" spc="0" normalizeH="0" baseline="0" noProof="0" dirty="0" err="1" smtClean="0">
                <a:ln>
                  <a:noFill/>
                </a:ln>
                <a:solidFill>
                  <a:srgbClr val="391CA4"/>
                </a:solidFill>
                <a:effectLst/>
                <a:uLnTx/>
                <a:uFillTx/>
                <a:latin typeface="Times New Roman" pitchFamily="18" charset="0"/>
                <a:ea typeface="Times New Roman"/>
                <a:cs typeface="Times New Roman" pitchFamily="18" charset="0"/>
              </a:rPr>
              <a:t>pháp</a:t>
            </a:r>
            <a:r>
              <a:rPr kumimoji="0" lang="en-US" sz="3200" b="1" i="0" u="none" strike="noStrike" kern="0" cap="none" spc="0" normalizeH="0" baseline="0" noProof="0" dirty="0" smtClean="0">
                <a:ln>
                  <a:noFill/>
                </a:ln>
                <a:solidFill>
                  <a:srgbClr val="391CA4"/>
                </a:solidFill>
                <a:effectLst/>
                <a:uLnTx/>
                <a:uFillTx/>
                <a:latin typeface="Times New Roman" pitchFamily="18" charset="0"/>
                <a:ea typeface="Times New Roman"/>
                <a:cs typeface="Times New Roman" pitchFamily="18" charset="0"/>
              </a:rPr>
              <a:t> 3:</a:t>
            </a:r>
          </a:p>
          <a:p>
            <a:pPr algn="just" fontAlgn="base">
              <a:lnSpc>
                <a:spcPct val="150000"/>
              </a:lnSpc>
            </a:pPr>
            <a:r>
              <a:rPr kumimoji="0" lang="en-US" sz="3200" b="1" i="0" u="none" strike="noStrike" kern="0" cap="none" spc="0" normalizeH="0" baseline="0" noProof="0" dirty="0" smtClean="0">
                <a:ln>
                  <a:noFill/>
                </a:ln>
                <a:solidFill>
                  <a:srgbClr val="391CA4"/>
                </a:solidFill>
                <a:effectLst/>
                <a:uLnTx/>
                <a:uFillTx/>
                <a:latin typeface="Times New Roman" pitchFamily="18" charset="0"/>
                <a:ea typeface="Times New Roman"/>
                <a:cs typeface="Times New Roman" pitchFamily="18" charset="0"/>
              </a:rPr>
              <a:t> </a:t>
            </a:r>
            <a:r>
              <a:rPr lang="en-US" sz="3200" b="1" dirty="0" err="1">
                <a:latin typeface="Times New Roman" pitchFamily="18" charset="0"/>
                <a:cs typeface="Times New Roman" pitchFamily="18" charset="0"/>
              </a:rPr>
              <a:t>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CNTT </a:t>
            </a:r>
            <a:r>
              <a:rPr lang="en-US" sz="3200" b="1"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t</a:t>
            </a:r>
            <a:r>
              <a:rPr lang="vi-VN" sz="3200" b="1" dirty="0">
                <a:latin typeface="Times New Roman" pitchFamily="18" charset="0"/>
                <a:cs typeface="Times New Roman" pitchFamily="18" charset="0"/>
              </a:rPr>
              <a:t>ổ chức lớp học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trải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endParaRPr lang="en-US" sz="3200" b="1" smtClean="0">
              <a:latin typeface="Times New Roman" pitchFamily="18" charset="0"/>
              <a:cs typeface="Times New Roman" pitchFamily="18" charset="0"/>
            </a:endParaRPr>
          </a:p>
          <a:p>
            <a:pPr algn="just" fontAlgn="base">
              <a:lnSpc>
                <a:spcPct val="150000"/>
              </a:lnSpc>
            </a:pPr>
            <a:r>
              <a:rPr lang="vi-VN" sz="3200" b="1" smtClean="0">
                <a:latin typeface="Times New Roman" pitchFamily="18" charset="0"/>
                <a:cs typeface="Times New Roman" pitchFamily="18" charset="0"/>
              </a:rPr>
              <a:t>môn </a:t>
            </a:r>
            <a:r>
              <a:rPr lang="vi-VN" sz="3200" b="1" dirty="0">
                <a:latin typeface="Times New Roman" pitchFamily="18" charset="0"/>
                <a:cs typeface="Times New Roman" pitchFamily="18" charset="0"/>
              </a:rPr>
              <a:t>Toán</a:t>
            </a: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000000"/>
              </a:solidFill>
              <a:effectLst/>
              <a:uLnTx/>
              <a:uFillTx/>
              <a:latin typeface="Times New Roman" pitchFamily="18" charset="0"/>
              <a:ea typeface="Calibri"/>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New Roman" pitchFamily="18" charset="0"/>
              <a:ea typeface="Calibri"/>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rgbClr val="000000"/>
              </a:solidFill>
              <a:effectLst/>
              <a:uLnTx/>
              <a:uFillTx/>
              <a:latin typeface="Times New Roman" pitchFamily="18" charset="0"/>
              <a:ea typeface="Calibri"/>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New Roman" pitchFamily="18" charset="0"/>
              <a:ea typeface="Calibri"/>
              <a:cs typeface="Times New Roman" pitchFamily="18" charset="0"/>
            </a:endParaRPr>
          </a:p>
        </p:txBody>
      </p:sp>
      <p:cxnSp>
        <p:nvCxnSpPr>
          <p:cNvPr id="14" name="Straight Connector 13"/>
          <p:cNvCxnSpPr>
            <a:stCxn id="11" idx="2"/>
          </p:cNvCxnSpPr>
          <p:nvPr/>
        </p:nvCxnSpPr>
        <p:spPr>
          <a:xfrm flipH="1">
            <a:off x="1784613" y="1678675"/>
            <a:ext cx="4090918" cy="947198"/>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a:stCxn id="11" idx="2"/>
          </p:cNvCxnSpPr>
          <p:nvPr/>
        </p:nvCxnSpPr>
        <p:spPr>
          <a:xfrm>
            <a:off x="5875531" y="1678675"/>
            <a:ext cx="38627" cy="843582"/>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p:cNvCxnSpPr>
            <a:stCxn id="11" idx="2"/>
            <a:endCxn id="13" idx="0"/>
          </p:cNvCxnSpPr>
          <p:nvPr/>
        </p:nvCxnSpPr>
        <p:spPr>
          <a:xfrm>
            <a:off x="5875531" y="1678675"/>
            <a:ext cx="3864536" cy="834386"/>
          </a:xfrm>
          <a:prstGeom prst="line">
            <a:avLst/>
          </a:prstGeom>
          <a:ln/>
        </p:spPr>
        <p:style>
          <a:lnRef idx="3">
            <a:schemeClr val="dk1"/>
          </a:lnRef>
          <a:fillRef idx="0">
            <a:schemeClr val="dk1"/>
          </a:fillRef>
          <a:effectRef idx="2">
            <a:schemeClr val="dk1"/>
          </a:effectRef>
          <a:fontRef idx="minor">
            <a:schemeClr val="tx1"/>
          </a:fontRef>
        </p:style>
      </p:cxnSp>
      <p:sp>
        <p:nvSpPr>
          <p:cNvPr id="17" name="Rounded Rectangle 16"/>
          <p:cNvSpPr/>
          <p:nvPr/>
        </p:nvSpPr>
        <p:spPr>
          <a:xfrm>
            <a:off x="973394" y="2513061"/>
            <a:ext cx="2969314" cy="4128657"/>
          </a:xfrm>
          <a:prstGeom prst="roundRect">
            <a:avLst/>
          </a:prstGeom>
          <a:solidFill>
            <a:srgbClr val="FFFFCC"/>
          </a:solidFill>
          <a:ln w="25400" cap="flat" cmpd="sng" algn="ctr">
            <a:solidFill>
              <a:srgbClr val="797B7E">
                <a:shade val="50000"/>
              </a:srgbClr>
            </a:solidFill>
            <a:prstDash val="solid"/>
          </a:ln>
          <a:effectLst>
            <a:innerShdw blurRad="114300">
              <a:prstClr val="black"/>
            </a:innerShdw>
          </a:effectLst>
        </p:spPr>
        <p:txBody>
          <a:bodyPr rtlCol="0" anchor="ctr"/>
          <a:lstStyle/>
          <a:p>
            <a:pPr>
              <a:lnSpc>
                <a:spcPct val="150000"/>
              </a:lnSpc>
            </a:pPr>
            <a:endParaRPr kumimoji="0" lang="en-US" sz="3200" b="1" i="0" u="none" strike="noStrike" kern="0" cap="none" spc="0" normalizeH="0" baseline="0" noProof="0" dirty="0" smtClean="0">
              <a:ln>
                <a:noFill/>
              </a:ln>
              <a:solidFill>
                <a:srgbClr val="391CA4"/>
              </a:solidFill>
              <a:effectLst/>
              <a:uLnTx/>
              <a:uFillTx/>
              <a:latin typeface="Times New Roman" pitchFamily="18" charset="0"/>
              <a:ea typeface="Calibri"/>
              <a:cs typeface="Times New Roman" pitchFamily="18" charset="0"/>
            </a:endParaRPr>
          </a:p>
          <a:p>
            <a:pPr>
              <a:lnSpc>
                <a:spcPct val="150000"/>
              </a:lnSpc>
            </a:pPr>
            <a:endParaRPr lang="en-US" sz="3200" b="1" kern="0" dirty="0">
              <a:solidFill>
                <a:srgbClr val="391CA4"/>
              </a:solidFill>
              <a:latin typeface="Times New Roman" pitchFamily="18" charset="0"/>
              <a:ea typeface="Calibri"/>
              <a:cs typeface="Times New Roman" pitchFamily="18" charset="0"/>
            </a:endParaRPr>
          </a:p>
          <a:p>
            <a:pPr>
              <a:lnSpc>
                <a:spcPct val="200000"/>
              </a:lnSpc>
            </a:pPr>
            <a:endParaRPr kumimoji="0" lang="en-US" b="1" i="0" u="none" strike="noStrike" kern="0" cap="none" spc="0" normalizeH="0" baseline="0" noProof="0" dirty="0" smtClean="0">
              <a:ln>
                <a:noFill/>
              </a:ln>
              <a:solidFill>
                <a:srgbClr val="391CA4"/>
              </a:solidFill>
              <a:effectLst/>
              <a:uLnTx/>
              <a:uFillTx/>
              <a:latin typeface="Times New Roman" pitchFamily="18" charset="0"/>
              <a:ea typeface="Calibri"/>
              <a:cs typeface="Times New Roman" pitchFamily="18" charset="0"/>
            </a:endParaRPr>
          </a:p>
          <a:p>
            <a:pPr algn="just" fontAlgn="base">
              <a:lnSpc>
                <a:spcPct val="150000"/>
              </a:lnSpc>
            </a:pPr>
            <a:r>
              <a:rPr kumimoji="0" lang="en-US" sz="3200" b="1" i="0" u="none" strike="noStrike" kern="0" cap="none" spc="0" normalizeH="0" baseline="0" noProof="0" dirty="0" err="1" smtClean="0">
                <a:ln>
                  <a:noFill/>
                </a:ln>
                <a:solidFill>
                  <a:srgbClr val="391CA4"/>
                </a:solidFill>
                <a:effectLst/>
                <a:uLnTx/>
                <a:uFillTx/>
                <a:latin typeface="Times New Roman" pitchFamily="18" charset="0"/>
                <a:ea typeface="Calibri"/>
                <a:cs typeface="Times New Roman" pitchFamily="18" charset="0"/>
              </a:rPr>
              <a:t>Biện</a:t>
            </a:r>
            <a:r>
              <a:rPr kumimoji="0" lang="en-US" sz="3200" b="1" i="0" u="none" strike="noStrike" kern="0" cap="none" spc="0" normalizeH="0" baseline="0" noProof="0" dirty="0" smtClean="0">
                <a:ln>
                  <a:noFill/>
                </a:ln>
                <a:solidFill>
                  <a:srgbClr val="391CA4"/>
                </a:solidFill>
                <a:effectLst/>
                <a:uLnTx/>
                <a:uFillTx/>
                <a:latin typeface="Times New Roman" pitchFamily="18" charset="0"/>
                <a:ea typeface="Calibri"/>
                <a:cs typeface="Times New Roman" pitchFamily="18" charset="0"/>
              </a:rPr>
              <a:t> </a:t>
            </a:r>
            <a:r>
              <a:rPr kumimoji="0" lang="en-US" sz="3200" b="1" i="0" u="none" strike="noStrike" kern="0" cap="none" spc="0" normalizeH="0" baseline="0" noProof="0" dirty="0" err="1" smtClean="0">
                <a:ln>
                  <a:noFill/>
                </a:ln>
                <a:solidFill>
                  <a:srgbClr val="391CA4"/>
                </a:solidFill>
                <a:effectLst/>
                <a:uLnTx/>
                <a:uFillTx/>
                <a:latin typeface="Times New Roman" pitchFamily="18" charset="0"/>
                <a:ea typeface="Calibri"/>
                <a:cs typeface="Times New Roman" pitchFamily="18" charset="0"/>
              </a:rPr>
              <a:t>pháp</a:t>
            </a:r>
            <a:r>
              <a:rPr kumimoji="0" lang="en-US" sz="3200" b="1" i="0" u="none" strike="noStrike" kern="0" cap="none" spc="0" normalizeH="0" baseline="0" noProof="0" dirty="0" smtClean="0">
                <a:ln>
                  <a:noFill/>
                </a:ln>
                <a:solidFill>
                  <a:srgbClr val="391CA4"/>
                </a:solidFill>
                <a:effectLst/>
                <a:uLnTx/>
                <a:uFillTx/>
                <a:latin typeface="Times New Roman" pitchFamily="18" charset="0"/>
                <a:ea typeface="Calibri"/>
                <a:cs typeface="Times New Roman" pitchFamily="18" charset="0"/>
              </a:rPr>
              <a:t> </a:t>
            </a:r>
            <a:r>
              <a:rPr kumimoji="0" lang="en-US" sz="3200" b="1" i="0" u="none" strike="noStrike" kern="0" cap="none" spc="0" normalizeH="0" baseline="0" noProof="0" dirty="0" smtClean="0">
                <a:ln>
                  <a:noFill/>
                </a:ln>
                <a:solidFill>
                  <a:srgbClr val="391CA4"/>
                </a:solidFill>
                <a:effectLst/>
                <a:uLnTx/>
                <a:uFillTx/>
                <a:latin typeface="Times New Roman" pitchFamily="18" charset="0"/>
                <a:ea typeface="Calibri"/>
                <a:cs typeface="Times New Roman" pitchFamily="18" charset="0"/>
              </a:rPr>
              <a:t>1:ỨNG</a:t>
            </a:r>
            <a:r>
              <a:rPr lang="vi-VN" sz="3200" b="1" dirty="0" smtClean="0">
                <a:latin typeface="Times New Roman" pitchFamily="18" charset="0"/>
                <a:cs typeface="Times New Roman" pitchFamily="18" charset="0"/>
              </a:rPr>
              <a:t> </a:t>
            </a:r>
            <a:r>
              <a:rPr lang="vi-VN" sz="3200" b="1" dirty="0">
                <a:latin typeface="Times New Roman" pitchFamily="18" charset="0"/>
                <a:cs typeface="Times New Roman" pitchFamily="18" charset="0"/>
              </a:rPr>
              <a:t>dụng phần mềm </a:t>
            </a:r>
            <a:r>
              <a:rPr lang="vi-VN" sz="3200" b="1" dirty="0" smtClean="0">
                <a:latin typeface="Times New Roman" pitchFamily="18" charset="0"/>
                <a:cs typeface="Times New Roman" pitchFamily="18" charset="0"/>
              </a:rPr>
              <a:t>vào dạy học toán</a:t>
            </a:r>
            <a:endParaRPr lang="vi-VN" sz="3200" dirty="0">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1932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83126" y="0"/>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0"/>
          <p:cNvSpPr>
            <a:spLocks noChangeArrowheads="1" noChangeShapeType="1" noTextEdit="1"/>
          </p:cNvSpPr>
          <p:nvPr/>
        </p:nvSpPr>
        <p:spPr bwMode="auto">
          <a:xfrm>
            <a:off x="715969" y="73743"/>
            <a:ext cx="11402291" cy="483161"/>
          </a:xfrm>
          <a:prstGeom prst="rect">
            <a:avLst/>
          </a:prstGeom>
        </p:spPr>
        <p:txBody>
          <a:bodyPr wrap="none" fromWordArt="1">
            <a:prstTxWarp prst="textPlain">
              <a:avLst>
                <a:gd name="adj" fmla="val 50000"/>
              </a:avLst>
            </a:prstTxWarp>
          </a:bodyPr>
          <a:lstStyle/>
          <a:p>
            <a:pPr algn="ct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p:txBody>
      </p:sp>
      <p:sp>
        <p:nvSpPr>
          <p:cNvPr id="5" name="Rectangle 4"/>
          <p:cNvSpPr/>
          <p:nvPr/>
        </p:nvSpPr>
        <p:spPr>
          <a:xfrm>
            <a:off x="0" y="1261130"/>
            <a:ext cx="5609230" cy="2677656"/>
          </a:xfrm>
          <a:prstGeom prst="rect">
            <a:avLst/>
          </a:prstGeom>
        </p:spPr>
        <p:txBody>
          <a:bodyPr wrap="square">
            <a:spAutoFit/>
          </a:bodyPr>
          <a:lstStyle/>
          <a:p>
            <a:pPr algn="just"/>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Ví</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dụ</a:t>
            </a:r>
            <a:r>
              <a:rPr lang="en-US" sz="2400" b="1" i="1"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3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hướng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mềm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google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31.0).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mềm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cài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dễ</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dàng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endParaRPr lang="vi-VN" sz="2400" b="1" dirty="0">
              <a:latin typeface="Times New Roman" pitchFamily="18" charset="0"/>
              <a:cs typeface="Times New Roman" pitchFamily="18" charset="0"/>
            </a:endParaRPr>
          </a:p>
        </p:txBody>
      </p:sp>
      <p:sp>
        <p:nvSpPr>
          <p:cNvPr id="6" name="Rectangle 5"/>
          <p:cNvSpPr/>
          <p:nvPr/>
        </p:nvSpPr>
        <p:spPr>
          <a:xfrm>
            <a:off x="-17722" y="556904"/>
            <a:ext cx="8997976" cy="830997"/>
          </a:xfrm>
          <a:prstGeom prst="rect">
            <a:avLst/>
          </a:prstGeom>
        </p:spPr>
        <p:txBody>
          <a:bodyPr wrap="none">
            <a:spAutoFit/>
          </a:bodyPr>
          <a:lstStyle/>
          <a:p>
            <a:pPr fontAlgn="base">
              <a:lnSpc>
                <a:spcPct val="150000"/>
              </a:lnSpc>
            </a:pPr>
            <a:r>
              <a:rPr lang="en-US" sz="3200" b="1" kern="0" dirty="0" err="1">
                <a:solidFill>
                  <a:srgbClr val="FF0000"/>
                </a:solidFill>
                <a:latin typeface="Times New Roman" pitchFamily="18" charset="0"/>
                <a:ea typeface="Calibri"/>
                <a:cs typeface="Times New Roman" pitchFamily="18" charset="0"/>
              </a:rPr>
              <a:t>Biện</a:t>
            </a:r>
            <a:r>
              <a:rPr lang="en-US" sz="3200" b="1" kern="0" dirty="0">
                <a:solidFill>
                  <a:srgbClr val="FF0000"/>
                </a:solidFill>
                <a:latin typeface="Times New Roman" pitchFamily="18" charset="0"/>
                <a:ea typeface="Calibri"/>
                <a:cs typeface="Times New Roman" pitchFamily="18" charset="0"/>
              </a:rPr>
              <a:t> </a:t>
            </a:r>
            <a:r>
              <a:rPr lang="en-US" sz="3200" b="1" kern="0" dirty="0" err="1">
                <a:solidFill>
                  <a:srgbClr val="FF0000"/>
                </a:solidFill>
                <a:latin typeface="Times New Roman" pitchFamily="18" charset="0"/>
                <a:ea typeface="Calibri"/>
                <a:cs typeface="Times New Roman" pitchFamily="18" charset="0"/>
              </a:rPr>
              <a:t>pháp</a:t>
            </a:r>
            <a:r>
              <a:rPr lang="en-US" sz="3200" b="1" kern="0" dirty="0">
                <a:solidFill>
                  <a:srgbClr val="FF0000"/>
                </a:solidFill>
                <a:latin typeface="Times New Roman" pitchFamily="18" charset="0"/>
                <a:ea typeface="Calibri"/>
                <a:cs typeface="Times New Roman" pitchFamily="18" charset="0"/>
              </a:rPr>
              <a:t> 1: </a:t>
            </a:r>
            <a:r>
              <a:rPr lang="vi-VN" sz="3200" b="1" dirty="0">
                <a:solidFill>
                  <a:srgbClr val="FF0000"/>
                </a:solidFill>
                <a:latin typeface="Times New Roman" pitchFamily="18" charset="0"/>
                <a:cs typeface="Times New Roman" pitchFamily="18" charset="0"/>
              </a:rPr>
              <a:t>Sử dụng phần mềm </a:t>
            </a:r>
            <a:r>
              <a:rPr lang="vi-VN" sz="3200" b="1" dirty="0" smtClean="0">
                <a:solidFill>
                  <a:srgbClr val="FF0000"/>
                </a:solidFill>
                <a:latin typeface="Times New Roman" pitchFamily="18" charset="0"/>
                <a:cs typeface="Times New Roman" pitchFamily="18" charset="0"/>
              </a:rPr>
              <a:t>vào dạy học toán</a:t>
            </a:r>
            <a:endParaRPr lang="vi-VN" sz="3200" dirty="0">
              <a:solidFill>
                <a:srgbClr val="FF0000"/>
              </a:solidFill>
              <a:latin typeface="Times New Roman" pitchFamily="18" charset="0"/>
              <a:cs typeface="Times New Roman" pitchFamily="18" charset="0"/>
            </a:endParaRPr>
          </a:p>
        </p:txBody>
      </p:sp>
      <p:pic>
        <p:nvPicPr>
          <p:cNvPr id="7" name="Picture 6"/>
          <p:cNvPicPr/>
          <p:nvPr/>
        </p:nvPicPr>
        <p:blipFill rotWithShape="1">
          <a:blip r:embed="rId3"/>
          <a:srcRect l="27885" t="24230" r="29166" b="21323"/>
          <a:stretch/>
        </p:blipFill>
        <p:spPr bwMode="auto">
          <a:xfrm>
            <a:off x="5827593" y="1253613"/>
            <a:ext cx="6281281" cy="293962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t="-1740" r="42788" b="28944"/>
          <a:stretch/>
        </p:blipFill>
        <p:spPr bwMode="auto">
          <a:xfrm>
            <a:off x="5827593" y="4193241"/>
            <a:ext cx="6281281" cy="266476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06868" y="4077769"/>
            <a:ext cx="5502362" cy="2308324"/>
          </a:xfrm>
          <a:prstGeom prst="rect">
            <a:avLst/>
          </a:prstGeom>
        </p:spPr>
        <p:txBody>
          <a:bodyPr wrap="square">
            <a:spAutoFit/>
          </a:bodyPr>
          <a:lstStyle/>
          <a:p>
            <a:pPr algn="just" fontAlgn="base"/>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Với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mềm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vừa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vừa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thoải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mỗi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sẽ</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51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r="6728"/>
          <a:stretch>
            <a:fillRect/>
          </a:stretch>
        </p:blipFill>
        <p:spPr bwMode="auto">
          <a:xfrm>
            <a:off x="-73740" y="-81677"/>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0"/>
          <p:cNvSpPr>
            <a:spLocks noChangeArrowheads="1" noChangeShapeType="1" noTextEdit="1"/>
          </p:cNvSpPr>
          <p:nvPr/>
        </p:nvSpPr>
        <p:spPr bwMode="auto">
          <a:xfrm>
            <a:off x="715969" y="1"/>
            <a:ext cx="11402291" cy="556904"/>
          </a:xfrm>
          <a:prstGeom prst="rect">
            <a:avLst/>
          </a:prstGeom>
        </p:spPr>
        <p:txBody>
          <a:bodyPr wrap="none" fromWordArt="1">
            <a:prstTxWarp prst="textPlain">
              <a:avLst>
                <a:gd name="adj" fmla="val 50000"/>
              </a:avLst>
            </a:prstTxWarp>
          </a:bodyPr>
          <a:lstStyle/>
          <a:p>
            <a:pPr algn="ct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p:txBody>
      </p:sp>
      <p:sp>
        <p:nvSpPr>
          <p:cNvPr id="5" name="Rectangle 4"/>
          <p:cNvSpPr/>
          <p:nvPr/>
        </p:nvSpPr>
        <p:spPr>
          <a:xfrm>
            <a:off x="2931569" y="1313027"/>
            <a:ext cx="9006390" cy="646331"/>
          </a:xfrm>
          <a:prstGeom prst="rect">
            <a:avLst/>
          </a:prstGeom>
          <a:solidFill>
            <a:schemeClr val="bg1">
              <a:lumMod val="95000"/>
            </a:schemeClr>
          </a:solidFill>
          <a:ln>
            <a:solidFill>
              <a:schemeClr val="accent1"/>
            </a:solidFill>
          </a:ln>
        </p:spPr>
        <p:txBody>
          <a:bodyPr wrap="square">
            <a:spAutoFit/>
          </a:bodyPr>
          <a:lstStyle/>
          <a:p>
            <a:pPr lvl="0"/>
            <a:r>
              <a:rPr lang="en-US" sz="3600" b="1" dirty="0" err="1"/>
              <a:t>Phần</a:t>
            </a:r>
            <a:r>
              <a:rPr lang="en-US" sz="3600" b="1" dirty="0"/>
              <a:t> </a:t>
            </a:r>
            <a:r>
              <a:rPr lang="en-US" sz="3600" b="1" dirty="0" err="1"/>
              <a:t>mềm</a:t>
            </a:r>
            <a:r>
              <a:rPr lang="en-US" sz="3600" b="1" dirty="0"/>
              <a:t> Microsoft Word </a:t>
            </a:r>
            <a:r>
              <a:rPr lang="en-US" sz="3600" b="1" dirty="0" err="1"/>
              <a:t>trong</a:t>
            </a:r>
            <a:r>
              <a:rPr lang="en-US" sz="3600" b="1" dirty="0"/>
              <a:t> Window </a:t>
            </a:r>
            <a:r>
              <a:rPr lang="en-US" sz="3600" b="1" dirty="0" smtClean="0"/>
              <a:t>XP</a:t>
            </a:r>
            <a:endParaRPr lang="vi-VN" sz="3600" dirty="0"/>
          </a:p>
        </p:txBody>
      </p:sp>
      <p:sp>
        <p:nvSpPr>
          <p:cNvPr id="6" name="Rectangle 5"/>
          <p:cNvSpPr/>
          <p:nvPr/>
        </p:nvSpPr>
        <p:spPr>
          <a:xfrm>
            <a:off x="2960628" y="2373693"/>
            <a:ext cx="9006389" cy="830997"/>
          </a:xfrm>
          <a:prstGeom prst="rect">
            <a:avLst/>
          </a:prstGeom>
          <a:solidFill>
            <a:schemeClr val="bg1">
              <a:lumMod val="95000"/>
            </a:schemeClr>
          </a:solidFill>
          <a:ln>
            <a:solidFill>
              <a:schemeClr val="accent1"/>
            </a:solidFill>
          </a:ln>
        </p:spPr>
        <p:txBody>
          <a:bodyPr wrap="square">
            <a:spAutoFit/>
          </a:bodyPr>
          <a:lstStyle/>
          <a:p>
            <a:pPr>
              <a:lnSpc>
                <a:spcPct val="150000"/>
              </a:lnSpc>
            </a:pPr>
            <a:r>
              <a:rPr lang="en-US" sz="3200" b="1" dirty="0" err="1"/>
              <a:t>Phần</a:t>
            </a:r>
            <a:r>
              <a:rPr lang="en-US" sz="3200" b="1" dirty="0"/>
              <a:t> </a:t>
            </a:r>
            <a:r>
              <a:rPr lang="en-US" sz="3200" b="1" dirty="0" err="1"/>
              <a:t>mềm</a:t>
            </a:r>
            <a:r>
              <a:rPr lang="en-US" sz="3200" b="1" dirty="0"/>
              <a:t> Power Point </a:t>
            </a:r>
            <a:r>
              <a:rPr lang="en-US" sz="3200" b="1" dirty="0" err="1"/>
              <a:t>trong</a:t>
            </a:r>
            <a:r>
              <a:rPr lang="en-US" sz="3200" b="1" dirty="0"/>
              <a:t> Window XP</a:t>
            </a:r>
            <a:r>
              <a:rPr lang="en-US" sz="3200" dirty="0"/>
              <a:t> </a:t>
            </a:r>
            <a:endParaRPr lang="en-US" sz="3200" dirty="0">
              <a:latin typeface="Times New Roman" pitchFamily="18" charset="0"/>
              <a:cs typeface="Times New Roman" pitchFamily="18" charset="0"/>
            </a:endParaRPr>
          </a:p>
        </p:txBody>
      </p:sp>
      <p:sp>
        <p:nvSpPr>
          <p:cNvPr id="7" name="Rectangle 6"/>
          <p:cNvSpPr/>
          <p:nvPr/>
        </p:nvSpPr>
        <p:spPr>
          <a:xfrm>
            <a:off x="2931569" y="3650114"/>
            <a:ext cx="9006390" cy="830997"/>
          </a:xfrm>
          <a:prstGeom prst="rect">
            <a:avLst/>
          </a:prstGeom>
          <a:solidFill>
            <a:schemeClr val="bg1">
              <a:lumMod val="95000"/>
            </a:schemeClr>
          </a:solidFill>
          <a:ln>
            <a:solidFill>
              <a:schemeClr val="accent1"/>
            </a:solidFill>
          </a:ln>
        </p:spPr>
        <p:txBody>
          <a:bodyPr wrap="square">
            <a:spAutoFit/>
          </a:bodyPr>
          <a:lstStyle/>
          <a:p>
            <a:pPr>
              <a:lnSpc>
                <a:spcPct val="150000"/>
              </a:lnSpc>
            </a:pPr>
            <a:r>
              <a:rPr lang="en-US" sz="3200" b="1" dirty="0" err="1"/>
              <a:t>Phần</a:t>
            </a:r>
            <a:r>
              <a:rPr lang="en-US" sz="3200" b="1" dirty="0"/>
              <a:t> </a:t>
            </a:r>
            <a:r>
              <a:rPr lang="en-US" sz="3200" b="1" dirty="0" err="1"/>
              <a:t>mềm</a:t>
            </a:r>
            <a:r>
              <a:rPr lang="en-US" sz="3200" b="1" dirty="0"/>
              <a:t> The Geometer’s  </a:t>
            </a:r>
            <a:r>
              <a:rPr lang="en-US" sz="3200" b="1" dirty="0" err="1" smtClean="0"/>
              <a:t>Sketchpat</a:t>
            </a:r>
            <a:endParaRPr lang="en-US" sz="3200" dirty="0">
              <a:latin typeface="Times New Roman" pitchFamily="18" charset="0"/>
              <a:cs typeface="Times New Roman" pitchFamily="18" charset="0"/>
            </a:endParaRPr>
          </a:p>
        </p:txBody>
      </p:sp>
      <p:sp>
        <p:nvSpPr>
          <p:cNvPr id="8" name="Rectangle 7"/>
          <p:cNvSpPr/>
          <p:nvPr/>
        </p:nvSpPr>
        <p:spPr>
          <a:xfrm>
            <a:off x="2960628" y="4819945"/>
            <a:ext cx="8977331" cy="830997"/>
          </a:xfrm>
          <a:prstGeom prst="rect">
            <a:avLst/>
          </a:prstGeom>
          <a:solidFill>
            <a:schemeClr val="bg1">
              <a:lumMod val="95000"/>
            </a:schemeClr>
          </a:solidFill>
          <a:ln>
            <a:solidFill>
              <a:schemeClr val="accent1"/>
            </a:solidFill>
          </a:ln>
        </p:spPr>
        <p:txBody>
          <a:bodyPr wrap="square">
            <a:spAutoFit/>
          </a:bodyPr>
          <a:lstStyle/>
          <a:p>
            <a:pPr>
              <a:lnSpc>
                <a:spcPct val="150000"/>
              </a:lnSpc>
            </a:pPr>
            <a:r>
              <a:rPr lang="en-US" sz="3200" b="1" dirty="0" err="1"/>
              <a:t>Phần</a:t>
            </a:r>
            <a:r>
              <a:rPr lang="en-US" sz="3200" b="1" dirty="0"/>
              <a:t> </a:t>
            </a:r>
            <a:r>
              <a:rPr lang="en-US" sz="3200" b="1" dirty="0" err="1"/>
              <a:t>mềm</a:t>
            </a:r>
            <a:r>
              <a:rPr lang="en-US" sz="3200" b="1" dirty="0"/>
              <a:t> Violet 1.5</a:t>
            </a:r>
            <a:endParaRPr lang="en-US" sz="3200" b="1" i="1" dirty="0">
              <a:latin typeface="Times New Roman" pitchFamily="18" charset="0"/>
              <a:cs typeface="Times New Roman" pitchFamily="18" charset="0"/>
            </a:endParaRPr>
          </a:p>
        </p:txBody>
      </p:sp>
      <p:sp>
        <p:nvSpPr>
          <p:cNvPr id="9" name="TextBox 8"/>
          <p:cNvSpPr txBox="1"/>
          <p:nvPr/>
        </p:nvSpPr>
        <p:spPr>
          <a:xfrm>
            <a:off x="75495" y="1777947"/>
            <a:ext cx="1677105" cy="3246530"/>
          </a:xfrm>
          <a:prstGeom prst="rect">
            <a:avLst/>
          </a:prstGeom>
          <a:solidFill>
            <a:schemeClr val="bg1">
              <a:lumMod val="95000"/>
            </a:schemeClr>
          </a:solidFill>
          <a:ln>
            <a:solidFill>
              <a:schemeClr val="bg1"/>
            </a:solidFill>
          </a:ln>
        </p:spPr>
        <p:txBody>
          <a:bodyPr wrap="square" rtlCol="0">
            <a:spAutoFit/>
          </a:bodyPr>
          <a:lstStyle/>
          <a:p>
            <a:pPr algn="ctr">
              <a:lnSpc>
                <a:spcPct val="150000"/>
              </a:lnSpc>
            </a:pPr>
            <a:r>
              <a:rPr lang="en-US" sz="2800" b="1" dirty="0" err="1" smtClean="0">
                <a:solidFill>
                  <a:srgbClr val="FF0000"/>
                </a:solidFill>
                <a:latin typeface="Times New Roman" pitchFamily="18" charset="0"/>
                <a:cs typeface="Times New Roman" pitchFamily="18" charset="0"/>
              </a:rPr>
              <a:t>Ứng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mềm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dạy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endParaRPr lang="en-US" sz="2800" b="1" dirty="0">
              <a:solidFill>
                <a:srgbClr val="FF0000"/>
              </a:solidFill>
              <a:latin typeface="Times New Roman" pitchFamily="18" charset="0"/>
              <a:cs typeface="Times New Roman" pitchFamily="18" charset="0"/>
            </a:endParaRPr>
          </a:p>
        </p:txBody>
      </p:sp>
      <p:cxnSp>
        <p:nvCxnSpPr>
          <p:cNvPr id="11" name="Straight Arrow Connector 10"/>
          <p:cNvCxnSpPr/>
          <p:nvPr/>
        </p:nvCxnSpPr>
        <p:spPr>
          <a:xfrm flipV="1">
            <a:off x="1719725" y="1585187"/>
            <a:ext cx="1186213" cy="17467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1779896" y="2779129"/>
            <a:ext cx="1149815" cy="5255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1752600" y="3325504"/>
            <a:ext cx="1178969" cy="712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1733373" y="3314700"/>
            <a:ext cx="1213607" cy="17587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2909088" y="6054998"/>
            <a:ext cx="9057929" cy="584775"/>
          </a:xfrm>
          <a:prstGeom prst="rect">
            <a:avLst/>
          </a:prstGeom>
          <a:solidFill>
            <a:schemeClr val="bg1">
              <a:lumMod val="95000"/>
            </a:schemeClr>
          </a:solidFill>
          <a:ln>
            <a:solidFill>
              <a:schemeClr val="accent1"/>
            </a:solidFill>
          </a:ln>
        </p:spPr>
        <p:txBody>
          <a:bodyPr wrap="square">
            <a:spAutoFit/>
          </a:bodyPr>
          <a:lstStyle/>
          <a:p>
            <a:pPr lvl="0"/>
            <a:r>
              <a:rPr lang="vi-VN" sz="3200" dirty="0"/>
              <a:t> </a:t>
            </a:r>
            <a:r>
              <a:rPr lang="en-US" sz="3200" b="1" dirty="0" err="1"/>
              <a:t>Phần</a:t>
            </a:r>
            <a:r>
              <a:rPr lang="en-US" sz="3200" b="1" dirty="0"/>
              <a:t> </a:t>
            </a:r>
            <a:r>
              <a:rPr lang="en-US" sz="3200" b="1" dirty="0" err="1"/>
              <a:t>mềm</a:t>
            </a:r>
            <a:r>
              <a:rPr lang="en-US" sz="3200" b="1" dirty="0"/>
              <a:t> </a:t>
            </a:r>
            <a:r>
              <a:rPr lang="en-US" sz="3200" b="1" dirty="0" smtClean="0"/>
              <a:t>Good Meet, Zoom, </a:t>
            </a:r>
            <a:r>
              <a:rPr lang="en-US" sz="3200" b="1" dirty="0" err="1" smtClean="0"/>
              <a:t>Camtasia</a:t>
            </a:r>
            <a:r>
              <a:rPr lang="en-US" sz="3200" b="1" dirty="0" smtClean="0"/>
              <a:t>, </a:t>
            </a:r>
            <a:r>
              <a:rPr lang="en-US" sz="3200" b="1" dirty="0" err="1" smtClean="0"/>
              <a:t>Quizz</a:t>
            </a:r>
            <a:r>
              <a:rPr lang="en-US" sz="3200" b="1" dirty="0" smtClean="0"/>
              <a:t>,….</a:t>
            </a:r>
            <a:endParaRPr lang="vi-VN" sz="3200" dirty="0"/>
          </a:p>
        </p:txBody>
      </p:sp>
      <p:cxnSp>
        <p:nvCxnSpPr>
          <p:cNvPr id="16" name="Straight Arrow Connector 15"/>
          <p:cNvCxnSpPr/>
          <p:nvPr/>
        </p:nvCxnSpPr>
        <p:spPr>
          <a:xfrm>
            <a:off x="1719725" y="3319800"/>
            <a:ext cx="1162067" cy="30162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141493" y="483164"/>
            <a:ext cx="11825523" cy="738664"/>
          </a:xfrm>
          <a:prstGeom prst="rect">
            <a:avLst/>
          </a:prstGeom>
        </p:spPr>
        <p:txBody>
          <a:bodyPr wrap="square">
            <a:spAutoFit/>
          </a:bodyPr>
          <a:lstStyle/>
          <a:p>
            <a:pPr fontAlgn="base">
              <a:lnSpc>
                <a:spcPct val="150000"/>
              </a:lnSpc>
            </a:pPr>
            <a:r>
              <a:rPr lang="en-US" sz="3200" b="1" kern="0" dirty="0" err="1">
                <a:solidFill>
                  <a:srgbClr val="FF0000"/>
                </a:solidFill>
                <a:latin typeface="Times New Roman" pitchFamily="18" charset="0"/>
                <a:ea typeface="Calibri"/>
                <a:cs typeface="Times New Roman" pitchFamily="18" charset="0"/>
              </a:rPr>
              <a:t>Biện</a:t>
            </a:r>
            <a:r>
              <a:rPr lang="en-US" sz="3200" b="1" kern="0" dirty="0">
                <a:solidFill>
                  <a:srgbClr val="FF0000"/>
                </a:solidFill>
                <a:latin typeface="Times New Roman" pitchFamily="18" charset="0"/>
                <a:ea typeface="Calibri"/>
                <a:cs typeface="Times New Roman" pitchFamily="18" charset="0"/>
              </a:rPr>
              <a:t> </a:t>
            </a:r>
            <a:r>
              <a:rPr lang="en-US" sz="3200" b="1" kern="0" dirty="0" err="1">
                <a:solidFill>
                  <a:srgbClr val="FF0000"/>
                </a:solidFill>
                <a:latin typeface="Times New Roman" pitchFamily="18" charset="0"/>
                <a:ea typeface="Calibri"/>
                <a:cs typeface="Times New Roman" pitchFamily="18" charset="0"/>
              </a:rPr>
              <a:t>pháp</a:t>
            </a:r>
            <a:r>
              <a:rPr lang="en-US" sz="3200" b="1" kern="0" dirty="0">
                <a:solidFill>
                  <a:srgbClr val="FF0000"/>
                </a:solidFill>
                <a:latin typeface="Times New Roman" pitchFamily="18" charset="0"/>
                <a:ea typeface="Calibri"/>
                <a:cs typeface="Times New Roman" pitchFamily="18" charset="0"/>
              </a:rPr>
              <a:t> 1: </a:t>
            </a:r>
            <a:r>
              <a:rPr lang="vi-VN" sz="3200" b="1" dirty="0">
                <a:solidFill>
                  <a:srgbClr val="FF0000"/>
                </a:solidFill>
                <a:latin typeface="Times New Roman" pitchFamily="18" charset="0"/>
                <a:cs typeface="Times New Roman" pitchFamily="18" charset="0"/>
              </a:rPr>
              <a:t>Sử dụng phần mềm </a:t>
            </a:r>
            <a:r>
              <a:rPr lang="vi-VN" sz="3200" b="1" dirty="0" smtClean="0">
                <a:solidFill>
                  <a:srgbClr val="FF0000"/>
                </a:solidFill>
                <a:latin typeface="Times New Roman" pitchFamily="18" charset="0"/>
                <a:cs typeface="Times New Roman" pitchFamily="18" charset="0"/>
              </a:rPr>
              <a:t>vào dạy học toán</a:t>
            </a:r>
            <a:endParaRPr lang="vi-VN"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51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83126" y="0"/>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0"/>
          <p:cNvSpPr>
            <a:spLocks noChangeArrowheads="1" noChangeShapeType="1" noTextEdit="1"/>
          </p:cNvSpPr>
          <p:nvPr/>
        </p:nvSpPr>
        <p:spPr bwMode="auto">
          <a:xfrm>
            <a:off x="675025" y="54593"/>
            <a:ext cx="11402291" cy="556904"/>
          </a:xfrm>
          <a:prstGeom prst="rect">
            <a:avLst/>
          </a:prstGeom>
        </p:spPr>
        <p:txBody>
          <a:bodyPr wrap="none" fromWordArt="1">
            <a:prstTxWarp prst="textPlain">
              <a:avLst>
                <a:gd name="adj" fmla="val 50000"/>
              </a:avLst>
            </a:prstTxWarp>
          </a:bodyPr>
          <a:lstStyle/>
          <a:p>
            <a:pPr algn="ct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p:txBody>
      </p:sp>
      <p:sp>
        <p:nvSpPr>
          <p:cNvPr id="2" name="Rectangle 1"/>
          <p:cNvSpPr/>
          <p:nvPr/>
        </p:nvSpPr>
        <p:spPr>
          <a:xfrm>
            <a:off x="319996" y="741630"/>
            <a:ext cx="11385755" cy="523220"/>
          </a:xfrm>
          <a:prstGeom prst="rect">
            <a:avLst/>
          </a:prstGeom>
        </p:spPr>
        <p:txBody>
          <a:bodyPr wrap="square">
            <a:spAutoFit/>
          </a:bodyPr>
          <a:lstStyle/>
          <a:p>
            <a:pPr fontAlgn="base"/>
            <a:r>
              <a:rPr lang="vi-VN" sz="2800" b="1" dirty="0">
                <a:solidFill>
                  <a:srgbClr val="FF0000"/>
                </a:solidFill>
                <a:latin typeface="+mj-lt"/>
              </a:rPr>
              <a:t>Biện pháp </a:t>
            </a:r>
            <a:r>
              <a:rPr lang="en-US" sz="2800" b="1" dirty="0" smtClean="0">
                <a:solidFill>
                  <a:srgbClr val="FF0000"/>
                </a:solidFill>
                <a:latin typeface="Times New Roman" pitchFamily="18" charset="0"/>
                <a:cs typeface="Times New Roman" pitchFamily="18" charset="0"/>
              </a:rPr>
              <a:t>2</a:t>
            </a:r>
            <a:r>
              <a:rPr lang="en-US" sz="2800" b="1" dirty="0" smtClean="0">
                <a:solidFill>
                  <a:srgbClr val="FF0000"/>
                </a:solidFill>
                <a:latin typeface="+mj-lt"/>
              </a:rPr>
              <a:t>.</a:t>
            </a:r>
            <a:r>
              <a:rPr lang="vi-VN" sz="2800" b="1" dirty="0" smtClean="0">
                <a:solidFill>
                  <a:srgbClr val="FF0000"/>
                </a:solidFill>
                <a:latin typeface="+mj-lt"/>
              </a:rPr>
              <a:t> Khai </a:t>
            </a:r>
            <a:r>
              <a:rPr lang="vi-VN" sz="2800" b="1" dirty="0">
                <a:solidFill>
                  <a:srgbClr val="FF0000"/>
                </a:solidFill>
                <a:latin typeface="+mj-lt"/>
              </a:rPr>
              <a:t>thác, sử dụng thông tin </a:t>
            </a:r>
            <a:r>
              <a:rPr lang="vi-VN" sz="2800" b="1" dirty="0">
                <a:solidFill>
                  <a:srgbClr val="FF0000"/>
                </a:solidFill>
                <a:latin typeface="Times New Roman" pitchFamily="18" charset="0"/>
                <a:cs typeface="Times New Roman" pitchFamily="18" charset="0"/>
              </a:rPr>
              <a:t>Internet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toán</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24802" y="1427091"/>
            <a:ext cx="5707626" cy="3046988"/>
          </a:xfrm>
          <a:prstGeom prst="rect">
            <a:avLst/>
          </a:prstGeom>
        </p:spPr>
        <p:txBody>
          <a:bodyPr wrap="square">
            <a:spAutoFit/>
          </a:bodyPr>
          <a:lstStyle/>
          <a:p>
            <a:pPr fontAlgn="base"/>
            <a:r>
              <a:rPr lang="vi-VN" sz="2400" dirty="0" smtClean="0">
                <a:latin typeface="Times New Roman" pitchFamily="18" charset="0"/>
                <a:cs typeface="Times New Roman" pitchFamily="18" charset="0"/>
              </a:rPr>
              <a:t>      Mạng </a:t>
            </a:r>
            <a:r>
              <a:rPr lang="vi-VN" sz="2400" dirty="0">
                <a:latin typeface="Times New Roman" pitchFamily="18" charset="0"/>
                <a:cs typeface="Times New Roman" pitchFamily="18" charset="0"/>
              </a:rPr>
              <a:t>internet là kho tài nguyên phong phú, đa dạng cho bất cứ ai có nhu cầu tìm kiếm thông tin, tài liệu.</a:t>
            </a:r>
          </a:p>
          <a:p>
            <a:pPr algn="just" fontAlgn="base"/>
            <a:r>
              <a:rPr lang="vi-VN" sz="2400" dirty="0" smtClean="0">
                <a:latin typeface="Times New Roman" pitchFamily="18" charset="0"/>
                <a:cs typeface="Times New Roman" pitchFamily="18" charset="0"/>
              </a:rPr>
              <a:t>      Nhờ </a:t>
            </a:r>
            <a:r>
              <a:rPr lang="vi-VN" sz="2400" dirty="0">
                <a:latin typeface="Times New Roman" pitchFamily="18" charset="0"/>
                <a:cs typeface="Times New Roman" pitchFamily="18" charset="0"/>
              </a:rPr>
              <a:t>có internet, giáo viên có thể tiếp cận với những kiến thức mới, các dạng bài tập hay không có trong sách giáo khoa. Thầy cô sẽ dựa vào đó để biên soạn nhiều dạng bài mới, giúp nâng cao kiến thức cho học sinh.</a:t>
            </a:r>
          </a:p>
        </p:txBody>
      </p:sp>
      <p:sp>
        <p:nvSpPr>
          <p:cNvPr id="5" name="Rectangle 4"/>
          <p:cNvSpPr/>
          <p:nvPr/>
        </p:nvSpPr>
        <p:spPr>
          <a:xfrm>
            <a:off x="0" y="4636785"/>
            <a:ext cx="5348300" cy="1938992"/>
          </a:xfrm>
          <a:prstGeom prst="rect">
            <a:avLst/>
          </a:prstGeom>
        </p:spPr>
        <p:txBody>
          <a:bodyPr wrap="square">
            <a:spAutoFit/>
          </a:bodyPr>
          <a:lstStyle/>
          <a:p>
            <a:pPr fontAlgn="base"/>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Ví</a:t>
            </a:r>
            <a:r>
              <a:rPr lang="en-US" sz="2400" b="1" i="1" dirty="0" smtClean="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dụ</a:t>
            </a:r>
            <a:r>
              <a:rPr lang="en-US" sz="2400" b="1" i="1"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sinh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trang</a:t>
            </a:r>
            <a:r>
              <a:rPr lang="en-US" sz="2400" dirty="0">
                <a:solidFill>
                  <a:srgbClr val="FF0000"/>
                </a:solidFill>
                <a:latin typeface="Times New Roman" pitchFamily="18" charset="0"/>
                <a:cs typeface="Times New Roman" pitchFamily="18" charset="0"/>
              </a:rPr>
              <a:t> (Bachkim.vn) </a:t>
            </a:r>
            <a:r>
              <a:rPr lang="en-US" sz="2400" dirty="0" err="1">
                <a:solidFill>
                  <a:srgbClr val="FF0000"/>
                </a:solidFill>
                <a:latin typeface="Times New Roman" pitchFamily="18" charset="0"/>
                <a:cs typeface="Times New Roman" pitchFamily="18" charset="0"/>
              </a:rPr>
              <a:t>vào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đây</a:t>
            </a:r>
            <a:r>
              <a:rPr lang="en-US" sz="2400" dirty="0">
                <a:solidFill>
                  <a:srgbClr val="FF0000"/>
                </a:solidFill>
                <a:latin typeface="Times New Roman" pitchFamily="18" charset="0"/>
                <a:cs typeface="Times New Roman" pitchFamily="18" charset="0"/>
              </a:rPr>
              <a:t> se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lựa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chọn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sinh</a:t>
            </a:r>
            <a:endParaRPr lang="vi-VN" sz="2600" dirty="0">
              <a:solidFill>
                <a:srgbClr val="FF0000"/>
              </a:solidFill>
              <a:latin typeface="Times New Roman" pitchFamily="18" charset="0"/>
              <a:cs typeface="Times New Roman" pitchFamily="18" charset="0"/>
            </a:endParaRPr>
          </a:p>
        </p:txBody>
      </p:sp>
      <p:pic>
        <p:nvPicPr>
          <p:cNvPr id="7" name="Picture 6"/>
          <p:cNvPicPr/>
          <p:nvPr/>
        </p:nvPicPr>
        <p:blipFill rotWithShape="1">
          <a:blip r:embed="rId3"/>
          <a:srcRect l="9936" t="11118" r="35096" b="4219"/>
          <a:stretch/>
        </p:blipFill>
        <p:spPr bwMode="auto">
          <a:xfrm>
            <a:off x="5825612" y="1224116"/>
            <a:ext cx="6283261" cy="53516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51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r="6728"/>
          <a:stretch>
            <a:fillRect/>
          </a:stretch>
        </p:blipFill>
        <p:spPr bwMode="auto">
          <a:xfrm>
            <a:off x="-101036"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0"/>
          <p:cNvSpPr>
            <a:spLocks noChangeArrowheads="1" noChangeShapeType="1" noTextEdit="1"/>
          </p:cNvSpPr>
          <p:nvPr/>
        </p:nvSpPr>
        <p:spPr bwMode="auto">
          <a:xfrm>
            <a:off x="688673" y="-13645"/>
            <a:ext cx="11402291" cy="707029"/>
          </a:xfrm>
          <a:prstGeom prst="rect">
            <a:avLst/>
          </a:prstGeom>
        </p:spPr>
        <p:txBody>
          <a:bodyPr wrap="none" fromWordArt="1">
            <a:prstTxWarp prst="textPlain">
              <a:avLst>
                <a:gd name="adj" fmla="val 50000"/>
              </a:avLst>
            </a:prstTxWarp>
          </a:bodyPr>
          <a:lstStyle/>
          <a:p>
            <a:pPr algn="ct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Biện pháp: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Ứng</a:t>
            </a:r>
            <a:r>
              <a:rPr lang="en-US"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9600" b="1" kern="10" dirty="0" err="1">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dụng</a:t>
            </a:r>
            <a:r>
              <a:rPr lang="vi-VN" sz="96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a:cs typeface="Times New Roman"/>
              </a:rPr>
              <a:t> CNTT vào giảng dạy môn Toán lớp 3</a:t>
            </a:r>
          </a:p>
        </p:txBody>
      </p:sp>
      <p:sp>
        <p:nvSpPr>
          <p:cNvPr id="5" name="Rectangle 4"/>
          <p:cNvSpPr/>
          <p:nvPr/>
        </p:nvSpPr>
        <p:spPr>
          <a:xfrm>
            <a:off x="143020" y="756378"/>
            <a:ext cx="11965854" cy="523220"/>
          </a:xfrm>
          <a:prstGeom prst="rect">
            <a:avLst/>
          </a:prstGeom>
        </p:spPr>
        <p:txBody>
          <a:bodyPr wrap="square">
            <a:spAutoFit/>
          </a:bodyPr>
          <a:lstStyle/>
          <a:p>
            <a:pPr fontAlgn="base"/>
            <a:r>
              <a:rPr lang="vi-VN" sz="2800" b="1">
                <a:solidFill>
                  <a:srgbClr val="FF0000"/>
                </a:solidFill>
                <a:latin typeface="Times New Roman" pitchFamily="18" charset="0"/>
                <a:cs typeface="Times New Roman" pitchFamily="18" charset="0"/>
              </a:rPr>
              <a:t>Biện pháp </a:t>
            </a:r>
            <a:r>
              <a:rPr lang="en-US" sz="2800" b="1" smtClean="0">
                <a:solidFill>
                  <a:srgbClr val="FF0000"/>
                </a:solidFill>
                <a:latin typeface="Times New Roman" pitchFamily="18" charset="0"/>
                <a:cs typeface="Times New Roman" pitchFamily="18" charset="0"/>
              </a:rPr>
              <a:t>3.</a:t>
            </a:r>
            <a:r>
              <a:rPr lang="vi-VN" sz="2800" b="1" smtClean="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Ứng dụng CNTT trong</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t</a:t>
            </a:r>
            <a:r>
              <a:rPr lang="vi-VN" sz="2800" b="1">
                <a:solidFill>
                  <a:srgbClr val="FF0000"/>
                </a:solidFill>
                <a:latin typeface="Times New Roman" pitchFamily="18" charset="0"/>
                <a:cs typeface="Times New Roman" pitchFamily="18" charset="0"/>
              </a:rPr>
              <a:t>ổ chức lớp học ngoại khóa môn Toán</a:t>
            </a:r>
          </a:p>
        </p:txBody>
      </p:sp>
      <p:sp>
        <p:nvSpPr>
          <p:cNvPr id="2" name="Rectangle 1"/>
          <p:cNvSpPr/>
          <p:nvPr/>
        </p:nvSpPr>
        <p:spPr>
          <a:xfrm>
            <a:off x="360442" y="1309754"/>
            <a:ext cx="11526758" cy="1384995"/>
          </a:xfrm>
          <a:prstGeom prst="rect">
            <a:avLst/>
          </a:prstGeom>
        </p:spPr>
        <p:txBody>
          <a:bodyPr wrap="square">
            <a:spAutoFit/>
          </a:bodyPr>
          <a:lstStyle/>
          <a:p>
            <a:pPr algn="just" fontAlgn="base"/>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Đưa</a:t>
            </a:r>
            <a:r>
              <a:rPr lang="vi-VN" sz="2800" dirty="0">
                <a:latin typeface="Times New Roman" pitchFamily="18" charset="0"/>
                <a:cs typeface="Times New Roman" pitchFamily="18" charset="0"/>
              </a:rPr>
              <a:t> </a:t>
            </a:r>
            <a:r>
              <a:rPr lang="vi-VN" sz="2800" u="sng" dirty="0">
                <a:latin typeface="Times New Roman" pitchFamily="18" charset="0"/>
                <a:cs typeface="Times New Roman" pitchFamily="18" charset="0"/>
                <a:hlinkClick r:id="rId3"/>
              </a:rPr>
              <a:t>công nghệ thông tin trong dạy học</a:t>
            </a:r>
            <a:r>
              <a:rPr lang="vi-VN" sz="2800" b="1" u="sng" dirty="0">
                <a:latin typeface="Times New Roman" pitchFamily="18" charset="0"/>
                <a:cs typeface="Times New Roman" pitchFamily="18" charset="0"/>
              </a:rPr>
              <a:t> </a:t>
            </a:r>
            <a:r>
              <a:rPr lang="vi-VN" sz="2800" dirty="0">
                <a:latin typeface="Times New Roman" pitchFamily="18" charset="0"/>
                <a:cs typeface="Times New Roman" pitchFamily="18" charset="0"/>
              </a:rPr>
              <a:t>Toán thông qua các hoạt động ngoại khóa là một gợi ý không thể bỏ qua. Phương pháp này vừa giúp học sinh học Toán tốt hơn vừa giúp các em có điều kiện làm quen và sử dụng CNTT.</a:t>
            </a:r>
          </a:p>
        </p:txBody>
      </p:sp>
      <p:sp>
        <p:nvSpPr>
          <p:cNvPr id="3" name="Rectangle 2"/>
          <p:cNvSpPr/>
          <p:nvPr/>
        </p:nvSpPr>
        <p:spPr>
          <a:xfrm>
            <a:off x="24450" y="3992300"/>
            <a:ext cx="11975240" cy="2246769"/>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rèn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CNTT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Ví</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dụ</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hay 1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6" name="Rectangle 5"/>
          <p:cNvSpPr/>
          <p:nvPr/>
        </p:nvSpPr>
        <p:spPr>
          <a:xfrm>
            <a:off x="107576" y="2843876"/>
            <a:ext cx="11975240" cy="954107"/>
          </a:xfrm>
          <a:prstGeom prst="rect">
            <a:avLst/>
          </a:prstGeom>
        </p:spPr>
        <p:txBody>
          <a:bodyPr wrap="square">
            <a:spAutoFit/>
          </a:bodyPr>
          <a:lstStyle/>
          <a:p>
            <a:pPr algn="just" fontAlgn="base"/>
            <a:r>
              <a:rPr lang="en-US" sz="2800" dirty="0" smtClean="0">
                <a:latin typeface="Times New Roman" pitchFamily="18" charset="0"/>
                <a:cs typeface="Times New Roman" pitchFamily="18" charset="0"/>
              </a:rPr>
              <a:t>          G</a:t>
            </a:r>
            <a:r>
              <a:rPr lang="vi-VN" sz="2800" dirty="0">
                <a:latin typeface="Times New Roman" pitchFamily="18" charset="0"/>
                <a:cs typeface="Times New Roman" pitchFamily="18" charset="0"/>
              </a:rPr>
              <a:t>iáo viên sẽ tổ chức những buổi sinh hoạt ngoại khóa với đề tài không có trong sách giáo khoa, để các em tìm tòi, nghiên cứu bằng ứng dụng CNTT. </a:t>
            </a:r>
          </a:p>
        </p:txBody>
      </p:sp>
    </p:spTree>
    <p:extLst>
      <p:ext uri="{BB962C8B-B14F-4D97-AF65-F5344CB8AC3E}">
        <p14:creationId xmlns:p14="http://schemas.microsoft.com/office/powerpoint/2010/main" val="24251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1478</Words>
  <Application>Microsoft Office PowerPoint</Application>
  <PresentationFormat>Custom</PresentationFormat>
  <Paragraphs>113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134</cp:revision>
  <dcterms:created xsi:type="dcterms:W3CDTF">2020-11-02T06:35:25Z</dcterms:created>
  <dcterms:modified xsi:type="dcterms:W3CDTF">2021-12-28T01:53:12Z</dcterms:modified>
</cp:coreProperties>
</file>