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4"/>
  </p:notesMasterIdLst>
  <p:sldIdLst>
    <p:sldId id="256" r:id="rId5"/>
    <p:sldId id="257" r:id="rId6"/>
    <p:sldId id="258" r:id="rId7"/>
    <p:sldId id="402" r:id="rId8"/>
    <p:sldId id="261" r:id="rId9"/>
    <p:sldId id="378" r:id="rId10"/>
    <p:sldId id="278" r:id="rId11"/>
    <p:sldId id="397" r:id="rId12"/>
    <p:sldId id="411" r:id="rId13"/>
    <p:sldId id="412" r:id="rId14"/>
    <p:sldId id="413" r:id="rId15"/>
    <p:sldId id="407" r:id="rId16"/>
    <p:sldId id="408" r:id="rId17"/>
    <p:sldId id="263" r:id="rId18"/>
    <p:sldId id="409" r:id="rId19"/>
    <p:sldId id="264" r:id="rId20"/>
    <p:sldId id="265" r:id="rId21"/>
    <p:sldId id="266" r:id="rId22"/>
    <p:sldId id="296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D10D7DB-90B0-EFFC-B951-5D59C6A68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ABF6AA5C-9A3C-CF1B-B2A4-FC23E5B04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C69A7F74-4486-167D-57FA-23FDD4C4D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256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6520200-115A-5201-9549-39F0178C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56582742-1A10-5E5B-F1B1-DF0A83163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2107CBEA-A7DA-055A-B5BB-B445F0145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4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297338A-55C5-1C2E-EEA1-279ACD5E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994A9FF-D7D5-8F4D-DA69-85AB1D858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4B54FF63-8715-8287-F366-C1B780DBF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20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FE7CB35A-9E82-EE34-77FF-75530DBD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79189C9B-FD57-F350-1D4C-40977711F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4EF5C9DB-A8C5-BFD6-A92A-E78B61864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5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76926B8D-51FB-6211-8917-2E6FCE5B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2C4F87EF-BD41-A1B5-BF15-6E3F17628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E657FD6A-0BC8-7FF3-6FDF-76501CD18D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28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95DBC0A-985B-0299-DFDE-A5A12340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61F97688-2D79-7FE6-319D-A94388F85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50AE531-C71D-76C8-D319-5580477DB7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57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B04EDD-5814-913D-2098-0E95A6DC6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11E41472-53F0-DED6-88F5-0FF89265B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8E03C4C7-0657-01AD-9962-6C92F2D6C5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13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84CDCC76-665A-A7EC-BC70-675C36891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4DABFB87-8CB1-1506-4F61-4F4551C229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64E1CDFB-70E2-B1C2-7D24-C72C3AF6A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0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1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114931" y="2865983"/>
            <a:ext cx="10433638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93: Ôn tập về phân số và các phép tính với phân số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B3040EBC-6E8D-E4F3-AF16-7767683D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A17ADE-F57A-8E6B-8E4F-86C1475095F1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2EE50-AF66-98A2-3CA8-934D0A74752A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Tính</a:t>
            </a: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2463A02E-90FD-35DA-3422-C6E12B923A4E}"/>
              </a:ext>
            </a:extLst>
          </p:cNvPr>
          <p:cNvSpPr/>
          <p:nvPr/>
        </p:nvSpPr>
        <p:spPr>
          <a:xfrm>
            <a:off x="5468472" y="5074089"/>
            <a:ext cx="4197907" cy="1066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6015B456-B8B5-9FB4-B234-2D972C9A9BCB}"/>
              </a:ext>
            </a:extLst>
          </p:cNvPr>
          <p:cNvSpPr/>
          <p:nvPr/>
        </p:nvSpPr>
        <p:spPr>
          <a:xfrm>
            <a:off x="5671657" y="3094157"/>
            <a:ext cx="3911600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DA7D7466-1D5C-B167-2427-55BC6E7CB3AB}"/>
              </a:ext>
            </a:extLst>
          </p:cNvPr>
          <p:cNvSpPr/>
          <p:nvPr/>
        </p:nvSpPr>
        <p:spPr>
          <a:xfrm>
            <a:off x="627652" y="5099006"/>
            <a:ext cx="4216399" cy="1057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2CE09FC6-9292-51E9-0261-32D96013EB83}"/>
              </a:ext>
            </a:extLst>
          </p:cNvPr>
          <p:cNvSpPr/>
          <p:nvPr/>
        </p:nvSpPr>
        <p:spPr>
          <a:xfrm>
            <a:off x="750413" y="3094157"/>
            <a:ext cx="4093637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39D0B3-CEF0-A38E-928C-D8C5B56540A5}"/>
                  </a:ext>
                </a:extLst>
              </p:cNvPr>
              <p:cNvSpPr/>
              <p:nvPr/>
            </p:nvSpPr>
            <p:spPr>
              <a:xfrm>
                <a:off x="5468472" y="1927945"/>
                <a:ext cx="4419600" cy="4225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4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fr-F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4</m:t>
                      </m:r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  <m:r>
                            <a:rPr lang="fr-FR" sz="2400" i="1">
                              <a:latin typeface="Cambria Math"/>
                              <a:ea typeface="Calibri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5</m:t>
                    </m:r>
                    <m:r>
                      <a:rPr lang="fr-FR" sz="24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fr-FR" sz="2400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fr-FR" sz="24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  <m:r>
                            <a:rPr lang="fr-FR" sz="2400">
                              <a:latin typeface="Cambria Math"/>
                              <a:ea typeface="Calibri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fr-FR" sz="24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39D0B3-CEF0-A38E-928C-D8C5B5654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2" y="1927945"/>
                <a:ext cx="4419600" cy="4225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82DD1C-0F99-D2A0-9979-385D9C53DDFD}"/>
                  </a:ext>
                </a:extLst>
              </p:cNvPr>
              <p:cNvSpPr/>
              <p:nvPr/>
            </p:nvSpPr>
            <p:spPr>
              <a:xfrm>
                <a:off x="627650" y="1937096"/>
                <a:ext cx="4216400" cy="4275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20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82DD1C-0F99-D2A0-9979-385D9C53D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0" y="1937096"/>
                <a:ext cx="4216400" cy="4275851"/>
              </a:xfrm>
              <a:prstGeom prst="rect">
                <a:avLst/>
              </a:prstGeom>
              <a:blipFill>
                <a:blip r:embed="rId5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335C13-A874-FC63-1A8B-B4083B37D32C}"/>
              </a:ext>
            </a:extLst>
          </p:cNvPr>
          <p:cNvCxnSpPr>
            <a:cxnSpLocks/>
          </p:cNvCxnSpPr>
          <p:nvPr/>
        </p:nvCxnSpPr>
        <p:spPr>
          <a:xfrm>
            <a:off x="5136147" y="2178126"/>
            <a:ext cx="0" cy="4141394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34810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0CBB6394-9C99-E38C-03C1-031DA3E0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980724-175A-311F-560D-57BDF1AA394B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77388-1A12-518F-0407-0090364D8044}"/>
              </a:ext>
            </a:extLst>
          </p:cNvPr>
          <p:cNvSpPr txBox="1"/>
          <p:nvPr/>
        </p:nvSpPr>
        <p:spPr>
          <a:xfrm>
            <a:off x="1388483" y="1622481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Tính</a:t>
            </a: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375ADC19-B7CA-70AB-30F4-FFC8BA24775C}"/>
              </a:ext>
            </a:extLst>
          </p:cNvPr>
          <p:cNvSpPr/>
          <p:nvPr/>
        </p:nvSpPr>
        <p:spPr>
          <a:xfrm>
            <a:off x="5468472" y="5074089"/>
            <a:ext cx="4197907" cy="1066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E2A05276-4C38-D062-2770-782B724EB629}"/>
              </a:ext>
            </a:extLst>
          </p:cNvPr>
          <p:cNvSpPr/>
          <p:nvPr/>
        </p:nvSpPr>
        <p:spPr>
          <a:xfrm>
            <a:off x="5671657" y="3094157"/>
            <a:ext cx="3911600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2C48F10C-AC02-5E6E-B2B6-48085C3F9EAA}"/>
              </a:ext>
            </a:extLst>
          </p:cNvPr>
          <p:cNvSpPr/>
          <p:nvPr/>
        </p:nvSpPr>
        <p:spPr>
          <a:xfrm>
            <a:off x="627652" y="5099006"/>
            <a:ext cx="4216399" cy="1057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E9D0F053-303B-177B-554F-3B519A4CB293}"/>
              </a:ext>
            </a:extLst>
          </p:cNvPr>
          <p:cNvSpPr/>
          <p:nvPr/>
        </p:nvSpPr>
        <p:spPr>
          <a:xfrm>
            <a:off x="750413" y="3094157"/>
            <a:ext cx="4093637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CF78F3-489C-B0FE-2BCA-891C86E5AF26}"/>
                  </a:ext>
                </a:extLst>
              </p:cNvPr>
              <p:cNvSpPr/>
              <p:nvPr/>
            </p:nvSpPr>
            <p:spPr>
              <a:xfrm>
                <a:off x="5428244" y="1923610"/>
                <a:ext cx="4419600" cy="4217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m:rPr>
                          <m:nor/>
                        </m:rPr>
                        <a:rPr lang="fr-F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9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9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24</m:t>
                    </m:r>
                  </m:oMath>
                </a14:m>
                <a:r>
                  <a:rPr lang="en-US" sz="2800" dirty="0">
                    <a:latin typeface="Times New Roman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CF78F3-489C-B0FE-2BCA-891C86E5A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44" y="1923610"/>
                <a:ext cx="4419600" cy="4217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B1B7D2-AC9D-472A-BEA0-ADEAB23ABC78}"/>
                  </a:ext>
                </a:extLst>
              </p:cNvPr>
              <p:cNvSpPr/>
              <p:nvPr/>
            </p:nvSpPr>
            <p:spPr>
              <a:xfrm>
                <a:off x="627650" y="1860972"/>
                <a:ext cx="4216400" cy="426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B1B7D2-AC9D-472A-BEA0-ADEAB23A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0" y="1860972"/>
                <a:ext cx="4216400" cy="4262577"/>
              </a:xfrm>
              <a:prstGeom prst="rect">
                <a:avLst/>
              </a:prstGeom>
              <a:blipFill>
                <a:blip r:embed="rId5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B2FC44-9DCE-8754-13B8-08AE48293B84}"/>
              </a:ext>
            </a:extLst>
          </p:cNvPr>
          <p:cNvCxnSpPr>
            <a:cxnSpLocks/>
          </p:cNvCxnSpPr>
          <p:nvPr/>
        </p:nvCxnSpPr>
        <p:spPr>
          <a:xfrm>
            <a:off x="5136147" y="2178126"/>
            <a:ext cx="0" cy="4141394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33494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2F0710A-2DCC-47D4-C0A7-59AEBA1F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3BE3D-6D57-AAF5-906C-160BFCE8F49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4D091-C86C-449E-A330-88BF23139AC8}"/>
                  </a:ext>
                </a:extLst>
              </p:cNvPr>
              <p:cNvSpPr txBox="1"/>
              <p:nvPr/>
            </p:nvSpPr>
            <p:spPr>
              <a:xfrm>
                <a:off x="600339" y="1855455"/>
                <a:ext cx="7111101" cy="2056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Trong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giờ, con ốc sên thứ nhất bò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m, con ốc sen thứ hai bò được 45 cm. Hỏi con ốc sên nào bò nhanh hơn?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14D091-C86C-449E-A330-88BF2313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9" y="1855455"/>
                <a:ext cx="7111101" cy="2056653"/>
              </a:xfrm>
              <a:prstGeom prst="rect">
                <a:avLst/>
              </a:prstGeom>
              <a:blipFill>
                <a:blip r:embed="rId4"/>
                <a:stretch>
                  <a:fillRect l="-1285" r="-1285" b="-6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D522A2-E17F-D2BA-26E4-42FC4299D410}"/>
                  </a:ext>
                </a:extLst>
              </p:cNvPr>
              <p:cNvSpPr/>
              <p:nvPr/>
            </p:nvSpPr>
            <p:spPr>
              <a:xfrm>
                <a:off x="3962308" y="5464792"/>
                <a:ext cx="1996059" cy="7234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m = 40 cm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D522A2-E17F-D2BA-26E4-42FC4299D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08" y="5464792"/>
                <a:ext cx="1996059" cy="723468"/>
              </a:xfrm>
              <a:prstGeom prst="rect">
                <a:avLst/>
              </a:prstGeom>
              <a:blipFill>
                <a:blip r:embed="rId5"/>
                <a:stretch>
                  <a:fillRect r="-2703"/>
                </a:stretch>
              </a:blipFill>
              <a:ln w="381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58C0EA8-FE72-6F46-32D9-C4966FF3F104}"/>
              </a:ext>
            </a:extLst>
          </p:cNvPr>
          <p:cNvGrpSpPr/>
          <p:nvPr/>
        </p:nvGrpSpPr>
        <p:grpSpPr>
          <a:xfrm>
            <a:off x="415801" y="4138173"/>
            <a:ext cx="8474199" cy="1349868"/>
            <a:chOff x="2354450" y="5795438"/>
            <a:chExt cx="12711299" cy="2024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E4D7E4-9F86-BE9D-1856-19CFB0590578}"/>
                    </a:ext>
                  </a:extLst>
                </p:cNvPr>
                <p:cNvSpPr/>
                <p:nvPr/>
              </p:nvSpPr>
              <p:spPr>
                <a:xfrm>
                  <a:off x="4079990" y="6348538"/>
                  <a:ext cx="10985759" cy="108520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pt-BR" sz="2400" dirty="0">
                      <a:latin typeface="UTM Avo" panose="02040603050506020204" pitchFamily="18" charset="0"/>
                      <a:ea typeface="等线"/>
                      <a:cs typeface="Times New Roman"/>
                    </a:rPr>
                    <a:t> m được hiểu thế nào?</a:t>
                  </a:r>
                  <a14:m>
                    <m:oMath xmlns:m="http://schemas.openxmlformats.org/officeDocument/2006/math">
                      <m:r>
                        <a:rPr lang="pt-BR" sz="2400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pt-BR" sz="2400" dirty="0">
                      <a:latin typeface="UTM Avo" panose="02040603050506020204" pitchFamily="18" charset="0"/>
                      <a:ea typeface="等线"/>
                      <a:cs typeface="Times New Roman"/>
                    </a:rPr>
                    <a:t> m là bao nhiêu cm?</a:t>
                  </a:r>
                  <a:endParaRPr lang="en-US" sz="2400" dirty="0">
                    <a:latin typeface="UTM Avo" panose="02040603050506020204" pitchFamily="18" charset="0"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E4D7E4-9F86-BE9D-1856-19CFB05905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990" y="6348538"/>
                  <a:ext cx="10985759" cy="1085203"/>
                </a:xfrm>
                <a:prstGeom prst="rect">
                  <a:avLst/>
                </a:prstGeom>
                <a:blipFill>
                  <a:blip r:embed="rId6"/>
                  <a:stretch>
                    <a:fillRect b="-2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0B421BCB-D128-56B6-24E7-7156D37D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354450" y="5795438"/>
              <a:ext cx="1814598" cy="20248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84C966E-46C9-73DF-E39C-1AE13599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099999" y="2229774"/>
            <a:ext cx="3262517" cy="12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996D954-09C2-2908-C1A4-EB549EFA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F10E15-6C41-CAFC-155B-B96ACAB12BF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D15C1-18B0-8729-59E7-52F661CB71A9}"/>
              </a:ext>
            </a:extLst>
          </p:cNvPr>
          <p:cNvSpPr/>
          <p:nvPr/>
        </p:nvSpPr>
        <p:spPr>
          <a:xfrm>
            <a:off x="1376392" y="1505630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264EB-95ED-9594-9D1D-F5DA5D35762A}"/>
                  </a:ext>
                </a:extLst>
              </p:cNvPr>
              <p:cNvSpPr/>
              <p:nvPr/>
            </p:nvSpPr>
            <p:spPr>
              <a:xfrm>
                <a:off x="152400" y="1223527"/>
                <a:ext cx="11531600" cy="262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</a:rPr>
                  <a:t>Đổi: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</a:rPr>
                  <a:t> m = 40 cm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</a:rPr>
                  <a:t>Trong cùng khoảng thời gian: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</a:rPr>
                  <a:t>Con ốc sên thứ nhất bò được 40 cm</a:t>
                </a:r>
                <a:r>
                  <a:rPr lang="en-US" sz="2400" dirty="0">
                    <a:latin typeface="UTM Avo" panose="020406030505060202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</a:rPr>
                  <a:t>Con ốc sên thứ hai bò được 45 cm</a:t>
                </a:r>
                <a:r>
                  <a:rPr lang="en-US" sz="2400" dirty="0">
                    <a:latin typeface="UTM Avo" panose="020406030505060202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3264EB-95ED-9594-9D1D-F5DA5D357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23527"/>
                <a:ext cx="11531600" cy="2622577"/>
              </a:xfrm>
              <a:prstGeom prst="rect">
                <a:avLst/>
              </a:prstGeom>
              <a:blipFill>
                <a:blip r:embed="rId4"/>
                <a:stretch>
                  <a:fillRect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>
            <a:extLst>
              <a:ext uri="{FF2B5EF4-FFF2-40B4-BE49-F238E27FC236}">
                <a16:creationId xmlns:a16="http://schemas.microsoft.com/office/drawing/2014/main" id="{37072CE5-37CB-B980-FE70-0FCC58939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2933" y="3581308"/>
            <a:ext cx="1076189" cy="819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4CA4BF-5AFD-98B5-FF51-CFD977B1BC0B}"/>
              </a:ext>
            </a:extLst>
          </p:cNvPr>
          <p:cNvSpPr/>
          <p:nvPr/>
        </p:nvSpPr>
        <p:spPr>
          <a:xfrm>
            <a:off x="1970271" y="4084619"/>
            <a:ext cx="83936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on ốc sên thứ hai bò nhanh hơn con ốc sên thứ 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A56DF-1B5C-ED11-E2C5-295C69128972}"/>
              </a:ext>
            </a:extLst>
          </p:cNvPr>
          <p:cNvSpPr/>
          <p:nvPr/>
        </p:nvSpPr>
        <p:spPr>
          <a:xfrm>
            <a:off x="502565" y="4767610"/>
            <a:ext cx="4386137" cy="634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M</a:t>
            </a:r>
            <a:r>
              <a:rPr lang="vi-VN" sz="27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ột số cách đổi đơn vị:</a:t>
            </a:r>
            <a:endParaRPr lang="en-US" sz="2700" b="1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CFA02A-CC15-D72F-C8B8-FDABBB02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8086"/>
              </p:ext>
            </p:extLst>
          </p:nvPr>
        </p:nvGraphicFramePr>
        <p:xfrm>
          <a:off x="609733" y="5459552"/>
          <a:ext cx="9990669" cy="717728"/>
        </p:xfrm>
        <a:graphic>
          <a:graphicData uri="http://schemas.openxmlformats.org/drawingml/2006/table">
            <a:tbl>
              <a:tblPr firstRow="1" bandRow="1"/>
              <a:tblGrid>
                <a:gridCol w="333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>
                          <a:latin typeface="UTM Avo" panose="02040603050506020204" pitchFamily="18" charset="0"/>
                        </a:rPr>
                        <a:t>1 m = 100 cm</a:t>
                      </a:r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r>
                        <a:rPr lang="en-US" sz="27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giờ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= 60 </a:t>
                      </a:r>
                      <a:r>
                        <a:rPr lang="en-US" sz="27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phút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1 </a:t>
                      </a:r>
                      <a:r>
                        <a:rPr lang="en-US" sz="27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phút</a:t>
                      </a:r>
                      <a:r>
                        <a:rPr lang="en-US" sz="2700" b="0" i="0" u="none" strike="noStrike" cap="none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 = 60 </a:t>
                      </a:r>
                      <a:r>
                        <a:rPr lang="en-US" sz="2700" b="0" i="0" u="none" strike="noStrike" cap="none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  <a:sym typeface="Arial"/>
                        </a:rPr>
                        <a:t>giây</a:t>
                      </a:r>
                      <a:endParaRPr lang="en-US" sz="2700" b="0" i="0" u="none" strike="noStrike" cap="none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89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ôn tập được những kiến thức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D6A9D823-BD1E-2569-C8F3-328F0CAF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3D965-2E2C-31CD-ACFC-F6706D8268DD}"/>
              </a:ext>
            </a:extLst>
          </p:cNvPr>
          <p:cNvSpPr txBox="1"/>
          <p:nvPr/>
        </p:nvSpPr>
        <p:spPr>
          <a:xfrm>
            <a:off x="208025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nắm chắc kiến thức đó, em nhắn bạn điều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0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85E5CA5F-C57A-CB88-8387-50581DDE10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481588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93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41297-A4D1-FD59-5B69-99FD5C3303C3}"/>
              </a:ext>
            </a:extLst>
          </p:cNvPr>
          <p:cNvGrpSpPr/>
          <p:nvPr/>
        </p:nvGrpSpPr>
        <p:grpSpPr>
          <a:xfrm>
            <a:off x="9432655" y="867335"/>
            <a:ext cx="2492644" cy="714646"/>
            <a:chOff x="1695452" y="661952"/>
            <a:chExt cx="3738966" cy="1071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FA1C31-BBD8-1A6D-AC78-AC309D033CD7}"/>
                </a:ext>
              </a:extLst>
            </p:cNvPr>
            <p:cNvSpPr/>
            <p:nvPr/>
          </p:nvSpPr>
          <p:spPr>
            <a:xfrm>
              <a:off x="2928969" y="722699"/>
              <a:ext cx="250544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75DB5F-B916-F8F3-27BD-7C0A7D628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2" y="661952"/>
              <a:ext cx="1071969" cy="1071969"/>
            </a:xfrm>
            <a:prstGeom prst="rect">
              <a:avLst/>
            </a:prstGeom>
          </p:spPr>
        </p:pic>
      </p:grpSp>
      <p:sp>
        <p:nvSpPr>
          <p:cNvPr id="18" name="Oval Callout 5">
            <a:extLst>
              <a:ext uri="{FF2B5EF4-FFF2-40B4-BE49-F238E27FC236}">
                <a16:creationId xmlns:a16="http://schemas.microsoft.com/office/drawing/2014/main" id="{9E715E05-3CFB-7106-86D0-8AB929480D70}"/>
              </a:ext>
            </a:extLst>
          </p:cNvPr>
          <p:cNvSpPr/>
          <p:nvPr/>
        </p:nvSpPr>
        <p:spPr>
          <a:xfrm flipH="1">
            <a:off x="3530599" y="4000500"/>
            <a:ext cx="4883595" cy="1926731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554476-23F9-764E-1354-39C26836C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2" y="1815502"/>
            <a:ext cx="2273745" cy="2066489"/>
          </a:xfrm>
          <a:prstGeom prst="rect">
            <a:avLst/>
          </a:prstGeom>
        </p:spPr>
      </p:pic>
      <p:sp>
        <p:nvSpPr>
          <p:cNvPr id="20" name="Oval Callout 8">
            <a:extLst>
              <a:ext uri="{FF2B5EF4-FFF2-40B4-BE49-F238E27FC236}">
                <a16:creationId xmlns:a16="http://schemas.microsoft.com/office/drawing/2014/main" id="{7246FBFB-8A6C-BF71-D2B2-ED8D3C1AFBE0}"/>
              </a:ext>
            </a:extLst>
          </p:cNvPr>
          <p:cNvSpPr/>
          <p:nvPr/>
        </p:nvSpPr>
        <p:spPr>
          <a:xfrm>
            <a:off x="3022441" y="179584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CD31-FEB7-C649-3E0C-7945068C9231}"/>
              </a:ext>
            </a:extLst>
          </p:cNvPr>
          <p:cNvSpPr/>
          <p:nvPr/>
        </p:nvSpPr>
        <p:spPr>
          <a:xfrm>
            <a:off x="4487117" y="2432924"/>
            <a:ext cx="2951449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3B1472-1F86-9EF9-ED9E-3AEAED59D8E5}"/>
              </a:ext>
            </a:extLst>
          </p:cNvPr>
          <p:cNvSpPr/>
          <p:nvPr/>
        </p:nvSpPr>
        <p:spPr>
          <a:xfrm>
            <a:off x="4784555" y="4599712"/>
            <a:ext cx="2302232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942E28-A8F7-F0C6-2BA2-53FF1821DE17}"/>
                  </a:ext>
                </a:extLst>
              </p:cNvPr>
              <p:cNvSpPr/>
              <p:nvPr/>
            </p:nvSpPr>
            <p:spPr>
              <a:xfrm>
                <a:off x="5170553" y="7200037"/>
                <a:ext cx="2072234" cy="1110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8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7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800" dirty="0">
                    <a:latin typeface="UTM Avo" panose="02040603050506020204" pitchFamily="18" charset="0"/>
                    <a:ea typeface="Calibri"/>
                  </a:rPr>
                  <a:t>?</a:t>
                </a:r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942E28-A8F7-F0C6-2BA2-53FF1821D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553" y="7200037"/>
                <a:ext cx="2072234" cy="1110945"/>
              </a:xfrm>
              <a:prstGeom prst="rect">
                <a:avLst/>
              </a:prstGeom>
              <a:blipFill>
                <a:blip r:embed="rId6"/>
                <a:stretch>
                  <a:fillRect l="-5294" r="-5588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ECB36A-BBC1-4A8D-23BA-1BA575B2CBB2}"/>
                  </a:ext>
                </a:extLst>
              </p:cNvPr>
              <p:cNvSpPr/>
              <p:nvPr/>
            </p:nvSpPr>
            <p:spPr>
              <a:xfrm>
                <a:off x="4140201" y="8229600"/>
                <a:ext cx="3898899" cy="1351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800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7</m:t>
                      </m:r>
                      <m:r>
                        <a:rPr lang="en-US" sz="2800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ECB36A-BBC1-4A8D-23BA-1BA575B2C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01" y="8229600"/>
                <a:ext cx="3898899" cy="1351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661AD13-3F1C-A8C2-2B59-5620CDCFC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8" y="3277219"/>
            <a:ext cx="2743201" cy="281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02343 -0.7435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0573 -0.5696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5342DBC0-8542-B483-D0E5-722B4C0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9AA70-36E5-F085-B4AC-C44A1481FEE8}"/>
              </a:ext>
            </a:extLst>
          </p:cNvPr>
          <p:cNvGrpSpPr/>
          <p:nvPr/>
        </p:nvGrpSpPr>
        <p:grpSpPr>
          <a:xfrm>
            <a:off x="9432655" y="867335"/>
            <a:ext cx="2492644" cy="714646"/>
            <a:chOff x="1695452" y="661952"/>
            <a:chExt cx="3738966" cy="1071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0A4468-8CC0-618A-D458-D32F3EC1C9D4}"/>
                </a:ext>
              </a:extLst>
            </p:cNvPr>
            <p:cNvSpPr/>
            <p:nvPr/>
          </p:nvSpPr>
          <p:spPr>
            <a:xfrm>
              <a:off x="2928969" y="722699"/>
              <a:ext cx="250544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B08B1B-7475-05A2-EBD7-8A5E23ED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2" y="661952"/>
              <a:ext cx="1071969" cy="1071969"/>
            </a:xfrm>
            <a:prstGeom prst="rect">
              <a:avLst/>
            </a:prstGeom>
          </p:spPr>
        </p:pic>
      </p:grpSp>
      <p:sp>
        <p:nvSpPr>
          <p:cNvPr id="18" name="Oval Callout 5">
            <a:extLst>
              <a:ext uri="{FF2B5EF4-FFF2-40B4-BE49-F238E27FC236}">
                <a16:creationId xmlns:a16="http://schemas.microsoft.com/office/drawing/2014/main" id="{BFF11E11-189B-4647-71BD-E8D5218E597F}"/>
              </a:ext>
            </a:extLst>
          </p:cNvPr>
          <p:cNvSpPr/>
          <p:nvPr/>
        </p:nvSpPr>
        <p:spPr>
          <a:xfrm flipH="1">
            <a:off x="2705100" y="4000500"/>
            <a:ext cx="5709094" cy="2252416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27FDD3-4ECA-2B77-D9FC-56C190545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2" y="1815502"/>
            <a:ext cx="2273745" cy="2066489"/>
          </a:xfrm>
          <a:prstGeom prst="rect">
            <a:avLst/>
          </a:prstGeom>
        </p:spPr>
      </p:pic>
      <p:sp>
        <p:nvSpPr>
          <p:cNvPr id="20" name="Oval Callout 8">
            <a:extLst>
              <a:ext uri="{FF2B5EF4-FFF2-40B4-BE49-F238E27FC236}">
                <a16:creationId xmlns:a16="http://schemas.microsoft.com/office/drawing/2014/main" id="{0D5B9FC4-98B5-BE16-69B5-4BD2DBE57993}"/>
              </a:ext>
            </a:extLst>
          </p:cNvPr>
          <p:cNvSpPr/>
          <p:nvPr/>
        </p:nvSpPr>
        <p:spPr>
          <a:xfrm>
            <a:off x="3022441" y="179584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86D2CF-9AF8-3409-FA45-C546960ABDFC}"/>
              </a:ext>
            </a:extLst>
          </p:cNvPr>
          <p:cNvSpPr/>
          <p:nvPr/>
        </p:nvSpPr>
        <p:spPr>
          <a:xfrm>
            <a:off x="4487117" y="2432924"/>
            <a:ext cx="2951450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389DCD-34E9-A303-5BFD-445186D11494}"/>
              </a:ext>
            </a:extLst>
          </p:cNvPr>
          <p:cNvSpPr/>
          <p:nvPr/>
        </p:nvSpPr>
        <p:spPr>
          <a:xfrm>
            <a:off x="4416255" y="4777512"/>
            <a:ext cx="2302233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528EF-148D-9AB9-913A-4C3E7C74651A}"/>
                  </a:ext>
                </a:extLst>
              </p:cNvPr>
              <p:cNvSpPr/>
              <p:nvPr/>
            </p:nvSpPr>
            <p:spPr>
              <a:xfrm>
                <a:off x="5097347" y="7421418"/>
                <a:ext cx="2103140" cy="1098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m:rPr>
                        <m:nor/>
                      </m:rPr>
                      <a:rPr lang="en-US" sz="28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5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ea typeface="Calibri"/>
                  </a:rPr>
                  <a:t> ?</a:t>
                </a:r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2528EF-148D-9AB9-913A-4C3E7C746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47" y="7421418"/>
                <a:ext cx="2103140" cy="1098442"/>
              </a:xfrm>
              <a:prstGeom prst="rect">
                <a:avLst/>
              </a:prstGeom>
              <a:blipFill>
                <a:blip r:embed="rId6"/>
                <a:stretch>
                  <a:fillRect l="-5217" r="-5507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2154B5-6008-4E7E-2D46-24F86A627E2A}"/>
                  </a:ext>
                </a:extLst>
              </p:cNvPr>
              <p:cNvSpPr/>
              <p:nvPr/>
            </p:nvSpPr>
            <p:spPr>
              <a:xfrm>
                <a:off x="2844801" y="8229600"/>
                <a:ext cx="5372099" cy="1166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/>
                          <a:ea typeface="等线"/>
                        </a:rPr>
                        <m:t>  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2154B5-6008-4E7E-2D46-24F86A627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1" y="8229600"/>
                <a:ext cx="5372099" cy="1166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22261E7-22E1-51FF-ECCF-45F63DCDA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8" y="3277219"/>
            <a:ext cx="2743201" cy="28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2435 -0.7763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351 -0.5467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756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04584" y="1373923"/>
                <a:ext cx="10241316" cy="88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67"/>
                  </a:spcBef>
                  <a:spcAft>
                    <a:spcPts val="467"/>
                  </a:spcAft>
                </a:pPr>
                <a:r>
                  <a:rPr lang="fr-FR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a) </a:t>
                </a:r>
                <a:r>
                  <a:rPr lang="fr-FR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Đã</a:t>
                </a:r>
                <a:r>
                  <a:rPr lang="fr-FR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tô</a:t>
                </a:r>
                <a:r>
                  <a:rPr lang="fr-FR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màu</a:t>
                </a:r>
                <a:r>
                  <a:rPr lang="fr-FR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vào</a:t>
                </a:r>
                <a:r>
                  <a:rPr lang="fr-FR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hình</a:t>
                </a:r>
                <a:r>
                  <a:rPr lang="fr-FR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nào</a:t>
                </a:r>
                <a:r>
                  <a:rPr lang="fr-FR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 ?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584" y="1373923"/>
                <a:ext cx="10241316" cy="887872"/>
              </a:xfrm>
              <a:prstGeom prst="rect">
                <a:avLst/>
              </a:prstGeom>
              <a:blipFill>
                <a:blip r:embed="rId4"/>
                <a:stretch>
                  <a:fillRect l="-774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E69C523C-A5BA-C3BF-41DE-557BA21A9B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6" b="1"/>
          <a:stretch/>
        </p:blipFill>
        <p:spPr>
          <a:xfrm>
            <a:off x="3203529" y="2311400"/>
            <a:ext cx="6229286" cy="2145098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50D672D2-26B0-A418-49B0-0EA201B586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08777" y="2926995"/>
            <a:ext cx="1141614" cy="9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A56CEAA-09A8-A002-3843-A8A3B8098D3A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C55CBD-C8C8-12A9-6D3E-98C527610A75}"/>
              </a:ext>
            </a:extLst>
          </p:cNvPr>
          <p:cNvSpPr/>
          <p:nvPr/>
        </p:nvSpPr>
        <p:spPr>
          <a:xfrm>
            <a:off x="559038" y="1723423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42BA3-56DF-BCE9-843A-FD9D19AB4F99}"/>
                  </a:ext>
                </a:extLst>
              </p:cNvPr>
              <p:cNvSpPr txBox="1"/>
              <p:nvPr/>
            </p:nvSpPr>
            <p:spPr>
              <a:xfrm>
                <a:off x="1289662" y="3123999"/>
                <a:ext cx="2857465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ClrTx/>
                  <a:defRPr/>
                </a:pPr>
                <a:r>
                  <a:rPr lang="en-US" sz="2300" dirty="0">
                    <a:latin typeface="UTM Avo" panose="02040603050506020204" pitchFamily="18" charset="0"/>
                    <a:ea typeface="Calibri"/>
                  </a:rPr>
                  <a:t>b) So </a:t>
                </a:r>
                <a:r>
                  <a:rPr lang="en-US" sz="2300" dirty="0" err="1">
                    <a:latin typeface="UTM Avo" panose="02040603050506020204" pitchFamily="18" charset="0"/>
                    <a:ea typeface="Calibri"/>
                  </a:rPr>
                  <a:t>sánh</a:t>
                </a:r>
                <a:r>
                  <a:rPr lang="en-US" sz="2300" dirty="0">
                    <a:latin typeface="UTM Avo" panose="02040603050506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pt-BR" sz="2300" i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pt-BR" sz="23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v</m:t>
                    </m:r>
                    <m:r>
                      <m:rPr>
                        <m:nor/>
                      </m:rPr>
                      <a:rPr lang="pt-BR" sz="23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à</m:t>
                    </m:r>
                    <m:r>
                      <a:rPr lang="pt-BR" sz="230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endParaRPr lang="en-US" sz="2300" dirty="0">
                  <a:solidFill>
                    <a:srgbClr val="555555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B42BA3-56DF-BCE9-843A-FD9D19AB4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62" y="3123999"/>
                <a:ext cx="2857465" cy="960199"/>
              </a:xfrm>
              <a:prstGeom prst="rect">
                <a:avLst/>
              </a:prstGeom>
              <a:blipFill>
                <a:blip r:embed="rId3"/>
                <a:stretch>
                  <a:fillRect l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DAF2B2-D198-2664-4BC2-65774294A85F}"/>
                  </a:ext>
                </a:extLst>
              </p:cNvPr>
              <p:cNvSpPr/>
              <p:nvPr/>
            </p:nvSpPr>
            <p:spPr>
              <a:xfrm>
                <a:off x="1191531" y="3787400"/>
                <a:ext cx="6949723" cy="929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67"/>
                  </a:spcBef>
                  <a:spcAft>
                    <a:spcPts val="467"/>
                  </a:spcAft>
                </a:pPr>
                <a:r>
                  <a:rPr lang="en-US" sz="23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Q</a:t>
                </a:r>
                <a:r>
                  <a:rPr lang="en-US" sz="2300" dirty="0">
                    <a:latin typeface="UTM Avo" panose="02040603050506020204" pitchFamily="18" charset="0"/>
                    <a:ea typeface="Calibri"/>
                    <a:cs typeface="Times New Roman"/>
                  </a:rPr>
                  <a:t>uy đồng mẫu số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pt-BR" sz="2300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300" dirty="0">
                    <a:latin typeface="UTM Avo" panose="02040603050506020204" pitchFamily="18" charset="0"/>
                    <a:ea typeface="Calibri"/>
                    <a:cs typeface="Times New Roman"/>
                  </a:rPr>
                  <a:t>; </a:t>
                </a:r>
                <a:r>
                  <a:rPr lang="en-US" sz="23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giữ</a:t>
                </a:r>
                <a:r>
                  <a:rPr lang="en-US" sz="23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3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nguyên</a:t>
                </a:r>
                <a:r>
                  <a:rPr lang="en-US" sz="23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23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DAF2B2-D198-2664-4BC2-65774294A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531" y="3787400"/>
                <a:ext cx="6949723" cy="929165"/>
              </a:xfrm>
              <a:prstGeom prst="rect">
                <a:avLst/>
              </a:prstGeom>
              <a:blipFill>
                <a:blip r:embed="rId4"/>
                <a:stretch>
                  <a:fillRect l="-1227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40E240-2E30-BFD7-3013-6B39433C8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 b="21298"/>
          <a:stretch/>
        </p:blipFill>
        <p:spPr>
          <a:xfrm>
            <a:off x="8069977" y="4104475"/>
            <a:ext cx="986258" cy="519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DB2A85-6688-1910-FA15-150A16022488}"/>
                  </a:ext>
                </a:extLst>
              </p:cNvPr>
              <p:cNvSpPr/>
              <p:nvPr/>
            </p:nvSpPr>
            <p:spPr>
              <a:xfrm>
                <a:off x="9142288" y="3636909"/>
                <a:ext cx="1070549" cy="1230145"/>
              </a:xfrm>
              <a:prstGeom prst="rect">
                <a:avLst/>
              </a:prstGeom>
              <a:solidFill>
                <a:srgbClr val="E797D0">
                  <a:lumMod val="40000"/>
                  <a:lumOff val="60000"/>
                </a:srgbClr>
              </a:solid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 i="1">
                          <a:latin typeface="Cambria Math"/>
                          <a:ea typeface="Calibri"/>
                          <a:cs typeface="Times New Roman"/>
                        </a:rPr>
                        <m:t>&gt;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>
                  <a:solidFill>
                    <a:sysClr val="windowText" lastClr="0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DB2A85-6688-1910-FA15-150A16022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288" y="3636909"/>
                <a:ext cx="1070549" cy="1230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719C2">
                    <a:lumMod val="50000"/>
                  </a:srgb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F2B268-3D25-F576-8A57-AA3032DBC333}"/>
                  </a:ext>
                </a:extLst>
              </p:cNvPr>
              <p:cNvSpPr/>
              <p:nvPr/>
            </p:nvSpPr>
            <p:spPr>
              <a:xfrm>
                <a:off x="1364241" y="4682993"/>
                <a:ext cx="1042850" cy="11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+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F2B268-3D25-F576-8A57-AA3032DBC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41" y="4682993"/>
                <a:ext cx="1042850" cy="1166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23DF9B-0E5A-3E49-E34B-34B75FA97FCD}"/>
                  </a:ext>
                </a:extLst>
              </p:cNvPr>
              <p:cNvSpPr/>
              <p:nvPr/>
            </p:nvSpPr>
            <p:spPr>
              <a:xfrm>
                <a:off x="3644895" y="4682993"/>
                <a:ext cx="1042850" cy="11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−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23DF9B-0E5A-3E49-E34B-34B75FA97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95" y="4682993"/>
                <a:ext cx="1042850" cy="1166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7776DB-91D8-B8C9-0C09-3E9A102CAF15}"/>
                  </a:ext>
                </a:extLst>
              </p:cNvPr>
              <p:cNvSpPr/>
              <p:nvPr/>
            </p:nvSpPr>
            <p:spPr>
              <a:xfrm>
                <a:off x="5872470" y="4663386"/>
                <a:ext cx="1033232" cy="11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×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7776DB-91D8-B8C9-0C09-3E9A102CA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70" y="4663386"/>
                <a:ext cx="1033232" cy="11660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0E247C-1459-8A54-8593-CBCDD5029FF9}"/>
                  </a:ext>
                </a:extLst>
              </p:cNvPr>
              <p:cNvSpPr/>
              <p:nvPr/>
            </p:nvSpPr>
            <p:spPr>
              <a:xfrm>
                <a:off x="7996108" y="4663385"/>
                <a:ext cx="912814" cy="1126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300" b="0" i="0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0E247C-1459-8A54-8593-CBCDD5029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108" y="4663385"/>
                <a:ext cx="912814" cy="1126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BA9ECD-3E12-8B9B-043E-10BF91A468F8}"/>
              </a:ext>
            </a:extLst>
          </p:cNvPr>
          <p:cNvCxnSpPr/>
          <p:nvPr/>
        </p:nvCxnSpPr>
        <p:spPr>
          <a:xfrm>
            <a:off x="3260565" y="5074826"/>
            <a:ext cx="0" cy="1652386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3EFF12-399E-0DA6-57B9-7F8CB0D64775}"/>
              </a:ext>
            </a:extLst>
          </p:cNvPr>
          <p:cNvCxnSpPr/>
          <p:nvPr/>
        </p:nvCxnSpPr>
        <p:spPr>
          <a:xfrm>
            <a:off x="5429912" y="5045949"/>
            <a:ext cx="0" cy="1652386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EFF30-7EDF-35C7-210E-8F88311D7F4B}"/>
              </a:ext>
            </a:extLst>
          </p:cNvPr>
          <p:cNvCxnSpPr/>
          <p:nvPr/>
        </p:nvCxnSpPr>
        <p:spPr>
          <a:xfrm>
            <a:off x="7644428" y="5026699"/>
            <a:ext cx="0" cy="1652386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E63B13-0873-76B5-5143-1994E6D24F15}"/>
                  </a:ext>
                </a:extLst>
              </p:cNvPr>
              <p:cNvSpPr/>
              <p:nvPr/>
            </p:nvSpPr>
            <p:spPr>
              <a:xfrm>
                <a:off x="1000977" y="5573403"/>
                <a:ext cx="2164887" cy="11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+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E63B13-0873-76B5-5143-1994E6D24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77" y="5573403"/>
                <a:ext cx="2164887" cy="11660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59A04E-9DF5-46BB-8E21-6E38446F8EF7}"/>
                  </a:ext>
                </a:extLst>
              </p:cNvPr>
              <p:cNvSpPr/>
              <p:nvPr/>
            </p:nvSpPr>
            <p:spPr>
              <a:xfrm>
                <a:off x="3289579" y="5525632"/>
                <a:ext cx="1994970" cy="1163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−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59A04E-9DF5-46BB-8E21-6E38446F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9" y="5525632"/>
                <a:ext cx="1994970" cy="11635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8622DE-4529-1601-3367-31B2982E147E}"/>
                  </a:ext>
                </a:extLst>
              </p:cNvPr>
              <p:cNvSpPr/>
              <p:nvPr/>
            </p:nvSpPr>
            <p:spPr>
              <a:xfrm>
                <a:off x="5489391" y="5506027"/>
                <a:ext cx="2087943" cy="1169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  <m:r>
                            <a:rPr lang="pt-BR" sz="2300">
                              <a:latin typeface="Cambria Math"/>
                              <a:ea typeface="Calibri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  <m:r>
                            <a:rPr lang="pt-BR" sz="2300">
                              <a:latin typeface="Cambria Math"/>
                              <a:ea typeface="Calibri"/>
                              <a:cs typeface="Times New Roman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8622DE-4529-1601-3367-31B2982E1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91" y="5506027"/>
                <a:ext cx="2087943" cy="11693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B5D9B2-57AC-A45E-A507-71564D8A9391}"/>
                  </a:ext>
                </a:extLst>
              </p:cNvPr>
              <p:cNvSpPr/>
              <p:nvPr/>
            </p:nvSpPr>
            <p:spPr>
              <a:xfrm>
                <a:off x="7678642" y="5484102"/>
                <a:ext cx="2725361" cy="11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× 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24</m:t>
                          </m:r>
                        </m:den>
                      </m:f>
                      <m:r>
                        <a:rPr lang="pt-BR" sz="230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sz="23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B5D9B2-57AC-A45E-A507-71564D8A9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42" y="5484102"/>
                <a:ext cx="2725361" cy="11660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5772CC-E913-0116-BBD0-FF26517052D9}"/>
                  </a:ext>
                </a:extLst>
              </p:cNvPr>
              <p:cNvSpPr/>
              <p:nvPr/>
            </p:nvSpPr>
            <p:spPr>
              <a:xfrm>
                <a:off x="1221367" y="1302658"/>
                <a:ext cx="10687788" cy="145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300" dirty="0">
                    <a:latin typeface="UTM Avo" panose="02040603050506020204" pitchFamily="18" charset="0"/>
                    <a:ea typeface="Calibri"/>
                  </a:rPr>
                  <a:t>b)</a:t>
                </a:r>
                <a:r>
                  <a:rPr lang="pt-BR" sz="2300" b="1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pt-BR" sz="2300" dirty="0">
                    <a:latin typeface="UTM Avo" panose="02040603050506020204" pitchFamily="18" charset="0"/>
                    <a:ea typeface="Calibri"/>
                  </a:rPr>
                  <a:t>Phân số thứ nhất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300" dirty="0">
                    <a:latin typeface="UTM Avo" panose="02040603050506020204" pitchFamily="18" charset="0"/>
                    <a:ea typeface="等线"/>
                  </a:rPr>
                  <a:t>, phân số thứ hai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3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300" dirty="0">
                    <a:latin typeface="UTM Avo" panose="02040603050506020204" pitchFamily="18" charset="0"/>
                    <a:ea typeface="等线"/>
                  </a:rPr>
                  <a:t>. Hãy so sánh hai phân số đó. Tính tổng, hiệu, tích, thương của phân số thứ nhất và phân số thứ hai.</a:t>
                </a:r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5772CC-E913-0116-BBD0-FF2651705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67" y="1302658"/>
                <a:ext cx="10687788" cy="1455398"/>
              </a:xfrm>
              <a:prstGeom prst="rect">
                <a:avLst/>
              </a:prstGeom>
              <a:blipFill>
                <a:blip r:embed="rId15"/>
                <a:stretch>
                  <a:fillRect l="-798" r="-79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EAACF40-21ED-EE85-7A9C-9A8A90990B5F}"/>
              </a:ext>
            </a:extLst>
          </p:cNvPr>
          <p:cNvSpPr/>
          <p:nvPr/>
        </p:nvSpPr>
        <p:spPr>
          <a:xfrm>
            <a:off x="1159147" y="2836981"/>
            <a:ext cx="1608399" cy="487733"/>
          </a:xfrm>
          <a:prstGeom prst="roundRect">
            <a:avLst/>
          </a:prstGeom>
          <a:solidFill>
            <a:srgbClr val="4BC6D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</a:rPr>
              <a:t>Trả</a:t>
            </a:r>
            <a:r>
              <a:rPr kumimoji="0" lang="en-US" sz="23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</a:rPr>
              <a:t> </a:t>
            </a:r>
            <a:r>
              <a:rPr kumimoji="0" lang="en-US" sz="23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</a:rPr>
              <a:t>lời</a:t>
            </a:r>
            <a:r>
              <a:rPr kumimoji="0" lang="en-US" sz="23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</a:rPr>
              <a:t>: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96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27F4CC5-2D89-D20A-B4DB-3976EEE3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730F7-F95E-0441-D625-AEC0DBE3A2F6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07B09-D61B-EC36-B1FE-BFD674C3039D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DEAAEBF5-1010-7A1C-99F1-BA93E97F590F}"/>
              </a:ext>
            </a:extLst>
          </p:cNvPr>
          <p:cNvSpPr/>
          <p:nvPr/>
        </p:nvSpPr>
        <p:spPr>
          <a:xfrm>
            <a:off x="5468472" y="5074089"/>
            <a:ext cx="4197907" cy="1066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rgbClr val="FFF6E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47843DB6-40B0-45D3-5244-243792EF03C6}"/>
              </a:ext>
            </a:extLst>
          </p:cNvPr>
          <p:cNvSpPr/>
          <p:nvPr/>
        </p:nvSpPr>
        <p:spPr>
          <a:xfrm>
            <a:off x="5671657" y="3094157"/>
            <a:ext cx="3911600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rgbClr val="FFF6E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2D09B44A-AA82-FA9F-7569-2C7B1EC1AF41}"/>
              </a:ext>
            </a:extLst>
          </p:cNvPr>
          <p:cNvSpPr/>
          <p:nvPr/>
        </p:nvSpPr>
        <p:spPr>
          <a:xfrm>
            <a:off x="627652" y="5099006"/>
            <a:ext cx="4216399" cy="1057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rgbClr val="FFF6E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5A15F0D4-6C6F-378D-2DD5-BFD07C154A2B}"/>
              </a:ext>
            </a:extLst>
          </p:cNvPr>
          <p:cNvSpPr/>
          <p:nvPr/>
        </p:nvSpPr>
        <p:spPr>
          <a:xfrm>
            <a:off x="750413" y="3094157"/>
            <a:ext cx="4093637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rgbClr val="FFF6E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2EFE10-7180-3EB3-E047-1391C0C73E7D}"/>
                  </a:ext>
                </a:extLst>
              </p:cNvPr>
              <p:cNvSpPr/>
              <p:nvPr/>
            </p:nvSpPr>
            <p:spPr>
              <a:xfrm>
                <a:off x="5468472" y="1927945"/>
                <a:ext cx="4419600" cy="4030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8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8</m:t>
                      </m:r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>
                          <a:latin typeface="Times New Roman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4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4</m:t>
                    </m:r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>
                    <a:latin typeface="Times New Roman"/>
                    <a:ea typeface="等线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2EFE10-7180-3EB3-E047-1391C0C73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2" y="1927945"/>
                <a:ext cx="4419600" cy="4030912"/>
              </a:xfrm>
              <a:prstGeom prst="rect">
                <a:avLst/>
              </a:prstGeom>
              <a:blipFill>
                <a:blip r:embed="rId4"/>
                <a:stretch>
                  <a:fillRect b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00D9A3-BDBA-FCDB-FC6B-7397B0CD7947}"/>
                  </a:ext>
                </a:extLst>
              </p:cNvPr>
              <p:cNvSpPr/>
              <p:nvPr/>
            </p:nvSpPr>
            <p:spPr>
              <a:xfrm>
                <a:off x="627650" y="1937096"/>
                <a:ext cx="4216400" cy="4124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fr-FR" sz="24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00D9A3-BDBA-FCDB-FC6B-7397B0CD7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0" y="1937096"/>
                <a:ext cx="4216400" cy="4124591"/>
              </a:xfrm>
              <a:prstGeom prst="rect">
                <a:avLst/>
              </a:prstGeom>
              <a:blipFill>
                <a:blip r:embed="rId5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7B0E50-7EC0-3133-2937-366C3DE55CF6}"/>
              </a:ext>
            </a:extLst>
          </p:cNvPr>
          <p:cNvCxnSpPr>
            <a:cxnSpLocks/>
          </p:cNvCxnSpPr>
          <p:nvPr/>
        </p:nvCxnSpPr>
        <p:spPr>
          <a:xfrm>
            <a:off x="5136147" y="2178126"/>
            <a:ext cx="0" cy="4344594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571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A702B1D-25D5-4D26-E1BD-F1CDC109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2F6BFA-50C7-6BB5-FD08-45FF8DEE9B8A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6CA66-57F6-FEFA-B4A9-45E21F21C9B3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Tính</a:t>
            </a: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A6F98EC4-1DAF-0D22-9A36-11A75C8A6C3D}"/>
              </a:ext>
            </a:extLst>
          </p:cNvPr>
          <p:cNvSpPr/>
          <p:nvPr/>
        </p:nvSpPr>
        <p:spPr>
          <a:xfrm>
            <a:off x="5468472" y="5074089"/>
            <a:ext cx="4197907" cy="1066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B991C8E5-958F-4E01-09A8-305CC1BC1964}"/>
              </a:ext>
            </a:extLst>
          </p:cNvPr>
          <p:cNvSpPr/>
          <p:nvPr/>
        </p:nvSpPr>
        <p:spPr>
          <a:xfrm>
            <a:off x="5671657" y="3094157"/>
            <a:ext cx="3911600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E91CE74D-ED62-924A-613E-6CF39A939844}"/>
              </a:ext>
            </a:extLst>
          </p:cNvPr>
          <p:cNvSpPr/>
          <p:nvPr/>
        </p:nvSpPr>
        <p:spPr>
          <a:xfrm>
            <a:off x="627652" y="5099006"/>
            <a:ext cx="4216399" cy="10575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120E6742-937E-5039-1E39-320E7CB8D246}"/>
              </a:ext>
            </a:extLst>
          </p:cNvPr>
          <p:cNvSpPr/>
          <p:nvPr/>
        </p:nvSpPr>
        <p:spPr>
          <a:xfrm>
            <a:off x="750413" y="3094157"/>
            <a:ext cx="4093637" cy="1015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6E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6FF11-D12F-F63C-A29B-674C8D4E16F2}"/>
                  </a:ext>
                </a:extLst>
              </p:cNvPr>
              <p:cNvSpPr/>
              <p:nvPr/>
            </p:nvSpPr>
            <p:spPr>
              <a:xfrm>
                <a:off x="5468472" y="1927945"/>
                <a:ext cx="4419600" cy="4211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6</m:t>
                    </m:r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6</m:t>
                      </m:r>
                      <m:r>
                        <a:rPr kumimoji="0" lang="fr-F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kumimoji="0" lang="fr-F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60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kumimoji="0" lang="fr-F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fr-FR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等线"/>
                          <a:cs typeface="Times New Roman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fr-FR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等线"/>
                          <a:cs typeface="Times New Roman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fr-FR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2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fr-FR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2</m:t>
                    </m:r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fr-F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等线"/>
                    <a:cs typeface="Times New Roman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16FF11-D12F-F63C-A29B-674C8D4E1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2" y="1927945"/>
                <a:ext cx="4419600" cy="4211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6686EE-A454-8671-6EA7-A3A329FF66E5}"/>
                  </a:ext>
                </a:extLst>
              </p:cNvPr>
              <p:cNvSpPr/>
              <p:nvPr/>
            </p:nvSpPr>
            <p:spPr>
              <a:xfrm>
                <a:off x="627650" y="1937096"/>
                <a:ext cx="4216400" cy="427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16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16</m:t>
                          </m:r>
                        </m:den>
                      </m:f>
                      <m:r>
                        <a:rPr kumimoji="0" lang="fr-F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fr-FR" sz="2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kumimoji="0" lang="fr-FR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6686EE-A454-8671-6EA7-A3A329FF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0" y="1937096"/>
                <a:ext cx="4216400" cy="4274888"/>
              </a:xfrm>
              <a:prstGeom prst="rect">
                <a:avLst/>
              </a:prstGeom>
              <a:blipFill>
                <a:blip r:embed="rId5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833007-DA85-89F7-71A7-028A2C306F65}"/>
              </a:ext>
            </a:extLst>
          </p:cNvPr>
          <p:cNvCxnSpPr>
            <a:cxnSpLocks/>
          </p:cNvCxnSpPr>
          <p:nvPr/>
        </p:nvCxnSpPr>
        <p:spPr>
          <a:xfrm>
            <a:off x="5136147" y="2178126"/>
            <a:ext cx="0" cy="4141394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3412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591</Words>
  <Application>Microsoft Office PowerPoint</Application>
  <PresentationFormat>Widescreen</PresentationFormat>
  <Paragraphs>96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 Light</vt:lpstr>
      <vt:lpstr>Times New Roman</vt:lpstr>
      <vt:lpstr>Calibri</vt:lpstr>
      <vt:lpstr>Cambria Math</vt:lpstr>
      <vt:lpstr>UTM Avo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2023-10-24T04:45:10Z</dcterms:created>
  <dcterms:modified xsi:type="dcterms:W3CDTF">2024-02-20T03:23:38Z</dcterms:modified>
</cp:coreProperties>
</file>