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  <p:sldMasterId id="2147483780" r:id="rId5"/>
    <p:sldMasterId id="2147483792" r:id="rId6"/>
    <p:sldMasterId id="2147483809" r:id="rId7"/>
  </p:sldMasterIdLst>
  <p:notesMasterIdLst>
    <p:notesMasterId r:id="rId30"/>
  </p:notesMasterIdLst>
  <p:sldIdLst>
    <p:sldId id="256" r:id="rId8"/>
    <p:sldId id="257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261" r:id="rId17"/>
    <p:sldId id="378" r:id="rId18"/>
    <p:sldId id="423" r:id="rId19"/>
    <p:sldId id="424" r:id="rId20"/>
    <p:sldId id="351" r:id="rId21"/>
    <p:sldId id="353" r:id="rId22"/>
    <p:sldId id="425" r:id="rId23"/>
    <p:sldId id="263" r:id="rId24"/>
    <p:sldId id="421" r:id="rId25"/>
    <p:sldId id="264" r:id="rId26"/>
    <p:sldId id="265" r:id="rId27"/>
    <p:sldId id="266" r:id="rId28"/>
    <p:sldId id="296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1700" autoAdjust="0"/>
  </p:normalViewPr>
  <p:slideViewPr>
    <p:cSldViewPr snapToGrid="0">
      <p:cViewPr varScale="1">
        <p:scale>
          <a:sx n="101" d="100"/>
          <a:sy n="101" d="100"/>
        </p:scale>
        <p:origin x="10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3778CDC-AEB6-4D22-D6E2-FF16C464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A348D38-F303-35CB-C61A-D4A3650D3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ACDDE7EF-4CB1-D778-5B31-295E630DBE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8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21CFC619-A920-E90C-BBC9-2876AABE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AD7AC5C-60EB-130E-E146-6C9C85428C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DF91845D-338E-CCE3-5D75-6EB2393747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63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6B905799-6BC4-6453-D76F-00295AB9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5E60E690-9048-3418-A87F-AB1092FEA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A061A71F-A181-C229-A913-C957AF03D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37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5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3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2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6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0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4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4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0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7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8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7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8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72220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9712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16317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5898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7351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40774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00434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4114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9150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3827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26154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377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7965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2/20/2024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48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split orient="vert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1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92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9.png"/><Relationship Id="rId4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5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slide" Target="slide7.xml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24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23" Type="http://schemas.openxmlformats.org/officeDocument/2006/relationships/slide" Target="slide9.xml"/><Relationship Id="rId10" Type="http://schemas.openxmlformats.org/officeDocument/2006/relationships/slide" Target="slide10.xml"/><Relationship Id="rId19" Type="http://schemas.openxmlformats.org/officeDocument/2006/relationships/slide" Target="slide5.xml"/><Relationship Id="rId4" Type="http://schemas.openxmlformats.org/officeDocument/2006/relationships/image" Target="../media/image5.sv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66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66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909634" y="2464852"/>
            <a:ext cx="1061561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93: Ôn tập về phân số và các phép tính với phân số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F29025C-DB77-4AAC-92B0-2DAE1CC693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94652" y="1702020"/>
            <a:ext cx="5382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latin typeface="UTM Avo" panose="02040603050506020204" pitchFamily="18" charset="0"/>
                <a:ea typeface="Calibri"/>
                <a:cs typeface="Times New Roman"/>
              </a:rPr>
              <a:t>Tính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AF73964-E10C-519F-E919-9608AE820BFF}"/>
              </a:ext>
            </a:extLst>
          </p:cNvPr>
          <p:cNvCxnSpPr>
            <a:cxnSpLocks/>
          </p:cNvCxnSpPr>
          <p:nvPr/>
        </p:nvCxnSpPr>
        <p:spPr>
          <a:xfrm>
            <a:off x="4317775" y="2199654"/>
            <a:ext cx="0" cy="2073963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923D54-57B0-F22F-6502-6D40DDFF328D}"/>
              </a:ext>
            </a:extLst>
          </p:cNvPr>
          <p:cNvCxnSpPr>
            <a:cxnSpLocks/>
          </p:cNvCxnSpPr>
          <p:nvPr/>
        </p:nvCxnSpPr>
        <p:spPr>
          <a:xfrm>
            <a:off x="7862377" y="2249251"/>
            <a:ext cx="0" cy="2091743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A9F01E-6A9B-8197-221F-C3236D092122}"/>
                  </a:ext>
                </a:extLst>
              </p:cNvPr>
              <p:cNvSpPr/>
              <p:nvPr/>
            </p:nvSpPr>
            <p:spPr>
              <a:xfrm>
                <a:off x="651451" y="1999374"/>
                <a:ext cx="1808059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a)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3A9F01E-6A9B-8197-221F-C3236D09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51" y="1999374"/>
                <a:ext cx="1808059" cy="960006"/>
              </a:xfrm>
              <a:prstGeom prst="rect">
                <a:avLst/>
              </a:prstGeom>
              <a:blipFill>
                <a:blip r:embed="rId4"/>
                <a:stretch>
                  <a:fillRect l="-5405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B91E698-DF59-1B81-09C4-E2B35789AAF6}"/>
                  </a:ext>
                </a:extLst>
              </p:cNvPr>
              <p:cNvSpPr/>
              <p:nvPr/>
            </p:nvSpPr>
            <p:spPr>
              <a:xfrm>
                <a:off x="4698172" y="1946731"/>
                <a:ext cx="2021323" cy="101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b)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ea typeface="等线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a:rPr lang="pt-BR" sz="2400" i="1">
                        <a:latin typeface="Cambria Math"/>
                        <a:ea typeface="等线"/>
                        <a:cs typeface="Times New Roman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等线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 sz="2400" i="0">
                                <a:latin typeface="UTM Avo" panose="02040603050506020204" pitchFamily="18" charset="0"/>
                                <a:ea typeface="等线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pt-BR" sz="2400" i="0">
                                <a:latin typeface="UTM Avo" panose="02040603050506020204" pitchFamily="18" charset="0"/>
                                <a:ea typeface="等线"/>
                                <a:cs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pt-BR" sz="2400" i="1">
                            <a:latin typeface="Cambria Math"/>
                            <a:ea typeface="等线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等线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 sz="2400" i="0">
                                <a:latin typeface="UTM Avo" panose="02040603050506020204" pitchFamily="18" charset="0"/>
                                <a:ea typeface="等线"/>
                                <a:cs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pt-BR" sz="2400" i="0">
                                <a:latin typeface="UTM Avo" panose="02040603050506020204" pitchFamily="18" charset="0"/>
                                <a:ea typeface="等线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B91E698-DF59-1B81-09C4-E2B35789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72" y="1946731"/>
                <a:ext cx="2021323" cy="1018227"/>
              </a:xfrm>
              <a:prstGeom prst="rect">
                <a:avLst/>
              </a:prstGeom>
              <a:blipFill>
                <a:blip r:embed="rId5"/>
                <a:stretch>
                  <a:fillRect l="-4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D81A678-7031-B390-6226-01FC6B2B2F5C}"/>
                  </a:ext>
                </a:extLst>
              </p:cNvPr>
              <p:cNvSpPr/>
              <p:nvPr/>
            </p:nvSpPr>
            <p:spPr>
              <a:xfrm>
                <a:off x="8217303" y="1956642"/>
                <a:ext cx="1966757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c)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D81A678-7031-B390-6226-01FC6B2B2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03" y="1956642"/>
                <a:ext cx="1966757" cy="965521"/>
              </a:xfrm>
              <a:prstGeom prst="rect">
                <a:avLst/>
              </a:prstGeom>
              <a:blipFill>
                <a:blip r:embed="rId6"/>
                <a:stretch>
                  <a:fillRect l="-4954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37B0303-6104-99CD-8525-0438FDA4D3A2}"/>
                  </a:ext>
                </a:extLst>
              </p:cNvPr>
              <p:cNvSpPr/>
              <p:nvPr/>
            </p:nvSpPr>
            <p:spPr>
              <a:xfrm>
                <a:off x="590098" y="2999113"/>
                <a:ext cx="3647730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等线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37B0303-6104-99CD-8525-0438FDA4D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8" y="2999113"/>
                <a:ext cx="3647730" cy="965521"/>
              </a:xfrm>
              <a:prstGeom prst="rect">
                <a:avLst/>
              </a:prstGeom>
              <a:blipFill>
                <a:blip r:embed="rId7"/>
                <a:stretch>
                  <a:fillRect l="-2676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027112D-D2D3-2A3F-2F37-F9509832D091}"/>
                  </a:ext>
                </a:extLst>
              </p:cNvPr>
              <p:cNvSpPr/>
              <p:nvPr/>
            </p:nvSpPr>
            <p:spPr>
              <a:xfrm>
                <a:off x="4558570" y="3003150"/>
                <a:ext cx="3032048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</a:rPr>
                  <a:t>=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ea typeface="等线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a:rPr lang="pt-BR" sz="2400" i="1">
                        <a:latin typeface="Cambria Math"/>
                        <a:ea typeface="等线"/>
                        <a:cs typeface="Times New Roman"/>
                      </a:rPr>
                      <m:t>: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027112D-D2D3-2A3F-2F37-F9509832D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70" y="3003150"/>
                <a:ext cx="3032048" cy="965521"/>
              </a:xfrm>
              <a:prstGeom prst="rect">
                <a:avLst/>
              </a:prstGeom>
              <a:blipFill>
                <a:blip r:embed="rId8"/>
                <a:stretch>
                  <a:fillRect l="-3219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59EB9AE-5A94-55BF-583A-6EAABF8929D6}"/>
                  </a:ext>
                </a:extLst>
              </p:cNvPr>
              <p:cNvSpPr/>
              <p:nvPr/>
            </p:nvSpPr>
            <p:spPr>
              <a:xfrm>
                <a:off x="8239695" y="2983934"/>
                <a:ext cx="2518638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59EB9AE-5A94-55BF-583A-6EAABF892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695" y="2983934"/>
                <a:ext cx="2518638" cy="965521"/>
              </a:xfrm>
              <a:prstGeom prst="rect">
                <a:avLst/>
              </a:prstGeom>
              <a:blipFill>
                <a:blip r:embed="rId9"/>
                <a:stretch>
                  <a:fillRect l="-3874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7A55A9-6A36-3443-3993-28AE19FD85C3}"/>
              </a:ext>
            </a:extLst>
          </p:cNvPr>
          <p:cNvGrpSpPr/>
          <p:nvPr/>
        </p:nvGrpSpPr>
        <p:grpSpPr>
          <a:xfrm>
            <a:off x="374488" y="4629538"/>
            <a:ext cx="10221244" cy="1241191"/>
            <a:chOff x="447213" y="6431078"/>
            <a:chExt cx="15331866" cy="1861787"/>
          </a:xfrm>
        </p:grpSpPr>
        <p:sp>
          <p:nvSpPr>
            <p:cNvPr id="138" name="Rounded Rectangle 14">
              <a:extLst>
                <a:ext uri="{FF2B5EF4-FFF2-40B4-BE49-F238E27FC236}">
                  <a16:creationId xmlns:a16="http://schemas.microsoft.com/office/drawing/2014/main" id="{D1C29407-7193-44FE-956A-862E22F0B889}"/>
                </a:ext>
              </a:extLst>
            </p:cNvPr>
            <p:cNvSpPr/>
            <p:nvPr/>
          </p:nvSpPr>
          <p:spPr>
            <a:xfrm>
              <a:off x="2362101" y="6431078"/>
              <a:ext cx="13416978" cy="18617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err="1">
                  <a:latin typeface="UTM Avo" panose="02040603050506020204" pitchFamily="18" charset="0"/>
                </a:rPr>
                <a:t>Tính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theo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thứ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tự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trái</a:t>
              </a:r>
              <a:r>
                <a:rPr lang="en-US" sz="2400" dirty="0">
                  <a:latin typeface="UTM Avo" panose="02040603050506020204" pitchFamily="18" charset="0"/>
                </a:rPr>
                <a:t> qua </a:t>
              </a:r>
              <a:r>
                <a:rPr lang="en-US" sz="2400" dirty="0" err="1">
                  <a:latin typeface="UTM Avo" panose="02040603050506020204" pitchFamily="18" charset="0"/>
                </a:rPr>
                <a:t>phải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quy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tắc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khi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thực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phép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tính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phân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số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grpSp>
          <p:nvGrpSpPr>
            <p:cNvPr id="139" name="Google Shape;3751;p98">
              <a:extLst>
                <a:ext uri="{FF2B5EF4-FFF2-40B4-BE49-F238E27FC236}">
                  <a16:creationId xmlns:a16="http://schemas.microsoft.com/office/drawing/2014/main" id="{E4985BBC-AC34-B192-69E2-B1B65BEAF26F}"/>
                </a:ext>
              </a:extLst>
            </p:cNvPr>
            <p:cNvGrpSpPr/>
            <p:nvPr/>
          </p:nvGrpSpPr>
          <p:grpSpPr>
            <a:xfrm rot="-852922">
              <a:off x="447213" y="7075958"/>
              <a:ext cx="1797831" cy="1177530"/>
              <a:chOff x="2262251" y="3536074"/>
              <a:chExt cx="658349" cy="431200"/>
            </a:xfrm>
          </p:grpSpPr>
          <p:sp>
            <p:nvSpPr>
              <p:cNvPr id="140" name="Google Shape;3752;p98">
                <a:extLst>
                  <a:ext uri="{FF2B5EF4-FFF2-40B4-BE49-F238E27FC236}">
                    <a16:creationId xmlns:a16="http://schemas.microsoft.com/office/drawing/2014/main" id="{57B1A82C-B8D6-7F9B-3AC1-84515B55D0A6}"/>
                  </a:ext>
                </a:extLst>
              </p:cNvPr>
              <p:cNvSpPr/>
              <p:nvPr/>
            </p:nvSpPr>
            <p:spPr>
              <a:xfrm>
                <a:off x="2830275" y="3688950"/>
                <a:ext cx="903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280" extrusionOk="0">
                    <a:moveTo>
                      <a:pt x="2825" y="474"/>
                    </a:moveTo>
                    <a:cubicBezTo>
                      <a:pt x="2843" y="474"/>
                      <a:pt x="2860" y="475"/>
                      <a:pt x="2875" y="479"/>
                    </a:cubicBezTo>
                    <a:cubicBezTo>
                      <a:pt x="3114" y="546"/>
                      <a:pt x="3066" y="709"/>
                      <a:pt x="3095" y="881"/>
                    </a:cubicBezTo>
                    <a:cubicBezTo>
                      <a:pt x="3143" y="1198"/>
                      <a:pt x="3152" y="1523"/>
                      <a:pt x="3124" y="1839"/>
                    </a:cubicBezTo>
                    <a:lnTo>
                      <a:pt x="3124" y="1830"/>
                    </a:lnTo>
                    <a:cubicBezTo>
                      <a:pt x="2673" y="1734"/>
                      <a:pt x="2223" y="1619"/>
                      <a:pt x="1782" y="1475"/>
                    </a:cubicBezTo>
                    <a:cubicBezTo>
                      <a:pt x="1370" y="1341"/>
                      <a:pt x="958" y="1140"/>
                      <a:pt x="537" y="1016"/>
                    </a:cubicBezTo>
                    <a:cubicBezTo>
                      <a:pt x="1160" y="853"/>
                      <a:pt x="1782" y="699"/>
                      <a:pt x="2405" y="575"/>
                    </a:cubicBezTo>
                    <a:cubicBezTo>
                      <a:pt x="2505" y="550"/>
                      <a:pt x="2700" y="474"/>
                      <a:pt x="2825" y="474"/>
                    </a:cubicBezTo>
                    <a:close/>
                    <a:moveTo>
                      <a:pt x="3023" y="0"/>
                    </a:moveTo>
                    <a:cubicBezTo>
                      <a:pt x="2679" y="0"/>
                      <a:pt x="2237" y="173"/>
                      <a:pt x="1945" y="230"/>
                    </a:cubicBezTo>
                    <a:cubicBezTo>
                      <a:pt x="1361" y="355"/>
                      <a:pt x="776" y="498"/>
                      <a:pt x="211" y="661"/>
                    </a:cubicBezTo>
                    <a:cubicBezTo>
                      <a:pt x="48" y="699"/>
                      <a:pt x="0" y="910"/>
                      <a:pt x="115" y="1016"/>
                    </a:cubicBezTo>
                    <a:cubicBezTo>
                      <a:pt x="115" y="1044"/>
                      <a:pt x="135" y="1063"/>
                      <a:pt x="144" y="1073"/>
                    </a:cubicBezTo>
                    <a:cubicBezTo>
                      <a:pt x="997" y="1734"/>
                      <a:pt x="2252" y="2012"/>
                      <a:pt x="3277" y="2271"/>
                    </a:cubicBezTo>
                    <a:cubicBezTo>
                      <a:pt x="3296" y="2276"/>
                      <a:pt x="3314" y="2279"/>
                      <a:pt x="3333" y="2279"/>
                    </a:cubicBezTo>
                    <a:cubicBezTo>
                      <a:pt x="3436" y="2279"/>
                      <a:pt x="3526" y="2193"/>
                      <a:pt x="3526" y="2079"/>
                    </a:cubicBezTo>
                    <a:cubicBezTo>
                      <a:pt x="3526" y="1552"/>
                      <a:pt x="3612" y="920"/>
                      <a:pt x="3507" y="402"/>
                    </a:cubicBezTo>
                    <a:cubicBezTo>
                      <a:pt x="3468" y="182"/>
                      <a:pt x="3430" y="77"/>
                      <a:pt x="3200" y="19"/>
                    </a:cubicBezTo>
                    <a:cubicBezTo>
                      <a:pt x="3145" y="6"/>
                      <a:pt x="3086" y="0"/>
                      <a:pt x="3023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1" name="Google Shape;3753;p98">
                <a:extLst>
                  <a:ext uri="{FF2B5EF4-FFF2-40B4-BE49-F238E27FC236}">
                    <a16:creationId xmlns:a16="http://schemas.microsoft.com/office/drawing/2014/main" id="{30CE2094-A380-F686-7246-C1C6B72AEA33}"/>
                  </a:ext>
                </a:extLst>
              </p:cNvPr>
              <p:cNvSpPr/>
              <p:nvPr/>
            </p:nvSpPr>
            <p:spPr>
              <a:xfrm>
                <a:off x="2843675" y="3541900"/>
                <a:ext cx="5990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908" extrusionOk="0">
                    <a:moveTo>
                      <a:pt x="1208" y="584"/>
                    </a:moveTo>
                    <a:cubicBezTo>
                      <a:pt x="1371" y="747"/>
                      <a:pt x="1524" y="910"/>
                      <a:pt x="1687" y="1073"/>
                    </a:cubicBezTo>
                    <a:cubicBezTo>
                      <a:pt x="1725" y="1121"/>
                      <a:pt x="1773" y="1169"/>
                      <a:pt x="1821" y="1216"/>
                    </a:cubicBezTo>
                    <a:cubicBezTo>
                      <a:pt x="1994" y="1303"/>
                      <a:pt x="2013" y="1370"/>
                      <a:pt x="1888" y="1427"/>
                    </a:cubicBezTo>
                    <a:cubicBezTo>
                      <a:pt x="1840" y="1523"/>
                      <a:pt x="1553" y="1676"/>
                      <a:pt x="1486" y="1734"/>
                    </a:cubicBezTo>
                    <a:cubicBezTo>
                      <a:pt x="1170" y="1964"/>
                      <a:pt x="796" y="2194"/>
                      <a:pt x="490" y="2462"/>
                    </a:cubicBezTo>
                    <a:cubicBezTo>
                      <a:pt x="777" y="1858"/>
                      <a:pt x="1016" y="1226"/>
                      <a:pt x="1208" y="584"/>
                    </a:cubicBezTo>
                    <a:close/>
                    <a:moveTo>
                      <a:pt x="1121" y="0"/>
                    </a:moveTo>
                    <a:cubicBezTo>
                      <a:pt x="1034" y="0"/>
                      <a:pt x="951" y="53"/>
                      <a:pt x="921" y="143"/>
                    </a:cubicBezTo>
                    <a:cubicBezTo>
                      <a:pt x="672" y="939"/>
                      <a:pt x="375" y="1724"/>
                      <a:pt x="49" y="2500"/>
                    </a:cubicBezTo>
                    <a:cubicBezTo>
                      <a:pt x="1" y="2625"/>
                      <a:pt x="116" y="2730"/>
                      <a:pt x="240" y="2740"/>
                    </a:cubicBezTo>
                    <a:cubicBezTo>
                      <a:pt x="221" y="2749"/>
                      <a:pt x="212" y="2759"/>
                      <a:pt x="202" y="2768"/>
                    </a:cubicBezTo>
                    <a:cubicBezTo>
                      <a:pt x="160" y="2827"/>
                      <a:pt x="214" y="2908"/>
                      <a:pt x="279" y="2908"/>
                    </a:cubicBezTo>
                    <a:cubicBezTo>
                      <a:pt x="288" y="2908"/>
                      <a:pt x="298" y="2906"/>
                      <a:pt x="307" y="2903"/>
                    </a:cubicBezTo>
                    <a:cubicBezTo>
                      <a:pt x="748" y="2759"/>
                      <a:pt x="1122" y="2424"/>
                      <a:pt x="1505" y="2165"/>
                    </a:cubicBezTo>
                    <a:cubicBezTo>
                      <a:pt x="1754" y="1992"/>
                      <a:pt x="2156" y="1820"/>
                      <a:pt x="2319" y="1561"/>
                    </a:cubicBezTo>
                    <a:cubicBezTo>
                      <a:pt x="2396" y="1437"/>
                      <a:pt x="2396" y="1274"/>
                      <a:pt x="2300" y="1149"/>
                    </a:cubicBezTo>
                    <a:cubicBezTo>
                      <a:pt x="2061" y="747"/>
                      <a:pt x="1582" y="393"/>
                      <a:pt x="1266" y="57"/>
                    </a:cubicBezTo>
                    <a:cubicBezTo>
                      <a:pt x="1223" y="18"/>
                      <a:pt x="1171" y="0"/>
                      <a:pt x="1121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2" name="Google Shape;3754;p98">
                <a:extLst>
                  <a:ext uri="{FF2B5EF4-FFF2-40B4-BE49-F238E27FC236}">
                    <a16:creationId xmlns:a16="http://schemas.microsoft.com/office/drawing/2014/main" id="{802BC405-9D79-3F3E-DC66-D51F596ADB56}"/>
                  </a:ext>
                </a:extLst>
              </p:cNvPr>
              <p:cNvSpPr/>
              <p:nvPr/>
            </p:nvSpPr>
            <p:spPr>
              <a:xfrm>
                <a:off x="2813750" y="3809325"/>
                <a:ext cx="7715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317" extrusionOk="0">
                    <a:moveTo>
                      <a:pt x="2606" y="416"/>
                    </a:moveTo>
                    <a:lnTo>
                      <a:pt x="2606" y="416"/>
                    </a:lnTo>
                    <a:cubicBezTo>
                      <a:pt x="2520" y="876"/>
                      <a:pt x="2472" y="1336"/>
                      <a:pt x="2453" y="1805"/>
                    </a:cubicBezTo>
                    <a:cubicBezTo>
                      <a:pt x="1801" y="1470"/>
                      <a:pt x="1160" y="1106"/>
                      <a:pt x="508" y="770"/>
                    </a:cubicBezTo>
                    <a:cubicBezTo>
                      <a:pt x="1188" y="569"/>
                      <a:pt x="1897" y="445"/>
                      <a:pt x="2606" y="416"/>
                    </a:cubicBezTo>
                    <a:close/>
                    <a:moveTo>
                      <a:pt x="2639" y="1"/>
                    </a:moveTo>
                    <a:cubicBezTo>
                      <a:pt x="1802" y="1"/>
                      <a:pt x="977" y="153"/>
                      <a:pt x="192" y="435"/>
                    </a:cubicBezTo>
                    <a:cubicBezTo>
                      <a:pt x="29" y="493"/>
                      <a:pt x="0" y="703"/>
                      <a:pt x="135" y="809"/>
                    </a:cubicBezTo>
                    <a:cubicBezTo>
                      <a:pt x="144" y="837"/>
                      <a:pt x="163" y="866"/>
                      <a:pt x="192" y="885"/>
                    </a:cubicBezTo>
                    <a:cubicBezTo>
                      <a:pt x="978" y="1364"/>
                      <a:pt x="1773" y="1805"/>
                      <a:pt x="2549" y="2294"/>
                    </a:cubicBezTo>
                    <a:cubicBezTo>
                      <a:pt x="2580" y="2309"/>
                      <a:pt x="2613" y="2317"/>
                      <a:pt x="2645" y="2317"/>
                    </a:cubicBezTo>
                    <a:cubicBezTo>
                      <a:pt x="2750" y="2317"/>
                      <a:pt x="2846" y="2239"/>
                      <a:pt x="2846" y="2121"/>
                    </a:cubicBezTo>
                    <a:cubicBezTo>
                      <a:pt x="2846" y="1498"/>
                      <a:pt x="2913" y="876"/>
                      <a:pt x="3056" y="263"/>
                    </a:cubicBezTo>
                    <a:cubicBezTo>
                      <a:pt x="3085" y="138"/>
                      <a:pt x="2989" y="4"/>
                      <a:pt x="2855" y="4"/>
                    </a:cubicBezTo>
                    <a:cubicBezTo>
                      <a:pt x="2783" y="2"/>
                      <a:pt x="2711" y="1"/>
                      <a:pt x="2639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3" name="Google Shape;3755;p98">
                <a:extLst>
                  <a:ext uri="{FF2B5EF4-FFF2-40B4-BE49-F238E27FC236}">
                    <a16:creationId xmlns:a16="http://schemas.microsoft.com/office/drawing/2014/main" id="{414C0E50-C301-1AF1-C874-A8C250800AD2}"/>
                  </a:ext>
                </a:extLst>
              </p:cNvPr>
              <p:cNvSpPr/>
              <p:nvPr/>
            </p:nvSpPr>
            <p:spPr>
              <a:xfrm>
                <a:off x="2262251" y="3536074"/>
                <a:ext cx="535225" cy="431200"/>
              </a:xfrm>
              <a:custGeom>
                <a:avLst/>
                <a:gdLst/>
                <a:ahLst/>
                <a:cxnLst/>
                <a:rect l="l" t="t" r="r" b="b"/>
                <a:pathLst>
                  <a:path w="21409" h="17248" extrusionOk="0">
                    <a:moveTo>
                      <a:pt x="17404" y="6345"/>
                    </a:moveTo>
                    <a:cubicBezTo>
                      <a:pt x="17424" y="6364"/>
                      <a:pt x="17452" y="6364"/>
                      <a:pt x="17481" y="6364"/>
                    </a:cubicBezTo>
                    <a:cubicBezTo>
                      <a:pt x="17522" y="6360"/>
                      <a:pt x="17564" y="6357"/>
                      <a:pt x="17606" y="6357"/>
                    </a:cubicBezTo>
                    <a:cubicBezTo>
                      <a:pt x="18263" y="6357"/>
                      <a:pt x="18953" y="6909"/>
                      <a:pt x="18746" y="7638"/>
                    </a:cubicBezTo>
                    <a:lnTo>
                      <a:pt x="18746" y="7629"/>
                    </a:lnTo>
                    <a:cubicBezTo>
                      <a:pt x="18588" y="8157"/>
                      <a:pt x="18073" y="8400"/>
                      <a:pt x="17570" y="8400"/>
                    </a:cubicBezTo>
                    <a:cubicBezTo>
                      <a:pt x="17462" y="8400"/>
                      <a:pt x="17355" y="8388"/>
                      <a:pt x="17251" y="8366"/>
                    </a:cubicBezTo>
                    <a:cubicBezTo>
                      <a:pt x="17261" y="8079"/>
                      <a:pt x="17280" y="7782"/>
                      <a:pt x="17299" y="7495"/>
                    </a:cubicBezTo>
                    <a:cubicBezTo>
                      <a:pt x="17318" y="7111"/>
                      <a:pt x="17356" y="6728"/>
                      <a:pt x="17404" y="6345"/>
                    </a:cubicBezTo>
                    <a:close/>
                    <a:moveTo>
                      <a:pt x="1834" y="6287"/>
                    </a:moveTo>
                    <a:cubicBezTo>
                      <a:pt x="1888" y="6287"/>
                      <a:pt x="1941" y="6290"/>
                      <a:pt x="1994" y="6296"/>
                    </a:cubicBezTo>
                    <a:lnTo>
                      <a:pt x="1994" y="6296"/>
                    </a:lnTo>
                    <a:cubicBezTo>
                      <a:pt x="1529" y="7100"/>
                      <a:pt x="1417" y="8111"/>
                      <a:pt x="1875" y="8960"/>
                    </a:cubicBezTo>
                    <a:cubicBezTo>
                      <a:pt x="1616" y="8845"/>
                      <a:pt x="1338" y="8807"/>
                      <a:pt x="1099" y="8644"/>
                    </a:cubicBezTo>
                    <a:cubicBezTo>
                      <a:pt x="716" y="8386"/>
                      <a:pt x="476" y="7974"/>
                      <a:pt x="457" y="7514"/>
                    </a:cubicBezTo>
                    <a:cubicBezTo>
                      <a:pt x="466" y="6769"/>
                      <a:pt x="1155" y="6287"/>
                      <a:pt x="1834" y="6287"/>
                    </a:cubicBezTo>
                    <a:close/>
                    <a:moveTo>
                      <a:pt x="7968" y="5004"/>
                    </a:moveTo>
                    <a:lnTo>
                      <a:pt x="7968" y="5004"/>
                    </a:lnTo>
                    <a:cubicBezTo>
                      <a:pt x="7499" y="6754"/>
                      <a:pt x="7537" y="8589"/>
                      <a:pt x="8061" y="10320"/>
                    </a:cubicBezTo>
                    <a:lnTo>
                      <a:pt x="8061" y="10320"/>
                    </a:lnTo>
                    <a:cubicBezTo>
                      <a:pt x="6931" y="10206"/>
                      <a:pt x="5802" y="10177"/>
                      <a:pt x="4682" y="10043"/>
                    </a:cubicBezTo>
                    <a:cubicBezTo>
                      <a:pt x="3973" y="9957"/>
                      <a:pt x="3168" y="9803"/>
                      <a:pt x="2632" y="9296"/>
                    </a:cubicBezTo>
                    <a:cubicBezTo>
                      <a:pt x="1884" y="8596"/>
                      <a:pt x="1856" y="7303"/>
                      <a:pt x="2306" y="6441"/>
                    </a:cubicBezTo>
                    <a:cubicBezTo>
                      <a:pt x="3101" y="4917"/>
                      <a:pt x="5142" y="5176"/>
                      <a:pt x="6579" y="5109"/>
                    </a:cubicBezTo>
                    <a:cubicBezTo>
                      <a:pt x="7048" y="5090"/>
                      <a:pt x="7508" y="5052"/>
                      <a:pt x="7968" y="5004"/>
                    </a:cubicBezTo>
                    <a:close/>
                    <a:moveTo>
                      <a:pt x="18535" y="1162"/>
                    </a:moveTo>
                    <a:lnTo>
                      <a:pt x="18535" y="1162"/>
                    </a:lnTo>
                    <a:cubicBezTo>
                      <a:pt x="18401" y="1392"/>
                      <a:pt x="18286" y="1612"/>
                      <a:pt x="18209" y="1775"/>
                    </a:cubicBezTo>
                    <a:lnTo>
                      <a:pt x="18209" y="1766"/>
                    </a:lnTo>
                    <a:cubicBezTo>
                      <a:pt x="17586" y="2992"/>
                      <a:pt x="17299" y="4371"/>
                      <a:pt x="17107" y="5722"/>
                    </a:cubicBezTo>
                    <a:cubicBezTo>
                      <a:pt x="16868" y="7341"/>
                      <a:pt x="16810" y="8989"/>
                      <a:pt x="16935" y="10618"/>
                    </a:cubicBezTo>
                    <a:cubicBezTo>
                      <a:pt x="17012" y="11643"/>
                      <a:pt x="17174" y="12649"/>
                      <a:pt x="17634" y="13559"/>
                    </a:cubicBezTo>
                    <a:cubicBezTo>
                      <a:pt x="15076" y="11969"/>
                      <a:pt x="12116" y="10972"/>
                      <a:pt x="9156" y="10474"/>
                    </a:cubicBezTo>
                    <a:cubicBezTo>
                      <a:pt x="8888" y="10426"/>
                      <a:pt x="8619" y="10388"/>
                      <a:pt x="8341" y="10359"/>
                    </a:cubicBezTo>
                    <a:cubicBezTo>
                      <a:pt x="8226" y="9449"/>
                      <a:pt x="8092" y="8558"/>
                      <a:pt x="8083" y="7648"/>
                    </a:cubicBezTo>
                    <a:cubicBezTo>
                      <a:pt x="8083" y="6738"/>
                      <a:pt x="8246" y="5856"/>
                      <a:pt x="8361" y="4965"/>
                    </a:cubicBezTo>
                    <a:cubicBezTo>
                      <a:pt x="9319" y="4841"/>
                      <a:pt x="10277" y="4668"/>
                      <a:pt x="11216" y="4429"/>
                    </a:cubicBezTo>
                    <a:cubicBezTo>
                      <a:pt x="13831" y="3768"/>
                      <a:pt x="16303" y="2666"/>
                      <a:pt x="18535" y="1162"/>
                    </a:cubicBezTo>
                    <a:close/>
                    <a:moveTo>
                      <a:pt x="19673" y="784"/>
                    </a:moveTo>
                    <a:cubicBezTo>
                      <a:pt x="19710" y="784"/>
                      <a:pt x="19749" y="786"/>
                      <a:pt x="19790" y="788"/>
                    </a:cubicBezTo>
                    <a:cubicBezTo>
                      <a:pt x="20393" y="827"/>
                      <a:pt x="20346" y="990"/>
                      <a:pt x="20508" y="1516"/>
                    </a:cubicBezTo>
                    <a:cubicBezTo>
                      <a:pt x="20595" y="1775"/>
                      <a:pt x="20643" y="2043"/>
                      <a:pt x="20700" y="2312"/>
                    </a:cubicBezTo>
                    <a:cubicBezTo>
                      <a:pt x="20825" y="2934"/>
                      <a:pt x="20911" y="3567"/>
                      <a:pt x="20940" y="4199"/>
                    </a:cubicBezTo>
                    <a:cubicBezTo>
                      <a:pt x="20997" y="5291"/>
                      <a:pt x="20959" y="6383"/>
                      <a:pt x="20834" y="7475"/>
                    </a:cubicBezTo>
                    <a:cubicBezTo>
                      <a:pt x="20700" y="8654"/>
                      <a:pt x="20489" y="9832"/>
                      <a:pt x="20240" y="11001"/>
                    </a:cubicBezTo>
                    <a:cubicBezTo>
                      <a:pt x="19981" y="12237"/>
                      <a:pt x="19560" y="13607"/>
                      <a:pt x="18219" y="14009"/>
                    </a:cubicBezTo>
                    <a:cubicBezTo>
                      <a:pt x="17289" y="12419"/>
                      <a:pt x="17174" y="10436"/>
                      <a:pt x="17242" y="8587"/>
                    </a:cubicBezTo>
                    <a:lnTo>
                      <a:pt x="17242" y="8587"/>
                    </a:lnTo>
                    <a:cubicBezTo>
                      <a:pt x="17405" y="8677"/>
                      <a:pt x="17581" y="8718"/>
                      <a:pt x="17759" y="8718"/>
                    </a:cubicBezTo>
                    <a:cubicBezTo>
                      <a:pt x="18374" y="8718"/>
                      <a:pt x="19000" y="8231"/>
                      <a:pt x="19119" y="7629"/>
                    </a:cubicBezTo>
                    <a:cubicBezTo>
                      <a:pt x="19302" y="6775"/>
                      <a:pt x="18519" y="5985"/>
                      <a:pt x="17692" y="5985"/>
                    </a:cubicBezTo>
                    <a:cubicBezTo>
                      <a:pt x="17609" y="5985"/>
                      <a:pt x="17526" y="5993"/>
                      <a:pt x="17443" y="6010"/>
                    </a:cubicBezTo>
                    <a:cubicBezTo>
                      <a:pt x="17539" y="5301"/>
                      <a:pt x="17673" y="4601"/>
                      <a:pt x="17845" y="3912"/>
                    </a:cubicBezTo>
                    <a:cubicBezTo>
                      <a:pt x="17979" y="3337"/>
                      <a:pt x="18171" y="2772"/>
                      <a:pt x="18410" y="2235"/>
                    </a:cubicBezTo>
                    <a:cubicBezTo>
                      <a:pt x="18535" y="1957"/>
                      <a:pt x="18669" y="1699"/>
                      <a:pt x="18832" y="1440"/>
                    </a:cubicBezTo>
                    <a:cubicBezTo>
                      <a:pt x="19099" y="1021"/>
                      <a:pt x="19184" y="784"/>
                      <a:pt x="19673" y="784"/>
                    </a:cubicBezTo>
                    <a:close/>
                    <a:moveTo>
                      <a:pt x="4049" y="10369"/>
                    </a:moveTo>
                    <a:cubicBezTo>
                      <a:pt x="4203" y="10407"/>
                      <a:pt x="4346" y="10426"/>
                      <a:pt x="4500" y="10445"/>
                    </a:cubicBezTo>
                    <a:cubicBezTo>
                      <a:pt x="4969" y="10512"/>
                      <a:pt x="5439" y="10551"/>
                      <a:pt x="5918" y="10579"/>
                    </a:cubicBezTo>
                    <a:cubicBezTo>
                      <a:pt x="5659" y="11336"/>
                      <a:pt x="5678" y="12189"/>
                      <a:pt x="5851" y="12955"/>
                    </a:cubicBezTo>
                    <a:cubicBezTo>
                      <a:pt x="6052" y="13875"/>
                      <a:pt x="7153" y="15245"/>
                      <a:pt x="6655" y="16165"/>
                    </a:cubicBezTo>
                    <a:lnTo>
                      <a:pt x="5803" y="16855"/>
                    </a:lnTo>
                    <a:lnTo>
                      <a:pt x="5170" y="16673"/>
                    </a:lnTo>
                    <a:cubicBezTo>
                      <a:pt x="4711" y="16414"/>
                      <a:pt x="4471" y="15897"/>
                      <a:pt x="4327" y="15418"/>
                    </a:cubicBezTo>
                    <a:cubicBezTo>
                      <a:pt x="4174" y="14871"/>
                      <a:pt x="4069" y="14297"/>
                      <a:pt x="4021" y="13722"/>
                    </a:cubicBezTo>
                    <a:cubicBezTo>
                      <a:pt x="3906" y="12610"/>
                      <a:pt x="3925" y="11490"/>
                      <a:pt x="4049" y="10369"/>
                    </a:cubicBezTo>
                    <a:close/>
                    <a:moveTo>
                      <a:pt x="19486" y="1"/>
                    </a:moveTo>
                    <a:cubicBezTo>
                      <a:pt x="19448" y="1"/>
                      <a:pt x="19409" y="14"/>
                      <a:pt x="19378" y="41"/>
                    </a:cubicBezTo>
                    <a:cubicBezTo>
                      <a:pt x="17031" y="1804"/>
                      <a:pt x="14387" y="3107"/>
                      <a:pt x="11560" y="3902"/>
                    </a:cubicBezTo>
                    <a:cubicBezTo>
                      <a:pt x="10133" y="4295"/>
                      <a:pt x="8677" y="4563"/>
                      <a:pt x="7201" y="4678"/>
                    </a:cubicBezTo>
                    <a:cubicBezTo>
                      <a:pt x="6061" y="4764"/>
                      <a:pt x="4864" y="4659"/>
                      <a:pt x="3743" y="4946"/>
                    </a:cubicBezTo>
                    <a:cubicBezTo>
                      <a:pt x="3149" y="5109"/>
                      <a:pt x="2622" y="5454"/>
                      <a:pt x="2248" y="5943"/>
                    </a:cubicBezTo>
                    <a:cubicBezTo>
                      <a:pt x="2105" y="5902"/>
                      <a:pt x="1957" y="5883"/>
                      <a:pt x="1810" y="5883"/>
                    </a:cubicBezTo>
                    <a:cubicBezTo>
                      <a:pt x="984" y="5883"/>
                      <a:pt x="163" y="6489"/>
                      <a:pt x="74" y="7351"/>
                    </a:cubicBezTo>
                    <a:cubicBezTo>
                      <a:pt x="1" y="8046"/>
                      <a:pt x="698" y="9184"/>
                      <a:pt x="1482" y="9184"/>
                    </a:cubicBezTo>
                    <a:cubicBezTo>
                      <a:pt x="1627" y="9184"/>
                      <a:pt x="1776" y="9145"/>
                      <a:pt x="1923" y="9056"/>
                    </a:cubicBezTo>
                    <a:cubicBezTo>
                      <a:pt x="1923" y="9056"/>
                      <a:pt x="1923" y="9056"/>
                      <a:pt x="1932" y="9047"/>
                    </a:cubicBezTo>
                    <a:cubicBezTo>
                      <a:pt x="1999" y="9162"/>
                      <a:pt x="2076" y="9277"/>
                      <a:pt x="2162" y="9372"/>
                    </a:cubicBezTo>
                    <a:cubicBezTo>
                      <a:pt x="2574" y="9880"/>
                      <a:pt x="3168" y="10148"/>
                      <a:pt x="3791" y="10311"/>
                    </a:cubicBezTo>
                    <a:cubicBezTo>
                      <a:pt x="3503" y="11844"/>
                      <a:pt x="3513" y="13415"/>
                      <a:pt x="3820" y="14938"/>
                    </a:cubicBezTo>
                    <a:cubicBezTo>
                      <a:pt x="4019" y="15943"/>
                      <a:pt x="4546" y="17248"/>
                      <a:pt x="5763" y="17248"/>
                    </a:cubicBezTo>
                    <a:cubicBezTo>
                      <a:pt x="5776" y="17248"/>
                      <a:pt x="5789" y="17248"/>
                      <a:pt x="5803" y="17247"/>
                    </a:cubicBezTo>
                    <a:cubicBezTo>
                      <a:pt x="6837" y="17219"/>
                      <a:pt x="7249" y="16155"/>
                      <a:pt x="7106" y="15264"/>
                    </a:cubicBezTo>
                    <a:cubicBezTo>
                      <a:pt x="6991" y="14507"/>
                      <a:pt x="6540" y="13856"/>
                      <a:pt x="6339" y="13137"/>
                    </a:cubicBezTo>
                    <a:cubicBezTo>
                      <a:pt x="6081" y="12256"/>
                      <a:pt x="6176" y="11480"/>
                      <a:pt x="6291" y="10599"/>
                    </a:cubicBezTo>
                    <a:lnTo>
                      <a:pt x="6291" y="10599"/>
                    </a:lnTo>
                    <a:cubicBezTo>
                      <a:pt x="7000" y="10647"/>
                      <a:pt x="7709" y="10685"/>
                      <a:pt x="8418" y="10781"/>
                    </a:cubicBezTo>
                    <a:cubicBezTo>
                      <a:pt x="11819" y="11269"/>
                      <a:pt x="14942" y="12515"/>
                      <a:pt x="17970" y="14105"/>
                    </a:cubicBezTo>
                    <a:cubicBezTo>
                      <a:pt x="17989" y="14134"/>
                      <a:pt x="18008" y="14162"/>
                      <a:pt x="18037" y="14191"/>
                    </a:cubicBezTo>
                    <a:cubicBezTo>
                      <a:pt x="18020" y="14310"/>
                      <a:pt x="18124" y="14407"/>
                      <a:pt x="18234" y="14407"/>
                    </a:cubicBezTo>
                    <a:cubicBezTo>
                      <a:pt x="18248" y="14407"/>
                      <a:pt x="18262" y="14405"/>
                      <a:pt x="18276" y="14402"/>
                    </a:cubicBezTo>
                    <a:cubicBezTo>
                      <a:pt x="19397" y="14086"/>
                      <a:pt x="20029" y="13185"/>
                      <a:pt x="20374" y="12131"/>
                    </a:cubicBezTo>
                    <a:cubicBezTo>
                      <a:pt x="20834" y="10704"/>
                      <a:pt x="21035" y="9123"/>
                      <a:pt x="21208" y="7638"/>
                    </a:cubicBezTo>
                    <a:cubicBezTo>
                      <a:pt x="21409" y="6115"/>
                      <a:pt x="21409" y="4582"/>
                      <a:pt x="21217" y="3059"/>
                    </a:cubicBezTo>
                    <a:cubicBezTo>
                      <a:pt x="21112" y="2302"/>
                      <a:pt x="20978" y="415"/>
                      <a:pt x="20010" y="127"/>
                    </a:cubicBezTo>
                    <a:cubicBezTo>
                      <a:pt x="19943" y="105"/>
                      <a:pt x="19872" y="96"/>
                      <a:pt x="19802" y="96"/>
                    </a:cubicBezTo>
                    <a:cubicBezTo>
                      <a:pt x="19753" y="96"/>
                      <a:pt x="19703" y="100"/>
                      <a:pt x="19656" y="108"/>
                    </a:cubicBezTo>
                    <a:cubicBezTo>
                      <a:pt x="19625" y="41"/>
                      <a:pt x="19555" y="1"/>
                      <a:pt x="19486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4" name="Google Shape;3756;p98">
                <a:extLst>
                  <a:ext uri="{FF2B5EF4-FFF2-40B4-BE49-F238E27FC236}">
                    <a16:creationId xmlns:a16="http://schemas.microsoft.com/office/drawing/2014/main" id="{AEE9EBC2-136F-6EE5-98C6-13978DE5D8C9}"/>
                  </a:ext>
                </a:extLst>
              </p:cNvPr>
              <p:cNvSpPr/>
              <p:nvPr/>
            </p:nvSpPr>
            <p:spPr>
              <a:xfrm>
                <a:off x="2308625" y="3659000"/>
                <a:ext cx="1552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5404" extrusionOk="0">
                    <a:moveTo>
                      <a:pt x="6113" y="87"/>
                    </a:moveTo>
                    <a:lnTo>
                      <a:pt x="6113" y="87"/>
                    </a:lnTo>
                    <a:cubicBezTo>
                      <a:pt x="5653" y="135"/>
                      <a:pt x="5193" y="173"/>
                      <a:pt x="4724" y="192"/>
                    </a:cubicBezTo>
                    <a:cubicBezTo>
                      <a:pt x="3287" y="259"/>
                      <a:pt x="1246" y="0"/>
                      <a:pt x="451" y="1514"/>
                    </a:cubicBezTo>
                    <a:cubicBezTo>
                      <a:pt x="1" y="2386"/>
                      <a:pt x="29" y="3679"/>
                      <a:pt x="777" y="4379"/>
                    </a:cubicBezTo>
                    <a:cubicBezTo>
                      <a:pt x="1313" y="4886"/>
                      <a:pt x="2118" y="5040"/>
                      <a:pt x="2827" y="5126"/>
                    </a:cubicBezTo>
                    <a:cubicBezTo>
                      <a:pt x="3948" y="5260"/>
                      <a:pt x="5078" y="5289"/>
                      <a:pt x="6209" y="5404"/>
                    </a:cubicBezTo>
                    <a:cubicBezTo>
                      <a:pt x="5682" y="3679"/>
                      <a:pt x="5643" y="1830"/>
                      <a:pt x="6113" y="87"/>
                    </a:cubicBezTo>
                    <a:close/>
                  </a:path>
                </a:pathLst>
              </a:custGeom>
              <a:solidFill>
                <a:srgbClr val="67C6E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0FA969C1-0026-AAB4-2E7D-04330B47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5E82F7-5CE5-C7EE-7643-B3D773BC628A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B07F9E-C154-0837-EF83-61159EC4BC25}"/>
                  </a:ext>
                </a:extLst>
              </p:cNvPr>
              <p:cNvSpPr txBox="1"/>
              <p:nvPr/>
            </p:nvSpPr>
            <p:spPr>
              <a:xfrm>
                <a:off x="1424827" y="1546069"/>
                <a:ext cx="12108294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Mẹ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mua 24 kg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bột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mì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,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mẹ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đã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làm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bánh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hết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b="1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b="1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bột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mì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đó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. </a:t>
                </a:r>
                <a:r>
                  <a:rPr lang="fr-FR" sz="2400" b="1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Hỏi</a:t>
                </a:r>
                <a:r>
                  <a:rPr lang="fr-FR" sz="2400" b="1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B07F9E-C154-0837-EF83-61159EC4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7" y="1546069"/>
                <a:ext cx="12108294" cy="727379"/>
              </a:xfrm>
              <a:prstGeom prst="rect">
                <a:avLst/>
              </a:prstGeom>
              <a:blipFill>
                <a:blip r:embed="rId4"/>
                <a:stretch>
                  <a:fillRect l="-806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C649054-3D06-297F-6A72-D5385768A30C}"/>
              </a:ext>
            </a:extLst>
          </p:cNvPr>
          <p:cNvSpPr txBox="1"/>
          <p:nvPr/>
        </p:nvSpPr>
        <p:spPr>
          <a:xfrm>
            <a:off x="683226" y="2442449"/>
            <a:ext cx="7601552" cy="1173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UTM Avo" panose="02040603050506020204" pitchFamily="18" charset="0"/>
                <a:ea typeface="等线"/>
                <a:cs typeface="Times New Roman"/>
              </a:rPr>
              <a:t>a) Mẹ đã dùng hết bao nhiêu kg bột mì ?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UTM Avo" panose="02040603050506020204" pitchFamily="18" charset="0"/>
                <a:ea typeface="等线"/>
                <a:cs typeface="Times New Roman"/>
              </a:rPr>
              <a:t>b) Mẹ còn lại bao nhiêu kg bột mì ?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58063-6E91-E9F3-8A78-A5AB7F666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471" y="2442449"/>
            <a:ext cx="4474794" cy="26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8EE5FCF-3735-2630-3398-C8B5E16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1E4B8D-F87B-E9F9-5960-8AEF6677D0E5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EFD96-E92A-B326-A5C7-CD6F0412FED3}"/>
              </a:ext>
            </a:extLst>
          </p:cNvPr>
          <p:cNvSpPr txBox="1"/>
          <p:nvPr/>
        </p:nvSpPr>
        <p:spPr>
          <a:xfrm>
            <a:off x="2618358" y="2036956"/>
            <a:ext cx="1530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latin typeface="UTM Avo" panose="02040603050506020204" pitchFamily="18" charset="0"/>
                <a:ea typeface="Calibri"/>
                <a:cs typeface="Times New Roman"/>
              </a:rPr>
              <a:t>Bài </a:t>
            </a:r>
            <a:r>
              <a:rPr lang="fr-FR" sz="2400" b="1" dirty="0" err="1">
                <a:latin typeface="UTM Avo" panose="02040603050506020204" pitchFamily="18" charset="0"/>
                <a:ea typeface="Calibri"/>
                <a:cs typeface="Times New Roman"/>
              </a:rPr>
              <a:t>giải</a:t>
            </a:r>
            <a:endParaRPr lang="fr-FR" sz="2400" b="1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8039B-C7EF-5ACD-960A-F42196D83CE8}"/>
              </a:ext>
            </a:extLst>
          </p:cNvPr>
          <p:cNvSpPr/>
          <p:nvPr/>
        </p:nvSpPr>
        <p:spPr>
          <a:xfrm>
            <a:off x="6708808" y="3927107"/>
            <a:ext cx="5483192" cy="2930893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CC8CE1-11C0-83AF-0680-D942D379E617}"/>
                  </a:ext>
                </a:extLst>
              </p:cNvPr>
              <p:cNvSpPr txBox="1"/>
              <p:nvPr/>
            </p:nvSpPr>
            <p:spPr>
              <a:xfrm>
                <a:off x="-529390" y="2407587"/>
                <a:ext cx="7873465" cy="3863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11" indent="-228611" algn="ctr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Mẹ đã dùng hết số kg bột mì là: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24</m:t>
                      </m:r>
                      <m:r>
                        <a:rPr lang="pt-BR" sz="2400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4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pt-B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9</m:t>
                      </m:r>
                      <m:r>
                        <a:rPr lang="pt-BR" sz="2400">
                          <a:latin typeface="Cambria Math"/>
                          <a:ea typeface="Calibri"/>
                          <a:cs typeface="Times New Roman"/>
                        </a:rPr>
                        <m:t> (</m:t>
                      </m:r>
                      <m:r>
                        <m:rPr>
                          <m:nor/>
                        </m:rPr>
                        <a:rPr lang="pt-B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kg</m:t>
                      </m:r>
                      <m:r>
                        <a:rPr lang="pt-BR" sz="2400"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b) Số bột mì còn lại là: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24 – 9 = 15 (kg)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Đáp số : a) 9 kg.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               b) 15 kg.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CC8CE1-11C0-83AF-0680-D942D379E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9390" y="2407587"/>
                <a:ext cx="7873465" cy="3863365"/>
              </a:xfrm>
              <a:prstGeom prst="rect">
                <a:avLst/>
              </a:prstGeom>
              <a:blipFill>
                <a:blip r:embed="rId4"/>
                <a:stretch>
                  <a:fillRect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9354DBA-710C-0EE7-AC50-D411EA57F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675" y="2122871"/>
            <a:ext cx="4946433" cy="28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517D616F-7D11-6BAF-9D67-3406ACBDC5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573027" y="169093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4BE783-AA9F-401A-B489-90DD261E2B5E}"/>
                  </a:ext>
                </a:extLst>
              </p:cNvPr>
              <p:cNvSpPr txBox="1"/>
              <p:nvPr/>
            </p:nvSpPr>
            <p:spPr>
              <a:xfrm>
                <a:off x="1301280" y="1521173"/>
                <a:ext cx="10393716" cy="2622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Một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căn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phòng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72</m:t>
                    </m:r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UTM Avo" panose="02040603050506020204" pitchFamily="18" charset="0"/>
                            <a:ea typeface="等线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Bác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Sáu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định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lát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nền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căn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phòng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m. Em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hãy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tính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xem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bác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Sáu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mua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bao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nhiêu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lát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kín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nền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căn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phòng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biết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rằng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vữa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đáng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kể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.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4BE783-AA9F-401A-B489-90DD261E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80" y="1521173"/>
                <a:ext cx="10393716" cy="2622577"/>
              </a:xfrm>
              <a:prstGeom prst="rect">
                <a:avLst/>
              </a:prstGeom>
              <a:blipFill>
                <a:blip r:embed="rId3"/>
                <a:stretch>
                  <a:fillRect l="-880" r="-93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2DE1650-2EFE-A5DA-1C0D-DF594604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92" y="4235423"/>
            <a:ext cx="5586250" cy="26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ADF7C-E1FD-E219-136F-A7090B0C1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BA787C-9DD0-616C-692E-BD885AF66124}"/>
              </a:ext>
            </a:extLst>
          </p:cNvPr>
          <p:cNvSpPr/>
          <p:nvPr/>
        </p:nvSpPr>
        <p:spPr>
          <a:xfrm>
            <a:off x="6708808" y="3927107"/>
            <a:ext cx="5483192" cy="2930893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23DB34-904A-B837-E1F7-84E5850F987B}"/>
              </a:ext>
            </a:extLst>
          </p:cNvPr>
          <p:cNvSpPr/>
          <p:nvPr/>
        </p:nvSpPr>
        <p:spPr>
          <a:xfrm>
            <a:off x="573027" y="169093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E3FAC5-F58E-E7A1-0FA1-7B2E70B5DA26}"/>
              </a:ext>
            </a:extLst>
          </p:cNvPr>
          <p:cNvGrpSpPr/>
          <p:nvPr/>
        </p:nvGrpSpPr>
        <p:grpSpPr>
          <a:xfrm>
            <a:off x="4372759" y="1035337"/>
            <a:ext cx="7341186" cy="1543949"/>
            <a:chOff x="1915511" y="449907"/>
            <a:chExt cx="14467489" cy="231592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9B6433F-0993-224F-055E-0D0FBBDE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15511" y="643955"/>
              <a:ext cx="1815308" cy="192496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DFE49-563C-3134-00BA-CF64471BF992}"/>
                </a:ext>
              </a:extLst>
            </p:cNvPr>
            <p:cNvSpPr/>
            <p:nvPr/>
          </p:nvSpPr>
          <p:spPr>
            <a:xfrm>
              <a:off x="3657600" y="449907"/>
              <a:ext cx="12725400" cy="2315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200" dirty="0">
                  <a:latin typeface="UTM Avo" panose="02040603050506020204" pitchFamily="18" charset="0"/>
                  <a:cs typeface="Times New Roman"/>
                </a:rPr>
                <a:t>Diện tích của một viên gạch là bao nhiêu?</a:t>
              </a:r>
            </a:p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200" dirty="0">
                  <a:latin typeface="UTM Avo" panose="02040603050506020204" pitchFamily="18" charset="0"/>
                  <a:cs typeface="Times New Roman"/>
                </a:rPr>
                <a:t>Để biết được số viên gạch cầm mua, ta nên thực hiện phép tính gì?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DCE8558-4A58-8B79-5172-D9890F642B14}"/>
              </a:ext>
            </a:extLst>
          </p:cNvPr>
          <p:cNvSpPr/>
          <p:nvPr/>
        </p:nvSpPr>
        <p:spPr>
          <a:xfrm>
            <a:off x="5116608" y="2713387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783F3A-F876-B585-B62C-352A4B1A8FB4}"/>
                  </a:ext>
                </a:extLst>
              </p:cNvPr>
              <p:cNvSpPr/>
              <p:nvPr/>
            </p:nvSpPr>
            <p:spPr>
              <a:xfrm>
                <a:off x="1087454" y="3171214"/>
                <a:ext cx="9753600" cy="3580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Diện tích một viên gạch là: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25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 </a:t>
                </a:r>
              </a:p>
              <a:p>
                <a:pPr lvl="1" algn="ctr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Sáu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cần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mua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lát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kín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nền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căn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phòng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lvl="1"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72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= 200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lvl="1" algn="ctr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: 200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783F3A-F876-B585-B62C-352A4B1A8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54" y="3171214"/>
                <a:ext cx="9753600" cy="3580532"/>
              </a:xfrm>
              <a:prstGeom prst="rect">
                <a:avLst/>
              </a:prstGeom>
              <a:blipFill>
                <a:blip r:embed="rId5"/>
                <a:stretch>
                  <a:fillRect b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98670" y="1779400"/>
            <a:ext cx="7733280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ôn tập được những kiến thức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EE91E04F-9CC7-D604-89F6-EA35B5CA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891B1A-5474-07A9-7105-C2729075E31A}"/>
              </a:ext>
            </a:extLst>
          </p:cNvPr>
          <p:cNvSpPr txBox="1"/>
          <p:nvPr/>
        </p:nvSpPr>
        <p:spPr>
          <a:xfrm>
            <a:off x="1319657" y="1779400"/>
            <a:ext cx="9560675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nắm chắc kiến thức đó, em nhắn bạn điều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6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CB21DCEC-EB26-C5CC-9DEB-A16A584C4E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764B82E-9612-8133-A8E8-3B8482E034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80793" y="2659452"/>
            <a:ext cx="21510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401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90149" y="4134837"/>
            <a:ext cx="4377347" cy="1957955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62569" y="4339064"/>
            <a:ext cx="3447194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94: Ôn tập về hình học và đo lường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12" y="3534604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45378" y="2384198"/>
            <a:ext cx="6164279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buClrTx/>
            </a:pPr>
            <a:r>
              <a:rPr lang="en-US" sz="7200" b="1" dirty="0">
                <a:ln>
                  <a:solidFill>
                    <a:srgbClr val="F8D22D"/>
                  </a:solidFill>
                </a:ln>
                <a:solidFill>
                  <a:schemeClr val="accent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2" y="5122923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40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4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2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3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90FB1-F923-F124-9F28-B95986D584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1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800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2" y="5122923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40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4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2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6324" y="5085219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EDB2AEA-0C0B-AEAE-8541-85EF2D5265B7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DCC13256-705F-90F7-E82E-5CF69927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56D2278C-B009-EE90-CB0A-75E06BAA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A83CEB2F-084B-7B44-2E4A-1E3203D9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46FECE11-A959-CD5E-E6EE-17B32AAD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727963" y="418302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8894" y="936426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509" y="2094726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4313" y="936426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9246" y="1739107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3943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9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2552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532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0407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2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3187" y="1739106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3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4677" y="2448633"/>
            <a:ext cx="914479" cy="1481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67A99-69C4-9BF6-63D5-BF703CE00A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30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b="1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Câu 1: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Kết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5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3079104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D730B183-563C-0624-22A8-72F0AF0D71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5" y="5603961"/>
            <a:ext cx="1346243" cy="1250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09352-515C-9187-DDD1-223BD83121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7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3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/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srgbClr val="00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4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3079104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B5BBF5FD-3927-1781-57FA-9C225D844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5" y="5603961"/>
            <a:ext cx="1346243" cy="1250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301D0-1790-1E82-CC71-2CF0C1EF0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93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2667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667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b="1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Câu 3: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rổ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cam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25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Hỏi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rổ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cam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bao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nhiêu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cam?</a:t>
                </a: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307910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10 quả cam.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713938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6 quả cam.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307910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5 quả cam.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713938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4 quả cam.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3C74F9A2-12D1-0508-978B-6FD1F6CA5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5" y="5603961"/>
            <a:ext cx="1346243" cy="1250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A37057-57AC-595C-B852-EA86D3406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90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b="1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Câu 4: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tấm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bìa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chữ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nhật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dài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rộng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Diện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tấm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bìa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chữ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nhật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779248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 b="-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3079104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713938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5" y="307910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3079104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4713938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63F3B7F2-00D8-1259-3285-4CB4B0E15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5" y="5603961"/>
            <a:ext cx="1346243" cy="1250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5A7334-199D-DEBD-2324-B39996610E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03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832207" y="779248"/>
                <a:ext cx="1069539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defTabSz="609630"/>
                <a:r>
                  <a:rPr lang="en-US" sz="2800" b="1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Câu 5: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Chọn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câu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trả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lời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đúng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:</a:t>
                </a:r>
              </a:p>
              <a:p>
                <a:pPr defTabSz="609630"/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tô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779248"/>
                <a:ext cx="10695397" cy="1995054"/>
              </a:xfrm>
              <a:prstGeom prst="roundRect">
                <a:avLst/>
              </a:prstGeom>
              <a:blipFill>
                <a:blip r:embed="rId8"/>
                <a:stretch>
                  <a:fillRect l="-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307910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Hình A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713938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Hình B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307910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Hình C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713938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Hình D</a:t>
            </a:r>
            <a:endParaRPr lang="vi-VN" sz="2800" kern="1200" noProof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11E59D2F-835D-D87D-597C-C8D785F55B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5" y="5603961"/>
            <a:ext cx="1346243" cy="125008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6233129" y="1220515"/>
            <a:ext cx="5034198" cy="111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5210A-4EBE-3552-8C2B-4DB981CDA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24404" cy="10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958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603</Words>
  <Application>Microsoft Office PowerPoint</Application>
  <PresentationFormat>Widescreen</PresentationFormat>
  <Paragraphs>75</Paragraphs>
  <Slides>22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 Light</vt:lpstr>
      <vt:lpstr>UTM Avo</vt:lpstr>
      <vt:lpstr>Calibri</vt:lpstr>
      <vt:lpstr>Cambria Math</vt:lpstr>
      <vt:lpstr>Arial</vt:lpstr>
      <vt:lpstr>1_Office Theme</vt:lpstr>
      <vt:lpstr>Office Theme</vt:lpstr>
      <vt:lpstr>3_Office Theme</vt:lpstr>
      <vt:lpstr>4_Office Theme</vt:lpstr>
      <vt:lpstr>6_Office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2023-10-24T04:45:10Z</dcterms:created>
  <dcterms:modified xsi:type="dcterms:W3CDTF">2024-02-20T03:32:19Z</dcterms:modified>
</cp:coreProperties>
</file>