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2.xml" ContentType="application/vnd.openxmlformats-officedocument.presentationml.notesSlide+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38"/>
  </p:notesMasterIdLst>
  <p:sldIdLst>
    <p:sldId id="264" r:id="rId4"/>
    <p:sldId id="287" r:id="rId5"/>
    <p:sldId id="263" r:id="rId6"/>
    <p:sldId id="288" r:id="rId7"/>
    <p:sldId id="262" r:id="rId8"/>
    <p:sldId id="272" r:id="rId9"/>
    <p:sldId id="267" r:id="rId10"/>
    <p:sldId id="289" r:id="rId11"/>
    <p:sldId id="290" r:id="rId12"/>
    <p:sldId id="260" r:id="rId13"/>
    <p:sldId id="291" r:id="rId14"/>
    <p:sldId id="292" r:id="rId15"/>
    <p:sldId id="293" r:id="rId16"/>
    <p:sldId id="294" r:id="rId17"/>
    <p:sldId id="295" r:id="rId18"/>
    <p:sldId id="296" r:id="rId19"/>
    <p:sldId id="297" r:id="rId20"/>
    <p:sldId id="298" r:id="rId21"/>
    <p:sldId id="299" r:id="rId22"/>
    <p:sldId id="300" r:id="rId23"/>
    <p:sldId id="301" r:id="rId24"/>
    <p:sldId id="265" r:id="rId25"/>
    <p:sldId id="256" r:id="rId26"/>
    <p:sldId id="273" r:id="rId27"/>
    <p:sldId id="302" r:id="rId28"/>
    <p:sldId id="303" r:id="rId29"/>
    <p:sldId id="304" r:id="rId30"/>
    <p:sldId id="305" r:id="rId31"/>
    <p:sldId id="281" r:id="rId32"/>
    <p:sldId id="283" r:id="rId33"/>
    <p:sldId id="285" r:id="rId34"/>
    <p:sldId id="333" r:id="rId35"/>
    <p:sldId id="334" r:id="rId36"/>
    <p:sldId id="28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905" autoAdjust="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t>‹#›</a:t>
            </a:fld>
            <a:endParaRPr lang="en-US"/>
          </a:p>
        </p:txBody>
      </p:sp>
    </p:spTree>
    <p:extLst>
      <p:ext uri="{BB962C8B-B14F-4D97-AF65-F5344CB8AC3E}">
        <p14:creationId xmlns:p14="http://schemas.microsoft.com/office/powerpoint/2010/main" val="13691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Hôm nay các em sẽ luyện đọc bài đọc</a:t>
            </a:r>
            <a:r>
              <a:rPr lang="vi-VN" b="1" i="1" dirty="0">
                <a:solidFill>
                  <a:srgbClr val="000000"/>
                </a:solidFill>
                <a:effectLst/>
                <a:latin typeface="Open Sans" panose="020B0606030504020204" pitchFamily="34" charset="0"/>
              </a:rPr>
              <a:t> Vườn của ông tôi</a:t>
            </a:r>
            <a:r>
              <a:rPr lang="vi-VN" b="0" i="1" dirty="0">
                <a:solidFill>
                  <a:srgbClr val="000000"/>
                </a:solidFill>
                <a:effectLst/>
                <a:latin typeface="Open Sans" panose="020B0606030504020204" pitchFamily="34" charset="0"/>
              </a:rPr>
              <a:t>. Các em sẽ đọc kĩ để hiểu bạn nhỏ trong câu chuyện đã được bà kể cho nghe điều gì về những loại cây khác nhau trong vườn nhé!</a:t>
            </a:r>
            <a:endParaRPr lang="en-US" dirty="0"/>
          </a:p>
        </p:txBody>
      </p:sp>
      <p:sp>
        <p:nvSpPr>
          <p:cNvPr id="4" name="Slide Number Placeholder 3"/>
          <p:cNvSpPr>
            <a:spLocks noGrp="1"/>
          </p:cNvSpPr>
          <p:nvPr>
            <p:ph type="sldNum" sz="quarter" idx="5"/>
          </p:nvPr>
        </p:nvSpPr>
        <p:spPr/>
        <p:txBody>
          <a:bodyPr/>
          <a:lstStyle/>
          <a:p>
            <a:fld id="{CCEE625C-6726-4852-9901-D35944CDD243}" type="slidenum">
              <a:rPr lang="en-US" smtClean="0"/>
              <a:t>5</a:t>
            </a:fld>
            <a:endParaRPr lang="en-US"/>
          </a:p>
        </p:txBody>
      </p:sp>
    </p:spTree>
    <p:extLst>
      <p:ext uri="{BB962C8B-B14F-4D97-AF65-F5344CB8AC3E}">
        <p14:creationId xmlns:p14="http://schemas.microsoft.com/office/powerpoint/2010/main" val="172604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trờ</a:t>
            </a:r>
            <a:r>
              <a:rPr lang="en-US" dirty="0"/>
              <a:t> </a:t>
            </a:r>
            <a:r>
              <a:rPr lang="en-US" dirty="0" err="1"/>
              <a:t>về</a:t>
            </a:r>
            <a:r>
              <a:rPr lang="en-US" dirty="0"/>
              <a:t> </a:t>
            </a:r>
            <a:r>
              <a:rPr lang="en-US" dirty="0" err="1"/>
              <a:t>bấm</a:t>
            </a:r>
            <a:r>
              <a:rPr lang="en-US" dirty="0"/>
              <a:t> </a:t>
            </a:r>
            <a:r>
              <a:rPr lang="en-US" dirty="0" err="1"/>
              <a:t>vào</a:t>
            </a:r>
            <a:r>
              <a:rPr lang="en-US" dirty="0"/>
              <a:t> </a:t>
            </a:r>
            <a:r>
              <a:rPr lang="en-US" dirty="0" err="1"/>
              <a:t>bụi</a:t>
            </a:r>
            <a:r>
              <a:rPr lang="en-US" dirty="0"/>
              <a:t> </a:t>
            </a:r>
            <a:r>
              <a:rPr lang="en-US" dirty="0" err="1"/>
              <a:t>đất</a:t>
            </a:r>
            <a:r>
              <a:rPr lang="en-US" dirty="0"/>
              <a:t> </a:t>
            </a:r>
            <a:r>
              <a:rPr lang="en-US" dirty="0" err="1"/>
              <a:t>tương</a:t>
            </a:r>
            <a:r>
              <a:rPr lang="en-US" dirty="0"/>
              <a:t> </a:t>
            </a:r>
            <a:r>
              <a:rPr lang="en-US" dirty="0" err="1"/>
              <a:t>ứng</a:t>
            </a:r>
            <a:r>
              <a:rPr lang="en-US" dirty="0"/>
              <a:t> </a:t>
            </a:r>
            <a:r>
              <a:rPr lang="en-US" dirty="0" err="1"/>
              <a:t>câu</a:t>
            </a:r>
            <a:r>
              <a:rPr lang="en-US" dirty="0"/>
              <a:t> </a:t>
            </a:r>
            <a:r>
              <a:rPr lang="en-US" dirty="0" err="1"/>
              <a:t>đó</a:t>
            </a:r>
            <a:r>
              <a:rPr lang="en-US" dirty="0"/>
              <a:t> </a:t>
            </a:r>
            <a:r>
              <a:rPr lang="en-US" dirty="0" err="1"/>
              <a:t>để</a:t>
            </a:r>
            <a:r>
              <a:rPr lang="en-US" dirty="0"/>
              <a:t> </a:t>
            </a:r>
            <a:r>
              <a:rPr lang="en-US" dirty="0" err="1"/>
              <a:t>cây</a:t>
            </a:r>
            <a:r>
              <a:rPr lang="en-US" dirty="0"/>
              <a:t> </a:t>
            </a:r>
            <a:r>
              <a:rPr lang="en-US" dirty="0" err="1"/>
              <a:t>mọc</a:t>
            </a:r>
            <a:r>
              <a:rPr lang="en-US" dirty="0"/>
              <a:t> </a:t>
            </a:r>
            <a:r>
              <a:rPr lang="en-US" dirty="0" err="1"/>
              <a:t>lên</a:t>
            </a:r>
            <a:r>
              <a:rPr lang="en-US" dirty="0"/>
              <a:t>.</a:t>
            </a:r>
          </a:p>
        </p:txBody>
      </p:sp>
      <p:sp>
        <p:nvSpPr>
          <p:cNvPr id="4" name="Slide Number Placeholder 3"/>
          <p:cNvSpPr>
            <a:spLocks noGrp="1"/>
          </p:cNvSpPr>
          <p:nvPr>
            <p:ph type="sldNum" sz="quarter" idx="5"/>
          </p:nvPr>
        </p:nvSpPr>
        <p:spPr/>
        <p:txBody>
          <a:bodyPr/>
          <a:lstStyle/>
          <a:p>
            <a:fld id="{CCEE625C-6726-4852-9901-D35944CDD243}" type="slidenum">
              <a:rPr lang="en-US" smtClean="0"/>
              <a:t>23</a:t>
            </a:fld>
            <a:endParaRPr lang="en-US"/>
          </a:p>
        </p:txBody>
      </p:sp>
    </p:spTree>
    <p:extLst>
      <p:ext uri="{BB962C8B-B14F-4D97-AF65-F5344CB8AC3E}">
        <p14:creationId xmlns:p14="http://schemas.microsoft.com/office/powerpoint/2010/main" val="2203030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15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275072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7727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02134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4629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31338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8706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663975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71827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4612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47485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375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655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12/10/2023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27284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69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71564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05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43718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03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72640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534FBA6F-D677-E160-86F5-226B2E3406D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74276" y="161629"/>
            <a:ext cx="1369439" cy="1369439"/>
          </a:xfrm>
          <a:prstGeom prst="rect">
            <a:avLst/>
          </a:prstGeom>
        </p:spPr>
      </p:pic>
    </p:spTree>
    <p:extLst>
      <p:ext uri="{BB962C8B-B14F-4D97-AF65-F5344CB8AC3E}">
        <p14:creationId xmlns:p14="http://schemas.microsoft.com/office/powerpoint/2010/main" val="1490578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12/10/2023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5429113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E73CDD88-4E4D-8B11-FF0D-1CA7EB6B3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63449" y="104775"/>
            <a:ext cx="1228725" cy="1228725"/>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id="{CEB9F1DE-F301-5727-B96D-CB95456BF7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spTree>
    <p:extLst>
      <p:ext uri="{BB962C8B-B14F-4D97-AF65-F5344CB8AC3E}">
        <p14:creationId xmlns:p14="http://schemas.microsoft.com/office/powerpoint/2010/main" val="1201059860"/>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control" Target="../activeX/activeX1.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control" Target="../activeX/activeX2.xml"/><Relationship Id="rId6" Type="http://schemas.openxmlformats.org/officeDocument/2006/relationships/image" Target="../media/image37.wmf"/><Relationship Id="rId5" Type="http://schemas.openxmlformats.org/officeDocument/2006/relationships/image" Target="../media/image36.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control" Target="../activeX/activeX3.xml"/><Relationship Id="rId6" Type="http://schemas.openxmlformats.org/officeDocument/2006/relationships/image" Target="../media/image39.wmf"/><Relationship Id="rId5" Type="http://schemas.openxmlformats.org/officeDocument/2006/relationships/image" Target="../media/image38.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control" Target="../activeX/activeX4.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control" Target="../activeX/activeX5.xml"/><Relationship Id="rId6" Type="http://schemas.openxmlformats.org/officeDocument/2006/relationships/image" Target="../media/image43.wmf"/><Relationship Id="rId5" Type="http://schemas.openxmlformats.org/officeDocument/2006/relationships/image" Target="../media/image42.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e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0.png"/><Relationship Id="rId5" Type="http://schemas.openxmlformats.org/officeDocument/2006/relationships/slide" Target="slide23.xml"/><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10.wdp"/><Relationship Id="rId18" Type="http://schemas.openxmlformats.org/officeDocument/2006/relationships/image" Target="../media/image59.png"/><Relationship Id="rId26" Type="http://schemas.openxmlformats.org/officeDocument/2006/relationships/image" Target="../media/image63.png"/><Relationship Id="rId3" Type="http://schemas.openxmlformats.org/officeDocument/2006/relationships/audio" Target="../media/audio1.wav"/><Relationship Id="rId21" Type="http://schemas.microsoft.com/office/2007/relationships/hdphoto" Target="../media/hdphoto14.wdp"/><Relationship Id="rId34" Type="http://schemas.openxmlformats.org/officeDocument/2006/relationships/slide" Target="slide29.xml"/><Relationship Id="rId7" Type="http://schemas.microsoft.com/office/2007/relationships/hdphoto" Target="../media/hdphoto7.wdp"/><Relationship Id="rId12" Type="http://schemas.openxmlformats.org/officeDocument/2006/relationships/image" Target="../media/image56.png"/><Relationship Id="rId17" Type="http://schemas.microsoft.com/office/2007/relationships/hdphoto" Target="../media/hdphoto12.wdp"/><Relationship Id="rId25" Type="http://schemas.microsoft.com/office/2007/relationships/hdphoto" Target="../media/hdphoto16.wdp"/><Relationship Id="rId33" Type="http://schemas.openxmlformats.org/officeDocument/2006/relationships/slide" Target="slide28.xml"/><Relationship Id="rId2" Type="http://schemas.openxmlformats.org/officeDocument/2006/relationships/notesSlide" Target="../notesSlides/notesSlide2.xml"/><Relationship Id="rId16" Type="http://schemas.openxmlformats.org/officeDocument/2006/relationships/image" Target="../media/image58.png"/><Relationship Id="rId20" Type="http://schemas.openxmlformats.org/officeDocument/2006/relationships/image" Target="../media/image60.png"/><Relationship Id="rId29" Type="http://schemas.openxmlformats.org/officeDocument/2006/relationships/slide" Target="slide27.xml"/><Relationship Id="rId1" Type="http://schemas.openxmlformats.org/officeDocument/2006/relationships/slideLayout" Target="../slideLayouts/slideLayout8.xml"/><Relationship Id="rId6" Type="http://schemas.openxmlformats.org/officeDocument/2006/relationships/image" Target="../media/image53.png"/><Relationship Id="rId11" Type="http://schemas.microsoft.com/office/2007/relationships/hdphoto" Target="../media/hdphoto9.wdp"/><Relationship Id="rId24" Type="http://schemas.openxmlformats.org/officeDocument/2006/relationships/image" Target="../media/image62.png"/><Relationship Id="rId32" Type="http://schemas.openxmlformats.org/officeDocument/2006/relationships/image" Target="../media/image65.gif"/><Relationship Id="rId5" Type="http://schemas.microsoft.com/office/2007/relationships/hdphoto" Target="../media/hdphoto6.wdp"/><Relationship Id="rId15" Type="http://schemas.microsoft.com/office/2007/relationships/hdphoto" Target="../media/hdphoto11.wdp"/><Relationship Id="rId23" Type="http://schemas.microsoft.com/office/2007/relationships/hdphoto" Target="../media/hdphoto15.wdp"/><Relationship Id="rId28" Type="http://schemas.openxmlformats.org/officeDocument/2006/relationships/slide" Target="slide26.xml"/><Relationship Id="rId10" Type="http://schemas.openxmlformats.org/officeDocument/2006/relationships/image" Target="../media/image55.png"/><Relationship Id="rId19" Type="http://schemas.microsoft.com/office/2007/relationships/hdphoto" Target="../media/hdphoto13.wdp"/><Relationship Id="rId31" Type="http://schemas.openxmlformats.org/officeDocument/2006/relationships/image" Target="../media/image64.png"/><Relationship Id="rId4" Type="http://schemas.openxmlformats.org/officeDocument/2006/relationships/image" Target="../media/image52.png"/><Relationship Id="rId9" Type="http://schemas.microsoft.com/office/2007/relationships/hdphoto" Target="../media/hdphoto8.wdp"/><Relationship Id="rId14" Type="http://schemas.openxmlformats.org/officeDocument/2006/relationships/image" Target="../media/image57.png"/><Relationship Id="rId22" Type="http://schemas.openxmlformats.org/officeDocument/2006/relationships/image" Target="../media/image61.png"/><Relationship Id="rId27" Type="http://schemas.openxmlformats.org/officeDocument/2006/relationships/slide" Target="slide24.xml"/><Relationship Id="rId30" Type="http://schemas.openxmlformats.org/officeDocument/2006/relationships/slide" Target="slide25.xml"/></Relationships>
</file>

<file path=ppt/slides/_rels/slide24.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69.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wmf"/><Relationship Id="rId3" Type="http://schemas.openxmlformats.org/officeDocument/2006/relationships/control" Target="../activeX/activeX8.xml"/><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control" Target="../activeX/activeX7.xml"/><Relationship Id="rId16" Type="http://schemas.openxmlformats.org/officeDocument/2006/relationships/image" Target="../media/image80.wmf"/><Relationship Id="rId1" Type="http://schemas.openxmlformats.org/officeDocument/2006/relationships/control" Target="../activeX/activeX6.xml"/><Relationship Id="rId6" Type="http://schemas.openxmlformats.org/officeDocument/2006/relationships/notesSlide" Target="../notesSlides/notesSlide3.xml"/><Relationship Id="rId11" Type="http://schemas.openxmlformats.org/officeDocument/2006/relationships/image" Target="../media/image75.png"/><Relationship Id="rId5" Type="http://schemas.openxmlformats.org/officeDocument/2006/relationships/slideLayout" Target="../slideLayouts/slideLayout19.xml"/><Relationship Id="rId15" Type="http://schemas.openxmlformats.org/officeDocument/2006/relationships/image" Target="../media/image79.wmf"/><Relationship Id="rId10" Type="http://schemas.openxmlformats.org/officeDocument/2006/relationships/image" Target="../media/image74.png"/><Relationship Id="rId4" Type="http://schemas.openxmlformats.org/officeDocument/2006/relationships/control" Target="../activeX/activeX9.xml"/><Relationship Id="rId9" Type="http://schemas.openxmlformats.org/officeDocument/2006/relationships/image" Target="../media/image73.png"/><Relationship Id="rId14" Type="http://schemas.openxmlformats.org/officeDocument/2006/relationships/image" Target="../media/image78.wmf"/></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8.png"/><Relationship Id="rId7"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15.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3A7FB-C335-BD18-2B98-2D8E5121FE7A}"/>
              </a:ext>
            </a:extLst>
          </p:cNvPr>
          <p:cNvPicPr>
            <a:picLocks noChangeAspect="1"/>
          </p:cNvPicPr>
          <p:nvPr/>
        </p:nvPicPr>
        <p:blipFill>
          <a:blip r:embed="rId2"/>
          <a:stretch>
            <a:fillRect/>
          </a:stretch>
        </p:blipFill>
        <p:spPr>
          <a:xfrm>
            <a:off x="1561849" y="1041809"/>
            <a:ext cx="5791702"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019069" y="0"/>
            <a:ext cx="5230851" cy="1265354"/>
            <a:chOff x="3173073" y="565468"/>
            <a:chExt cx="592788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74211" y="820419"/>
              <a:ext cx="57267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2245360" y="2352173"/>
            <a:ext cx="315741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3139441" y="4289189"/>
            <a:ext cx="3924006"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2412245" y="2628386"/>
            <a:ext cx="280271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xoà</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3180080" y="4629600"/>
            <a:ext cx="3802022"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altLang="zh-CN"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altLang="zh-CN" sz="44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dẫn</a:t>
            </a:r>
            <a:endParaRPr kumimoji="0" lang="zh-CN" altLang="en-US" sz="44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6802688" y="1404584"/>
            <a:ext cx="397707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6662982" y="1680797"/>
            <a:ext cx="3944057"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400" b="1" dirty="0">
                <a:solidFill>
                  <a:srgbClr val="FF0000"/>
                </a:solidFill>
                <a:latin typeface="Cambria" panose="02040503050406030204" pitchFamily="18" charset="0"/>
                <a:ea typeface="Cambria" panose="02040503050406030204" pitchFamily="18" charset="0"/>
                <a:cs typeface="Arial" panose="020B0604020202020204" pitchFamily="34" charset="0"/>
              </a:rPr>
              <a:t>u</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ốn</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nó</a:t>
            </a:r>
            <a:r>
              <a:rPr kumimoji="0" lang="en-US" altLang="zh-CN"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FF00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7434685" y="3001521"/>
            <a:ext cx="3548275"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7234020" y="3328534"/>
            <a:ext cx="376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cao</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vút</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pic>
        <p:nvPicPr>
          <p:cNvPr id="12" name="Picture 11">
            <a:extLst>
              <a:ext uri="{FF2B5EF4-FFF2-40B4-BE49-F238E27FC236}">
                <a16:creationId xmlns:a16="http://schemas.microsoft.com/office/drawing/2014/main" id="{43FBE158-B630-A81E-3A4A-CD2E7C941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69" y="2675633"/>
            <a:ext cx="4283268" cy="4283268"/>
          </a:xfrm>
          <a:prstGeom prst="rect">
            <a:avLst/>
          </a:prstGeom>
        </p:spPr>
      </p:pic>
      <p:grpSp>
        <p:nvGrpSpPr>
          <p:cNvPr id="26" name="组合 226">
            <a:extLst>
              <a:ext uri="{FF2B5EF4-FFF2-40B4-BE49-F238E27FC236}">
                <a16:creationId xmlns:a16="http://schemas.microsoft.com/office/drawing/2014/main" id="{B2F4EECB-404B-0049-A7D3-674F4C9375C5}"/>
              </a:ext>
            </a:extLst>
          </p:cNvPr>
          <p:cNvGrpSpPr/>
          <p:nvPr/>
        </p:nvGrpSpPr>
        <p:grpSpPr>
          <a:xfrm>
            <a:off x="7272125" y="4779521"/>
            <a:ext cx="4198515" cy="1662363"/>
            <a:chOff x="8726219" y="-661205"/>
            <a:chExt cx="2154936" cy="1322409"/>
          </a:xfrm>
        </p:grpSpPr>
        <p:sp>
          <p:nvSpPr>
            <p:cNvPr id="27" name="任意多边形 227">
              <a:extLst>
                <a:ext uri="{FF2B5EF4-FFF2-40B4-BE49-F238E27FC236}">
                  <a16:creationId xmlns:a16="http://schemas.microsoft.com/office/drawing/2014/main" id="{4EBFBBCE-742C-2209-9271-22C4AE6BBE6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8" name="任意多边形 228">
              <a:extLst>
                <a:ext uri="{FF2B5EF4-FFF2-40B4-BE49-F238E27FC236}">
                  <a16:creationId xmlns:a16="http://schemas.microsoft.com/office/drawing/2014/main" id="{826B614A-1309-8D54-E59D-D4DB05805B61}"/>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9" name="TextBox 3">
            <a:extLst>
              <a:ext uri="{FF2B5EF4-FFF2-40B4-BE49-F238E27FC236}">
                <a16:creationId xmlns:a16="http://schemas.microsoft.com/office/drawing/2014/main" id="{BDCF67A4-85B7-D806-07D7-26153D7EE15A}"/>
              </a:ext>
            </a:extLst>
          </p:cNvPr>
          <p:cNvSpPr txBox="1"/>
          <p:nvPr/>
        </p:nvSpPr>
        <p:spPr>
          <a:xfrm>
            <a:off x="7071459" y="5106534"/>
            <a:ext cx="4459997" cy="825983"/>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altLang="zh-C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quãng</a:t>
            </a:r>
            <a:r>
              <a:rPr kumimoji="0" lang="en-US" altLang="zh-CN" sz="36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cách</a:t>
            </a:r>
            <a:endParaRPr kumimoji="0" lang="zh-CN" altLang="en-US" sz="3600" b="1" i="0" u="none" strike="noStrike" kern="1200" cap="none" spc="0" normalizeH="0" baseline="0" noProof="0" dirty="0">
              <a:ln>
                <a:noFill/>
              </a:ln>
              <a:solidFill>
                <a:srgbClr val="7030A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648822"/>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7200" y="205507"/>
                          <a:pt x="170894" y="-6305"/>
                          <a:pt x="402659" y="0"/>
                        </a:cubicBezTo>
                        <a:cubicBezTo>
                          <a:pt x="3314528" y="-35273"/>
                          <a:pt x="7121740" y="-144294"/>
                          <a:pt x="8494349" y="0"/>
                        </a:cubicBezTo>
                        <a:cubicBezTo>
                          <a:pt x="8738018" y="6479"/>
                          <a:pt x="8885615" y="170671"/>
                          <a:pt x="8897008" y="402659"/>
                        </a:cubicBezTo>
                        <a:cubicBezTo>
                          <a:pt x="8954679" y="611334"/>
                          <a:pt x="8839876" y="1083974"/>
                          <a:pt x="8897008" y="1246163"/>
                        </a:cubicBezTo>
                        <a:cubicBezTo>
                          <a:pt x="8906034" y="1461720"/>
                          <a:pt x="8734143" y="1629946"/>
                          <a:pt x="8494349" y="1648822"/>
                        </a:cubicBezTo>
                        <a:cubicBezTo>
                          <a:pt x="7303472" y="1726347"/>
                          <a:pt x="4291200" y="1605119"/>
                          <a:pt x="402659" y="1648822"/>
                        </a:cubicBezTo>
                        <a:cubicBezTo>
                          <a:pt x="159684" y="1643116"/>
                          <a:pt x="-30261" y="1468131"/>
                          <a:pt x="0" y="1246163"/>
                        </a:cubicBezTo>
                        <a:cubicBezTo>
                          <a:pt x="25120" y="928525"/>
                          <a:pt x="72580" y="545302"/>
                          <a:pt x="0" y="402659"/>
                        </a:cubicBezTo>
                        <a:close/>
                      </a:path>
                      <a:path w="8897008" h="1648822" stroke="0" extrusionOk="0">
                        <a:moveTo>
                          <a:pt x="0" y="402659"/>
                        </a:moveTo>
                        <a:cubicBezTo>
                          <a:pt x="-7677" y="153752"/>
                          <a:pt x="151558" y="23260"/>
                          <a:pt x="402659" y="0"/>
                        </a:cubicBezTo>
                        <a:cubicBezTo>
                          <a:pt x="2705461" y="-95379"/>
                          <a:pt x="5043191" y="58096"/>
                          <a:pt x="8494349" y="0"/>
                        </a:cubicBezTo>
                        <a:cubicBezTo>
                          <a:pt x="8702459" y="-10047"/>
                          <a:pt x="8893344" y="177644"/>
                          <a:pt x="8897008" y="402659"/>
                        </a:cubicBezTo>
                        <a:cubicBezTo>
                          <a:pt x="8879205" y="605875"/>
                          <a:pt x="8900570" y="983054"/>
                          <a:pt x="8897008" y="1246163"/>
                        </a:cubicBezTo>
                        <a:cubicBezTo>
                          <a:pt x="8904272" y="1459911"/>
                          <a:pt x="8712566" y="1644673"/>
                          <a:pt x="8494349" y="1648822"/>
                        </a:cubicBezTo>
                        <a:cubicBezTo>
                          <a:pt x="5186332" y="1588916"/>
                          <a:pt x="1429797" y="1731336"/>
                          <a:pt x="402659" y="1648822"/>
                        </a:cubicBezTo>
                        <a:cubicBezTo>
                          <a:pt x="153097" y="1655541"/>
                          <a:pt x="-20389" y="1489239"/>
                          <a:pt x="0" y="1246163"/>
                        </a:cubicBezTo>
                        <a:cubicBezTo>
                          <a:pt x="43697" y="1043601"/>
                          <a:pt x="30788" y="682835"/>
                          <a:pt x="0" y="4026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Lụi: </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(cây) dùng phát triển, héo úa dần rồi chết.</a:t>
            </a:r>
            <a:endParaRPr lang="en-US" sz="44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Rectangle: Rounded Corners 5">
            <a:extLst>
              <a:ext uri="{FF2B5EF4-FFF2-40B4-BE49-F238E27FC236}">
                <a16:creationId xmlns:a16="http://schemas.microsoft.com/office/drawing/2014/main" id="{D9AB4879-D998-06E9-1A5C-CD51C8D8258F}"/>
              </a:ext>
            </a:extLst>
          </p:cNvPr>
          <p:cNvSpPr/>
          <p:nvPr/>
        </p:nvSpPr>
        <p:spPr>
          <a:xfrm>
            <a:off x="274320" y="3847739"/>
            <a:ext cx="9083039" cy="130338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7795" y="168513"/>
                          <a:pt x="172714" y="-24335"/>
                          <a:pt x="484961" y="0"/>
                        </a:cubicBezTo>
                        <a:cubicBezTo>
                          <a:pt x="1760555" y="40059"/>
                          <a:pt x="6600866" y="-446780"/>
                          <a:pt x="8598077" y="0"/>
                        </a:cubicBezTo>
                        <a:cubicBezTo>
                          <a:pt x="8904878" y="9628"/>
                          <a:pt x="9069580" y="133900"/>
                          <a:pt x="9083039" y="318298"/>
                        </a:cubicBezTo>
                        <a:cubicBezTo>
                          <a:pt x="9075945" y="459617"/>
                          <a:pt x="9096535" y="905964"/>
                          <a:pt x="9083039" y="985082"/>
                        </a:cubicBezTo>
                        <a:cubicBezTo>
                          <a:pt x="9112525" y="1144016"/>
                          <a:pt x="8919904" y="1257134"/>
                          <a:pt x="8598077" y="1303381"/>
                        </a:cubicBezTo>
                        <a:cubicBezTo>
                          <a:pt x="7342565" y="1335436"/>
                          <a:pt x="4223343" y="1207950"/>
                          <a:pt x="484961" y="1303381"/>
                        </a:cubicBezTo>
                        <a:cubicBezTo>
                          <a:pt x="148222" y="1289006"/>
                          <a:pt x="-32790" y="1160450"/>
                          <a:pt x="0" y="985082"/>
                        </a:cubicBezTo>
                        <a:cubicBezTo>
                          <a:pt x="-17462" y="763809"/>
                          <a:pt x="89984" y="601338"/>
                          <a:pt x="0" y="318298"/>
                        </a:cubicBezTo>
                        <a:close/>
                      </a:path>
                      <a:path w="9083039" h="1303381" stroke="0" extrusionOk="0">
                        <a:moveTo>
                          <a:pt x="0" y="318298"/>
                        </a:moveTo>
                        <a:cubicBezTo>
                          <a:pt x="-52915" y="107394"/>
                          <a:pt x="172704" y="12996"/>
                          <a:pt x="484961" y="0"/>
                        </a:cubicBezTo>
                        <a:cubicBezTo>
                          <a:pt x="4310596" y="-189794"/>
                          <a:pt x="5546554" y="173473"/>
                          <a:pt x="8598077" y="0"/>
                        </a:cubicBezTo>
                        <a:cubicBezTo>
                          <a:pt x="8852335" y="-26628"/>
                          <a:pt x="9052605" y="147871"/>
                          <a:pt x="9083039" y="318298"/>
                        </a:cubicBezTo>
                        <a:cubicBezTo>
                          <a:pt x="9148811" y="440582"/>
                          <a:pt x="9050705" y="846103"/>
                          <a:pt x="9083039" y="985082"/>
                        </a:cubicBezTo>
                        <a:cubicBezTo>
                          <a:pt x="9101460" y="1134862"/>
                          <a:pt x="8896083" y="1278289"/>
                          <a:pt x="8598077" y="1303381"/>
                        </a:cubicBezTo>
                        <a:cubicBezTo>
                          <a:pt x="5142518" y="1283484"/>
                          <a:pt x="3498219" y="1319404"/>
                          <a:pt x="484961" y="1303381"/>
                        </a:cubicBezTo>
                        <a:cubicBezTo>
                          <a:pt x="187024" y="1311402"/>
                          <a:pt x="-27362" y="1186318"/>
                          <a:pt x="0" y="985082"/>
                        </a:cubicBezTo>
                        <a:cubicBezTo>
                          <a:pt x="-78802" y="845479"/>
                          <a:pt x="-37753" y="477897"/>
                          <a:pt x="0" y="318298"/>
                        </a:cubicBezTo>
                        <a:close/>
                      </a:path>
                      <a:path w="9083039" h="1303381" fill="none" stroke="0" extrusionOk="0">
                        <a:moveTo>
                          <a:pt x="0" y="318298"/>
                        </a:moveTo>
                        <a:cubicBezTo>
                          <a:pt x="-4306" y="133870"/>
                          <a:pt x="178661" y="1304"/>
                          <a:pt x="484961" y="0"/>
                        </a:cubicBezTo>
                        <a:cubicBezTo>
                          <a:pt x="2285428" y="164543"/>
                          <a:pt x="6801017" y="-58176"/>
                          <a:pt x="8598077" y="0"/>
                        </a:cubicBezTo>
                        <a:cubicBezTo>
                          <a:pt x="8859196" y="-15486"/>
                          <a:pt x="9069819" y="134569"/>
                          <a:pt x="9083039" y="318298"/>
                        </a:cubicBezTo>
                        <a:cubicBezTo>
                          <a:pt x="9075793" y="461003"/>
                          <a:pt x="9102344" y="897260"/>
                          <a:pt x="9083039" y="985082"/>
                        </a:cubicBezTo>
                        <a:cubicBezTo>
                          <a:pt x="9112052" y="1140880"/>
                          <a:pt x="8881901" y="1262992"/>
                          <a:pt x="8598077" y="1303381"/>
                        </a:cubicBezTo>
                        <a:cubicBezTo>
                          <a:pt x="7830949" y="1776293"/>
                          <a:pt x="3801301" y="1189080"/>
                          <a:pt x="484961" y="1303381"/>
                        </a:cubicBezTo>
                        <a:cubicBezTo>
                          <a:pt x="137462" y="1301824"/>
                          <a:pt x="-20520" y="1176397"/>
                          <a:pt x="0" y="985082"/>
                        </a:cubicBezTo>
                        <a:cubicBezTo>
                          <a:pt x="-20021" y="786747"/>
                          <a:pt x="54206" y="613353"/>
                          <a:pt x="0" y="318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Hình dung: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làm hiện lên trong trí óc một cách khá rõ nét những gì không có ở </a:t>
            </a:r>
            <a:endParaRPr lang="en-US" sz="40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249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39482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8183" y="180126"/>
                          <a:pt x="153445" y="-35363"/>
                          <a:pt x="475029" y="0"/>
                        </a:cubicBezTo>
                        <a:cubicBezTo>
                          <a:pt x="1607896" y="71489"/>
                          <a:pt x="6470198" y="-302799"/>
                          <a:pt x="8421979" y="0"/>
                        </a:cubicBezTo>
                        <a:cubicBezTo>
                          <a:pt x="8729930" y="12079"/>
                          <a:pt x="8858988" y="122657"/>
                          <a:pt x="8897008" y="340629"/>
                        </a:cubicBezTo>
                        <a:cubicBezTo>
                          <a:pt x="8897890" y="491039"/>
                          <a:pt x="8911805" y="975092"/>
                          <a:pt x="8897008" y="1054191"/>
                        </a:cubicBezTo>
                        <a:cubicBezTo>
                          <a:pt x="8953999" y="1203607"/>
                          <a:pt x="8745343" y="1338584"/>
                          <a:pt x="8421979" y="1394821"/>
                        </a:cubicBezTo>
                        <a:cubicBezTo>
                          <a:pt x="7127095" y="1427674"/>
                          <a:pt x="4222642" y="1335956"/>
                          <a:pt x="475029" y="1394821"/>
                        </a:cubicBezTo>
                        <a:cubicBezTo>
                          <a:pt x="159436" y="1383871"/>
                          <a:pt x="-39264" y="1241799"/>
                          <a:pt x="0" y="1054191"/>
                        </a:cubicBezTo>
                        <a:cubicBezTo>
                          <a:pt x="-17319" y="822205"/>
                          <a:pt x="90417" y="627245"/>
                          <a:pt x="0" y="340629"/>
                        </a:cubicBezTo>
                        <a:close/>
                      </a:path>
                      <a:path w="8897008" h="1394821" stroke="0" extrusionOk="0">
                        <a:moveTo>
                          <a:pt x="0" y="340629"/>
                        </a:moveTo>
                        <a:cubicBezTo>
                          <a:pt x="-33057" y="121836"/>
                          <a:pt x="142604" y="12364"/>
                          <a:pt x="475029" y="0"/>
                        </a:cubicBezTo>
                        <a:cubicBezTo>
                          <a:pt x="4270103" y="-233421"/>
                          <a:pt x="5383147" y="295005"/>
                          <a:pt x="8421979" y="0"/>
                        </a:cubicBezTo>
                        <a:cubicBezTo>
                          <a:pt x="8673242" y="-43808"/>
                          <a:pt x="8866644" y="157646"/>
                          <a:pt x="8897008" y="340629"/>
                        </a:cubicBezTo>
                        <a:cubicBezTo>
                          <a:pt x="8979234" y="478181"/>
                          <a:pt x="8859502" y="911486"/>
                          <a:pt x="8897008" y="1054191"/>
                        </a:cubicBezTo>
                        <a:cubicBezTo>
                          <a:pt x="8921664" y="1182248"/>
                          <a:pt x="8670980" y="1381848"/>
                          <a:pt x="8421979" y="1394821"/>
                        </a:cubicBezTo>
                        <a:cubicBezTo>
                          <a:pt x="5068768" y="1369669"/>
                          <a:pt x="3271451" y="1383134"/>
                          <a:pt x="475029" y="1394821"/>
                        </a:cubicBezTo>
                        <a:cubicBezTo>
                          <a:pt x="204988" y="1415892"/>
                          <a:pt x="-30389" y="1276475"/>
                          <a:pt x="0" y="1054191"/>
                        </a:cubicBezTo>
                        <a:cubicBezTo>
                          <a:pt x="-68900" y="898122"/>
                          <a:pt x="-46760" y="501916"/>
                          <a:pt x="0" y="340629"/>
                        </a:cubicBezTo>
                        <a:close/>
                      </a:path>
                      <a:path w="8897008" h="1394821" fill="none" stroke="0" extrusionOk="0">
                        <a:moveTo>
                          <a:pt x="0" y="340629"/>
                        </a:moveTo>
                        <a:cubicBezTo>
                          <a:pt x="-2137" y="151457"/>
                          <a:pt x="174379" y="828"/>
                          <a:pt x="475029" y="0"/>
                        </a:cubicBezTo>
                        <a:cubicBezTo>
                          <a:pt x="2170870" y="117762"/>
                          <a:pt x="6734655" y="-50898"/>
                          <a:pt x="8421979" y="0"/>
                        </a:cubicBezTo>
                        <a:cubicBezTo>
                          <a:pt x="8675394" y="-16441"/>
                          <a:pt x="8865577" y="130972"/>
                          <a:pt x="8897008" y="340629"/>
                        </a:cubicBezTo>
                        <a:cubicBezTo>
                          <a:pt x="8900507" y="502046"/>
                          <a:pt x="8915986" y="960658"/>
                          <a:pt x="8897008" y="1054191"/>
                        </a:cubicBezTo>
                        <a:cubicBezTo>
                          <a:pt x="8927950" y="1218792"/>
                          <a:pt x="8710243" y="1363346"/>
                          <a:pt x="8421979" y="1394821"/>
                        </a:cubicBezTo>
                        <a:cubicBezTo>
                          <a:pt x="7645841" y="1747713"/>
                          <a:pt x="3682273" y="1274111"/>
                          <a:pt x="475029" y="1394821"/>
                        </a:cubicBezTo>
                        <a:cubicBezTo>
                          <a:pt x="157621" y="1386800"/>
                          <a:pt x="-9059" y="1246312"/>
                          <a:pt x="0" y="1054191"/>
                        </a:cubicBezTo>
                        <a:cubicBezTo>
                          <a:pt x="-25778" y="867469"/>
                          <a:pt x="74276" y="663237"/>
                          <a:pt x="0" y="34062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a:extLst>
              <a:ext uri="{FF2B5EF4-FFF2-40B4-BE49-F238E27FC236}">
                <a16:creationId xmlns:a16="http://schemas.microsoft.com/office/drawing/2014/main" id="{F9799964-127F-E7CE-CC12-568E0EBE9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5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534161"/>
            <a:ext cx="8897008" cy="1564640"/>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5629" y="190069"/>
                          <a:pt x="175366" y="-22003"/>
                          <a:pt x="475029" y="0"/>
                        </a:cubicBezTo>
                        <a:cubicBezTo>
                          <a:pt x="1704623" y="39879"/>
                          <a:pt x="6465079" y="-477819"/>
                          <a:pt x="8421979" y="0"/>
                        </a:cubicBezTo>
                        <a:cubicBezTo>
                          <a:pt x="8722905" y="10496"/>
                          <a:pt x="8873810" y="153041"/>
                          <a:pt x="8897008" y="382100"/>
                        </a:cubicBezTo>
                        <a:cubicBezTo>
                          <a:pt x="8894433" y="551316"/>
                          <a:pt x="8910054" y="1086229"/>
                          <a:pt x="8897008" y="1182539"/>
                        </a:cubicBezTo>
                        <a:cubicBezTo>
                          <a:pt x="8939407" y="1364538"/>
                          <a:pt x="8721686" y="1530992"/>
                          <a:pt x="8421979" y="1564640"/>
                        </a:cubicBezTo>
                        <a:cubicBezTo>
                          <a:pt x="7157273" y="1605771"/>
                          <a:pt x="3976045" y="1394850"/>
                          <a:pt x="475029" y="1564640"/>
                        </a:cubicBezTo>
                        <a:cubicBezTo>
                          <a:pt x="155046" y="1551301"/>
                          <a:pt x="-13497" y="1393396"/>
                          <a:pt x="0" y="1182539"/>
                        </a:cubicBezTo>
                        <a:cubicBezTo>
                          <a:pt x="-15436" y="895117"/>
                          <a:pt x="86871" y="736777"/>
                          <a:pt x="0" y="382100"/>
                        </a:cubicBezTo>
                        <a:close/>
                      </a:path>
                      <a:path w="8897008" h="1564640" stroke="0" extrusionOk="0">
                        <a:moveTo>
                          <a:pt x="0" y="382100"/>
                        </a:moveTo>
                        <a:cubicBezTo>
                          <a:pt x="-37761" y="136111"/>
                          <a:pt x="161327" y="15361"/>
                          <a:pt x="475029" y="0"/>
                        </a:cubicBezTo>
                        <a:cubicBezTo>
                          <a:pt x="4100325" y="-93537"/>
                          <a:pt x="5435415" y="172516"/>
                          <a:pt x="8421979" y="0"/>
                        </a:cubicBezTo>
                        <a:cubicBezTo>
                          <a:pt x="8669020" y="-12233"/>
                          <a:pt x="8869718" y="174493"/>
                          <a:pt x="8897008" y="382100"/>
                        </a:cubicBezTo>
                        <a:cubicBezTo>
                          <a:pt x="8962767" y="530901"/>
                          <a:pt x="8861132" y="1021942"/>
                          <a:pt x="8897008" y="1182539"/>
                        </a:cubicBezTo>
                        <a:cubicBezTo>
                          <a:pt x="8916799" y="1356537"/>
                          <a:pt x="8707299" y="1539527"/>
                          <a:pt x="8421979" y="1564640"/>
                        </a:cubicBezTo>
                        <a:cubicBezTo>
                          <a:pt x="5312480" y="1518630"/>
                          <a:pt x="3533095" y="1614795"/>
                          <a:pt x="475029" y="1564640"/>
                        </a:cubicBezTo>
                        <a:cubicBezTo>
                          <a:pt x="206316" y="1587211"/>
                          <a:pt x="-23965" y="1415599"/>
                          <a:pt x="0" y="1182539"/>
                        </a:cubicBezTo>
                        <a:cubicBezTo>
                          <a:pt x="-73675" y="1010531"/>
                          <a:pt x="-30897" y="575026"/>
                          <a:pt x="0" y="382100"/>
                        </a:cubicBezTo>
                        <a:close/>
                      </a:path>
                      <a:path w="8897008" h="1564640" fill="none" stroke="0" extrusionOk="0">
                        <a:moveTo>
                          <a:pt x="0" y="382100"/>
                        </a:moveTo>
                        <a:cubicBezTo>
                          <a:pt x="-3243" y="166528"/>
                          <a:pt x="178201" y="-3639"/>
                          <a:pt x="475029" y="0"/>
                        </a:cubicBezTo>
                        <a:cubicBezTo>
                          <a:pt x="2018266" y="21725"/>
                          <a:pt x="6640740" y="-82618"/>
                          <a:pt x="8421979" y="0"/>
                        </a:cubicBezTo>
                        <a:cubicBezTo>
                          <a:pt x="8674553" y="-16478"/>
                          <a:pt x="8873002" y="154194"/>
                          <a:pt x="8897008" y="382100"/>
                        </a:cubicBezTo>
                        <a:cubicBezTo>
                          <a:pt x="8901017" y="562378"/>
                          <a:pt x="8915908" y="1078358"/>
                          <a:pt x="8897008" y="1182539"/>
                        </a:cubicBezTo>
                        <a:cubicBezTo>
                          <a:pt x="8930231" y="1365978"/>
                          <a:pt x="8691151" y="1511090"/>
                          <a:pt x="8421979" y="1564640"/>
                        </a:cubicBezTo>
                        <a:cubicBezTo>
                          <a:pt x="7602452" y="1722386"/>
                          <a:pt x="3892627" y="1471253"/>
                          <a:pt x="475029" y="1564640"/>
                        </a:cubicBezTo>
                        <a:cubicBezTo>
                          <a:pt x="152905" y="1556612"/>
                          <a:pt x="-24003" y="1412725"/>
                          <a:pt x="0" y="1182539"/>
                        </a:cubicBezTo>
                        <a:cubicBezTo>
                          <a:pt x="-24108" y="962105"/>
                          <a:pt x="75740" y="744789"/>
                          <a:pt x="0" y="3821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a:extLst>
              <a:ext uri="{FF2B5EF4-FFF2-40B4-BE49-F238E27FC236}">
                <a16:creationId xmlns:a16="http://schemas.microsoft.com/office/drawing/2014/main" id="{AFB7CF59-7B1D-1EF9-BF54-9B1ED95B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2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11116"/>
            <a:ext cx="10850880" cy="3108543"/>
          </a:xfrm>
          <a:prstGeom prst="rect">
            <a:avLst/>
          </a:prstGeom>
          <a:noFill/>
        </p:spPr>
        <p:txBody>
          <a:bodyPr wrap="square">
            <a:spAutoFit/>
          </a:bodyPr>
          <a:lstStyle/>
          <a:p>
            <a:pPr algn="just" defTabSz="914377"/>
            <a:r>
              <a:rPr lang="en-US"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Tôi sinh ở thành phố. Bà nội tôi sống dưới quê. Lần đầu về quê, tôi được bà dẫn ra thăm vườn. Đến cạnh cái bề nước, bà chỉ vào cây mít</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Ông mất từ ngày nó chưa ra quả.</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Tới giữa vườn, bà trỏ cây nhãn: </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Lúc ông đi, nó mới cao bằng cháu.</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Ra bờ ao, đến bên cây sung cành lá xoà xuống gần mặt nước, bà kể:</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Cây này ông trồng, rồi ông uốn nó xuống để cho cá ăn sung.</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33" name="Picture 32">
            <a:extLst>
              <a:ext uri="{FF2B5EF4-FFF2-40B4-BE49-F238E27FC236}">
                <a16:creationId xmlns:a16="http://schemas.microsoft.com/office/drawing/2014/main" id="{C775F516-8E54-3D45-B9D8-83B3EF00F5E7}"/>
              </a:ext>
            </a:extLst>
          </p:cNvPr>
          <p:cNvPicPr>
            <a:picLocks noChangeAspect="1"/>
          </p:cNvPicPr>
          <p:nvPr/>
        </p:nvPicPr>
        <p:blipFill>
          <a:blip r:embed="rId5"/>
          <a:stretch>
            <a:fillRect/>
          </a:stretch>
        </p:blipFill>
        <p:spPr>
          <a:xfrm>
            <a:off x="659361" y="590878"/>
            <a:ext cx="2511769" cy="918544"/>
          </a:xfrm>
          <a:prstGeom prst="rect">
            <a:avLst/>
          </a:prstGeom>
        </p:spPr>
      </p:pic>
    </p:spTree>
    <p:controls>
      <mc:AlternateContent xmlns:mc="http://schemas.openxmlformats.org/markup-compatibility/2006">
        <mc:Choice xmlns:v="urn:schemas-microsoft-com:vml" Requires="v">
          <p:control name="TextBox1" r:id="rId1" imgW="6730920" imgH="1079640"/>
        </mc:Choice>
        <mc:Fallback>
          <p:control name="TextBox1" r:id="rId1" imgW="6730920" imgH="107964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81378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11116"/>
            <a:ext cx="10850880" cy="2862322"/>
          </a:xfrm>
          <a:prstGeom prst="rect">
            <a:avLst/>
          </a:prstGeom>
          <a:noFill/>
        </p:spPr>
        <p:txBody>
          <a:bodyPr wrap="square">
            <a:spAutoFit/>
          </a:bodyPr>
          <a:lstStyle/>
          <a:p>
            <a:pPr lvl="0" algn="just" defTabSz="914377"/>
            <a:r>
              <a:rPr lang="vi-VN" sz="3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lvl="0" algn="just" defTabSz="914377"/>
            <a:r>
              <a:rPr lang="vi-VN" sz="3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Tất cả đều do ông trồng từ trước. Lụi cây nào, bà bảo các chú trồng lại cây ấy, đúng như khi ông còn sống.</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3" name="Picture 2">
            <a:extLst>
              <a:ext uri="{FF2B5EF4-FFF2-40B4-BE49-F238E27FC236}">
                <a16:creationId xmlns:a16="http://schemas.microsoft.com/office/drawing/2014/main" id="{F2A3CD39-C6D5-478A-186C-9D0229573390}"/>
              </a:ext>
            </a:extLst>
          </p:cNvPr>
          <p:cNvPicPr>
            <a:picLocks noChangeAspect="1"/>
          </p:cNvPicPr>
          <p:nvPr/>
        </p:nvPicPr>
        <p:blipFill>
          <a:blip r:embed="rId5"/>
          <a:stretch>
            <a:fillRect/>
          </a:stretch>
        </p:blipFill>
        <p:spPr>
          <a:xfrm>
            <a:off x="989134" y="1099457"/>
            <a:ext cx="2167724" cy="792728"/>
          </a:xfrm>
          <a:prstGeom prst="rect">
            <a:avLst/>
          </a:prstGeom>
        </p:spPr>
      </p:pic>
    </p:spTree>
    <p:controls>
      <mc:AlternateContent xmlns:mc="http://schemas.openxmlformats.org/markup-compatibility/2006">
        <mc:Choice xmlns:v="urn:schemas-microsoft-com:vml" Requires="v">
          <p:control name="TextBox1" r:id="rId1" imgW="6730920" imgH="1079640"/>
        </mc:Choice>
        <mc:Fallback>
          <p:control name="TextBox1" r:id="rId1" imgW="6730920" imgH="107964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7781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92396"/>
            <a:ext cx="10850880" cy="2554545"/>
          </a:xfrm>
          <a:prstGeom prst="rect">
            <a:avLst/>
          </a:prstGeom>
          <a:noFill/>
        </p:spPr>
        <p:txBody>
          <a:bodyPr wrap="square">
            <a:spAutoFit/>
          </a:bodyPr>
          <a:lstStyle/>
          <a:p>
            <a:pPr lvl="0" algn="just" defTabSz="914377"/>
            <a:r>
              <a:rPr lang="en-US"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Mảnh vườn nhỏ, lúc tôi đã đủ trí khôn để nhớ, có cả cam, mận, chanh, bưởi nữa. Riêng cây xoan, cây khế thì mọc tít ở ngoài ngõ, gần cổng. Trong vườn còn có lá lốt, lá mơ, ngải cứu, khoai sọ,...</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id="{44BA1176-99F3-AAA8-C2AB-5B9E1A23A2CE}"/>
              </a:ext>
            </a:extLst>
          </p:cNvPr>
          <p:cNvPicPr>
            <a:picLocks noChangeAspect="1"/>
          </p:cNvPicPr>
          <p:nvPr/>
        </p:nvPicPr>
        <p:blipFill>
          <a:blip r:embed="rId5"/>
          <a:stretch>
            <a:fillRect/>
          </a:stretch>
        </p:blipFill>
        <p:spPr>
          <a:xfrm>
            <a:off x="738806" y="1331151"/>
            <a:ext cx="2511769" cy="918544"/>
          </a:xfrm>
          <a:prstGeom prst="rect">
            <a:avLst/>
          </a:prstGeom>
        </p:spPr>
      </p:pic>
    </p:spTree>
    <p:controls>
      <mc:AlternateContent xmlns:mc="http://schemas.openxmlformats.org/markup-compatibility/2006">
        <mc:Choice xmlns:v="urn:schemas-microsoft-com:vml" Requires="v">
          <p:control name="TextBox1" r:id="rId1" imgW="6730920" imgH="1079640"/>
        </mc:Choice>
        <mc:Fallback>
          <p:control name="TextBox1" r:id="rId1" imgW="6730920" imgH="107964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30973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44328" y="2924476"/>
            <a:ext cx="11161591" cy="2308324"/>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Vào vườn, tôi nhớ đến ông và tự hình dung ra ông đã trồng cây, cặm cụi vun xới ra sao. Dù chỉ hoàn toàn là tưởng tượng nhưng bóng hình ông không thể phai nhạt khi vườn cây còn mãi xanh tươi.</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5" name="Picture 4">
            <a:extLst>
              <a:ext uri="{FF2B5EF4-FFF2-40B4-BE49-F238E27FC236}">
                <a16:creationId xmlns:a16="http://schemas.microsoft.com/office/drawing/2014/main" id="{73DAB0C1-5C28-F8C3-754A-FBF85DE00B85}"/>
              </a:ext>
            </a:extLst>
          </p:cNvPr>
          <p:cNvPicPr>
            <a:picLocks noChangeAspect="1"/>
          </p:cNvPicPr>
          <p:nvPr/>
        </p:nvPicPr>
        <p:blipFill>
          <a:blip r:embed="rId5"/>
          <a:stretch>
            <a:fillRect/>
          </a:stretch>
        </p:blipFill>
        <p:spPr>
          <a:xfrm>
            <a:off x="672495" y="1289261"/>
            <a:ext cx="2231329" cy="987638"/>
          </a:xfrm>
          <a:prstGeom prst="rect">
            <a:avLst/>
          </a:prstGeom>
        </p:spPr>
      </p:pic>
      <p:cxnSp>
        <p:nvCxnSpPr>
          <p:cNvPr id="6" name="Straight Connector 5">
            <a:extLst>
              <a:ext uri="{FF2B5EF4-FFF2-40B4-BE49-F238E27FC236}">
                <a16:creationId xmlns:a16="http://schemas.microsoft.com/office/drawing/2014/main" id="{E5EA069B-F3A7-3B2B-9C96-1D64C4F2A244}"/>
              </a:ext>
            </a:extLst>
          </p:cNvPr>
          <p:cNvCxnSpPr>
            <a:cxnSpLocks/>
          </p:cNvCxnSpPr>
          <p:nvPr/>
        </p:nvCxnSpPr>
        <p:spPr>
          <a:xfrm flipH="1">
            <a:off x="3219934" y="407416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DAC8B4-29BF-7351-98E4-1DA532801D2E}"/>
              </a:ext>
            </a:extLst>
          </p:cNvPr>
          <p:cNvCxnSpPr>
            <a:cxnSpLocks/>
          </p:cNvCxnSpPr>
          <p:nvPr/>
        </p:nvCxnSpPr>
        <p:spPr>
          <a:xfrm flipH="1">
            <a:off x="7609054" y="40944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E93E43-79A8-FEE5-32FE-1DCE929F5E9D}"/>
              </a:ext>
            </a:extLst>
          </p:cNvPr>
          <p:cNvCxnSpPr>
            <a:cxnSpLocks/>
          </p:cNvCxnSpPr>
          <p:nvPr/>
        </p:nvCxnSpPr>
        <p:spPr>
          <a:xfrm flipH="1">
            <a:off x="11703534" y="40843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EEBBC2-B784-F1D4-D1DD-438FD69DEEBA}"/>
              </a:ext>
            </a:extLst>
          </p:cNvPr>
          <p:cNvCxnSpPr>
            <a:cxnSpLocks/>
          </p:cNvCxnSpPr>
          <p:nvPr/>
        </p:nvCxnSpPr>
        <p:spPr>
          <a:xfrm flipH="1">
            <a:off x="3209774" y="46126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44B415-32EB-9100-8713-3C409D9D2837}"/>
              </a:ext>
            </a:extLst>
          </p:cNvPr>
          <p:cNvCxnSpPr>
            <a:cxnSpLocks/>
          </p:cNvCxnSpPr>
          <p:nvPr/>
        </p:nvCxnSpPr>
        <p:spPr>
          <a:xfrm flipH="1">
            <a:off x="688769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699E99-B871-E212-84BA-CB1B9C0B9BB9}"/>
              </a:ext>
            </a:extLst>
          </p:cNvPr>
          <p:cNvCxnSpPr>
            <a:cxnSpLocks/>
          </p:cNvCxnSpPr>
          <p:nvPr/>
        </p:nvCxnSpPr>
        <p:spPr>
          <a:xfrm flipH="1">
            <a:off x="700961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0920" imgH="1079640"/>
        </mc:Choice>
        <mc:Fallback>
          <p:control name="TextBox1" r:id="rId1" imgW="6730920" imgH="107964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1276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92396"/>
            <a:ext cx="10850880" cy="2862322"/>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Tết đến, hoa mận nở trắng. Sang xuân lại có hoa bưởi, hoa chanh, hoa nhãn. Mẫu đơn thì đơm bông cả bốn mùa. Đêm giao thừa nào bà tôi cũng làm một mâm cơm cúng đặt lên bể nước để mời ông về vui với con cháu và để cho cây vườn đỡ nhớ.</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id="{0F58DFDF-0475-F7FD-9B38-C1276ECB9C2F}"/>
              </a:ext>
            </a:extLst>
          </p:cNvPr>
          <p:cNvPicPr>
            <a:picLocks noChangeAspect="1"/>
          </p:cNvPicPr>
          <p:nvPr/>
        </p:nvPicPr>
        <p:blipFill>
          <a:blip r:embed="rId5"/>
          <a:stretch>
            <a:fillRect/>
          </a:stretch>
        </p:blipFill>
        <p:spPr>
          <a:xfrm>
            <a:off x="687742" y="1206966"/>
            <a:ext cx="2248498" cy="1048420"/>
          </a:xfrm>
          <a:prstGeom prst="rect">
            <a:avLst/>
          </a:prstGeom>
        </p:spPr>
      </p:pic>
      <p:cxnSp>
        <p:nvCxnSpPr>
          <p:cNvPr id="5" name="Straight Connector 4">
            <a:extLst>
              <a:ext uri="{FF2B5EF4-FFF2-40B4-BE49-F238E27FC236}">
                <a16:creationId xmlns:a16="http://schemas.microsoft.com/office/drawing/2014/main" id="{88197E07-8683-B1E8-63FF-339F7BB95AF6}"/>
              </a:ext>
            </a:extLst>
          </p:cNvPr>
          <p:cNvCxnSpPr>
            <a:cxnSpLocks/>
          </p:cNvCxnSpPr>
          <p:nvPr/>
        </p:nvCxnSpPr>
        <p:spPr>
          <a:xfrm flipH="1">
            <a:off x="5851374" y="39319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06AD1B7-15B7-AB0B-FD32-4217F6B2371C}"/>
              </a:ext>
            </a:extLst>
          </p:cNvPr>
          <p:cNvCxnSpPr>
            <a:cxnSpLocks/>
          </p:cNvCxnSpPr>
          <p:nvPr/>
        </p:nvCxnSpPr>
        <p:spPr>
          <a:xfrm flipH="1">
            <a:off x="7192494" y="39420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871BF2-EB31-04F6-5594-FF580508BEA6}"/>
              </a:ext>
            </a:extLst>
          </p:cNvPr>
          <p:cNvCxnSpPr>
            <a:cxnSpLocks/>
          </p:cNvCxnSpPr>
          <p:nvPr/>
        </p:nvCxnSpPr>
        <p:spPr>
          <a:xfrm flipH="1">
            <a:off x="267129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3A56E1-956C-2BDD-AD58-33FBE832C680}"/>
              </a:ext>
            </a:extLst>
          </p:cNvPr>
          <p:cNvCxnSpPr>
            <a:cxnSpLocks/>
          </p:cNvCxnSpPr>
          <p:nvPr/>
        </p:nvCxnSpPr>
        <p:spPr>
          <a:xfrm flipH="1">
            <a:off x="600377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F43828-6BEF-E482-7EAD-172858D7DC34}"/>
              </a:ext>
            </a:extLst>
          </p:cNvPr>
          <p:cNvCxnSpPr>
            <a:cxnSpLocks/>
          </p:cNvCxnSpPr>
          <p:nvPr/>
        </p:nvCxnSpPr>
        <p:spPr>
          <a:xfrm flipH="1">
            <a:off x="161465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B8D2AD1-10A0-36C2-F211-A5C7355CC54D}"/>
              </a:ext>
            </a:extLst>
          </p:cNvPr>
          <p:cNvCxnSpPr>
            <a:cxnSpLocks/>
          </p:cNvCxnSpPr>
          <p:nvPr/>
        </p:nvCxnSpPr>
        <p:spPr>
          <a:xfrm flipH="1">
            <a:off x="546529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52F109-5406-29E7-2C00-71B4F604FB38}"/>
              </a:ext>
            </a:extLst>
          </p:cNvPr>
          <p:cNvCxnSpPr>
            <a:cxnSpLocks/>
          </p:cNvCxnSpPr>
          <p:nvPr/>
        </p:nvCxnSpPr>
        <p:spPr>
          <a:xfrm flipH="1">
            <a:off x="7019774" y="4998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E0E73-9B40-4986-1B06-E7ECFBA5C8D0}"/>
              </a:ext>
            </a:extLst>
          </p:cNvPr>
          <p:cNvCxnSpPr>
            <a:cxnSpLocks/>
          </p:cNvCxnSpPr>
          <p:nvPr/>
        </p:nvCxnSpPr>
        <p:spPr>
          <a:xfrm flipH="1">
            <a:off x="7131534" y="50190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0920" imgH="1079640"/>
        </mc:Choice>
        <mc:Fallback>
          <p:control name="TextBox1" r:id="rId1" imgW="6730920" imgH="107964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4597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id="{097203F9-0F8B-26FE-6A0B-A81FB6F30AFF}"/>
              </a:ext>
            </a:extLst>
          </p:cNvPr>
          <p:cNvGrpSpPr/>
          <p:nvPr/>
        </p:nvGrpSpPr>
        <p:grpSpPr>
          <a:xfrm>
            <a:off x="1324896" y="595588"/>
            <a:ext cx="3962399" cy="684000"/>
            <a:chOff x="3521613" y="0"/>
            <a:chExt cx="3962399" cy="684000"/>
          </a:xfrm>
        </p:grpSpPr>
        <p:grpSp>
          <p:nvGrpSpPr>
            <p:cNvPr id="14" name="Group 13">
              <a:extLst>
                <a:ext uri="{FF2B5EF4-FFF2-40B4-BE49-F238E27FC236}">
                  <a16:creationId xmlns:a16="http://schemas.microsoft.com/office/drawing/2014/main" id="{6EE2DF0B-DDD6-310B-82F6-03E6819AD5FA}"/>
                </a:ext>
              </a:extLst>
            </p:cNvPr>
            <p:cNvGrpSpPr/>
            <p:nvPr/>
          </p:nvGrpSpPr>
          <p:grpSpPr>
            <a:xfrm>
              <a:off x="3521613" y="0"/>
              <a:ext cx="3962399" cy="684000"/>
              <a:chOff x="3770142" y="1493446"/>
              <a:chExt cx="3962399" cy="684000"/>
            </a:xfrm>
          </p:grpSpPr>
          <p:sp>
            <p:nvSpPr>
              <p:cNvPr id="16" name="Flowchart: Alternate Process 15">
                <a:extLst>
                  <a:ext uri="{FF2B5EF4-FFF2-40B4-BE49-F238E27FC236}">
                    <a16:creationId xmlns:a16="http://schemas.microsoft.com/office/drawing/2014/main" id="{A8363C4D-3BDB-6248-4D82-2108E5E9A5EB}"/>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id="{D8BBB7CF-D527-5E7F-3EDD-73E5CC8EE1DA}"/>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3">
              <a:extLst>
                <a:ext uri="{FF2B5EF4-FFF2-40B4-BE49-F238E27FC236}">
                  <a16:creationId xmlns:a16="http://schemas.microsoft.com/office/drawing/2014/main" id="{B66717D4-02E3-4499-6759-506D49372ADC}"/>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8" name="Rectangle 17">
            <a:extLst>
              <a:ext uri="{FF2B5EF4-FFF2-40B4-BE49-F238E27FC236}">
                <a16:creationId xmlns:a16="http://schemas.microsoft.com/office/drawing/2014/main" id="{51AC799D-6356-A528-A1C9-1192F2702C33}"/>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08833FB5-0A97-DA4A-C62A-BF337F95F6E7}"/>
              </a:ext>
            </a:extLst>
          </p:cNvPr>
          <p:cNvPicPr>
            <a:picLocks noChangeAspect="1"/>
          </p:cNvPicPr>
          <p:nvPr/>
        </p:nvPicPr>
        <p:blipFill>
          <a:blip r:embed="rId4"/>
          <a:stretch>
            <a:fillRect/>
          </a:stretch>
        </p:blipFill>
        <p:spPr>
          <a:xfrm>
            <a:off x="6429916" y="1455740"/>
            <a:ext cx="5065398" cy="2548381"/>
          </a:xfrm>
          <a:prstGeom prst="rect">
            <a:avLst/>
          </a:prstGeom>
        </p:spPr>
      </p:pic>
      <p:pic>
        <p:nvPicPr>
          <p:cNvPr id="20" name="Picture 19">
            <a:extLst>
              <a:ext uri="{FF2B5EF4-FFF2-40B4-BE49-F238E27FC236}">
                <a16:creationId xmlns:a16="http://schemas.microsoft.com/office/drawing/2014/main" id="{5A6FC87E-CA7E-36C2-F95B-45126071734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extLst>
      <p:ext uri="{BB962C8B-B14F-4D97-AF65-F5344CB8AC3E}">
        <p14:creationId xmlns:p14="http://schemas.microsoft.com/office/powerpoint/2010/main" val="18099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a:hlinkClick r:id="" action="ppaction://media"/>
            <a:extLst>
              <a:ext uri="{FF2B5EF4-FFF2-40B4-BE49-F238E27FC236}">
                <a16:creationId xmlns:a16="http://schemas.microsoft.com/office/drawing/2014/main" id="{E4019F1D-F144-ABDD-21F6-DB0C7A935E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7753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id="{6A5A3090-C0CA-0F27-AE77-74E70E770328}"/>
              </a:ext>
            </a:extLst>
          </p:cNvPr>
          <p:cNvGrpSpPr/>
          <p:nvPr/>
        </p:nvGrpSpPr>
        <p:grpSpPr>
          <a:xfrm>
            <a:off x="1320511" y="544553"/>
            <a:ext cx="4291965" cy="683895"/>
            <a:chOff x="3521613" y="0"/>
            <a:chExt cx="4136573" cy="684000"/>
          </a:xfrm>
        </p:grpSpPr>
        <p:grpSp>
          <p:nvGrpSpPr>
            <p:cNvPr id="14" name="Group 13">
              <a:extLst>
                <a:ext uri="{FF2B5EF4-FFF2-40B4-BE49-F238E27FC236}">
                  <a16:creationId xmlns:a16="http://schemas.microsoft.com/office/drawing/2014/main" id="{5EC26429-9194-3582-D83E-C9BF9CB8A83D}"/>
                </a:ext>
              </a:extLst>
            </p:cNvPr>
            <p:cNvGrpSpPr/>
            <p:nvPr/>
          </p:nvGrpSpPr>
          <p:grpSpPr>
            <a:xfrm>
              <a:off x="3521613" y="0"/>
              <a:ext cx="4136573" cy="684000"/>
              <a:chOff x="3770142" y="1493446"/>
              <a:chExt cx="4136573" cy="684000"/>
            </a:xfrm>
          </p:grpSpPr>
          <p:sp>
            <p:nvSpPr>
              <p:cNvPr id="16" name="Flowchart: Alternate Process 15">
                <a:extLst>
                  <a:ext uri="{FF2B5EF4-FFF2-40B4-BE49-F238E27FC236}">
                    <a16:creationId xmlns:a16="http://schemas.microsoft.com/office/drawing/2014/main" id="{100A0336-79D7-F6A1-EF07-33EAB4CFED89}"/>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id="{605DE1F8-C3B7-8917-DE65-3F32A16DAB9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14">
              <a:extLst>
                <a:ext uri="{FF2B5EF4-FFF2-40B4-BE49-F238E27FC236}">
                  <a16:creationId xmlns:a16="http://schemas.microsoft.com/office/drawing/2014/main" id="{9B6175E3-9F4E-7124-0D29-5E639C756119}"/>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8" name="Group 17">
            <a:extLst>
              <a:ext uri="{FF2B5EF4-FFF2-40B4-BE49-F238E27FC236}">
                <a16:creationId xmlns:a16="http://schemas.microsoft.com/office/drawing/2014/main" id="{8E4AFB06-89E7-31CE-FC71-A90532FA5EF0}"/>
              </a:ext>
            </a:extLst>
          </p:cNvPr>
          <p:cNvGrpSpPr/>
          <p:nvPr/>
        </p:nvGrpSpPr>
        <p:grpSpPr>
          <a:xfrm>
            <a:off x="2064596" y="1552926"/>
            <a:ext cx="7868387" cy="3785037"/>
            <a:chOff x="2506327" y="1715940"/>
            <a:chExt cx="7868387" cy="3785037"/>
          </a:xfrm>
        </p:grpSpPr>
        <p:sp>
          <p:nvSpPr>
            <p:cNvPr id="19" name="Rounded Rectangle 22">
              <a:extLst>
                <a:ext uri="{FF2B5EF4-FFF2-40B4-BE49-F238E27FC236}">
                  <a16:creationId xmlns:a16="http://schemas.microsoft.com/office/drawing/2014/main" id="{A50586E2-6724-4E9B-E806-DABA17DCBC35}"/>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0" name="Rectangle 19">
              <a:extLst>
                <a:ext uri="{FF2B5EF4-FFF2-40B4-BE49-F238E27FC236}">
                  <a16:creationId xmlns:a16="http://schemas.microsoft.com/office/drawing/2014/main" id="{4FB9B132-6503-0DE4-D87D-46DEAC3FEA4A}"/>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1" name="Rectangle 20">
              <a:extLst>
                <a:ext uri="{FF2B5EF4-FFF2-40B4-BE49-F238E27FC236}">
                  <a16:creationId xmlns:a16="http://schemas.microsoft.com/office/drawing/2014/main" id="{55E499B9-AC0A-A133-1090-60190437F263}"/>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E55BEF0E-4800-E03E-9ABD-4461DBD89963}"/>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ounded Rectangle 28">
              <a:extLst>
                <a:ext uri="{FF2B5EF4-FFF2-40B4-BE49-F238E27FC236}">
                  <a16:creationId xmlns:a16="http://schemas.microsoft.com/office/drawing/2014/main" id="{7AD85F15-6259-1BB3-284B-452AB1B3EBCF}"/>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a:extLst>
                <a:ext uri="{FF2B5EF4-FFF2-40B4-BE49-F238E27FC236}">
                  <a16:creationId xmlns:a16="http://schemas.microsoft.com/office/drawing/2014/main" id="{D8D76415-2649-1A24-C2C7-B0510AE43908}"/>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5" name="Oval 24">
              <a:extLst>
                <a:ext uri="{FF2B5EF4-FFF2-40B4-BE49-F238E27FC236}">
                  <a16:creationId xmlns:a16="http://schemas.microsoft.com/office/drawing/2014/main" id="{C7B3E9B1-ED02-8C7B-01C9-851D5AEE5157}"/>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6" name="Rounded Rectangle 31">
              <a:extLst>
                <a:ext uri="{FF2B5EF4-FFF2-40B4-BE49-F238E27FC236}">
                  <a16:creationId xmlns:a16="http://schemas.microsoft.com/office/drawing/2014/main" id="{F35C2B4A-2D32-AB18-0171-27E55A43192E}"/>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7" name="Rectangle 26">
              <a:extLst>
                <a:ext uri="{FF2B5EF4-FFF2-40B4-BE49-F238E27FC236}">
                  <a16:creationId xmlns:a16="http://schemas.microsoft.com/office/drawing/2014/main" id="{1A1750E1-2E70-A73A-AA07-5A45F5E080C4}"/>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8" name="Oval 27">
              <a:extLst>
                <a:ext uri="{FF2B5EF4-FFF2-40B4-BE49-F238E27FC236}">
                  <a16:creationId xmlns:a16="http://schemas.microsoft.com/office/drawing/2014/main" id="{D749E93F-E9E8-BB2F-F6CB-175781E60B9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9" name="Picture 2" descr="Star Cartoon Images, Stock Photos &amp;amp; Vectors | Shutterstock">
              <a:extLst>
                <a:ext uri="{FF2B5EF4-FFF2-40B4-BE49-F238E27FC236}">
                  <a16:creationId xmlns:a16="http://schemas.microsoft.com/office/drawing/2014/main" id="{771ACBE4-530B-964E-7A8D-91CED13B428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C5B7A157-E66F-FE11-9DFC-2FA53484608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A7480BE3-6F8C-C69D-EA66-E9CA72315B0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48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3" name="Picture 2">
            <a:extLst>
              <a:ext uri="{FF2B5EF4-FFF2-40B4-BE49-F238E27FC236}">
                <a16:creationId xmlns:a16="http://schemas.microsoft.com/office/drawing/2014/main" id="{8700E811-3EBB-01CF-DD43-09444476E233}"/>
              </a:ext>
            </a:extLst>
          </p:cNvPr>
          <p:cNvPicPr>
            <a:picLocks noChangeAspect="1"/>
          </p:cNvPicPr>
          <p:nvPr/>
        </p:nvPicPr>
        <p:blipFill>
          <a:blip r:embed="rId4"/>
          <a:stretch>
            <a:fillRect/>
          </a:stretch>
        </p:blipFill>
        <p:spPr>
          <a:xfrm>
            <a:off x="1157939" y="2592739"/>
            <a:ext cx="6950042" cy="2139881"/>
          </a:xfrm>
          <a:prstGeom prst="rect">
            <a:avLst/>
          </a:prstGeom>
        </p:spPr>
      </p:pic>
    </p:spTree>
    <p:extLst>
      <p:ext uri="{BB962C8B-B14F-4D97-AF65-F5344CB8AC3E}">
        <p14:creationId xmlns:p14="http://schemas.microsoft.com/office/powerpoint/2010/main" val="22365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TRỒNG CÂY XANH</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8" cstate="print">
            <a:extLst>
              <a:ext uri="{BEBA8EAE-BF5A-486C-A8C5-ECC9F3942E4B}">
                <a14:imgProps xmlns:a14="http://schemas.microsoft.com/office/drawing/2010/main">
                  <a14:imgLayer r:embed="rId19">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3" name="Picture 22"/>
          <p:cNvPicPr>
            <a:picLocks noChangeAspect="1"/>
          </p:cNvPicPr>
          <p:nvPr/>
        </p:nvPicPr>
        <p:blipFill rotWithShape="1">
          <a:blip r:embed="rId26">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308197" y="4382172"/>
            <a:ext cx="2269914" cy="2255858"/>
          </a:xfrm>
          <a:prstGeom prst="rect">
            <a:avLst/>
          </a:prstGeom>
        </p:spPr>
      </p:pic>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7"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28"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29"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30"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3" name="Picture 32"/>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33"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sp>
        <p:nvSpPr>
          <p:cNvPr id="2" name="Rectangle 1">
            <a:hlinkClick r:id="rId34" action="ppaction://hlinksldjump"/>
            <a:extLst>
              <a:ext uri="{FF2B5EF4-FFF2-40B4-BE49-F238E27FC236}">
                <a16:creationId xmlns:a16="http://schemas.microsoft.com/office/drawing/2014/main" id="{69D96D25-DAD0-B14D-D359-D916550C0C33}"/>
              </a:ext>
            </a:extLst>
          </p:cNvPr>
          <p:cNvSpPr/>
          <p:nvPr/>
        </p:nvSpPr>
        <p:spPr>
          <a:xfrm>
            <a:off x="243840" y="111760"/>
            <a:ext cx="1371600" cy="4673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 Lần đầu về quê, bạn nhỏ được bà nội giới thiệu cho biết về những cây nào trong vườn?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79558" y="262533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a:solidFill>
                  <a:srgbClr val="000000"/>
                </a:solidFill>
                <a:latin typeface="Cambria" panose="02040503050406030204" pitchFamily="18" charset="0"/>
                <a:ea typeface="Cambria" panose="02040503050406030204" pitchFamily="18" charset="0"/>
              </a:rPr>
              <a:t>Lần đầu về quê bạn nhỏ được bà nội giới thiệu cho biết về nhiều loại cây. Mít, nhãn, sung, chuối, cau, khế, dành dành, mẫu đơn,...</a:t>
            </a:r>
            <a:endParaRPr lang="en-US" sz="4400" dirty="0">
              <a:latin typeface="Cambria" panose="02040503050406030204" pitchFamily="18" charset="0"/>
              <a:ea typeface="Cambria" panose="02040503050406030204" pitchFamily="18" charset="0"/>
            </a:endParaRPr>
          </a:p>
        </p:txBody>
      </p:sp>
      <p:sp>
        <p:nvSpPr>
          <p:cNvPr id="15" name="Right Arrow 23">
            <a:hlinkClick r:id="rId2" action="ppaction://hlinksldjump"/>
            <a:extLst>
              <a:ext uri="{FF2B5EF4-FFF2-40B4-BE49-F238E27FC236}">
                <a16:creationId xmlns:a16="http://schemas.microsoft.com/office/drawing/2014/main" id="{9439B0C2-0481-4E86-2D7B-BDC7DE6D5D72}"/>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Theo em, qua lời giới thiệu của bà, bạn nhỏ hiểu được điều gì về vườn cây?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221798" y="254405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4400" b="1" dirty="0">
                <a:solidFill>
                  <a:srgbClr val="00000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744A5E7-6EE3-3A16-AA75-25A2EF411CF8}"/>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3242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3. Vì sao hình bóng ông không bao giờ phai nhạt trong lòng người thân?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65200" y="2625333"/>
            <a:ext cx="10377294"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Hình bóng ông không bao giờ phai nhạt trong lòng người thân vì vườn cây luôn xanh tốt, luôn gợi cảnh ông chăm sóc vườn cây;</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vườn cây, ông trồng luôn gợi hình bóng ông;</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người thân luôn nhớ công ơn của ông: ông đã trồng nên một vườn cây xanh tốt;….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6A5DB044-3403-C26A-53A2-569D1C51C54A}"/>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401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89718" y="2442453"/>
            <a:ext cx="10262936"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của ông mình có rất nhiều cây ăn quả. Cây mít, cây sung, cây khế lúc nào cũng chi chít quả;</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cây của ông tớ có đủ các loại nào là cây ăn quả nào là cây bóng mát, nào là cây hoa;</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Cây trong vườn đều do ông tôi trồng, bà tôi bảo có những cây ông trồng khi tôi còn bé tí;…..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4689BF9F-5F94-3F1D-152E-CD3F1BE2F56C}"/>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1920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2350391"/>
            <a:chOff x="1016687" y="422571"/>
            <a:chExt cx="10491689" cy="1890748"/>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486300" y="558993"/>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88118" y="3001253"/>
            <a:ext cx="10262936" cy="2308324"/>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3600" b="1">
                <a:solidFill>
                  <a:srgbClr val="00000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B3F5DB0-A5B6-0A82-BDE2-4ED34534643E}"/>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8258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04963" y="3388007"/>
              <a:ext cx="56423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cháu con đối 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30401" y="643257"/>
            <a:ext cx="1070816" cy="564349"/>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1552575" y="396607"/>
            <a:ext cx="10220325"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Vườn cây ăn quả trên sân thượng xanh tốt quanh năm của ông bố đảm Hà Nội |  Báo Dân trí">
            <a:extLst>
              <a:ext uri="{FF2B5EF4-FFF2-40B4-BE49-F238E27FC236}">
                <a16:creationId xmlns:a16="http://schemas.microsoft.com/office/drawing/2014/main" id="{86A7720F-C9DD-FD68-2885-86553ECD8C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4" y="1834284"/>
            <a:ext cx="5200651" cy="3356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ườn cây ăn quả trên sân thượng xanh tốt quanh năm của ông bố đảm Hà Nội |  Báo Dân trí">
            <a:extLst>
              <a:ext uri="{FF2B5EF4-FFF2-40B4-BE49-F238E27FC236}">
                <a16:creationId xmlns:a16="http://schemas.microsoft.com/office/drawing/2014/main" id="{6580C36A-3057-B76C-B53D-20C20DB212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6925" y="1857278"/>
            <a:ext cx="5744565" cy="333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5" name="Picture 4">
            <a:extLst>
              <a:ext uri="{FF2B5EF4-FFF2-40B4-BE49-F238E27FC236}">
                <a16:creationId xmlns:a16="http://schemas.microsoft.com/office/drawing/2014/main" id="{5CA6026C-3F1E-EE61-3AD4-749F87659533}"/>
              </a:ext>
            </a:extLst>
          </p:cNvPr>
          <p:cNvPicPr>
            <a:picLocks noChangeAspect="1"/>
          </p:cNvPicPr>
          <p:nvPr/>
        </p:nvPicPr>
        <p:blipFill>
          <a:blip r:embed="rId5"/>
          <a:stretch>
            <a:fillRect/>
          </a:stretch>
        </p:blipFill>
        <p:spPr>
          <a:xfrm>
            <a:off x="3517131" y="1991224"/>
            <a:ext cx="6011177" cy="3139712"/>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5D62287-D39E-7D87-CB2B-EFF0CA0D103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a:extLst>
              <a:ext uri="{FF2B5EF4-FFF2-40B4-BE49-F238E27FC236}">
                <a16:creationId xmlns:a16="http://schemas.microsoft.com/office/drawing/2014/main" id="{E6305035-7CBA-E0AA-32DC-BA7D4EEB45CE}"/>
              </a:ext>
            </a:extLst>
          </p:cNvPr>
          <p:cNvSpPr txBox="1">
            <a:spLocks/>
          </p:cNvSpPr>
          <p:nvPr/>
        </p:nvSpPr>
        <p:spPr bwMode="auto">
          <a:xfrm>
            <a:off x="973986" y="620484"/>
            <a:ext cx="8518357" cy="5079276"/>
          </a:xfrm>
          <a:prstGeom prst="rect">
            <a:avLst/>
          </a:prstGeom>
          <a:solidFill>
            <a:schemeClr val="accent4">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Đọc diễn cảm với ngữ điệu chung</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Trầm ấm và tình cảm. </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ở những từ ngữ tả cảnh</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um tùm, cao vút, mọc tít ở ngoài ngõ </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hoặc từ ngữ thể hiện tâm trạng cảm xúc của nhân vật trong câu chuyện</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nhớ đến ông, tự hình dung ra ông, tưởng tượng, không thể phai nhạt, đỡ nhớ</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vào những từ ngữ gợi tả, gợi cảm xúc của các nhân vật.</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a:extLst>
              <a:ext uri="{FF2B5EF4-FFF2-40B4-BE49-F238E27FC236}">
                <a16:creationId xmlns:a16="http://schemas.microsoft.com/office/drawing/2014/main" id="{5CE42695-F69D-9304-9746-F03C900645DA}"/>
              </a:ext>
            </a:extLst>
          </p:cNvPr>
          <p:cNvGrpSpPr/>
          <p:nvPr/>
        </p:nvGrpSpPr>
        <p:grpSpPr>
          <a:xfrm rot="207621">
            <a:off x="4398748" y="5094324"/>
            <a:ext cx="7399889" cy="1838192"/>
            <a:chOff x="1959630" y="2352678"/>
            <a:chExt cx="6167269" cy="1517767"/>
          </a:xfrm>
        </p:grpSpPr>
        <p:sp>
          <p:nvSpPr>
            <p:cNvPr id="8" name="Freeform: Shape 7">
              <a:extLst>
                <a:ext uri="{FF2B5EF4-FFF2-40B4-BE49-F238E27FC236}">
                  <a16:creationId xmlns:a16="http://schemas.microsoft.com/office/drawing/2014/main" id="{93D82ED8-6F11-C14C-FE57-1AAA0C0A30B3}"/>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9" name="TextBox 8">
              <a:extLst>
                <a:ext uri="{FF2B5EF4-FFF2-40B4-BE49-F238E27FC236}">
                  <a16:creationId xmlns:a16="http://schemas.microsoft.com/office/drawing/2014/main" id="{2E341FBB-B408-B988-43D8-BF4B850C0180}"/>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id="{A351DE8D-44B9-429C-8012-23F61C5F7FC8}"/>
              </a:ext>
            </a:extLst>
          </p:cNvPr>
          <p:cNvGrpSpPr/>
          <p:nvPr/>
        </p:nvGrpSpPr>
        <p:grpSpPr>
          <a:xfrm>
            <a:off x="-643696" y="2017129"/>
            <a:ext cx="4351855" cy="2424167"/>
            <a:chOff x="-371806" y="1517769"/>
            <a:chExt cx="3479180" cy="1864745"/>
          </a:xfrm>
        </p:grpSpPr>
        <p:pic>
          <p:nvPicPr>
            <p:cNvPr id="11" name="图片 25">
              <a:extLst>
                <a:ext uri="{FF2B5EF4-FFF2-40B4-BE49-F238E27FC236}">
                  <a16:creationId xmlns:a16="http://schemas.microsoft.com/office/drawing/2014/main" id="{5954072D-7BC5-A379-F41E-86DABEBEC13E}"/>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12" name="TextBox 11">
              <a:extLst>
                <a:ext uri="{FF2B5EF4-FFF2-40B4-BE49-F238E27FC236}">
                  <a16:creationId xmlns:a16="http://schemas.microsoft.com/office/drawing/2014/main" id="{ECC3F5E2-E703-9747-2308-F5542AC81DE0}"/>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53FF3CB0-3C5F-8CFA-289C-87FA8A74213E}"/>
              </a:ext>
            </a:extLst>
          </p:cNvPr>
          <p:cNvGrpSpPr/>
          <p:nvPr/>
        </p:nvGrpSpPr>
        <p:grpSpPr>
          <a:xfrm rot="321486">
            <a:off x="2621658" y="1378021"/>
            <a:ext cx="3993971" cy="2304330"/>
            <a:chOff x="2509656" y="2424897"/>
            <a:chExt cx="3479180" cy="2012296"/>
          </a:xfrm>
        </p:grpSpPr>
        <p:pic>
          <p:nvPicPr>
            <p:cNvPr id="14" name="图片 23">
              <a:extLst>
                <a:ext uri="{FF2B5EF4-FFF2-40B4-BE49-F238E27FC236}">
                  <a16:creationId xmlns:a16="http://schemas.microsoft.com/office/drawing/2014/main" id="{7C9B7757-A890-AB27-41C6-C6DD043BA595}"/>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5" name="TextBox 14">
              <a:extLst>
                <a:ext uri="{FF2B5EF4-FFF2-40B4-BE49-F238E27FC236}">
                  <a16:creationId xmlns:a16="http://schemas.microsoft.com/office/drawing/2014/main" id="{A3518887-674B-7801-9006-38933FAC1729}"/>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1702FB8B-787F-E813-735D-47B5F4497D6A}"/>
              </a:ext>
            </a:extLst>
          </p:cNvPr>
          <p:cNvGrpSpPr/>
          <p:nvPr/>
        </p:nvGrpSpPr>
        <p:grpSpPr>
          <a:xfrm>
            <a:off x="5599350" y="1531584"/>
            <a:ext cx="4351855" cy="2137507"/>
            <a:chOff x="4633453" y="1886839"/>
            <a:chExt cx="3479180" cy="1577911"/>
          </a:xfrm>
        </p:grpSpPr>
        <p:pic>
          <p:nvPicPr>
            <p:cNvPr id="17" name="图片 24">
              <a:extLst>
                <a:ext uri="{FF2B5EF4-FFF2-40B4-BE49-F238E27FC236}">
                  <a16:creationId xmlns:a16="http://schemas.microsoft.com/office/drawing/2014/main" id="{51A9C34B-8134-0D2C-A5C6-111A84C4A3B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8" name="TextBox 17">
              <a:extLst>
                <a:ext uri="{FF2B5EF4-FFF2-40B4-BE49-F238E27FC236}">
                  <a16:creationId xmlns:a16="http://schemas.microsoft.com/office/drawing/2014/main" id="{FB9F6AB0-FD0B-DFD1-0F6F-5922BE38DAF7}"/>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9" name="Group 18">
            <a:extLst>
              <a:ext uri="{FF2B5EF4-FFF2-40B4-BE49-F238E27FC236}">
                <a16:creationId xmlns:a16="http://schemas.microsoft.com/office/drawing/2014/main" id="{E257C6EE-BE9C-BF56-28AE-511336698495}"/>
              </a:ext>
            </a:extLst>
          </p:cNvPr>
          <p:cNvGrpSpPr/>
          <p:nvPr/>
        </p:nvGrpSpPr>
        <p:grpSpPr>
          <a:xfrm>
            <a:off x="8171597" y="1083126"/>
            <a:ext cx="4638907" cy="2259414"/>
            <a:chOff x="6327221" y="1535251"/>
            <a:chExt cx="3479180" cy="1694560"/>
          </a:xfrm>
        </p:grpSpPr>
        <p:pic>
          <p:nvPicPr>
            <p:cNvPr id="20" name="图片 26">
              <a:extLst>
                <a:ext uri="{FF2B5EF4-FFF2-40B4-BE49-F238E27FC236}">
                  <a16:creationId xmlns:a16="http://schemas.microsoft.com/office/drawing/2014/main" id="{3531CFDE-83E1-8C10-7951-2EF65BB70C3E}"/>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21" name="TextBox 20">
              <a:extLst>
                <a:ext uri="{FF2B5EF4-FFF2-40B4-BE49-F238E27FC236}">
                  <a16:creationId xmlns:a16="http://schemas.microsoft.com/office/drawing/2014/main" id="{C85C6820-F664-BDB1-AA30-C1B9412AD16D}"/>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429C0132-A0F6-CC89-49EF-6422708EDD31}"/>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7760"/>
        </mc:Choice>
        <mc:Fallback>
          <p:control name="TextBox1" r:id="rId1" imgW="2095560" imgH="1517760">
            <p:pic>
              <p:nvPicPr>
                <p:cNvPr id="23" name="TextBox1">
                  <a:extLst>
                    <a:ext uri="{FF2B5EF4-FFF2-40B4-BE49-F238E27FC236}">
                      <a16:creationId xmlns:a16="http://schemas.microsoft.com/office/drawing/2014/main" id="{56822CE8-7CB6-5DFD-5C1E-64B41C939687}"/>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4200"/>
        </mc:Choice>
        <mc:Fallback>
          <p:control name="TextBox2" r:id="rId2" imgW="2095560" imgH="1384200">
            <p:pic>
              <p:nvPicPr>
                <p:cNvPr id="24" name="TextBox2">
                  <a:extLst>
                    <a:ext uri="{FF2B5EF4-FFF2-40B4-BE49-F238E27FC236}">
                      <a16:creationId xmlns:a16="http://schemas.microsoft.com/office/drawing/2014/main" id="{18AA3682-FC38-E361-DECA-F08AAA57B7ED}"/>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20760" imgH="1384200"/>
        </mc:Choice>
        <mc:Fallback>
          <p:control name="TextBox3" r:id="rId3" imgW="2120760" imgH="1384200">
            <p:pic>
              <p:nvPicPr>
                <p:cNvPr id="25" name="TextBox3">
                  <a:extLst>
                    <a:ext uri="{FF2B5EF4-FFF2-40B4-BE49-F238E27FC236}">
                      <a16:creationId xmlns:a16="http://schemas.microsoft.com/office/drawing/2014/main" id="{57647221-0D23-F10D-6F69-1E86A85B2301}"/>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1720" imgH="1511280"/>
        </mc:Choice>
        <mc:Fallback>
          <p:control name="TextBox4" r:id="rId4" imgW="2241720" imgH="1511280">
            <p:pic>
              <p:nvPicPr>
                <p:cNvPr id="26" name="TextBox4">
                  <a:extLst>
                    <a:ext uri="{FF2B5EF4-FFF2-40B4-BE49-F238E27FC236}">
                      <a16:creationId xmlns:a16="http://schemas.microsoft.com/office/drawing/2014/main" id="{74BEEE73-456A-D80E-2F91-FB758E9FCAAD}"/>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202362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4" name="思想气泡: 云 15">
            <a:extLst>
              <a:ext uri="{FF2B5EF4-FFF2-40B4-BE49-F238E27FC236}">
                <a16:creationId xmlns:a16="http://schemas.microsoft.com/office/drawing/2014/main" id="{2433F765-9A52-CC33-E05B-0EE02B60EB5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5" name="图片 12">
            <a:extLst>
              <a:ext uri="{FF2B5EF4-FFF2-40B4-BE49-F238E27FC236}">
                <a16:creationId xmlns:a16="http://schemas.microsoft.com/office/drawing/2014/main" id="{CEDAE9E4-9888-1ED7-66BA-73D376CC2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2486815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3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23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pic>
        <p:nvPicPr>
          <p:cNvPr id="4" name="Picture 3">
            <a:extLst>
              <a:ext uri="{FF2B5EF4-FFF2-40B4-BE49-F238E27FC236}">
                <a16:creationId xmlns:a16="http://schemas.microsoft.com/office/drawing/2014/main" id="{682A95B8-B58B-6046-BA64-34C997152226}"/>
              </a:ext>
            </a:extLst>
          </p:cNvPr>
          <p:cNvPicPr>
            <a:picLocks noChangeAspect="1"/>
          </p:cNvPicPr>
          <p:nvPr/>
        </p:nvPicPr>
        <p:blipFill>
          <a:blip r:embed="rId8"/>
          <a:stretch>
            <a:fillRect/>
          </a:stretch>
        </p:blipFill>
        <p:spPr>
          <a:xfrm>
            <a:off x="4257807" y="1584789"/>
            <a:ext cx="5749026" cy="3932261"/>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F345986A-DA28-65D4-C7D6-EB11523C2991}"/>
              </a:ext>
            </a:extLst>
          </p:cNvPr>
          <p:cNvPicPr>
            <a:picLocks noChangeAspect="1"/>
          </p:cNvPicPr>
          <p:nvPr/>
        </p:nvPicPr>
        <p:blipFill>
          <a:blip r:embed="rId6"/>
          <a:stretch>
            <a:fillRect/>
          </a:stretch>
        </p:blipFill>
        <p:spPr>
          <a:xfrm>
            <a:off x="386079" y="1007374"/>
            <a:ext cx="7244715" cy="5405173"/>
          </a:xfrm>
          <a:prstGeom prst="rect">
            <a:avLst/>
          </a:prstGeom>
        </p:spPr>
      </p:pic>
      <p:grpSp>
        <p:nvGrpSpPr>
          <p:cNvPr id="9" name="Group 8">
            <a:extLst>
              <a:ext uri="{FF2B5EF4-FFF2-40B4-BE49-F238E27FC236}">
                <a16:creationId xmlns:a16="http://schemas.microsoft.com/office/drawing/2014/main" id="{8178B94D-F665-54A9-B9D9-1214C8B73E20}"/>
              </a:ext>
            </a:extLst>
          </p:cNvPr>
          <p:cNvGrpSpPr/>
          <p:nvPr/>
        </p:nvGrpSpPr>
        <p:grpSpPr>
          <a:xfrm>
            <a:off x="6739330" y="1579157"/>
            <a:ext cx="4822750" cy="798284"/>
            <a:chOff x="4168850" y="2828836"/>
            <a:chExt cx="7696200" cy="3605737"/>
          </a:xfrm>
        </p:grpSpPr>
        <p:sp>
          <p:nvSpPr>
            <p:cNvPr id="10" name="Rectangle 9">
              <a:extLst>
                <a:ext uri="{FF2B5EF4-FFF2-40B4-BE49-F238E27FC236}">
                  <a16:creationId xmlns:a16="http://schemas.microsoft.com/office/drawing/2014/main" id="{2C7602E5-D27D-144B-35B8-751AD85FBC2D}"/>
                </a:ext>
              </a:extLst>
            </p:cNvPr>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a:extLst>
                <a:ext uri="{FF2B5EF4-FFF2-40B4-BE49-F238E27FC236}">
                  <a16:creationId xmlns:a16="http://schemas.microsoft.com/office/drawing/2014/main" id="{CBCBBF7B-6EE0-4C7F-FA81-6D20CADE514B}"/>
                </a:ext>
              </a:extLst>
            </p:cNvPr>
            <p:cNvSpPr/>
            <p:nvPr/>
          </p:nvSpPr>
          <p:spPr>
            <a:xfrm>
              <a:off x="4274169" y="3108208"/>
              <a:ext cx="7485562" cy="2641347"/>
            </a:xfrm>
            <a:prstGeom prst="rect">
              <a:avLst/>
            </a:prstGeom>
          </p:spPr>
          <p:txBody>
            <a:bodyPr wrap="square">
              <a:spAutoFit/>
            </a:bodyPr>
            <a:lstStyle/>
            <a:p>
              <a:pPr algn="ctr">
                <a:spcAft>
                  <a:spcPts val="0"/>
                </a:spcAft>
              </a:pPr>
              <a:r>
                <a:rPr lang="en-US" sz="3200" b="1" i="1" dirty="0" err="1">
                  <a:latin typeface="Cambria" panose="02040503050406030204" pitchFamily="18" charset="0"/>
                  <a:ea typeface="Cambria" panose="02040503050406030204" pitchFamily="18" charset="0"/>
                </a:rPr>
                <a:t>Nêu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nội</a:t>
              </a:r>
              <a:r>
                <a:rPr lang="en-US" sz="3200" b="1" i="1" dirty="0">
                  <a:latin typeface="Cambria" panose="02040503050406030204" pitchFamily="18" charset="0"/>
                  <a:ea typeface="Cambria" panose="02040503050406030204" pitchFamily="18" charset="0"/>
                </a:rPr>
                <a:t> dung </a:t>
              </a:r>
              <a:r>
                <a:rPr lang="en-US" sz="3200" b="1" i="1" dirty="0" err="1">
                  <a:latin typeface="Cambria" panose="02040503050406030204" pitchFamily="18" charset="0"/>
                  <a:ea typeface="Cambria" panose="02040503050406030204" pitchFamily="18" charset="0"/>
                </a:rPr>
                <a:t>bức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tranh</a:t>
              </a:r>
              <a:endParaRPr lang="en-US" sz="3200" b="1" dirty="0">
                <a:effectLst/>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FDE8C225-FA43-4C37-284C-31475AC165DE}"/>
              </a:ext>
            </a:extLst>
          </p:cNvPr>
          <p:cNvSpPr/>
          <p:nvPr/>
        </p:nvSpPr>
        <p:spPr>
          <a:xfrm>
            <a:off x="5331687" y="3033826"/>
            <a:ext cx="6464073"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ysClr val="windowText" lastClr="000000"/>
                </a:solidFill>
                <a:latin typeface="Cambria" panose="02040503050406030204" pitchFamily="18" charset="0"/>
                <a:ea typeface="Cambria" panose="02040503050406030204" pitchFamily="18" charset="0"/>
              </a:rPr>
              <a:t>Tranh vẽ khung cảnh cậu bé đang được bà kể cho nghe về cây mít trong khu vườn ăn quả có rất nhiều loại cây khác nhau..</a:t>
            </a:r>
            <a:endParaRPr lang="en-VN" sz="80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368489" y="132425"/>
            <a:ext cx="1076509" cy="106585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a:extLst>
              <a:ext uri="{FF2B5EF4-FFF2-40B4-BE49-F238E27FC236}">
                <a16:creationId xmlns:a16="http://schemas.microsoft.com/office/drawing/2014/main" id="{5B27788B-06EB-1675-B890-5AE16302D632}"/>
              </a:ext>
            </a:extLst>
          </p:cNvPr>
          <p:cNvPicPr>
            <a:picLocks noChangeAspect="1"/>
          </p:cNvPicPr>
          <p:nvPr/>
        </p:nvPicPr>
        <p:blipFill>
          <a:blip r:embed="rId6"/>
          <a:stretch>
            <a:fillRect/>
          </a:stretch>
        </p:blipFill>
        <p:spPr>
          <a:xfrm>
            <a:off x="5256527" y="180975"/>
            <a:ext cx="2993395" cy="2213040"/>
          </a:xfrm>
          <a:prstGeom prst="rect">
            <a:avLst/>
          </a:prstGeom>
        </p:spPr>
      </p:pic>
      <p:pic>
        <p:nvPicPr>
          <p:cNvPr id="10" name="Picture 9">
            <a:extLst>
              <a:ext uri="{FF2B5EF4-FFF2-40B4-BE49-F238E27FC236}">
                <a16:creationId xmlns:a16="http://schemas.microsoft.com/office/drawing/2014/main" id="{0D9B838B-1731-19C0-5400-E426CBE05E8A}"/>
              </a:ext>
            </a:extLst>
          </p:cNvPr>
          <p:cNvPicPr>
            <a:picLocks noChangeAspect="1"/>
          </p:cNvPicPr>
          <p:nvPr/>
        </p:nvPicPr>
        <p:blipFill>
          <a:blip r:embed="rId7"/>
          <a:stretch>
            <a:fillRect/>
          </a:stretch>
        </p:blipFill>
        <p:spPr>
          <a:xfrm>
            <a:off x="276225" y="1828781"/>
            <a:ext cx="12192000" cy="1485938"/>
          </a:xfrm>
          <a:prstGeom prst="rect">
            <a:avLst/>
          </a:prstGeom>
        </p:spPr>
      </p:pic>
      <p:pic>
        <p:nvPicPr>
          <p:cNvPr id="3" name="Picture 2">
            <a:extLst>
              <a:ext uri="{FF2B5EF4-FFF2-40B4-BE49-F238E27FC236}">
                <a16:creationId xmlns:a16="http://schemas.microsoft.com/office/drawing/2014/main" id="{7BDA8114-1330-DD99-6DFE-C1ECE14568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5080" y="2849880"/>
            <a:ext cx="4353560" cy="4353560"/>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a:extLst>
              <a:ext uri="{FF2B5EF4-FFF2-40B4-BE49-F238E27FC236}">
                <a16:creationId xmlns:a16="http://schemas.microsoft.com/office/drawing/2014/main" id="{4B8FE25A-63E3-F05F-4795-35C93684D0DA}"/>
              </a:ext>
            </a:extLst>
          </p:cNvPr>
          <p:cNvPicPr>
            <a:picLocks noChangeAspect="1"/>
          </p:cNvPicPr>
          <p:nvPr/>
        </p:nvPicPr>
        <p:blipFill>
          <a:blip r:embed="rId4"/>
          <a:stretch>
            <a:fillRect/>
          </a:stretch>
        </p:blipFill>
        <p:spPr>
          <a:xfrm>
            <a:off x="1543055" y="2332239"/>
            <a:ext cx="5742930" cy="2213040"/>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1" y="25810"/>
            <a:ext cx="1419320" cy="6587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106270"/>
            <a:ext cx="6578131" cy="8206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Vườn</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nội</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BDC92C0F-24A0-147B-E382-E91C13B2AACC}"/>
              </a:ext>
            </a:extLst>
          </p:cNvPr>
          <p:cNvPicPr>
            <a:picLocks noChangeAspect="1"/>
          </p:cNvPicPr>
          <p:nvPr/>
        </p:nvPicPr>
        <p:blipFill>
          <a:blip r:embed="rId5"/>
          <a:stretch>
            <a:fillRect/>
          </a:stretch>
        </p:blipFill>
        <p:spPr>
          <a:xfrm>
            <a:off x="8972128" y="4584092"/>
            <a:ext cx="3047786" cy="2273908"/>
          </a:xfrm>
          <a:prstGeom prst="rect">
            <a:avLst/>
          </a:prstGeom>
        </p:spPr>
      </p:pic>
      <p:sp>
        <p:nvSpPr>
          <p:cNvPr id="10" name="TextBox 9">
            <a:extLst>
              <a:ext uri="{FF2B5EF4-FFF2-40B4-BE49-F238E27FC236}">
                <a16:creationId xmlns:a16="http://schemas.microsoft.com/office/drawing/2014/main" id="{A4B1180F-B4BA-CA85-22EB-055F862AE3CB}"/>
              </a:ext>
            </a:extLst>
          </p:cNvPr>
          <p:cNvSpPr txBox="1"/>
          <p:nvPr/>
        </p:nvSpPr>
        <p:spPr>
          <a:xfrm>
            <a:off x="386079" y="703157"/>
            <a:ext cx="11646263" cy="452431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Tôi sinh ở thành phố. Bà nội tôi sống dưới quê. Lần đầu về quê, tôi được bà dẫn ra thăm vườn. Đến cạnh cái bề nước, bà chỉ vào cây mít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Ông mất từ ngày nó chưa ra quả.</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Tới giữa vườn, bà trỏ cây nhãn: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Lúc ông đi, nó mới cao bằng cháu.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Ra bờ ao, đến bên cây sung cành lá xoà xuống gần mặt nước, bà kể:</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Cây này ông trồng, rồi ông uốn nó xuống để cho cá ăn sung.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cả đều do ông trồng từ trước. Lụi cây nào, bà bảo các chú trồng lại cây ấy, đúng như khi ông còn sống.</a:t>
            </a: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0" name="TextBox 9">
            <a:extLst>
              <a:ext uri="{FF2B5EF4-FFF2-40B4-BE49-F238E27FC236}">
                <a16:creationId xmlns:a16="http://schemas.microsoft.com/office/drawing/2014/main" id="{A4B1180F-B4BA-CA85-22EB-055F862AE3CB}"/>
              </a:ext>
            </a:extLst>
          </p:cNvPr>
          <p:cNvSpPr txBox="1"/>
          <p:nvPr/>
        </p:nvSpPr>
        <p:spPr>
          <a:xfrm>
            <a:off x="355599" y="510117"/>
            <a:ext cx="11646263" cy="6001643"/>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Mảnh vườn nhỏ, lúc tôi đã đủ trí khôn để nhớ, có cả cam, mận, chanh, bưởi nữa. Riêng cây xoan, cây khế thì mọc tít ở ngoài ngõ, gần cổng. Trong vườn còn có lá lốt, lá mơ, ngải cứu, khoai sọ,...</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Vào vườn, tôi nhớ đến ông và tự hình dung ra ông đã trồng cây, cặm cụi vun xới ra sao. Dù chỉ hoàn toàn là tưởng tượng nhưng bóng hình ông không thể phai nhạt khi vườn cây còn mãi xanh tươi.</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Tết đến, hoa mận nở trắng. Sang xuân lại có hoa bưởi, hoa chanh, hoa nhãn. Mẫu đơn thì đơm bông cả bốn mùa. Đêm giao thừa nào bà tôi cũng làm một mâm cơm cúng đặt lên bể nước đ</a:t>
            </a:r>
            <a:r>
              <a:rPr lang="en-US" sz="3200" dirty="0">
                <a:latin typeface="Cambria" panose="02040503050406030204" pitchFamily="18" charset="0"/>
                <a:ea typeface="Cambria" panose="02040503050406030204" pitchFamily="18" charset="0"/>
              </a:rPr>
              <a:t>ể</a:t>
            </a:r>
            <a:r>
              <a:rPr lang="vi-VN" sz="3200" dirty="0">
                <a:latin typeface="Cambria" panose="02040503050406030204" pitchFamily="18" charset="0"/>
                <a:ea typeface="Cambria" panose="02040503050406030204" pitchFamily="18" charset="0"/>
              </a:rPr>
              <a:t> mời ông về vui với con cháu và để cho cây vườn đỡ nhớ.</a:t>
            </a:r>
          </a:p>
          <a:p>
            <a:pPr algn="r"/>
            <a:r>
              <a:rPr lang="vi-VN" sz="3200" dirty="0">
                <a:latin typeface="Cambria" panose="02040503050406030204" pitchFamily="18" charset="0"/>
                <a:ea typeface="Cambria" panose="02040503050406030204" pitchFamily="18" charset="0"/>
              </a:rPr>
              <a:t>(Theo Phong Thu)</a:t>
            </a:r>
          </a:p>
        </p:txBody>
      </p:sp>
    </p:spTree>
    <p:extLst>
      <p:ext uri="{BB962C8B-B14F-4D97-AF65-F5344CB8AC3E}">
        <p14:creationId xmlns:p14="http://schemas.microsoft.com/office/powerpoint/2010/main" val="26653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DFA0E268-44B9-ACD7-F346-FE0A043C3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DA9B50E-8BE7-A197-E97D-66D95367CF4F}"/>
              </a:ext>
            </a:extLst>
          </p:cNvPr>
          <p:cNvSpPr/>
          <p:nvPr/>
        </p:nvSpPr>
        <p:spPr>
          <a:xfrm>
            <a:off x="3382593" y="415408"/>
            <a:ext cx="6736767" cy="76315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dirty="0">
                <a:solidFill>
                  <a:schemeClr val="tx1">
                    <a:lumMod val="95000"/>
                    <a:lumOff val="5000"/>
                  </a:schemeClr>
                </a:solidFill>
                <a:latin typeface="Cambria" panose="02040503050406030204" pitchFamily="18" charset="0"/>
                <a:ea typeface="Cambria" panose="02040503050406030204" pitchFamily="18" charset="0"/>
              </a:rPr>
              <a:t>Đoạn 1: Từ đầu....</a:t>
            </a:r>
            <a:r>
              <a:rPr lang="nl-NL" sz="4000" i="1" dirty="0">
                <a:solidFill>
                  <a:schemeClr val="tx1">
                    <a:lumMod val="95000"/>
                    <a:lumOff val="5000"/>
                  </a:schemeClr>
                </a:solidFill>
                <a:latin typeface="Cambria" panose="02040503050406030204" pitchFamily="18" charset="0"/>
                <a:ea typeface="Cambria" panose="02040503050406030204" pitchFamily="18" charset="0"/>
              </a:rPr>
              <a:t>cá ăn sung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4" name="Rounded Rectangle 10">
            <a:extLst>
              <a:ext uri="{FF2B5EF4-FFF2-40B4-BE49-F238E27FC236}">
                <a16:creationId xmlns:a16="http://schemas.microsoft.com/office/drawing/2014/main" id="{CF462719-C4C2-9715-F749-54DE7E0C63E2}"/>
              </a:ext>
            </a:extLst>
          </p:cNvPr>
          <p:cNvSpPr/>
          <p:nvPr/>
        </p:nvSpPr>
        <p:spPr>
          <a:xfrm>
            <a:off x="3027680" y="1543167"/>
            <a:ext cx="89103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như khi ông còn sống.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13D2446-E62A-468B-EDC3-09348AC4DD70}"/>
              </a:ext>
            </a:extLst>
          </p:cNvPr>
          <p:cNvPicPr>
            <a:picLocks noChangeAspect="1"/>
          </p:cNvPicPr>
          <p:nvPr/>
        </p:nvPicPr>
        <p:blipFill>
          <a:blip r:embed="rId3"/>
          <a:stretch>
            <a:fillRect/>
          </a:stretch>
        </p:blipFill>
        <p:spPr>
          <a:xfrm>
            <a:off x="89995" y="181483"/>
            <a:ext cx="3194581" cy="2097206"/>
          </a:xfrm>
          <a:prstGeom prst="rect">
            <a:avLst/>
          </a:prstGeom>
        </p:spPr>
      </p:pic>
      <p:sp>
        <p:nvSpPr>
          <p:cNvPr id="7" name="Rounded Rectangle 10">
            <a:extLst>
              <a:ext uri="{FF2B5EF4-FFF2-40B4-BE49-F238E27FC236}">
                <a16:creationId xmlns:a16="http://schemas.microsoft.com/office/drawing/2014/main" id="{85622E35-A793-86A4-EA96-ACE71B6BA8E0}"/>
              </a:ext>
            </a:extLst>
          </p:cNvPr>
          <p:cNvSpPr/>
          <p:nvPr/>
        </p:nvSpPr>
        <p:spPr>
          <a:xfrm>
            <a:off x="3027680" y="2833487"/>
            <a:ext cx="756920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3: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khoai sọ.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0">
            <a:extLst>
              <a:ext uri="{FF2B5EF4-FFF2-40B4-BE49-F238E27FC236}">
                <a16:creationId xmlns:a16="http://schemas.microsoft.com/office/drawing/2014/main" id="{3A95DBCA-E02E-7FA1-29C6-61396F10D4DF}"/>
              </a:ext>
            </a:extLst>
          </p:cNvPr>
          <p:cNvSpPr/>
          <p:nvPr/>
        </p:nvSpPr>
        <p:spPr>
          <a:xfrm>
            <a:off x="3738880" y="4042527"/>
            <a:ext cx="85547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4: T</a:t>
            </a:r>
            <a:r>
              <a:rPr lang="en-US" sz="3600" dirty="0" err="1">
                <a:solidFill>
                  <a:schemeClr val="tx1">
                    <a:lumMod val="95000"/>
                    <a:lumOff val="5000"/>
                  </a:schemeClr>
                </a:solidFill>
                <a:latin typeface="Cambria" panose="02040503050406030204" pitchFamily="18" charset="0"/>
                <a:ea typeface="Cambria" panose="02040503050406030204" pitchFamily="18" charset="0"/>
              </a:rPr>
              <a:t>iế</a:t>
            </a:r>
            <a:r>
              <a:rPr lang="vi-VN" sz="3600" dirty="0">
                <a:solidFill>
                  <a:schemeClr val="tx1">
                    <a:lumMod val="95000"/>
                    <a:lumOff val="5000"/>
                  </a:schemeClr>
                </a:solidFill>
                <a:latin typeface="Cambria" panose="02040503050406030204" pitchFamily="18" charset="0"/>
                <a:ea typeface="Cambria" panose="02040503050406030204" pitchFamily="18" charset="0"/>
              </a:rPr>
              <a:t>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còn mãi xanh tươi.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FE612D8D-F89C-D353-F3C4-9C3BBAF76ADC}"/>
              </a:ext>
            </a:extLst>
          </p:cNvPr>
          <p:cNvSpPr/>
          <p:nvPr/>
        </p:nvSpPr>
        <p:spPr>
          <a:xfrm>
            <a:off x="4561840" y="5292207"/>
            <a:ext cx="491744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5: Phần còn lại.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03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2493</Words>
  <Application>Microsoft Office PowerPoint</Application>
  <PresentationFormat>Widescreen</PresentationFormat>
  <Paragraphs>138</Paragraphs>
  <Slides>34</Slides>
  <Notes>3</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等线</vt:lpstr>
      <vt:lpstr>iCiel Pony</vt:lpstr>
      <vt:lpstr>Arial</vt:lpstr>
      <vt:lpstr>Calibri</vt:lpstr>
      <vt:lpstr>Calibri Light</vt:lpstr>
      <vt:lpstr>Cambria</vt:lpstr>
      <vt:lpstr>iCiel Crocante</vt:lpstr>
      <vt:lpstr>Open Sans</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TRỒNG CÂY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39</cp:revision>
  <dcterms:created xsi:type="dcterms:W3CDTF">2023-12-08T15:18:40Z</dcterms:created>
  <dcterms:modified xsi:type="dcterms:W3CDTF">2023-12-10T04:07:43Z</dcterms:modified>
</cp:coreProperties>
</file>