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8" r:id="rId2"/>
    <p:sldId id="371" r:id="rId3"/>
    <p:sldId id="387" r:id="rId4"/>
    <p:sldId id="369" r:id="rId5"/>
    <p:sldId id="372" r:id="rId6"/>
    <p:sldId id="327" r:id="rId7"/>
    <p:sldId id="373" r:id="rId8"/>
    <p:sldId id="379" r:id="rId9"/>
    <p:sldId id="388" r:id="rId10"/>
    <p:sldId id="326" r:id="rId11"/>
    <p:sldId id="380" r:id="rId12"/>
    <p:sldId id="389" r:id="rId13"/>
    <p:sldId id="390" r:id="rId14"/>
    <p:sldId id="391" r:id="rId15"/>
    <p:sldId id="392" r:id="rId16"/>
    <p:sldId id="383" r:id="rId17"/>
    <p:sldId id="393" r:id="rId18"/>
    <p:sldId id="394" r:id="rId19"/>
    <p:sldId id="395" r:id="rId20"/>
    <p:sldId id="396" r:id="rId21"/>
    <p:sldId id="397" r:id="rId22"/>
    <p:sldId id="398" r:id="rId23"/>
    <p:sldId id="385" r:id="rId24"/>
    <p:sldId id="384" r:id="rId25"/>
    <p:sldId id="34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080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333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294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3317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6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943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269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8615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727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598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092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B193433-B2DF-BD1B-4A03-F1907E73200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6654" y="274752"/>
            <a:ext cx="1271243" cy="1271243"/>
          </a:xfrm>
          <a:prstGeom prst="rect">
            <a:avLst/>
          </a:prstGeom>
        </p:spPr>
      </p:pic>
    </p:spTree>
    <p:extLst>
      <p:ext uri="{BB962C8B-B14F-4D97-AF65-F5344CB8AC3E}">
        <p14:creationId xmlns:p14="http://schemas.microsoft.com/office/powerpoint/2010/main" val="1997631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3924341" y="1215211"/>
            <a:ext cx="7902852" cy="4412735"/>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FC0CCD2-596E-834C-9B26-434589CBF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58" y="1576295"/>
            <a:ext cx="2746779" cy="4954160"/>
          </a:xfrm>
          <a:prstGeom prst="rect">
            <a:avLst/>
          </a:prstGeom>
        </p:spPr>
      </p:pic>
      <p:pic>
        <p:nvPicPr>
          <p:cNvPr id="2" name="Picture 1">
            <a:extLst>
              <a:ext uri="{FF2B5EF4-FFF2-40B4-BE49-F238E27FC236}">
                <a16:creationId xmlns:a16="http://schemas.microsoft.com/office/drawing/2014/main" id="{C0A09F98-16FC-E146-7315-F48E2DAE7E8B}"/>
              </a:ext>
            </a:extLst>
          </p:cNvPr>
          <p:cNvPicPr>
            <a:picLocks noChangeAspect="1"/>
          </p:cNvPicPr>
          <p:nvPr/>
        </p:nvPicPr>
        <p:blipFill>
          <a:blip r:embed="rId4"/>
          <a:stretch>
            <a:fillRect/>
          </a:stretch>
        </p:blipFill>
        <p:spPr>
          <a:xfrm>
            <a:off x="6273041" y="886926"/>
            <a:ext cx="2865368" cy="969348"/>
          </a:xfrm>
          <a:prstGeom prst="rect">
            <a:avLst/>
          </a:prstGeom>
        </p:spPr>
      </p:pic>
      <p:pic>
        <p:nvPicPr>
          <p:cNvPr id="5" name="Picture 4">
            <a:extLst>
              <a:ext uri="{FF2B5EF4-FFF2-40B4-BE49-F238E27FC236}">
                <a16:creationId xmlns:a16="http://schemas.microsoft.com/office/drawing/2014/main" id="{B750AC86-8830-F2F4-4462-39B25CD1408A}"/>
              </a:ext>
            </a:extLst>
          </p:cNvPr>
          <p:cNvPicPr>
            <a:picLocks noChangeAspect="1"/>
          </p:cNvPicPr>
          <p:nvPr/>
        </p:nvPicPr>
        <p:blipFill>
          <a:blip r:embed="rId5"/>
          <a:stretch>
            <a:fillRect/>
          </a:stretch>
        </p:blipFill>
        <p:spPr>
          <a:xfrm>
            <a:off x="3301350" y="1981802"/>
            <a:ext cx="9132600" cy="3694496"/>
          </a:xfrm>
          <a:prstGeom prst="rect">
            <a:avLst/>
          </a:prstGeom>
        </p:spPr>
      </p:pic>
    </p:spTree>
    <p:extLst>
      <p:ext uri="{BB962C8B-B14F-4D97-AF65-F5344CB8AC3E}">
        <p14:creationId xmlns:p14="http://schemas.microsoft.com/office/powerpoint/2010/main" val="1577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419100" y="276226"/>
            <a:ext cx="11468100" cy="6153814"/>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A397B899-AAC9-5193-6ED6-551CD6734A74}"/>
              </a:ext>
            </a:extLst>
          </p:cNvPr>
          <p:cNvGrpSpPr/>
          <p:nvPr/>
        </p:nvGrpSpPr>
        <p:grpSpPr>
          <a:xfrm>
            <a:off x="386305" y="259045"/>
            <a:ext cx="11439250" cy="802502"/>
            <a:chOff x="1869832" y="3990205"/>
            <a:chExt cx="9304774" cy="1569660"/>
          </a:xfrm>
        </p:grpSpPr>
        <p:sp>
          <p:nvSpPr>
            <p:cNvPr id="5" name="TextBox 4">
              <a:extLst>
                <a:ext uri="{FF2B5EF4-FFF2-40B4-BE49-F238E27FC236}">
                  <a16:creationId xmlns:a16="http://schemas.microsoft.com/office/drawing/2014/main" id="{A829815D-310C-395B-60A6-794E2215B3F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1589DC5B-C276-D9FB-F001-F2B33BE11B1C}"/>
                </a:ext>
              </a:extLst>
            </p:cNvPr>
            <p:cNvSpPr txBox="1"/>
            <p:nvPr/>
          </p:nvSpPr>
          <p:spPr>
            <a:xfrm>
              <a:off x="1908130" y="4190861"/>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Hành vi nào sau đây xâm phạm đến quyền trẻ em? Vì sao?</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E270A3C0-E28F-5B4B-A5C3-B494E76E2A3B}"/>
              </a:ext>
            </a:extLst>
          </p:cNvPr>
          <p:cNvPicPr>
            <a:picLocks noChangeAspect="1"/>
          </p:cNvPicPr>
          <p:nvPr/>
        </p:nvPicPr>
        <p:blipFill>
          <a:blip r:embed="rId2"/>
          <a:stretch>
            <a:fillRect/>
          </a:stretch>
        </p:blipFill>
        <p:spPr>
          <a:xfrm>
            <a:off x="1447800" y="1257300"/>
            <a:ext cx="3371850" cy="2590800"/>
          </a:xfrm>
          <a:prstGeom prst="rect">
            <a:avLst/>
          </a:prstGeom>
        </p:spPr>
      </p:pic>
      <p:pic>
        <p:nvPicPr>
          <p:cNvPr id="15" name="Picture 14">
            <a:extLst>
              <a:ext uri="{FF2B5EF4-FFF2-40B4-BE49-F238E27FC236}">
                <a16:creationId xmlns:a16="http://schemas.microsoft.com/office/drawing/2014/main" id="{05B52540-1A2C-BFB8-629F-12DB0D119881}"/>
              </a:ext>
            </a:extLst>
          </p:cNvPr>
          <p:cNvPicPr>
            <a:picLocks noChangeAspect="1"/>
          </p:cNvPicPr>
          <p:nvPr/>
        </p:nvPicPr>
        <p:blipFill>
          <a:blip r:embed="rId3"/>
          <a:stretch>
            <a:fillRect/>
          </a:stretch>
        </p:blipFill>
        <p:spPr>
          <a:xfrm>
            <a:off x="6053137" y="1190625"/>
            <a:ext cx="4352925" cy="2038350"/>
          </a:xfrm>
          <a:prstGeom prst="rect">
            <a:avLst/>
          </a:prstGeom>
        </p:spPr>
      </p:pic>
      <p:pic>
        <p:nvPicPr>
          <p:cNvPr id="19" name="Picture 18">
            <a:extLst>
              <a:ext uri="{FF2B5EF4-FFF2-40B4-BE49-F238E27FC236}">
                <a16:creationId xmlns:a16="http://schemas.microsoft.com/office/drawing/2014/main" id="{70485703-A709-8869-D125-4ADF8597BD07}"/>
              </a:ext>
            </a:extLst>
          </p:cNvPr>
          <p:cNvPicPr>
            <a:picLocks noChangeAspect="1"/>
          </p:cNvPicPr>
          <p:nvPr/>
        </p:nvPicPr>
        <p:blipFill>
          <a:blip r:embed="rId4"/>
          <a:stretch>
            <a:fillRect/>
          </a:stretch>
        </p:blipFill>
        <p:spPr>
          <a:xfrm>
            <a:off x="1614487" y="4048125"/>
            <a:ext cx="3667125" cy="2171700"/>
          </a:xfrm>
          <a:prstGeom prst="rect">
            <a:avLst/>
          </a:prstGeom>
        </p:spPr>
      </p:pic>
      <p:pic>
        <p:nvPicPr>
          <p:cNvPr id="21" name="Picture 20">
            <a:extLst>
              <a:ext uri="{FF2B5EF4-FFF2-40B4-BE49-F238E27FC236}">
                <a16:creationId xmlns:a16="http://schemas.microsoft.com/office/drawing/2014/main" id="{F1B1E08E-1FEA-A145-CD57-0AFAC04D2E8F}"/>
              </a:ext>
            </a:extLst>
          </p:cNvPr>
          <p:cNvPicPr>
            <a:picLocks noChangeAspect="1"/>
          </p:cNvPicPr>
          <p:nvPr/>
        </p:nvPicPr>
        <p:blipFill>
          <a:blip r:embed="rId5"/>
          <a:stretch>
            <a:fillRect/>
          </a:stretch>
        </p:blipFill>
        <p:spPr>
          <a:xfrm>
            <a:off x="6086475" y="3776662"/>
            <a:ext cx="3714750" cy="2466975"/>
          </a:xfrm>
          <a:prstGeom prst="rect">
            <a:avLst/>
          </a:prstGeom>
        </p:spPr>
      </p:pic>
    </p:spTree>
    <p:extLst>
      <p:ext uri="{BB962C8B-B14F-4D97-AF65-F5344CB8AC3E}">
        <p14:creationId xmlns:p14="http://schemas.microsoft.com/office/powerpoint/2010/main" val="407520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520A0958-AF41-F52B-7B5D-C87F91785670}"/>
              </a:ext>
            </a:extLst>
          </p:cNvPr>
          <p:cNvPicPr>
            <a:picLocks noChangeAspect="1"/>
          </p:cNvPicPr>
          <p:nvPr/>
        </p:nvPicPr>
        <p:blipFill>
          <a:blip r:embed="rId2"/>
          <a:stretch>
            <a:fillRect/>
          </a:stretch>
        </p:blipFill>
        <p:spPr>
          <a:xfrm>
            <a:off x="1171575" y="2438400"/>
            <a:ext cx="3371850" cy="2590800"/>
          </a:xfrm>
          <a:prstGeom prst="rect">
            <a:avLst/>
          </a:prstGeom>
        </p:spPr>
      </p:pic>
      <p:grpSp>
        <p:nvGrpSpPr>
          <p:cNvPr id="4" name="Group 3">
            <a:extLst>
              <a:ext uri="{FF2B5EF4-FFF2-40B4-BE49-F238E27FC236}">
                <a16:creationId xmlns:a16="http://schemas.microsoft.com/office/drawing/2014/main" id="{3CAE87DF-B4C5-4B36-BC4E-C27947D81F0A}"/>
              </a:ext>
            </a:extLst>
          </p:cNvPr>
          <p:cNvGrpSpPr/>
          <p:nvPr/>
        </p:nvGrpSpPr>
        <p:grpSpPr>
          <a:xfrm>
            <a:off x="4929011" y="529936"/>
            <a:ext cx="6701014" cy="5527964"/>
            <a:chOff x="6834011" y="1330036"/>
            <a:chExt cx="5255448" cy="5527964"/>
          </a:xfrm>
        </p:grpSpPr>
        <p:pic>
          <p:nvPicPr>
            <p:cNvPr id="5" name="Picture 4" descr="A picture containing shape&#10;&#10;Description automatically generated">
              <a:extLst>
                <a:ext uri="{FF2B5EF4-FFF2-40B4-BE49-F238E27FC236}">
                  <a16:creationId xmlns:a16="http://schemas.microsoft.com/office/drawing/2014/main" id="{5E187690-A8D3-BE90-A1A6-5CE04524898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a:extLst>
                <a:ext uri="{FF2B5EF4-FFF2-40B4-BE49-F238E27FC236}">
                  <a16:creationId xmlns:a16="http://schemas.microsoft.com/office/drawing/2014/main" id="{D18A57EB-7EF3-02BA-D346-435CACE280D1}"/>
                </a:ext>
              </a:extLst>
            </p:cNvPr>
            <p:cNvSpPr txBox="1"/>
            <p:nvPr/>
          </p:nvSpPr>
          <p:spPr>
            <a:xfrm>
              <a:off x="8043436" y="3922614"/>
              <a:ext cx="3911558" cy="2862322"/>
            </a:xfrm>
            <a:prstGeom prst="rect">
              <a:avLst/>
            </a:prstGeom>
            <a:noFill/>
          </p:spPr>
          <p:txBody>
            <a:bodyPr wrap="square" rtlCol="0">
              <a:spAutoFit/>
            </a:bodyPr>
            <a:lstStyle/>
            <a:p>
              <a:pPr algn="just" latinLnBrk="0"/>
              <a:r>
                <a:rPr lang="vi-VN" sz="3600" b="0" i="0"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Đây là hành vi xâm hại đến quyền trẻ em. Vì trẻ em có quyền được bảo vệ để không bị bạo lực, bỏ rơi, bỏ mặc</a:t>
              </a:r>
              <a:r>
                <a:rPr lang="en-US" sz="3600" b="0" i="0"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a:t>
              </a:r>
              <a:endParaRPr lang="vi-VN" sz="3600" b="0" i="0" dirty="0">
                <a:solidFill>
                  <a:srgbClr val="FF0000"/>
                </a:solidFill>
                <a:effectLst/>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6803657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3CAE87DF-B4C5-4B36-BC4E-C27947D81F0A}"/>
              </a:ext>
            </a:extLst>
          </p:cNvPr>
          <p:cNvGrpSpPr/>
          <p:nvPr/>
        </p:nvGrpSpPr>
        <p:grpSpPr>
          <a:xfrm>
            <a:off x="4929011" y="529936"/>
            <a:ext cx="6701014" cy="5527964"/>
            <a:chOff x="6834011" y="1330036"/>
            <a:chExt cx="5255448" cy="5527964"/>
          </a:xfrm>
        </p:grpSpPr>
        <p:pic>
          <p:nvPicPr>
            <p:cNvPr id="5" name="Picture 4" descr="A picture containing shape&#10;&#10;Description automatically generated">
              <a:extLst>
                <a:ext uri="{FF2B5EF4-FFF2-40B4-BE49-F238E27FC236}">
                  <a16:creationId xmlns:a16="http://schemas.microsoft.com/office/drawing/2014/main" id="{5E187690-A8D3-BE90-A1A6-5CE04524898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a:extLst>
                <a:ext uri="{FF2B5EF4-FFF2-40B4-BE49-F238E27FC236}">
                  <a16:creationId xmlns:a16="http://schemas.microsoft.com/office/drawing/2014/main" id="{D18A57EB-7EF3-02BA-D346-435CACE280D1}"/>
                </a:ext>
              </a:extLst>
            </p:cNvPr>
            <p:cNvSpPr txBox="1"/>
            <p:nvPr/>
          </p:nvSpPr>
          <p:spPr>
            <a:xfrm>
              <a:off x="8043436" y="3922614"/>
              <a:ext cx="3911558"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Đây là hành vi xâm hại đến quyền trẻ em. Vì trẻ em có quyền được giáo dục, học tập và phát triển năng khiếu</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12CA39B1-57AC-B441-97C4-9D9F70070128}"/>
              </a:ext>
            </a:extLst>
          </p:cNvPr>
          <p:cNvPicPr>
            <a:picLocks noChangeAspect="1"/>
          </p:cNvPicPr>
          <p:nvPr/>
        </p:nvPicPr>
        <p:blipFill>
          <a:blip r:embed="rId3"/>
          <a:stretch>
            <a:fillRect/>
          </a:stretch>
        </p:blipFill>
        <p:spPr>
          <a:xfrm>
            <a:off x="1195387" y="2933700"/>
            <a:ext cx="4352925" cy="2038350"/>
          </a:xfrm>
          <a:prstGeom prst="rect">
            <a:avLst/>
          </a:prstGeom>
        </p:spPr>
      </p:pic>
    </p:spTree>
    <p:extLst>
      <p:ext uri="{BB962C8B-B14F-4D97-AF65-F5344CB8AC3E}">
        <p14:creationId xmlns:p14="http://schemas.microsoft.com/office/powerpoint/2010/main" val="11657879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3CAE87DF-B4C5-4B36-BC4E-C27947D81F0A}"/>
              </a:ext>
            </a:extLst>
          </p:cNvPr>
          <p:cNvGrpSpPr/>
          <p:nvPr/>
        </p:nvGrpSpPr>
        <p:grpSpPr>
          <a:xfrm>
            <a:off x="4929011" y="529936"/>
            <a:ext cx="6701014" cy="5527964"/>
            <a:chOff x="6834011" y="1330036"/>
            <a:chExt cx="5255448" cy="5527964"/>
          </a:xfrm>
        </p:grpSpPr>
        <p:pic>
          <p:nvPicPr>
            <p:cNvPr id="5" name="Picture 4" descr="A picture containing shape&#10;&#10;Description automatically generated">
              <a:extLst>
                <a:ext uri="{FF2B5EF4-FFF2-40B4-BE49-F238E27FC236}">
                  <a16:creationId xmlns:a16="http://schemas.microsoft.com/office/drawing/2014/main" id="{5E187690-A8D3-BE90-A1A6-5CE04524898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a:extLst>
                <a:ext uri="{FF2B5EF4-FFF2-40B4-BE49-F238E27FC236}">
                  <a16:creationId xmlns:a16="http://schemas.microsoft.com/office/drawing/2014/main" id="{D18A57EB-7EF3-02BA-D346-435CACE280D1}"/>
                </a:ext>
              </a:extLst>
            </p:cNvPr>
            <p:cNvSpPr txBox="1"/>
            <p:nvPr/>
          </p:nvSpPr>
          <p:spPr>
            <a:xfrm>
              <a:off x="8043436" y="3922614"/>
              <a:ext cx="3911558"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Đây không phải là hành vi xâm phạm đến quyền trẻ em. Vì trẻ em có bổn phận thực hiện nhiệm vụ học tập</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2" name="Picture 1">
            <a:extLst>
              <a:ext uri="{FF2B5EF4-FFF2-40B4-BE49-F238E27FC236}">
                <a16:creationId xmlns:a16="http://schemas.microsoft.com/office/drawing/2014/main" id="{AD8AFE2E-F0D4-F29B-FC61-217755F689D5}"/>
              </a:ext>
            </a:extLst>
          </p:cNvPr>
          <p:cNvPicPr>
            <a:picLocks noChangeAspect="1"/>
          </p:cNvPicPr>
          <p:nvPr/>
        </p:nvPicPr>
        <p:blipFill>
          <a:blip r:embed="rId3"/>
          <a:stretch>
            <a:fillRect/>
          </a:stretch>
        </p:blipFill>
        <p:spPr>
          <a:xfrm>
            <a:off x="814387" y="2838450"/>
            <a:ext cx="4487403" cy="2657475"/>
          </a:xfrm>
          <a:prstGeom prst="rect">
            <a:avLst/>
          </a:prstGeom>
        </p:spPr>
      </p:pic>
    </p:spTree>
    <p:extLst>
      <p:ext uri="{BB962C8B-B14F-4D97-AF65-F5344CB8AC3E}">
        <p14:creationId xmlns:p14="http://schemas.microsoft.com/office/powerpoint/2010/main" val="11469443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3CAE87DF-B4C5-4B36-BC4E-C27947D81F0A}"/>
              </a:ext>
            </a:extLst>
          </p:cNvPr>
          <p:cNvGrpSpPr/>
          <p:nvPr/>
        </p:nvGrpSpPr>
        <p:grpSpPr>
          <a:xfrm>
            <a:off x="4929011" y="529936"/>
            <a:ext cx="6701014" cy="5527964"/>
            <a:chOff x="6834011" y="1330036"/>
            <a:chExt cx="5255448" cy="5527964"/>
          </a:xfrm>
        </p:grpSpPr>
        <p:pic>
          <p:nvPicPr>
            <p:cNvPr id="5" name="Picture 4" descr="A picture containing shape&#10;&#10;Description automatically generated">
              <a:extLst>
                <a:ext uri="{FF2B5EF4-FFF2-40B4-BE49-F238E27FC236}">
                  <a16:creationId xmlns:a16="http://schemas.microsoft.com/office/drawing/2014/main" id="{5E187690-A8D3-BE90-A1A6-5CE04524898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a:extLst>
                <a:ext uri="{FF2B5EF4-FFF2-40B4-BE49-F238E27FC236}">
                  <a16:creationId xmlns:a16="http://schemas.microsoft.com/office/drawing/2014/main" id="{D18A57EB-7EF3-02BA-D346-435CACE280D1}"/>
                </a:ext>
              </a:extLst>
            </p:cNvPr>
            <p:cNvSpPr txBox="1"/>
            <p:nvPr/>
          </p:nvSpPr>
          <p:spPr>
            <a:xfrm>
              <a:off x="8050906" y="4103589"/>
              <a:ext cx="391155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Đây không phải là hành vi xâm phạm đến quyền trẻ em. Vì việc phụ giúp công việc gia đình phù hợp với lứa tuổi là bổn phận của trẻ em</a:t>
              </a: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B3962C70-3751-19DB-CAA2-506FD45B6678}"/>
              </a:ext>
            </a:extLst>
          </p:cNvPr>
          <p:cNvPicPr>
            <a:picLocks noChangeAspect="1"/>
          </p:cNvPicPr>
          <p:nvPr/>
        </p:nvPicPr>
        <p:blipFill>
          <a:blip r:embed="rId3"/>
          <a:stretch>
            <a:fillRect/>
          </a:stretch>
        </p:blipFill>
        <p:spPr>
          <a:xfrm>
            <a:off x="885824" y="3000376"/>
            <a:ext cx="4166543" cy="2767012"/>
          </a:xfrm>
          <a:prstGeom prst="rect">
            <a:avLst/>
          </a:prstGeom>
        </p:spPr>
      </p:pic>
    </p:spTree>
    <p:extLst>
      <p:ext uri="{BB962C8B-B14F-4D97-AF65-F5344CB8AC3E}">
        <p14:creationId xmlns:p14="http://schemas.microsoft.com/office/powerpoint/2010/main" val="36651363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419100" y="276225"/>
            <a:ext cx="11468100" cy="638174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A397B899-AAC9-5193-6ED6-551CD6734A74}"/>
              </a:ext>
            </a:extLst>
          </p:cNvPr>
          <p:cNvGrpSpPr/>
          <p:nvPr/>
        </p:nvGrpSpPr>
        <p:grpSpPr>
          <a:xfrm>
            <a:off x="386305" y="259047"/>
            <a:ext cx="11439250" cy="1249155"/>
            <a:chOff x="1869832" y="3990205"/>
            <a:chExt cx="9304774" cy="1569660"/>
          </a:xfrm>
        </p:grpSpPr>
        <p:sp>
          <p:nvSpPr>
            <p:cNvPr id="5" name="TextBox 4">
              <a:extLst>
                <a:ext uri="{FF2B5EF4-FFF2-40B4-BE49-F238E27FC236}">
                  <a16:creationId xmlns:a16="http://schemas.microsoft.com/office/drawing/2014/main" id="{A829815D-310C-395B-60A6-794E2215B3F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1589DC5B-C276-D9FB-F001-F2B33BE11B1C}"/>
                </a:ext>
              </a:extLst>
            </p:cNvPr>
            <p:cNvSpPr txBox="1"/>
            <p:nvPr/>
          </p:nvSpPr>
          <p:spPr>
            <a:xfrm>
              <a:off x="1877139" y="4035265"/>
              <a:ext cx="9228178" cy="150830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tán thành hoặc không tán thành ý k</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iế</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nào dưới đây? Vì sao?</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52494254-F17E-4FED-B6D4-1B5BFEF32A24}"/>
              </a:ext>
            </a:extLst>
          </p:cNvPr>
          <p:cNvPicPr>
            <a:picLocks noChangeAspect="1"/>
          </p:cNvPicPr>
          <p:nvPr/>
        </p:nvPicPr>
        <p:blipFill>
          <a:blip r:embed="rId2"/>
          <a:stretch>
            <a:fillRect/>
          </a:stretch>
        </p:blipFill>
        <p:spPr>
          <a:xfrm>
            <a:off x="904875" y="1662113"/>
            <a:ext cx="4191000" cy="2356478"/>
          </a:xfrm>
          <a:prstGeom prst="rect">
            <a:avLst/>
          </a:prstGeom>
        </p:spPr>
      </p:pic>
      <p:pic>
        <p:nvPicPr>
          <p:cNvPr id="9" name="Picture 8">
            <a:extLst>
              <a:ext uri="{FF2B5EF4-FFF2-40B4-BE49-F238E27FC236}">
                <a16:creationId xmlns:a16="http://schemas.microsoft.com/office/drawing/2014/main" id="{1C59DDFA-D708-A4AD-CC43-A6427FDE5FAF}"/>
              </a:ext>
            </a:extLst>
          </p:cNvPr>
          <p:cNvPicPr>
            <a:picLocks noChangeAspect="1"/>
          </p:cNvPicPr>
          <p:nvPr/>
        </p:nvPicPr>
        <p:blipFill>
          <a:blip r:embed="rId3"/>
          <a:stretch>
            <a:fillRect/>
          </a:stretch>
        </p:blipFill>
        <p:spPr>
          <a:xfrm>
            <a:off x="5514975" y="1614488"/>
            <a:ext cx="2205037" cy="2471737"/>
          </a:xfrm>
          <a:prstGeom prst="rect">
            <a:avLst/>
          </a:prstGeom>
        </p:spPr>
      </p:pic>
      <p:pic>
        <p:nvPicPr>
          <p:cNvPr id="12" name="Picture 11">
            <a:extLst>
              <a:ext uri="{FF2B5EF4-FFF2-40B4-BE49-F238E27FC236}">
                <a16:creationId xmlns:a16="http://schemas.microsoft.com/office/drawing/2014/main" id="{3896DEDE-D334-4A8E-3630-56EC2D00BBD5}"/>
              </a:ext>
            </a:extLst>
          </p:cNvPr>
          <p:cNvPicPr>
            <a:picLocks noChangeAspect="1"/>
          </p:cNvPicPr>
          <p:nvPr/>
        </p:nvPicPr>
        <p:blipFill>
          <a:blip r:embed="rId4"/>
          <a:stretch>
            <a:fillRect/>
          </a:stretch>
        </p:blipFill>
        <p:spPr>
          <a:xfrm>
            <a:off x="8439150" y="1643062"/>
            <a:ext cx="2205037" cy="2423203"/>
          </a:xfrm>
          <a:prstGeom prst="rect">
            <a:avLst/>
          </a:prstGeom>
        </p:spPr>
      </p:pic>
      <p:pic>
        <p:nvPicPr>
          <p:cNvPr id="14" name="Picture 13">
            <a:extLst>
              <a:ext uri="{FF2B5EF4-FFF2-40B4-BE49-F238E27FC236}">
                <a16:creationId xmlns:a16="http://schemas.microsoft.com/office/drawing/2014/main" id="{056BF445-D70C-0805-F6DB-CEDB4666BEAA}"/>
              </a:ext>
            </a:extLst>
          </p:cNvPr>
          <p:cNvPicPr>
            <a:picLocks noChangeAspect="1"/>
          </p:cNvPicPr>
          <p:nvPr/>
        </p:nvPicPr>
        <p:blipFill>
          <a:blip r:embed="rId5"/>
          <a:stretch>
            <a:fillRect/>
          </a:stretch>
        </p:blipFill>
        <p:spPr>
          <a:xfrm>
            <a:off x="3733800" y="4343013"/>
            <a:ext cx="4838700" cy="2157799"/>
          </a:xfrm>
          <a:prstGeom prst="rect">
            <a:avLst/>
          </a:prstGeom>
        </p:spPr>
      </p:pic>
    </p:spTree>
    <p:extLst>
      <p:ext uri="{BB962C8B-B14F-4D97-AF65-F5344CB8AC3E}">
        <p14:creationId xmlns:p14="http://schemas.microsoft.com/office/powerpoint/2010/main" val="248727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AEBEFC3-303B-7217-FFA9-11044B787D14}"/>
              </a:ext>
            </a:extLst>
          </p:cNvPr>
          <p:cNvPicPr>
            <a:picLocks noChangeAspect="1"/>
          </p:cNvPicPr>
          <p:nvPr/>
        </p:nvPicPr>
        <p:blipFill>
          <a:blip r:embed="rId2"/>
          <a:stretch>
            <a:fillRect/>
          </a:stretch>
        </p:blipFill>
        <p:spPr>
          <a:xfrm>
            <a:off x="1195387" y="1752599"/>
            <a:ext cx="3624263" cy="3490031"/>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0D9EA280-2382-80D9-B18A-632107A33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088" y="4469164"/>
            <a:ext cx="1232537" cy="1255362"/>
          </a:xfrm>
          <a:prstGeom prst="rect">
            <a:avLst/>
          </a:prstGeom>
        </p:spPr>
      </p:pic>
      <p:sp>
        <p:nvSpPr>
          <p:cNvPr id="9" name="Rectangle 8">
            <a:extLst>
              <a:ext uri="{FF2B5EF4-FFF2-40B4-BE49-F238E27FC236}">
                <a16:creationId xmlns:a16="http://schemas.microsoft.com/office/drawing/2014/main" id="{32B844DA-3E5D-A86B-E087-1C7A7B077DBC}"/>
              </a:ext>
            </a:extLst>
          </p:cNvPr>
          <p:cNvSpPr/>
          <p:nvPr/>
        </p:nvSpPr>
        <p:spPr>
          <a:xfrm>
            <a:off x="5988547" y="1827122"/>
            <a:ext cx="5211765" cy="2992679"/>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3200" dirty="0">
                <a:solidFill>
                  <a:prstClr val="black"/>
                </a:solidFill>
              </a:rPr>
              <a:t>Không tán thành. Vì trẻ em có quyền vui chơi, giải trí nhưng cũng có bổn phận giúp đỡ gia đình những công việc phù hợp lứa tuổi.</a:t>
            </a:r>
            <a:endParaRPr kumimoji="0" lang="en-US" sz="32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13869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703521" y="40891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3676314-D06F-587D-285A-7209EAAD58AF}"/>
              </a:ext>
            </a:extLst>
          </p:cNvPr>
          <p:cNvPicPr>
            <a:picLocks noChangeAspect="1"/>
          </p:cNvPicPr>
          <p:nvPr/>
        </p:nvPicPr>
        <p:blipFill>
          <a:blip r:embed="rId2"/>
          <a:stretch>
            <a:fillRect/>
          </a:stretch>
        </p:blipFill>
        <p:spPr>
          <a:xfrm>
            <a:off x="1947862" y="1585912"/>
            <a:ext cx="2967038" cy="3471091"/>
          </a:xfrm>
          <a:prstGeom prst="rect">
            <a:avLst/>
          </a:prstGeom>
        </p:spPr>
      </p:pic>
      <p:pic>
        <p:nvPicPr>
          <p:cNvPr id="6" name="Picture 5" descr="A red x on a black background&#10;&#10;Description automatically generated">
            <a:extLst>
              <a:ext uri="{FF2B5EF4-FFF2-40B4-BE49-F238E27FC236}">
                <a16:creationId xmlns:a16="http://schemas.microsoft.com/office/drawing/2014/main" id="{84832A43-3BD0-0501-FCFF-DA471B862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338" y="4231039"/>
            <a:ext cx="1232537" cy="1255362"/>
          </a:xfrm>
          <a:prstGeom prst="rect">
            <a:avLst/>
          </a:prstGeom>
        </p:spPr>
      </p:pic>
      <p:sp>
        <p:nvSpPr>
          <p:cNvPr id="7" name="Rectangle 6">
            <a:extLst>
              <a:ext uri="{FF2B5EF4-FFF2-40B4-BE49-F238E27FC236}">
                <a16:creationId xmlns:a16="http://schemas.microsoft.com/office/drawing/2014/main" id="{A9E55E89-C463-2A5E-5C0C-C537AA8E12DA}"/>
              </a:ext>
            </a:extLst>
          </p:cNvPr>
          <p:cNvSpPr/>
          <p:nvPr/>
        </p:nvSpPr>
        <p:spPr>
          <a:xfrm>
            <a:off x="5702797" y="1379447"/>
            <a:ext cx="5211765" cy="3583610"/>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3200" dirty="0">
                <a:solidFill>
                  <a:prstClr val="black"/>
                </a:solidFill>
              </a:rPr>
              <a:t>Không tán thành. Vì trẻ em có quyền được giáo dục, học tập và phát triển năng khiếu, việc cho con đi học là trách nhiệm và nghĩa vụ của cha mẹ</a:t>
            </a:r>
            <a:r>
              <a:rPr lang="en-US" sz="3200" dirty="0">
                <a:solidFill>
                  <a:prstClr val="black"/>
                </a:solidFill>
              </a:rPr>
              <a:t>.</a:t>
            </a:r>
            <a:endParaRPr kumimoji="0" lang="en-US" sz="32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26921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9A9AF1D-06F0-891A-3346-D09EE8570398}"/>
              </a:ext>
            </a:extLst>
          </p:cNvPr>
          <p:cNvPicPr>
            <a:picLocks noChangeAspect="1"/>
          </p:cNvPicPr>
          <p:nvPr/>
        </p:nvPicPr>
        <p:blipFill>
          <a:blip r:embed="rId2"/>
          <a:stretch>
            <a:fillRect/>
          </a:stretch>
        </p:blipFill>
        <p:spPr>
          <a:xfrm>
            <a:off x="1338262" y="1704975"/>
            <a:ext cx="3310999" cy="3524250"/>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50D73E28-42C7-352D-B75D-2EF71B2DF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512" y="4200525"/>
            <a:ext cx="1484977" cy="1257300"/>
          </a:xfrm>
          <a:prstGeom prst="rect">
            <a:avLst/>
          </a:prstGeom>
        </p:spPr>
      </p:pic>
      <p:sp>
        <p:nvSpPr>
          <p:cNvPr id="10" name="Rectangle 9">
            <a:extLst>
              <a:ext uri="{FF2B5EF4-FFF2-40B4-BE49-F238E27FC236}">
                <a16:creationId xmlns:a16="http://schemas.microsoft.com/office/drawing/2014/main" id="{63BA614B-80CF-5AEC-5B5F-03219921C3EB}"/>
              </a:ext>
            </a:extLst>
          </p:cNvPr>
          <p:cNvSpPr/>
          <p:nvPr/>
        </p:nvSpPr>
        <p:spPr>
          <a:xfrm>
            <a:off x="5543551" y="2093822"/>
            <a:ext cx="5637712" cy="2240422"/>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4000" dirty="0">
                <a:solidFill>
                  <a:prstClr val="black"/>
                </a:solidFill>
              </a:rPr>
              <a:t>Tán thành. Vì đó là những công việc vượt quá sức của trẻ em</a:t>
            </a:r>
            <a:r>
              <a:rPr lang="en-US" sz="4000" dirty="0">
                <a:solidFill>
                  <a:prstClr val="black"/>
                </a:solidFill>
              </a:rPr>
              <a:t>.</a:t>
            </a:r>
            <a:endParaRPr kumimoji="0" lang="en-US" sz="40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08753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C6C59C1-8708-C73B-4EC9-D5C4EC6FE2FF}"/>
              </a:ext>
            </a:extLst>
          </p:cNvPr>
          <p:cNvPicPr>
            <a:picLocks noChangeAspect="1"/>
          </p:cNvPicPr>
          <p:nvPr/>
        </p:nvPicPr>
        <p:blipFill>
          <a:blip r:embed="rId2"/>
          <a:stretch>
            <a:fillRect/>
          </a:stretch>
        </p:blipFill>
        <p:spPr>
          <a:xfrm>
            <a:off x="1366837" y="1619250"/>
            <a:ext cx="3390219" cy="3595687"/>
          </a:xfrm>
          <a:prstGeom prst="rect">
            <a:avLst/>
          </a:prstGeom>
        </p:spPr>
      </p:pic>
      <p:pic>
        <p:nvPicPr>
          <p:cNvPr id="6" name="Picture 5" descr="A green tick mark on a black background&#10;&#10;Description automatically generated">
            <a:extLst>
              <a:ext uri="{FF2B5EF4-FFF2-40B4-BE49-F238E27FC236}">
                <a16:creationId xmlns:a16="http://schemas.microsoft.com/office/drawing/2014/main" id="{F740F99C-2D47-2D14-3FA8-3B105905F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512" y="4200525"/>
            <a:ext cx="1484977" cy="1257300"/>
          </a:xfrm>
          <a:prstGeom prst="rect">
            <a:avLst/>
          </a:prstGeom>
        </p:spPr>
      </p:pic>
      <p:sp>
        <p:nvSpPr>
          <p:cNvPr id="8" name="Rectangle 7">
            <a:extLst>
              <a:ext uri="{FF2B5EF4-FFF2-40B4-BE49-F238E27FC236}">
                <a16:creationId xmlns:a16="http://schemas.microsoft.com/office/drawing/2014/main" id="{064A5989-722E-8787-03AD-53E9713212CC}"/>
              </a:ext>
            </a:extLst>
          </p:cNvPr>
          <p:cNvSpPr/>
          <p:nvPr/>
        </p:nvSpPr>
        <p:spPr>
          <a:xfrm>
            <a:off x="5543551" y="2093822"/>
            <a:ext cx="5637712" cy="2240422"/>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4000" dirty="0">
                <a:solidFill>
                  <a:prstClr val="black"/>
                </a:solidFill>
              </a:rPr>
              <a:t>Tán thành. Vì đây là một trong những quyền của trẻ em</a:t>
            </a:r>
            <a:r>
              <a:rPr lang="en-US" sz="4000" dirty="0">
                <a:solidFill>
                  <a:prstClr val="black"/>
                </a:solidFill>
              </a:rPr>
              <a:t>.</a:t>
            </a:r>
            <a:endParaRPr kumimoji="0" lang="en-US" sz="40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774227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pic>
        <p:nvPicPr>
          <p:cNvPr id="2" name="Picture 1">
            <a:extLst>
              <a:ext uri="{FF2B5EF4-FFF2-40B4-BE49-F238E27FC236}">
                <a16:creationId xmlns:a16="http://schemas.microsoft.com/office/drawing/2014/main" id="{D2B4540F-5688-878B-33CC-5F616B0EE70D}"/>
              </a:ext>
            </a:extLst>
          </p:cNvPr>
          <p:cNvPicPr>
            <a:picLocks noChangeAspect="1"/>
          </p:cNvPicPr>
          <p:nvPr/>
        </p:nvPicPr>
        <p:blipFill>
          <a:blip r:embed="rId5"/>
          <a:stretch>
            <a:fillRect/>
          </a:stretch>
        </p:blipFill>
        <p:spPr>
          <a:xfrm>
            <a:off x="2609073" y="1629377"/>
            <a:ext cx="9126503" cy="3694496"/>
          </a:xfrm>
          <a:prstGeom prst="rect">
            <a:avLst/>
          </a:prstGeom>
        </p:spPr>
      </p:pic>
    </p:spTree>
    <p:extLst>
      <p:ext uri="{BB962C8B-B14F-4D97-AF65-F5344CB8AC3E}">
        <p14:creationId xmlns:p14="http://schemas.microsoft.com/office/powerpoint/2010/main" val="64632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703521" y="40891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6923FE5-D508-A68B-C570-D11EEA226D43}"/>
              </a:ext>
            </a:extLst>
          </p:cNvPr>
          <p:cNvPicPr>
            <a:picLocks noChangeAspect="1"/>
          </p:cNvPicPr>
          <p:nvPr/>
        </p:nvPicPr>
        <p:blipFill>
          <a:blip r:embed="rId2"/>
          <a:stretch>
            <a:fillRect/>
          </a:stretch>
        </p:blipFill>
        <p:spPr>
          <a:xfrm>
            <a:off x="1019175" y="1719262"/>
            <a:ext cx="3694412" cy="3433763"/>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97FF0EDA-703E-63F5-D510-FB9EB4AC9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338" y="4231039"/>
            <a:ext cx="1232537" cy="1255362"/>
          </a:xfrm>
          <a:prstGeom prst="rect">
            <a:avLst/>
          </a:prstGeom>
        </p:spPr>
      </p:pic>
      <p:sp>
        <p:nvSpPr>
          <p:cNvPr id="9" name="Rectangle 8">
            <a:extLst>
              <a:ext uri="{FF2B5EF4-FFF2-40B4-BE49-F238E27FC236}">
                <a16:creationId xmlns:a16="http://schemas.microsoft.com/office/drawing/2014/main" id="{69642B1B-202F-3518-6C35-35F27B4DEAFA}"/>
              </a:ext>
            </a:extLst>
          </p:cNvPr>
          <p:cNvSpPr/>
          <p:nvPr/>
        </p:nvSpPr>
        <p:spPr>
          <a:xfrm>
            <a:off x="5664697" y="1646147"/>
            <a:ext cx="5412878" cy="3583610"/>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3200" dirty="0">
                <a:solidFill>
                  <a:prstClr val="black"/>
                </a:solidFill>
              </a:rPr>
              <a:t>Không tán thành. Vì ngoài việc học, trẻ em cần tham gia vào các hoạt động khác để rèn luyện thân thể, đạo đức, phát triển một cách toàn diện</a:t>
            </a:r>
            <a:r>
              <a:rPr lang="en-US" sz="3200" dirty="0">
                <a:solidFill>
                  <a:prstClr val="black"/>
                </a:solidFill>
              </a:rPr>
              <a:t>.</a:t>
            </a:r>
            <a:endParaRPr kumimoji="0" lang="en-US" sz="32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94526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E00EE49-7C18-5D2E-6F4A-A3ADF542FEE9}"/>
              </a:ext>
            </a:extLst>
          </p:cNvPr>
          <p:cNvPicPr>
            <a:picLocks noChangeAspect="1"/>
          </p:cNvPicPr>
          <p:nvPr/>
        </p:nvPicPr>
        <p:blipFill>
          <a:blip r:embed="rId2"/>
          <a:stretch>
            <a:fillRect/>
          </a:stretch>
        </p:blipFill>
        <p:spPr>
          <a:xfrm>
            <a:off x="1071562" y="1809750"/>
            <a:ext cx="3842935" cy="3219450"/>
          </a:xfrm>
          <a:prstGeom prst="rect">
            <a:avLst/>
          </a:prstGeom>
        </p:spPr>
      </p:pic>
      <p:pic>
        <p:nvPicPr>
          <p:cNvPr id="6" name="Picture 5" descr="A green tick mark on a black background&#10;&#10;Description automatically generated">
            <a:extLst>
              <a:ext uri="{FF2B5EF4-FFF2-40B4-BE49-F238E27FC236}">
                <a16:creationId xmlns:a16="http://schemas.microsoft.com/office/drawing/2014/main" id="{B2E11970-FD1C-BED2-A4C4-C9A5B17B3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512" y="4200525"/>
            <a:ext cx="1484977" cy="1257300"/>
          </a:xfrm>
          <a:prstGeom prst="rect">
            <a:avLst/>
          </a:prstGeom>
        </p:spPr>
      </p:pic>
      <p:sp>
        <p:nvSpPr>
          <p:cNvPr id="8" name="Rectangle 7">
            <a:extLst>
              <a:ext uri="{FF2B5EF4-FFF2-40B4-BE49-F238E27FC236}">
                <a16:creationId xmlns:a16="http://schemas.microsoft.com/office/drawing/2014/main" id="{8A4B3967-32CA-90D9-6402-4C568BF01EFB}"/>
              </a:ext>
            </a:extLst>
          </p:cNvPr>
          <p:cNvSpPr/>
          <p:nvPr/>
        </p:nvSpPr>
        <p:spPr>
          <a:xfrm>
            <a:off x="5362575" y="1646147"/>
            <a:ext cx="5771063" cy="3355214"/>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vi-VN" sz="3600" dirty="0">
                <a:solidFill>
                  <a:prstClr val="black"/>
                </a:solidFill>
              </a:rPr>
              <a:t>Tán thành. Vì quyền trẻ em được pháp luật quy định rõ ràng, mọi hành vi xâm phạm quyền trẻ em đều là trái pháp luật</a:t>
            </a:r>
            <a:r>
              <a:rPr lang="en-US" sz="3600" dirty="0">
                <a:solidFill>
                  <a:prstClr val="black"/>
                </a:solidFill>
              </a:rPr>
              <a:t>.</a:t>
            </a:r>
            <a:endParaRPr kumimoji="0" lang="en-US" sz="3600" b="0" i="1" u="none" strike="noStrike" kern="1200" cap="none" spc="0" normalizeH="0" baseline="0" noProof="0" dirty="0">
              <a:ln>
                <a:noFill/>
              </a:ln>
              <a:solidFill>
                <a:srgbClr val="84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22910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pic>
        <p:nvPicPr>
          <p:cNvPr id="4" name="Picture 3">
            <a:extLst>
              <a:ext uri="{FF2B5EF4-FFF2-40B4-BE49-F238E27FC236}">
                <a16:creationId xmlns:a16="http://schemas.microsoft.com/office/drawing/2014/main" id="{E80B91E9-2598-A2DC-05AB-4DDAD0B12F85}"/>
              </a:ext>
            </a:extLst>
          </p:cNvPr>
          <p:cNvPicPr>
            <a:picLocks noChangeAspect="1"/>
          </p:cNvPicPr>
          <p:nvPr/>
        </p:nvPicPr>
        <p:blipFill>
          <a:blip r:embed="rId5"/>
          <a:stretch>
            <a:fillRect/>
          </a:stretch>
        </p:blipFill>
        <p:spPr>
          <a:xfrm>
            <a:off x="3890072" y="1974231"/>
            <a:ext cx="7364606" cy="2566638"/>
          </a:xfrm>
          <a:prstGeom prst="rect">
            <a:avLst/>
          </a:prstGeom>
        </p:spPr>
      </p:pic>
    </p:spTree>
    <p:extLst>
      <p:ext uri="{BB962C8B-B14F-4D97-AF65-F5344CB8AC3E}">
        <p14:creationId xmlns:p14="http://schemas.microsoft.com/office/powerpoint/2010/main" val="363401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1281408" y="985150"/>
            <a:ext cx="7967367" cy="2710550"/>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cs typeface="+mn-cs"/>
              </a:rPr>
              <a:t>Em đã thực hiện được tốt những quyền và bổn phận trẻ em nào?</a:t>
            </a:r>
            <a:endParaRPr kumimoji="0" lang="en-VN" sz="4800" b="0" i="0" u="none" strike="noStrike" kern="1200" cap="none" spc="0" normalizeH="0" baseline="0" noProof="0" dirty="0">
              <a:ln>
                <a:noFill/>
              </a:ln>
              <a:solidFill>
                <a:prstClr val="white"/>
              </a:solidFill>
              <a:effectLst/>
              <a:uLnTx/>
              <a:uFillTx/>
              <a:latin typeface="Cambria" panose="020405030504060302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5517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604585" y="1891110"/>
            <a:ext cx="10118127" cy="1754326"/>
          </a:xfrm>
          <a:prstGeom prst="rect">
            <a:avLst/>
          </a:prstGeom>
          <a:solidFill>
            <a:schemeClr val="bg1"/>
          </a:solidFill>
          <a:ln w="38100">
            <a:solidFill>
              <a:schemeClr val="tx1"/>
            </a:solidFill>
          </a:ln>
        </p:spPr>
        <p:txBody>
          <a:bodyPr wrap="square">
            <a:spAutoFit/>
          </a:bodyPr>
          <a:lstStyle/>
          <a:p>
            <a:pPr lvl="0" algn="ctr"/>
            <a:r>
              <a:rPr lang="en-US" sz="5400" dirty="0">
                <a:solidFill>
                  <a:prstClr val="black"/>
                </a:solidFill>
                <a:latin typeface="Cambria" panose="02040503050406030204" pitchFamily="18" charset="0"/>
              </a:rPr>
              <a:t>V</a:t>
            </a:r>
            <a:r>
              <a:rPr lang="vi-VN" sz="5400" dirty="0">
                <a:solidFill>
                  <a:prstClr val="black"/>
                </a:solidFill>
                <a:latin typeface="Cambria" panose="02040503050406030204" pitchFamily="18" charset="0"/>
              </a:rPr>
              <a:t>ẽ sơ đồ tư duy tóm tắt về quyền và bổn phận trẻ em</a:t>
            </a:r>
            <a:endParaRPr kumimoji="0" lang="en-VN" sz="5400" b="0" i="0" u="none" strike="noStrike" kern="1200" cap="none" spc="0" normalizeH="0" baseline="0" noProof="0" dirty="0">
              <a:ln>
                <a:noFill/>
              </a:ln>
              <a:solidFill>
                <a:prstClr val="black"/>
              </a:solidFill>
              <a:effectLst/>
              <a:uLnTx/>
              <a:uFillTx/>
              <a:latin typeface="Cambria" panose="02040503050406030204" pitchFamily="18" charset="0"/>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297" y="3429000"/>
            <a:ext cx="4593096" cy="4593096"/>
          </a:xfrm>
          <a:prstGeom prst="rect">
            <a:avLst/>
          </a:prstGeom>
        </p:spPr>
      </p:pic>
      <p:pic>
        <p:nvPicPr>
          <p:cNvPr id="4" name="Picture 3">
            <a:extLst>
              <a:ext uri="{FF2B5EF4-FFF2-40B4-BE49-F238E27FC236}">
                <a16:creationId xmlns:a16="http://schemas.microsoft.com/office/drawing/2014/main" id="{9327CAD7-A331-4365-9F4F-D8B132121311}"/>
              </a:ext>
            </a:extLst>
          </p:cNvPr>
          <p:cNvPicPr>
            <a:picLocks noChangeAspect="1"/>
          </p:cNvPicPr>
          <p:nvPr/>
        </p:nvPicPr>
        <p:blipFill>
          <a:blip r:embed="rId4"/>
          <a:stretch>
            <a:fillRect/>
          </a:stretch>
        </p:blipFill>
        <p:spPr>
          <a:xfrm>
            <a:off x="4376759" y="407981"/>
            <a:ext cx="3895682" cy="1603387"/>
          </a:xfrm>
          <a:prstGeom prst="rect">
            <a:avLst/>
          </a:prstGeom>
        </p:spPr>
      </p:pic>
    </p:spTree>
    <p:extLst>
      <p:ext uri="{BB962C8B-B14F-4D97-AF65-F5344CB8AC3E}">
        <p14:creationId xmlns:p14="http://schemas.microsoft.com/office/powerpoint/2010/main" val="182452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4" y="682161"/>
            <a:ext cx="2214802" cy="244508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816" y="1664030"/>
            <a:ext cx="8791194" cy="4133446"/>
          </a:xfrm>
          <a:prstGeom prst="rect">
            <a:avLst/>
          </a:prstGeom>
        </p:spPr>
      </p:pic>
    </p:spTree>
    <p:extLst>
      <p:ext uri="{BB962C8B-B14F-4D97-AF65-F5344CB8AC3E}">
        <p14:creationId xmlns:p14="http://schemas.microsoft.com/office/powerpoint/2010/main" val="16458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o vệ Quyền Trẻ Em">
            <a:hlinkClick r:id="" action="ppaction://media"/>
            <a:extLst>
              <a:ext uri="{FF2B5EF4-FFF2-40B4-BE49-F238E27FC236}">
                <a16:creationId xmlns:a16="http://schemas.microsoft.com/office/drawing/2014/main" id="{44E31C3A-0DAB-54F5-EE9B-D7E8F126EC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5474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0A2639-9E79-E749-9C5A-B86A6ADC03B2}"/>
              </a:ext>
            </a:extLst>
          </p:cNvPr>
          <p:cNvSpPr txBox="1"/>
          <p:nvPr/>
        </p:nvSpPr>
        <p:spPr>
          <a:xfrm>
            <a:off x="2642531" y="2271980"/>
            <a:ext cx="6811687" cy="2862322"/>
          </a:xfrm>
          <a:prstGeom prst="rect">
            <a:avLst/>
          </a:prstGeom>
          <a:noFill/>
        </p:spPr>
        <p:txBody>
          <a:bodyPr wrap="square" rtlCol="0">
            <a:spAutoFit/>
          </a:bodyPr>
          <a:lstStyle/>
          <a:p>
            <a:pPr lvl="0" algn="ctr"/>
            <a:r>
              <a:rPr lang="nl-NL" sz="6000" b="1" dirty="0">
                <a:solidFill>
                  <a:srgbClr val="002060"/>
                </a:solidFill>
                <a:latin typeface="Cambria" panose="02040503050406030204" pitchFamily="18" charset="0"/>
                <a:ea typeface="Cambria" panose="02040503050406030204" pitchFamily="18" charset="0"/>
              </a:rPr>
              <a:t>Vì sao phải thực hiện quyền và bổn phận trẻ em?</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527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pic>
        <p:nvPicPr>
          <p:cNvPr id="2" name="Picture 1">
            <a:extLst>
              <a:ext uri="{FF2B5EF4-FFF2-40B4-BE49-F238E27FC236}">
                <a16:creationId xmlns:a16="http://schemas.microsoft.com/office/drawing/2014/main" id="{87DC5364-A800-6460-7DA8-59FCAA05E7E9}"/>
              </a:ext>
            </a:extLst>
          </p:cNvPr>
          <p:cNvPicPr>
            <a:picLocks noChangeAspect="1"/>
          </p:cNvPicPr>
          <p:nvPr/>
        </p:nvPicPr>
        <p:blipFill>
          <a:blip r:embed="rId5"/>
          <a:stretch>
            <a:fillRect/>
          </a:stretch>
        </p:blipFill>
        <p:spPr>
          <a:xfrm>
            <a:off x="3151631" y="1473928"/>
            <a:ext cx="8803387" cy="3700593"/>
          </a:xfrm>
          <a:prstGeom prst="rect">
            <a:avLst/>
          </a:prstGeom>
        </p:spPr>
      </p:pic>
    </p:spTree>
    <p:extLst>
      <p:ext uri="{BB962C8B-B14F-4D97-AF65-F5344CB8AC3E}">
        <p14:creationId xmlns:p14="http://schemas.microsoft.com/office/powerpoint/2010/main" val="338511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63153"/>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684122" y="-167157"/>
            <a:ext cx="8790889" cy="668912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714749" y="1146516"/>
            <a:ext cx="6715125"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lvl="0"/>
            <a:r>
              <a:rPr lang="vi-VN" sz="5400" b="1" dirty="0">
                <a:solidFill>
                  <a:srgbClr val="C00000"/>
                </a:solidFill>
                <a:effectLst/>
                <a:latin typeface="Cambria" panose="02040503050406030204" pitchFamily="18" charset="0"/>
                <a:ea typeface="Cambria" panose="02040503050406030204" pitchFamily="18" charset="0"/>
              </a:rPr>
              <a:t>Chơi trò chơi: </a:t>
            </a:r>
            <a:endParaRPr lang="en-US" sz="5400" b="1" dirty="0">
              <a:solidFill>
                <a:srgbClr val="C00000"/>
              </a:solidFill>
              <a:effectLst/>
              <a:latin typeface="Cambria" panose="02040503050406030204" pitchFamily="18" charset="0"/>
              <a:ea typeface="Cambria" panose="02040503050406030204" pitchFamily="18" charset="0"/>
            </a:endParaRPr>
          </a:p>
          <a:p>
            <a:pPr lvl="0"/>
            <a:r>
              <a:rPr lang="vi-VN" sz="5400" b="1" dirty="0">
                <a:solidFill>
                  <a:srgbClr val="C00000"/>
                </a:solidFill>
                <a:effectLst/>
                <a:latin typeface="Cambria" panose="02040503050406030204" pitchFamily="18" charset="0"/>
                <a:ea typeface="Cambria" panose="02040503050406030204" pitchFamily="18" charset="0"/>
              </a:rPr>
              <a:t>Kể về các quyền và bổn phận của trẻ em</a:t>
            </a:r>
            <a:endParaRPr kumimoji="0" lang="en-VN" sz="6600" b="0" i="0" u="none" strike="noStrike" kern="1200" cap="none" spc="0" normalizeH="0" baseline="0" noProof="0" dirty="0">
              <a:ln>
                <a:noFill/>
              </a:ln>
              <a:solidFill>
                <a:prstClr val="black"/>
              </a:solidFill>
              <a:effectLst/>
              <a:uLnTx/>
              <a:uFillTx/>
              <a:latin typeface="Cambria" panose="02040503050406030204" pitchFamily="18" charset="0"/>
              <a:ea typeface="字魂141号-活力悦动体" panose="00000500000000000000" pitchFamily="2" charset="-122"/>
              <a:cs typeface="+mn-cs"/>
            </a:endParaRP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0" y="3632706"/>
            <a:ext cx="5300755" cy="3056415"/>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405" y="3008526"/>
            <a:ext cx="4374772" cy="4304776"/>
          </a:xfrm>
          <a:prstGeom prst="rect">
            <a:avLst/>
          </a:prstGeom>
        </p:spPr>
      </p:pic>
    </p:spTree>
    <p:extLst>
      <p:ext uri="{BB962C8B-B14F-4D97-AF65-F5344CB8AC3E}">
        <p14:creationId xmlns:p14="http://schemas.microsoft.com/office/powerpoint/2010/main" val="69314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285750" y="708925"/>
            <a:ext cx="9582150" cy="4701275"/>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vi-VN" sz="4000" b="1" dirty="0">
                <a:solidFill>
                  <a:srgbClr val="002060"/>
                </a:solidFill>
                <a:latin typeface="Cambria" panose="02040503050406030204" pitchFamily="18" charset="0"/>
                <a:ea typeface="Times New Roman" panose="02020603050405020304" pitchFamily="18" charset="0"/>
              </a:rPr>
              <a:t>Chia lớp thành hai đội với hai vòng chơi:</a:t>
            </a:r>
          </a:p>
          <a:p>
            <a:pPr lvl="0" algn="just">
              <a:lnSpc>
                <a:spcPct val="115000"/>
              </a:lnSpc>
            </a:pPr>
            <a:r>
              <a:rPr lang="vi-VN" sz="4000" dirty="0">
                <a:solidFill>
                  <a:srgbClr val="002060"/>
                </a:solidFill>
                <a:latin typeface="Cambria" panose="02040503050406030204" pitchFamily="18" charset="0"/>
                <a:ea typeface="Times New Roman" panose="02020603050405020304" pitchFamily="18" charset="0"/>
              </a:rPr>
              <a:t>Vòng 1: Kể về các quyền của trẻ em</a:t>
            </a:r>
          </a:p>
          <a:p>
            <a:pPr lvl="0" algn="just">
              <a:lnSpc>
                <a:spcPct val="115000"/>
              </a:lnSpc>
            </a:pPr>
            <a:r>
              <a:rPr lang="vi-VN" sz="4000" dirty="0">
                <a:solidFill>
                  <a:srgbClr val="002060"/>
                </a:solidFill>
                <a:latin typeface="Cambria" panose="02040503050406030204" pitchFamily="18" charset="0"/>
                <a:ea typeface="Times New Roman" panose="02020603050405020304" pitchFamily="18" charset="0"/>
              </a:rPr>
              <a:t>Vòng 2: Kể về các bổn phận của trẻ em</a:t>
            </a:r>
            <a:endParaRPr lang="en-US" sz="4000" dirty="0">
              <a:solidFill>
                <a:srgbClr val="002060"/>
              </a:solidFill>
              <a:latin typeface="Cambria" panose="02040503050406030204" pitchFamily="18" charset="0"/>
              <a:ea typeface="Times New Roman" panose="02020603050405020304" pitchFamily="18" charset="0"/>
            </a:endParaRPr>
          </a:p>
          <a:p>
            <a:pPr lvl="0" algn="just">
              <a:lnSpc>
                <a:spcPct val="115000"/>
              </a:lnSpc>
            </a:pPr>
            <a:r>
              <a:rPr lang="vi-VN" sz="4000" dirty="0">
                <a:solidFill>
                  <a:srgbClr val="002060"/>
                </a:solidFill>
                <a:latin typeface="Cambria" panose="02040503050406030204" pitchFamily="18" charset="0"/>
                <a:ea typeface="Times New Roman" panose="02020603050405020304" pitchFamily="18" charset="0"/>
              </a:rPr>
              <a:t>Trong cùng một thời gian, đội nào kể được đúng và nhiều hơn sẽ thắng cuộc</a:t>
            </a:r>
            <a:endParaRPr kumimoji="0" lang="en-VN" sz="4000" b="0"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50187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72078" y="1590664"/>
            <a:ext cx="5543708" cy="5543708"/>
          </a:xfrm>
          <a:prstGeom prst="ellipse">
            <a:avLst/>
          </a:prstGeom>
        </p:spPr>
      </p:pic>
      <p:sp>
        <p:nvSpPr>
          <p:cNvPr id="4" name="TextBox 3">
            <a:extLst>
              <a:ext uri="{FF2B5EF4-FFF2-40B4-BE49-F238E27FC236}">
                <a16:creationId xmlns:a16="http://schemas.microsoft.com/office/drawing/2014/main" id="{D9BFD3E4-E3EF-548B-1A8E-E1EB23E9B4C1}"/>
              </a:ext>
            </a:extLst>
          </p:cNvPr>
          <p:cNvSpPr txBox="1"/>
          <p:nvPr/>
        </p:nvSpPr>
        <p:spPr>
          <a:xfrm>
            <a:off x="2543175" y="504825"/>
            <a:ext cx="8439150" cy="5632311"/>
          </a:xfrm>
          <a:prstGeom prst="rect">
            <a:avLst/>
          </a:prstGeom>
          <a:noFill/>
        </p:spPr>
        <p:txBody>
          <a:bodyPr wrap="square" rtlCol="0">
            <a:spAutoFit/>
          </a:bodyPr>
          <a:lstStyle/>
          <a:p>
            <a:pPr algn="just" latinLnBrk="0"/>
            <a:r>
              <a:rPr lang="vi-VN" sz="2400" b="1" i="0" dirty="0">
                <a:solidFill>
                  <a:srgbClr val="000000"/>
                </a:solidFill>
                <a:effectLst/>
                <a:latin typeface="Cambria" panose="02040503050406030204" pitchFamily="18" charset="0"/>
                <a:ea typeface="Cambria" panose="02040503050406030204" pitchFamily="18" charset="0"/>
              </a:rPr>
              <a:t>Các quyền của trẻ em</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khai sinh</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chăm sóc sức khỏe</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giáo dục, học tập và phát triển năng khiếu</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bảo vệ để không bị bạo lực, bỏ rơi, bỏ mặc</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vui chơi, giải trí</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bày tỏ ý kiến và hội họp</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sống</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chăm sóc, nuôi dưỡng</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giữ gìn, phát huy bản sắc</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tự do tín ngưỡng, tôn giáo</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bí mật đời sống riêng tư</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sống chung với cha, mẹ</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bảo vệ khỏi chất ma túy</a:t>
            </a:r>
          </a:p>
          <a:p>
            <a:pPr algn="just" latinLnBrk="0"/>
            <a:r>
              <a:rPr lang="vi-VN" sz="2400" b="0" i="0" dirty="0">
                <a:solidFill>
                  <a:srgbClr val="000000"/>
                </a:solidFill>
                <a:effectLst/>
                <a:latin typeface="Cambria" panose="02040503050406030204" pitchFamily="18" charset="0"/>
                <a:ea typeface="Cambria" panose="02040503050406030204" pitchFamily="18" charset="0"/>
              </a:rPr>
              <a:t>- Quyền được bảo đảm an sinh xã hội</a:t>
            </a:r>
          </a:p>
        </p:txBody>
      </p:sp>
    </p:spTree>
    <p:extLst>
      <p:ext uri="{BB962C8B-B14F-4D97-AF65-F5344CB8AC3E}">
        <p14:creationId xmlns:p14="http://schemas.microsoft.com/office/powerpoint/2010/main" val="1161734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66749" y="427960"/>
            <a:ext cx="11258551"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72078" y="1590664"/>
            <a:ext cx="5543708" cy="5543708"/>
          </a:xfrm>
          <a:prstGeom prst="ellipse">
            <a:avLst/>
          </a:prstGeom>
        </p:spPr>
      </p:pic>
      <p:sp>
        <p:nvSpPr>
          <p:cNvPr id="4" name="TextBox 3">
            <a:extLst>
              <a:ext uri="{FF2B5EF4-FFF2-40B4-BE49-F238E27FC236}">
                <a16:creationId xmlns:a16="http://schemas.microsoft.com/office/drawing/2014/main" id="{D9BFD3E4-E3EF-548B-1A8E-E1EB23E9B4C1}"/>
              </a:ext>
            </a:extLst>
          </p:cNvPr>
          <p:cNvSpPr txBox="1"/>
          <p:nvPr/>
        </p:nvSpPr>
        <p:spPr>
          <a:xfrm>
            <a:off x="2409825" y="504825"/>
            <a:ext cx="9477375" cy="5632311"/>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Các bổn phận của trẻ em</a:t>
            </a:r>
            <a:endParaRPr lang="vi-VN" sz="2000" b="0" i="0" dirty="0">
              <a:solidFill>
                <a:srgbClr val="000000"/>
              </a:solidFill>
              <a:effectLst/>
              <a:latin typeface="Cambria" panose="02040503050406030204" pitchFamily="18" charset="0"/>
              <a:ea typeface="Cambria" panose="02040503050406030204" pitchFamily="18" charset="0"/>
            </a:endParaRP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rèn luyện thân thể</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phụ giúp cha mẹ và các thành viên trong gia đình những công việc phù hợp với độ tuổi, giới tính</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kính trọng, lễ phép với ông bà, cha mẹ</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giúp đỡ người già, người khuyết tật, phụ nữ mang thai, trẻ nhỏ, người gặp hoàn cảnh khó khăn phù hợp với khả năng, sức khỏe và độ tuổi</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bảo vệ, giữ gìn, sử dụng tài sản, tài nguyên, bảo vệ môi trường phù hợp với khả năng và đội tuổi của trẻ em</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thương yêu, đoàn kết, chia sẻ khó khăn, tôn trọng, giúp đỡ bạn bè</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học tập, rèn luyện, giữ gìn nề nếp gia đình</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tôn trọng giáo viên, cán bộ, nhân viên của nhà trường</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rèn luyện đạo đức, ý thức tự học, thực hiện nhiệm vụ học tập, rèn luyện theo chương trình, kế hoạch giáo dục của nhà trường, cơ sở giáo dục khác</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tôn trọng, lễ phép với người lớn tuổi</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sống trung thực, khiêm tốn</a:t>
            </a:r>
          </a:p>
          <a:p>
            <a:pPr algn="just" latinLnBrk="0"/>
            <a:r>
              <a:rPr lang="vi-VN" sz="2000" b="0" i="0" dirty="0">
                <a:solidFill>
                  <a:srgbClr val="000000"/>
                </a:solidFill>
                <a:effectLst/>
                <a:latin typeface="Cambria" panose="02040503050406030204" pitchFamily="18" charset="0"/>
                <a:ea typeface="Cambria" panose="02040503050406030204" pitchFamily="18" charset="0"/>
              </a:rPr>
              <a:t>- Bổn phận không đánh bạc, mua bán sử dụng rượu, bia, thuốc lá và các chất gây nghiện</a:t>
            </a:r>
          </a:p>
        </p:txBody>
      </p:sp>
    </p:spTree>
    <p:extLst>
      <p:ext uri="{BB962C8B-B14F-4D97-AF65-F5344CB8AC3E}">
        <p14:creationId xmlns:p14="http://schemas.microsoft.com/office/powerpoint/2010/main" val="523519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800</Words>
  <Application>Microsoft Office PowerPoint</Application>
  <PresentationFormat>Widescreen</PresentationFormat>
  <Paragraphs>49</Paragraphs>
  <Slides>25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2024-02-06T04:42:41Z</dcterms:created>
  <dcterms:modified xsi:type="dcterms:W3CDTF">2024-02-06T07:07:53Z</dcterms:modified>
</cp:coreProperties>
</file>