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1"/>
  </p:notesMasterIdLst>
  <p:sldIdLst>
    <p:sldId id="257" r:id="rId4"/>
    <p:sldId id="259" r:id="rId5"/>
    <p:sldId id="11988" r:id="rId6"/>
    <p:sldId id="11968" r:id="rId7"/>
    <p:sldId id="12002" r:id="rId8"/>
    <p:sldId id="11969" r:id="rId9"/>
    <p:sldId id="11970" r:id="rId10"/>
    <p:sldId id="12003" r:id="rId11"/>
    <p:sldId id="12004" r:id="rId12"/>
    <p:sldId id="11967" r:id="rId13"/>
    <p:sldId id="12005" r:id="rId14"/>
    <p:sldId id="11991" r:id="rId15"/>
    <p:sldId id="11992" r:id="rId16"/>
    <p:sldId id="274" r:id="rId17"/>
    <p:sldId id="12001" r:id="rId18"/>
    <p:sldId id="292" r:id="rId19"/>
    <p:sldId id="119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9" d="100"/>
          <a:sy n="109" d="100"/>
        </p:scale>
        <p:origin x="10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811E-C1CF-462A-8DE9-4F07120354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14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10</a:t>
            </a:fld>
            <a:endParaRPr lang="en-US"/>
          </a:p>
        </p:txBody>
      </p:sp>
    </p:spTree>
    <p:extLst>
      <p:ext uri="{BB962C8B-B14F-4D97-AF65-F5344CB8AC3E}">
        <p14:creationId xmlns:p14="http://schemas.microsoft.com/office/powerpoint/2010/main" val="122912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3/10/2024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BDF0DC1-D6D5-F47F-051F-B75FA582398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3/10/2024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29.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4"/>
          <a:stretch>
            <a:fillRect/>
          </a:stretch>
        </p:blipFill>
        <p:spPr>
          <a:xfrm>
            <a:off x="4977280" y="3944451"/>
            <a:ext cx="2389839" cy="969348"/>
          </a:xfrm>
          <a:prstGeom prst="rect">
            <a:avLst/>
          </a:prstGeom>
        </p:spPr>
      </p:pic>
      <p:pic>
        <p:nvPicPr>
          <p:cNvPr id="16" name="Picture 15"/>
          <p:cNvPicPr>
            <a:picLocks noChangeAspect="1"/>
          </p:cNvPicPr>
          <p:nvPr/>
        </p:nvPicPr>
        <p:blipFill>
          <a:blip r:embed="rId15"/>
          <a:stretch>
            <a:fillRect/>
          </a:stretch>
        </p:blipFill>
        <p:spPr>
          <a:xfrm>
            <a:off x="2239473" y="1806040"/>
            <a:ext cx="8023031" cy="2274005"/>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547447" y="2431230"/>
            <a:ext cx="7539404" cy="1446550"/>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2: Luyện tập kiến thức về an toàn khi đi bơi.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460010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2356339" y="1151793"/>
            <a:ext cx="8749078" cy="2468649"/>
            <a:chOff x="6980087" y="6917702"/>
            <a:chExt cx="10668000" cy="1621743"/>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6917702"/>
              <a:ext cx="9999421" cy="162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4400" dirty="0" smtClean="0">
                  <a:solidFill>
                    <a:srgbClr val="000000"/>
                  </a:solidFill>
                  <a:latin typeface="Cambria" panose="02040503050406030204" pitchFamily="18" charset="0"/>
                  <a:ea typeface="Cambria" panose="02040503050406030204" pitchFamily="18" charset="0"/>
                </a:rPr>
                <a:t>Nêu </a:t>
              </a:r>
              <a:r>
                <a:rPr lang="vi-VN" sz="4400" dirty="0">
                  <a:solidFill>
                    <a:srgbClr val="000000"/>
                  </a:solidFill>
                  <a:latin typeface="Cambria" panose="02040503050406030204" pitchFamily="18" charset="0"/>
                  <a:ea typeface="Cambria" panose="02040503050406030204" pitchFamily="18" charset="0"/>
                </a:rPr>
                <a:t>nhưng việc em nên làm trước khi đi bơi, trong khi bơi và sau khi bơi. Vì sao?</a:t>
              </a:r>
              <a:endParaRPr lang="en-US" altLang="en-US" sz="40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47675" y="128588"/>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150816" y="3442507"/>
            <a:ext cx="2412637" cy="34377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3578469" y="265007"/>
            <a:ext cx="5996354" cy="1050541"/>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4199996" y="527985"/>
            <a:ext cx="47533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Những</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em</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nên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làm</a:t>
            </a:r>
            <a:r>
              <a:rPr lang="en-US" altLang="en-US" sz="3200" b="1" dirty="0">
                <a:solidFill>
                  <a:srgbClr val="000000"/>
                </a:solidFill>
                <a:latin typeface="Cambria" panose="02040503050406030204" pitchFamily="18" charset="0"/>
                <a:ea typeface="Cambria" panose="02040503050406030204" pitchFamily="18" charset="0"/>
              </a:rPr>
              <a:t>:</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215662" y="1466434"/>
            <a:ext cx="9020907" cy="4893647"/>
          </a:xfrm>
          <a:prstGeom prst="rect">
            <a:avLst/>
          </a:prstGeom>
          <a:noFill/>
        </p:spPr>
        <p:txBody>
          <a:bodyPr wrap="square" rtlCol="0">
            <a:spAutoFit/>
          </a:bodyPr>
          <a:lstStyle/>
          <a:p>
            <a:r>
              <a:rPr lang="nl-NL" sz="2400" b="1" dirty="0" smtClean="0">
                <a:latin typeface="Cambria" panose="02040503050406030204" pitchFamily="18" charset="0"/>
                <a:ea typeface="Cambria" panose="02040503050406030204" pitchFamily="18" charset="0"/>
              </a:rPr>
              <a:t>- </a:t>
            </a:r>
            <a:r>
              <a:rPr lang="nl-NL" sz="2400" b="1" dirty="0">
                <a:latin typeface="Cambria" panose="02040503050406030204" pitchFamily="18" charset="0"/>
                <a:ea typeface="Cambria" panose="02040503050406030204" pitchFamily="18" charset="0"/>
              </a:rPr>
              <a:t>Trước khi đi bơi:</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Tắm sạch sẽ để bảo vệ nguồn nước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Vận động cơ thể để làm ấm cơ thể tránh bị chuột rút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Mặc đồ bảo hộ (nếu là mới biết bơi) để đảm bảo an toàn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Nhờ người lớn giám sát để đuọc phát hiện kịp thời nếu không may xảy ra sự cố.</a:t>
            </a:r>
            <a:endParaRPr lang="en-US" sz="2400" dirty="0">
              <a:latin typeface="Cambria" panose="02040503050406030204" pitchFamily="18" charset="0"/>
              <a:ea typeface="Cambria" panose="02040503050406030204" pitchFamily="18" charset="0"/>
            </a:endParaRPr>
          </a:p>
          <a:p>
            <a:r>
              <a:rPr lang="nl-NL" sz="2400" b="1" dirty="0">
                <a:latin typeface="Cambria" panose="02040503050406030204" pitchFamily="18" charset="0"/>
                <a:ea typeface="Cambria" panose="02040503050406030204" pitchFamily="18" charset="0"/>
              </a:rPr>
              <a:t>- Trong khi bơi:</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Thực hiện đúng các thao tác bơi đã được huớng dẫn để đảm bảo bơi đúng cách.</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Bơi đúng nơi quy định để tránh xa những noi có nguy hiểm. </a:t>
            </a:r>
            <a:endParaRPr lang="en-US" sz="2400" dirty="0">
              <a:latin typeface="Cambria" panose="02040503050406030204" pitchFamily="18" charset="0"/>
              <a:ea typeface="Cambria" panose="02040503050406030204" pitchFamily="18" charset="0"/>
            </a:endParaRPr>
          </a:p>
          <a:p>
            <a:r>
              <a:rPr lang="nl-NL" sz="2400" b="1" dirty="0">
                <a:latin typeface="Cambria" panose="02040503050406030204" pitchFamily="18" charset="0"/>
                <a:ea typeface="Cambria" panose="02040503050406030204" pitchFamily="18" charset="0"/>
              </a:rPr>
              <a:t>- Sau khi bơi: </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Tắm rửa sạch sẽ để làm sach cơ thể </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Nghỉ ngơi, thư giãn một lúc để lấy lại sức. </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633131"/>
            <a:ext cx="8150242" cy="4031873"/>
          </a:xfrm>
          <a:prstGeom prst="rect">
            <a:avLst/>
          </a:prstGeom>
          <a:noFill/>
        </p:spPr>
        <p:txBody>
          <a:bodyPr wrap="square" rtlCol="0">
            <a:spAutoFit/>
          </a:bodyPr>
          <a:lstStyle/>
          <a:p>
            <a:pPr lvl="0" algn="just"/>
            <a:r>
              <a:rPr lang="vi-VN" sz="3200" dirty="0">
                <a:solidFill>
                  <a:prstClr val="black"/>
                </a:solidFill>
                <a:latin typeface="Calibri" panose="020F0502020204030204"/>
              </a:rPr>
              <a:t>Để phòng tránh đuối nước: Nên mặc áo phao khi đi thuyền đò</a:t>
            </a:r>
            <a:r>
              <a:rPr lang="vi-VN" sz="3200" dirty="0" smtClean="0">
                <a:solidFill>
                  <a:prstClr val="black"/>
                </a:solidFill>
                <a:latin typeface="Calibri" panose="020F0502020204030204"/>
              </a:rPr>
              <a:t>...; học </a:t>
            </a:r>
            <a:r>
              <a:rPr lang="vi-VN" sz="3200" dirty="0">
                <a:solidFill>
                  <a:prstClr val="black"/>
                </a:solidFill>
                <a:latin typeface="Calibri" panose="020F0502020204030204"/>
              </a:rPr>
              <a:t>cách giữ an toàn dưới nước; khi gặp người đuối nước cần nhanh chóng tìm kiếm sự hỗ trợ. Không chơi đùa quanh ao, hồ, hố nước sâu; không đi bơi ở sông, suối; không lội qua sông, suối khi mùa lũ. Thực hiện các nguyên tắc an toàn khi đi bơi hoặc tập bơi.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229101" y="763571"/>
            <a:ext cx="3921436" cy="869560"/>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Tree>
    <p:extLst>
      <p:ext uri="{BB962C8B-B14F-4D97-AF65-F5344CB8AC3E}">
        <p14:creationId xmlns:p14="http://schemas.microsoft.com/office/powerpoint/2010/main" val="35802092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áo động tình trạng đuối nước ở trẻ em ngày hè _ 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41907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797859" y="1199401"/>
            <a:ext cx="9713997"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323439"/>
          </a:xfrm>
          <a:prstGeom prst="rect">
            <a:avLst/>
          </a:prstGeom>
          <a:noFill/>
        </p:spPr>
        <p:txBody>
          <a:bodyPr wrap="square" rtlCol="0">
            <a:spAutoFit/>
          </a:bodyPr>
          <a:lstStyle/>
          <a:p>
            <a:pPr lvl="0" algn="ctr">
              <a:defRPr/>
            </a:pPr>
            <a:r>
              <a:rPr lang="vi-VN" sz="4000" b="1" dirty="0">
                <a:solidFill>
                  <a:srgbClr val="002060"/>
                </a:solidFill>
                <a:latin typeface="Calibri" panose="020F0502020204030204" pitchFamily="34" charset="0"/>
                <a:cs typeface="Calibri" panose="020F0502020204030204" pitchFamily="34" charset="0"/>
              </a:rPr>
              <a:t>Vì sao các </a:t>
            </a:r>
            <a:r>
              <a:rPr lang="vi-VN" sz="4000" b="1" dirty="0" smtClean="0">
                <a:solidFill>
                  <a:srgbClr val="002060"/>
                </a:solidFill>
                <a:latin typeface="Calibri" panose="020F0502020204030204" pitchFamily="34" charset="0"/>
                <a:cs typeface="Calibri" panose="020F0502020204030204" pitchFamily="34" charset="0"/>
              </a:rPr>
              <a:t>trẻ em lại </a:t>
            </a:r>
            <a:r>
              <a:rPr lang="vi-VN" sz="4000" b="1" dirty="0">
                <a:solidFill>
                  <a:srgbClr val="002060"/>
                </a:solidFill>
                <a:latin typeface="Calibri" panose="020F0502020204030204" pitchFamily="34" charset="0"/>
                <a:cs typeface="Calibri" panose="020F0502020204030204" pitchFamily="34" charset="0"/>
              </a:rPr>
              <a:t>bị đuối nước ? Cần làm gì để tránh bị đuối nước?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7" name="Picture 6">
            <a:extLst>
              <a:ext uri="{FF2B5EF4-FFF2-40B4-BE49-F238E27FC236}">
                <a16:creationId xmlns:a16="http://schemas.microsoft.com/office/drawing/2014/main" id="{10EBB201-3F23-F659-4B68-4FD9B41228A7}"/>
              </a:ext>
            </a:extLst>
          </p:cNvPr>
          <p:cNvPicPr>
            <a:picLocks noChangeAspect="1"/>
          </p:cNvPicPr>
          <p:nvPr/>
        </p:nvPicPr>
        <p:blipFill>
          <a:blip r:embed="rId6"/>
          <a:stretch>
            <a:fillRect/>
          </a:stretch>
        </p:blipFill>
        <p:spPr>
          <a:xfrm>
            <a:off x="1250615" y="1610020"/>
            <a:ext cx="10976002" cy="2359328"/>
          </a:xfrm>
          <a:prstGeom prst="rect">
            <a:avLst/>
          </a:prstGeom>
        </p:spPr>
      </p:pic>
    </p:spTree>
    <p:extLst>
      <p:ext uri="{BB962C8B-B14F-4D97-AF65-F5344CB8AC3E}">
        <p14:creationId xmlns:p14="http://schemas.microsoft.com/office/powerpoint/2010/main" val="9417572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cs typeface="Times New Roman" panose="02020603050405020304" pitchFamily="18" charset="0"/>
              </a:rPr>
              <a:t>Hoạt </a:t>
            </a:r>
            <a:r>
              <a:rPr lang="vi-VN" sz="4400" b="1" dirty="0" smtClean="0">
                <a:latin typeface="Cambria" panose="02040503050406030204" pitchFamily="18" charset="0"/>
                <a:ea typeface="Cambria" panose="02040503050406030204" pitchFamily="18" charset="0"/>
                <a:cs typeface="Times New Roman" panose="02020603050405020304" pitchFamily="18" charset="0"/>
              </a:rPr>
              <a:t>động 1: </a:t>
            </a:r>
            <a:r>
              <a:rPr lang="vi-VN" sz="4400" b="1" dirty="0">
                <a:latin typeface="Cambria" panose="02040503050406030204" pitchFamily="18" charset="0"/>
                <a:ea typeface="Cambria" panose="02040503050406030204" pitchFamily="18" charset="0"/>
                <a:cs typeface="Times New Roman" panose="02020603050405020304" pitchFamily="18" charset="0"/>
              </a:rPr>
              <a:t>Tìm hiểu một số nguyên tắc an toàn khi đi bơi hoặc tập bơi</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4" y="0"/>
            <a:ext cx="10449880" cy="1063869"/>
            <a:chOff x="3505200" y="255529"/>
            <a:chExt cx="14609816" cy="910014"/>
          </a:xfrm>
        </p:grpSpPr>
        <p:sp>
          <p:nvSpPr>
            <p:cNvPr id="8" name="Freeform 6">
              <a:extLst>
                <a:ext uri="{FF2B5EF4-FFF2-40B4-BE49-F238E27FC236}">
                  <a16:creationId xmlns:a16="http://schemas.microsoft.com/office/drawing/2014/main" id="{638EB0D7-600C-6F54-09D0-1FAAF8DF72AA}"/>
                </a:ext>
              </a:extLst>
            </p:cNvPr>
            <p:cNvSpPr/>
            <p:nvPr/>
          </p:nvSpPr>
          <p:spPr>
            <a:xfrm rot="5400000">
              <a:off x="10355101" y="-6594372"/>
              <a:ext cx="910014"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697069" y="403210"/>
              <a:ext cx="14332932" cy="584451"/>
            </a:xfrm>
            <a:prstGeom prst="rect">
              <a:avLst/>
            </a:prstGeom>
          </p:spPr>
          <p:txBody>
            <a:bodyPr wrap="square">
              <a:spAutoFit/>
            </a:bodyPr>
            <a:lstStyle/>
            <a:p>
              <a:pPr algn="just">
                <a:lnSpc>
                  <a:spcPct val="120000"/>
                </a:lnSpc>
              </a:pPr>
              <a:r>
                <a:rPr lang="vi-VN" sz="3200" b="1" dirty="0" smtClean="0">
                  <a:latin typeface="Cambria" panose="02040503050406030204" pitchFamily="18" charset="0"/>
                  <a:ea typeface="Cambria" panose="02040503050406030204" pitchFamily="18" charset="0"/>
                  <a:cs typeface="Times New Roman" panose="02020603050405020304" pitchFamily="18" charset="0"/>
                </a:rPr>
                <a:t>Nêu </a:t>
              </a:r>
              <a:r>
                <a:rPr lang="vi-VN" sz="3200" b="1" dirty="0">
                  <a:latin typeface="Cambria" panose="02040503050406030204" pitchFamily="18" charset="0"/>
                  <a:ea typeface="Cambria" panose="02040503050406030204" pitchFamily="18" charset="0"/>
                  <a:cs typeface="Times New Roman" panose="02020603050405020304" pitchFamily="18" charset="0"/>
                </a:rPr>
                <a:t>một số nguyên tắc an toàn khi đi bơi hoặc tập bơi.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Picture 1"/>
          <p:cNvPicPr>
            <a:picLocks noChangeAspect="1"/>
          </p:cNvPicPr>
          <p:nvPr/>
        </p:nvPicPr>
        <p:blipFill>
          <a:blip r:embed="rId3"/>
          <a:stretch>
            <a:fillRect/>
          </a:stretch>
        </p:blipFill>
        <p:spPr>
          <a:xfrm>
            <a:off x="1019428" y="1790701"/>
            <a:ext cx="10196206" cy="3220914"/>
          </a:xfrm>
          <a:prstGeom prst="rect">
            <a:avLst/>
          </a:prstGeom>
        </p:spPr>
      </p:pic>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4" y="0"/>
            <a:ext cx="10449880" cy="2139606"/>
            <a:chOff x="3505200" y="255529"/>
            <a:chExt cx="14609816" cy="1218926"/>
          </a:xfrm>
        </p:grpSpPr>
        <p:sp>
          <p:nvSpPr>
            <p:cNvPr id="8" name="Freeform 6">
              <a:extLst>
                <a:ext uri="{FF2B5EF4-FFF2-40B4-BE49-F238E27FC236}">
                  <a16:creationId xmlns:a16="http://schemas.microsoft.com/office/drawing/2014/main" id="{638EB0D7-600C-6F54-09D0-1FAAF8DF72AA}"/>
                </a:ext>
              </a:extLst>
            </p:cNvPr>
            <p:cNvSpPr/>
            <p:nvPr/>
          </p:nvSpPr>
          <p:spPr>
            <a:xfrm rot="5400000">
              <a:off x="10355101" y="-6594372"/>
              <a:ext cx="910014"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643641" y="289756"/>
              <a:ext cx="14332932" cy="1184699"/>
            </a:xfrm>
            <a:prstGeom prst="rect">
              <a:avLst/>
            </a:prstGeom>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Em hãy viết cam kết thực hiện giữ an toàn trước khi được người lớn đưa đi bơi. Sau khi đi bơi về, hãy tự đánh giá bản thân đã làm tốt hoặc chưa tốt những điều mà em đã cam kết.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TextBox 6"/>
          <p:cNvSpPr txBox="1"/>
          <p:nvPr/>
        </p:nvSpPr>
        <p:spPr>
          <a:xfrm>
            <a:off x="841016" y="1706403"/>
            <a:ext cx="11054976" cy="5170646"/>
          </a:xfrm>
          <a:prstGeom prst="rect">
            <a:avLst/>
          </a:prstGeom>
          <a:noFill/>
        </p:spPr>
        <p:txBody>
          <a:bodyPr wrap="square" rtlCol="0">
            <a:spAutoFit/>
          </a:bodyPr>
          <a:lstStyle/>
          <a:p>
            <a:pPr algn="ctr"/>
            <a:r>
              <a:rPr lang="vi-VN" sz="1600" b="1" dirty="0"/>
              <a:t>CỘNG HÒA XÃ HỘI CHỦ NGHĨA VIỆT NAM</a:t>
            </a:r>
            <a:br>
              <a:rPr lang="vi-VN" sz="1600" b="1" dirty="0"/>
            </a:br>
            <a:r>
              <a:rPr lang="vi-VN" sz="1600" b="1" dirty="0"/>
              <a:t>Độc lập – Tự do – Hạnh phúc</a:t>
            </a:r>
            <a:br>
              <a:rPr lang="vi-VN" sz="1600" b="1" dirty="0"/>
            </a:br>
            <a:r>
              <a:rPr lang="vi-VN" sz="1600" dirty="0"/>
              <a:t>....................</a:t>
            </a:r>
          </a:p>
          <a:p>
            <a:pPr algn="ctr"/>
            <a:r>
              <a:rPr lang="vi-VN" sz="1600" b="1" dirty="0"/>
              <a:t>BẢN CAM KẾT GIỮ AN TOÀN KHI ĐI BƠI</a:t>
            </a:r>
            <a:endParaRPr lang="vi-VN" sz="1600" dirty="0"/>
          </a:p>
          <a:p>
            <a:r>
              <a:rPr lang="vi-VN" sz="1600" dirty="0"/>
              <a:t>Tên em là: …………………………………………. Học sinh lớp ….</a:t>
            </a:r>
          </a:p>
          <a:p>
            <a:r>
              <a:rPr lang="vi-VN" sz="1600" dirty="0"/>
              <a:t>Trường .................................................................................................</a:t>
            </a:r>
          </a:p>
          <a:p>
            <a:r>
              <a:rPr lang="vi-VN" sz="1600" dirty="0"/>
              <a:t>Con ông, bà: .........................................................................................</a:t>
            </a:r>
          </a:p>
          <a:p>
            <a:r>
              <a:rPr lang="vi-VN" sz="1600" dirty="0"/>
              <a:t>Địa chỉ: .................................................................................................</a:t>
            </a:r>
          </a:p>
          <a:p>
            <a:r>
              <a:rPr lang="vi-VN" sz="1600" b="1" i="1" dirty="0"/>
              <a:t>Xin cam kết thực hiện những điều sau khi đi bơi:</a:t>
            </a:r>
            <a:endParaRPr lang="vi-VN" sz="1600" dirty="0"/>
          </a:p>
          <a:p>
            <a:r>
              <a:rPr lang="vi-VN" sz="1600" dirty="0"/>
              <a:t>1. Không bơi khi quá no hoặc quá đói.</a:t>
            </a:r>
          </a:p>
          <a:p>
            <a:r>
              <a:rPr lang="vi-VN" sz="1600" dirty="0"/>
              <a:t>2. Bơi lội ở nơi quy định.</a:t>
            </a:r>
          </a:p>
          <a:p>
            <a:r>
              <a:rPr lang="vi-VN" sz="1600" dirty="0"/>
              <a:t>3. Khởi động đúng cách và kĩ trước khi bơi.</a:t>
            </a:r>
          </a:p>
          <a:p>
            <a:r>
              <a:rPr lang="vi-VN" sz="1600" dirty="0"/>
              <a:t>4. Không bơi khi ốm, mệt.</a:t>
            </a:r>
          </a:p>
          <a:p>
            <a:r>
              <a:rPr lang="vi-VN" sz="1600" dirty="0"/>
              <a:t>5. Không đi bơi một mình, phải có người lớn đi cùng hoặc nhân viên cứu hộ.</a:t>
            </a:r>
          </a:p>
          <a:p>
            <a:r>
              <a:rPr lang="vi-VN" sz="1600" dirty="0"/>
              <a:t>6. Vệ sinh cơ thể sạch sẽ ngay sau khi bơi.</a:t>
            </a:r>
          </a:p>
          <a:p>
            <a:r>
              <a:rPr lang="vi-VN" sz="1600" b="1" dirty="0"/>
              <a:t>Nếu vi phạm các điều trên, em xin nhận mọi hình thức kỷ luật của nhà trường.</a:t>
            </a:r>
            <a:endParaRPr lang="vi-VN" sz="1600" dirty="0"/>
          </a:p>
          <a:p>
            <a:pPr algn="ctr"/>
            <a:r>
              <a:rPr lang="vi-VN" sz="1600" b="1" dirty="0"/>
              <a:t>Ngày ….. tháng ….. năm ……</a:t>
            </a:r>
            <a:endParaRPr lang="vi-VN" sz="1600" dirty="0"/>
          </a:p>
          <a:p>
            <a:pPr algn="ctr"/>
            <a:r>
              <a:rPr lang="vi-VN" sz="1600" b="1" dirty="0"/>
              <a:t>Người làm cam kết</a:t>
            </a:r>
            <a:endParaRPr lang="vi-VN" sz="1600" dirty="0"/>
          </a:p>
          <a:p>
            <a:pPr algn="ctr"/>
            <a:r>
              <a:rPr lang="vi-VN" sz="1600" b="1" dirty="0"/>
              <a:t>(Kí và ghi rõ họ tên)</a:t>
            </a:r>
            <a:endParaRPr lang="vi-VN" sz="1600" dirty="0"/>
          </a:p>
          <a:p>
            <a:endParaRPr lang="en-US" sz="1600" dirty="0"/>
          </a:p>
        </p:txBody>
      </p:sp>
    </p:spTree>
    <p:extLst>
      <p:ext uri="{BB962C8B-B14F-4D97-AF65-F5344CB8AC3E}">
        <p14:creationId xmlns:p14="http://schemas.microsoft.com/office/powerpoint/2010/main" val="22270562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2" y="-19047"/>
            <a:ext cx="10449880" cy="1267555"/>
            <a:chOff x="3505198" y="244678"/>
            <a:chExt cx="14609816" cy="722122"/>
          </a:xfrm>
        </p:grpSpPr>
        <p:sp>
          <p:nvSpPr>
            <p:cNvPr id="8" name="Freeform 6">
              <a:extLst>
                <a:ext uri="{FF2B5EF4-FFF2-40B4-BE49-F238E27FC236}">
                  <a16:creationId xmlns:a16="http://schemas.microsoft.com/office/drawing/2014/main" id="{638EB0D7-600C-6F54-09D0-1FAAF8DF72AA}"/>
                </a:ext>
              </a:extLst>
            </p:cNvPr>
            <p:cNvSpPr/>
            <p:nvPr/>
          </p:nvSpPr>
          <p:spPr>
            <a:xfrm rot="5400000">
              <a:off x="10449045" y="-6699169"/>
              <a:ext cx="722122"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643642" y="266381"/>
              <a:ext cx="14332932" cy="613687"/>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Em hãy tự đánh giá bản thân đã làm tốt hoặc chưa tốt những điều mà em đã cam kết.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918990942"/>
              </p:ext>
            </p:extLst>
          </p:nvPr>
        </p:nvGraphicFramePr>
        <p:xfrm>
          <a:off x="964278" y="1534259"/>
          <a:ext cx="10187244" cy="4276789"/>
        </p:xfrm>
        <a:graphic>
          <a:graphicData uri="http://schemas.openxmlformats.org/drawingml/2006/table">
            <a:tbl>
              <a:tblPr/>
              <a:tblGrid>
                <a:gridCol w="5732585">
                  <a:extLst>
                    <a:ext uri="{9D8B030D-6E8A-4147-A177-3AD203B41FA5}">
                      <a16:colId xmlns:a16="http://schemas.microsoft.com/office/drawing/2014/main" val="1549159146"/>
                    </a:ext>
                  </a:extLst>
                </a:gridCol>
                <a:gridCol w="2085818">
                  <a:extLst>
                    <a:ext uri="{9D8B030D-6E8A-4147-A177-3AD203B41FA5}">
                      <a16:colId xmlns:a16="http://schemas.microsoft.com/office/drawing/2014/main" val="4130981175"/>
                    </a:ext>
                  </a:extLst>
                </a:gridCol>
                <a:gridCol w="2368841">
                  <a:extLst>
                    <a:ext uri="{9D8B030D-6E8A-4147-A177-3AD203B41FA5}">
                      <a16:colId xmlns:a16="http://schemas.microsoft.com/office/drawing/2014/main" val="48095145"/>
                    </a:ext>
                  </a:extLst>
                </a:gridCol>
              </a:tblGrid>
              <a:tr h="427679">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Những</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việc</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giữ</a:t>
                      </a:r>
                      <a:r>
                        <a:rPr lang="en-US" sz="2000" b="1" dirty="0">
                          <a:solidFill>
                            <a:srgbClr val="000000"/>
                          </a:solidFill>
                          <a:effectLst/>
                          <a:latin typeface="Cambria" panose="02040503050406030204" pitchFamily="18" charset="0"/>
                          <a:ea typeface="Cambria" panose="02040503050406030204" pitchFamily="18" charset="0"/>
                        </a:rPr>
                        <a:t> an </a:t>
                      </a:r>
                      <a:r>
                        <a:rPr lang="en-US" sz="2000" b="1" dirty="0" err="1">
                          <a:solidFill>
                            <a:srgbClr val="000000"/>
                          </a:solidFill>
                          <a:effectLst/>
                          <a:latin typeface="Cambria" panose="02040503050406030204" pitchFamily="18" charset="0"/>
                          <a:ea typeface="Cambria" panose="02040503050406030204" pitchFamily="18" charset="0"/>
                        </a:rPr>
                        <a:t>toàn</a:t>
                      </a:r>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Đã</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làm</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tốt</a:t>
                      </a:r>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Chưa làm</a:t>
                      </a:r>
                      <a:endParaRPr lang="vi-VN"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0426772"/>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bơi khi quá no hoặc quá đói.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101830"/>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Bơi lội ở nơi quy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2412108"/>
                  </a:ext>
                </a:extLst>
              </a:tr>
              <a:tr h="748438">
                <a:tc>
                  <a:txBody>
                    <a:bodyPr/>
                    <a:lstStyle/>
                    <a:p>
                      <a:pPr algn="just"/>
                      <a:r>
                        <a:rPr lang="vi-VN" sz="2000">
                          <a:solidFill>
                            <a:srgbClr val="000000"/>
                          </a:solidFill>
                          <a:effectLst/>
                          <a:latin typeface="Cambria" panose="02040503050406030204" pitchFamily="18" charset="0"/>
                          <a:ea typeface="Cambria" panose="02040503050406030204" pitchFamily="18" charset="0"/>
                        </a:rPr>
                        <a:t>Khởi động đúng cách và kĩ trước khi bơi.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79907"/>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bơi khi ốm, mệt.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29936"/>
                  </a:ext>
                </a:extLst>
              </a:tr>
              <a:tr h="1069197">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đi bơi một mình, phải có người lớn đi cùng hoặc nhân viên cứu hộ.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396653"/>
                  </a:ext>
                </a:extLst>
              </a:tr>
              <a:tr h="748438">
                <a:tc>
                  <a:txBody>
                    <a:bodyPr/>
                    <a:lstStyle/>
                    <a:p>
                      <a:pPr algn="just"/>
                      <a:r>
                        <a:rPr lang="vi-VN" sz="2000">
                          <a:solidFill>
                            <a:srgbClr val="000000"/>
                          </a:solidFill>
                          <a:effectLst/>
                          <a:latin typeface="Cambria" panose="02040503050406030204" pitchFamily="18" charset="0"/>
                          <a:ea typeface="Cambria" panose="02040503050406030204" pitchFamily="18" charset="0"/>
                        </a:rPr>
                        <a:t>Vệ sinh cơ thể sạch sẽ ngay sau khi bơi.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695204"/>
                  </a:ext>
                </a:extLst>
              </a:tr>
            </a:tbl>
          </a:graphicData>
        </a:graphic>
      </p:graphicFrame>
    </p:spTree>
    <p:extLst>
      <p:ext uri="{BB962C8B-B14F-4D97-AF65-F5344CB8AC3E}">
        <p14:creationId xmlns:p14="http://schemas.microsoft.com/office/powerpoint/2010/main" val="2104215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564</Words>
  <Application>Microsoft Office PowerPoint</Application>
  <PresentationFormat>Widescreen</PresentationFormat>
  <Paragraphs>61</Paragraphs>
  <Slides>17</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Calibri Light</vt:lpstr>
      <vt:lpstr>Cambria</vt:lpstr>
      <vt:lpstr>等线</vt:lpstr>
      <vt:lpstr>等线 Light</vt:lpstr>
      <vt:lpstr>Times New Roman</vt:lpstr>
      <vt:lpstr>Office 主题​​</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DQ PC</cp:lastModifiedBy>
  <cp:revision>31</cp:revision>
  <dcterms:created xsi:type="dcterms:W3CDTF">2024-01-31T00:43:33Z</dcterms:created>
  <dcterms:modified xsi:type="dcterms:W3CDTF">2024-03-10T10:58:38Z</dcterms:modified>
</cp:coreProperties>
</file>