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3"/>
  </p:notesMasterIdLst>
  <p:sldIdLst>
    <p:sldId id="328" r:id="rId2"/>
    <p:sldId id="329" r:id="rId3"/>
    <p:sldId id="335" r:id="rId4"/>
    <p:sldId id="412" r:id="rId5"/>
    <p:sldId id="413" r:id="rId6"/>
    <p:sldId id="399" r:id="rId7"/>
    <p:sldId id="408" r:id="rId8"/>
    <p:sldId id="415" r:id="rId9"/>
    <p:sldId id="410" r:id="rId10"/>
    <p:sldId id="414" r:id="rId11"/>
    <p:sldId id="330" r:id="rId12"/>
    <p:sldId id="276" r:id="rId13"/>
    <p:sldId id="416" r:id="rId14"/>
    <p:sldId id="411" r:id="rId15"/>
    <p:sldId id="334" r:id="rId16"/>
    <p:sldId id="417" r:id="rId17"/>
    <p:sldId id="419" r:id="rId18"/>
    <p:sldId id="302" r:id="rId19"/>
    <p:sldId id="331" r:id="rId20"/>
    <p:sldId id="332" r:id="rId21"/>
    <p:sldId id="333" r:id="rId22"/>
  </p:sldIdLst>
  <p:sldSz cx="12192000" cy="6858000"/>
  <p:notesSz cx="6858000" cy="9144000"/>
  <p:custDataLst>
    <p:tags r:id="rId24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iAYYJ+CqvYrdf855CZJbdxdgcP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0000FF"/>
    <a:srgbClr val="FF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3741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UTM Avo" panose="02040603050506020204" pitchFamily="18" charset="0"/>
        <a:ea typeface="UTM Avo" panose="02040603050506020204" pitchFamily="18" charset="0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7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5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1976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973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7139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5452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8203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82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4676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4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4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  <a:latin typeface="UTM Avo" panose="02040603050506020204" pitchFamily="18" charset="0"/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3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FA6248-9075-44F6-BABA-ACCDFFA54742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0A7C2-3364-4B6C-B187-A7ABF31AEE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27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694" r:id="rId4"/>
    <p:sldLayoutId id="2147483695" r:id="rId5"/>
    <p:sldLayoutId id="2147483713" r:id="rId6"/>
    <p:sldLayoutId id="2147483714" r:id="rId7"/>
    <p:sldLayoutId id="214748371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10068911" y="0"/>
            <a:ext cx="160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4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280625"/>
            <a:ext cx="12666846" cy="3485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SG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7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22: </a:t>
            </a:r>
            <a:b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</a:b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33: Hai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song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song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6D6D3B-F6B5-4CD3-AD73-5FB9391F33CB}"/>
              </a:ext>
            </a:extLst>
          </p:cNvPr>
          <p:cNvSpPr/>
          <p:nvPr/>
        </p:nvSpPr>
        <p:spPr>
          <a:xfrm>
            <a:off x="10926517" y="63429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8998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4CAF003-6366-77B6-3653-014639CF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766481" y="477151"/>
            <a:ext cx="10931993" cy="1024103"/>
          </a:xfrm>
          <a:prstGeom prst="flowChartAlternateProcess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Hai đường thẳng song song khác với hai đường thẳng vuông góc ở điểm nào?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834522-CDAB-DB52-A668-C05B0DE15A2D}"/>
              </a:ext>
            </a:extLst>
          </p:cNvPr>
          <p:cNvSpPr txBox="1"/>
          <p:nvPr/>
        </p:nvSpPr>
        <p:spPr>
          <a:xfrm>
            <a:off x="1035637" y="4235766"/>
            <a:ext cx="10419679" cy="622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nl-NL" sz="32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ai đường thẳng như thế nào là hai đường thẳng song song?</a:t>
            </a:r>
            <a:endParaRPr lang="en-US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968A80-01CD-07E2-5EB0-2B211FE72EBF}"/>
              </a:ext>
            </a:extLst>
          </p:cNvPr>
          <p:cNvSpPr txBox="1"/>
          <p:nvPr/>
        </p:nvSpPr>
        <p:spPr>
          <a:xfrm>
            <a:off x="792480" y="5090160"/>
            <a:ext cx="10876196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luận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song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song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bao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giờ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cắt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29B2CF-4552-3A05-2140-642F8DD36E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9978"/>
          <a:stretch/>
        </p:blipFill>
        <p:spPr bwMode="auto">
          <a:xfrm>
            <a:off x="792480" y="1651380"/>
            <a:ext cx="10662836" cy="24156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62729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2" grpId="1" animBg="1"/>
      <p:bldP spid="3" grpId="0"/>
      <p:bldP spid="3" grpId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THỰC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UTM Avo" panose="02040603050506020204" pitchFamily="18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227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6669A9B-CE51-3EE0-8885-F7472A2D183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139" t="27876" r="18636" b="6155"/>
          <a:stretch/>
        </p:blipFill>
        <p:spPr bwMode="auto">
          <a:xfrm>
            <a:off x="792480" y="392920"/>
            <a:ext cx="11033760" cy="56149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6669A9B-CE51-3EE0-8885-F7472A2D18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39" t="41379" r="18636" b="6155"/>
          <a:stretch/>
        </p:blipFill>
        <p:spPr bwMode="auto">
          <a:xfrm>
            <a:off x="1795390" y="406569"/>
            <a:ext cx="8320301" cy="3346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D56665-F062-E8A2-DBB7-F1DBD9A8B6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442" t="27876" r="76017" b="64554"/>
          <a:stretch/>
        </p:blipFill>
        <p:spPr bwMode="auto">
          <a:xfrm>
            <a:off x="805217" y="392921"/>
            <a:ext cx="805218" cy="644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7B10A9-1E40-3A2C-E024-9047C619A9FD}"/>
              </a:ext>
            </a:extLst>
          </p:cNvPr>
          <p:cNvSpPr txBox="1"/>
          <p:nvPr/>
        </p:nvSpPr>
        <p:spPr>
          <a:xfrm>
            <a:off x="1500968" y="3976666"/>
            <a:ext cx="9190064" cy="2200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nl-NL" sz="2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Cặp đường thẳng EG ; HI song song với nhau.</a:t>
            </a:r>
            <a:endParaRPr lang="en-US" sz="28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nl-NL" sz="2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Cặp đường thẳng ST ; XY song song với nhau.</a:t>
            </a:r>
            <a:endParaRPr lang="en-US" sz="28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nl-NL" sz="2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Cặp đường thẳng AB, CD không song song với nhau.</a:t>
            </a:r>
            <a:endParaRPr lang="en-US" sz="28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nl-NL" sz="2800" b="1" i="1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Cặp đường thẳng MN; PQ không song song với nhau.</a:t>
            </a:r>
            <a:endParaRPr lang="en-US" sz="2800" b="1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549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113276" y="0"/>
            <a:ext cx="12192000" cy="6400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B01530E-806F-2D57-D45D-913403C3C505}"/>
              </a:ext>
            </a:extLst>
          </p:cNvPr>
          <p:cNvSpPr txBox="1"/>
          <p:nvPr/>
        </p:nvSpPr>
        <p:spPr>
          <a:xfrm>
            <a:off x="890516" y="1240093"/>
            <a:ext cx="10637520" cy="30326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kern="1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nl-NL" sz="3200" b="1" kern="1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Kết luận:</a:t>
            </a:r>
            <a:endParaRPr lang="en-US" sz="3200" kern="100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kern="100" dirty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+ Hai đường thẳng song song là hai dường thẳng không bao giờ cắt nhau.</a:t>
            </a:r>
            <a:endParaRPr lang="en-US" sz="3200" kern="100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nl-NL" sz="3200" dirty="0">
                <a:solidFill>
                  <a:srgbClr val="0070C0"/>
                </a:solidFill>
                <a:effectLst/>
                <a:ea typeface="Calibri" panose="020F0502020204030204" pitchFamily="34" charset="0"/>
              </a:rPr>
              <a:t>+ Hai đường thẳng không song song là hai đường thẳng cắt nhau tại một điểm.</a:t>
            </a:r>
            <a:endParaRPr lang="en-U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4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114299" y="-339437"/>
            <a:ext cx="12306300" cy="67732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DD1019-D6F3-1AA5-F00F-E3D4D308DE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49" t="29601" r="21744" b="39235"/>
          <a:stretch/>
        </p:blipFill>
        <p:spPr bwMode="auto">
          <a:xfrm>
            <a:off x="594243" y="151465"/>
            <a:ext cx="8729740" cy="26023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6FCF43B-A015-CFCB-05D7-1623581A5E99}"/>
              </a:ext>
            </a:extLst>
          </p:cNvPr>
          <p:cNvSpPr txBox="1"/>
          <p:nvPr/>
        </p:nvSpPr>
        <p:spPr>
          <a:xfrm>
            <a:off x="584718" y="2625809"/>
            <a:ext cx="11022564" cy="380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+ Những cặp cạnh song song với nhau: Cạnh MG song song với cạnh KI;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</a:t>
            </a: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Cạnh GI</a:t>
            </a:r>
            <a:r>
              <a:rPr lang="nl-NL" sz="2400" b="1" kern="10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song song với</a:t>
            </a: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cạnh MK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+ Những cặp cạnh vuông góc với nhau:</a:t>
            </a:r>
            <a:r>
              <a:rPr lang="en-US" sz="2400" b="1" kern="10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Cạnh MG vuông góc cạnh MK; 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Cạnh KM vuông góc cạnh KI; 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Cạnh IK vuông góc cạnh IG; 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Cạnh GI vuông góc cạnh GM; 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4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Cạnh HI vuông góc cạnh HG; </a:t>
            </a:r>
            <a:endParaRPr lang="en-US" sz="2400" b="1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5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57150" y="-509452"/>
            <a:ext cx="12306300" cy="67732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3740DA4-A2CC-C331-9585-D7E1F9E682C1}"/>
              </a:ext>
            </a:extLst>
          </p:cNvPr>
          <p:cNvSpPr txBox="1"/>
          <p:nvPr/>
        </p:nvSpPr>
        <p:spPr>
          <a:xfrm>
            <a:off x="1036320" y="1005840"/>
            <a:ext cx="10264026" cy="187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b="1" kern="100" dirty="0">
                <a:solidFill>
                  <a:srgbClr val="00206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nl-NL" sz="3200" b="1" kern="100" dirty="0">
                <a:solidFill>
                  <a:srgbClr val="00206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 luận:</a:t>
            </a:r>
            <a:endParaRPr lang="en-US" sz="3200" kern="100" dirty="0">
              <a:solidFill>
                <a:srgbClr val="00206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3200" dirty="0">
                <a:effectLst/>
                <a:latin typeface="+mn-lt"/>
                <a:ea typeface="Calibri" panose="020F0502020204030204" pitchFamily="34" charset="0"/>
              </a:rPr>
              <a:t>Hai đường thẳng song song thì không bao giờ cắt nhau ( nghĩa là chúng không có điểm chung). </a:t>
            </a:r>
            <a:endParaRPr lang="en-US" sz="3200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4061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VẬN DỤNG, TRẢI NGHIỆM</a:t>
            </a:r>
          </a:p>
        </p:txBody>
      </p:sp>
    </p:spTree>
    <p:extLst>
      <p:ext uri="{BB962C8B-B14F-4D97-AF65-F5344CB8AC3E}">
        <p14:creationId xmlns:p14="http://schemas.microsoft.com/office/powerpoint/2010/main" val="23944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FD5937-7E4E-A958-9A4F-2CB194A4E0E4}"/>
              </a:ext>
            </a:extLst>
          </p:cNvPr>
          <p:cNvSpPr txBox="1"/>
          <p:nvPr/>
        </p:nvSpPr>
        <p:spPr>
          <a:xfrm>
            <a:off x="837063" y="466825"/>
            <a:ext cx="9906000" cy="1176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nl-NL" sz="2800" kern="100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nl-NL" sz="3200" dirty="0">
                <a:latin typeface="+mn-lt"/>
              </a:rPr>
              <a:t>Em hãy tìm trong cuộc sống các đồ vật có hai đường thẳng song song.</a:t>
            </a:r>
            <a:endParaRPr lang="en-US" sz="3200" dirty="0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DD6F2D-0FA2-97B4-03F7-F53F97D4A3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249" t="31971" r="45710" b="9551"/>
          <a:stretch/>
        </p:blipFill>
        <p:spPr>
          <a:xfrm>
            <a:off x="725538" y="1624083"/>
            <a:ext cx="4088413" cy="4375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B226CB-D5FE-E305-5D72-CCC1DC905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428" y="1563122"/>
            <a:ext cx="6843580" cy="462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09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22976"/>
            <a:ext cx="12045696" cy="6693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2524836" y="3238259"/>
            <a:ext cx="743803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Em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hãy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chia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những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việc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đã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hiện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được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trong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học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hôm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2868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189" name="Google Shape;189;p2"/>
          <p:cNvSpPr txBox="1"/>
          <p:nvPr/>
        </p:nvSpPr>
        <p:spPr>
          <a:xfrm>
            <a:off x="3931124" y="3258774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8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1AB84-3D51-466B-976F-EA9CB9CC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E6FD1A2-5ADF-4FBD-8A61-83C985E8B6BB}"/>
              </a:ext>
            </a:extLst>
          </p:cNvPr>
          <p:cNvSpPr txBox="1"/>
          <p:nvPr/>
        </p:nvSpPr>
        <p:spPr>
          <a:xfrm>
            <a:off x="3654499" y="2651351"/>
            <a:ext cx="545565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294825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1167B2-B9C0-4A1A-B847-1459A6305C33}"/>
              </a:ext>
            </a:extLst>
          </p:cNvPr>
          <p:cNvSpPr txBox="1">
            <a:spLocks/>
          </p:cNvSpPr>
          <p:nvPr/>
        </p:nvSpPr>
        <p:spPr>
          <a:xfrm>
            <a:off x="1940315" y="2866322"/>
            <a:ext cx="91440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5166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>
            <a:extLst>
              <a:ext uri="{FF2B5EF4-FFF2-40B4-BE49-F238E27FC236}">
                <a16:creationId xmlns:a16="http://schemas.microsoft.com/office/drawing/2014/main" id="{9AC7C33C-50BE-29BA-8717-7D25867BD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125" y="2108509"/>
            <a:ext cx="1666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defRPr/>
            </a:pPr>
            <a:endParaRPr lang="en-US" altLang="en-US" sz="2155">
              <a:cs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8CDEE42-5BE9-433C-DD1A-A4BCCCD6C6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7" t="25370" r="1090" b="51760"/>
          <a:stretch/>
        </p:blipFill>
        <p:spPr>
          <a:xfrm>
            <a:off x="1937982" y="140419"/>
            <a:ext cx="8366078" cy="87673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8B86F50-6E90-9320-952C-930667391632}"/>
              </a:ext>
            </a:extLst>
          </p:cNvPr>
          <p:cNvSpPr txBox="1"/>
          <p:nvPr/>
        </p:nvSpPr>
        <p:spPr>
          <a:xfrm>
            <a:off x="2598738" y="182222"/>
            <a:ext cx="7132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: 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Ai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nhanh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hơn</a:t>
            </a:r>
            <a:endParaRPr lang="en-US" sz="4000" b="1" dirty="0">
              <a:solidFill>
                <a:srgbClr val="00206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30" name="Line 12">
            <a:extLst>
              <a:ext uri="{FF2B5EF4-FFF2-40B4-BE49-F238E27FC236}">
                <a16:creationId xmlns:a16="http://schemas.microsoft.com/office/drawing/2014/main" id="{2AB4F6BA-53F6-DD9D-5E37-718AD8F4B98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2043" y="1740254"/>
            <a:ext cx="0" cy="213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3">
            <a:extLst>
              <a:ext uri="{FF2B5EF4-FFF2-40B4-BE49-F238E27FC236}">
                <a16:creationId xmlns:a16="http://schemas.microsoft.com/office/drawing/2014/main" id="{141CFE99-922B-DD42-F031-5DB1A6937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8043" y="2862616"/>
            <a:ext cx="3276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Rectangle 14">
            <a:extLst>
              <a:ext uri="{FF2B5EF4-FFF2-40B4-BE49-F238E27FC236}">
                <a16:creationId xmlns:a16="http://schemas.microsoft.com/office/drawing/2014/main" id="{52AB0ECB-C715-594E-EBCA-D80F2ED89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2043" y="2634016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C074AF79-75EB-269E-D70A-5E237C96B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443" y="2634016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CB47A395-F6C4-F30C-04ED-ADE159D41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443" y="2862616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9" name="Rectangle 17">
            <a:extLst>
              <a:ext uri="{FF2B5EF4-FFF2-40B4-BE49-F238E27FC236}">
                <a16:creationId xmlns:a16="http://schemas.microsoft.com/office/drawing/2014/main" id="{88CE815A-33D5-B6D0-BB19-AF84BCA12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2043" y="2862616"/>
            <a:ext cx="228600" cy="22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0" name="Text Box 18">
            <a:extLst>
              <a:ext uri="{FF2B5EF4-FFF2-40B4-BE49-F238E27FC236}">
                <a16:creationId xmlns:a16="http://schemas.microsoft.com/office/drawing/2014/main" id="{545A84DE-0D23-8131-6DAF-06FDC5F95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6843" y="2176816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/>
              <a:t>1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4AAB67E6-836E-A21F-D446-0578F5E4E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2443" y="2176816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/>
              <a:t>2</a:t>
            </a:r>
          </a:p>
        </p:txBody>
      </p:sp>
      <p:sp>
        <p:nvSpPr>
          <p:cNvPr id="42" name="Text Box 20">
            <a:extLst>
              <a:ext uri="{FF2B5EF4-FFF2-40B4-BE49-F238E27FC236}">
                <a16:creationId xmlns:a16="http://schemas.microsoft.com/office/drawing/2014/main" id="{80DDF8DB-A145-C20C-7109-E799149ADC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6243" y="3091216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/>
              <a:t>3</a:t>
            </a:r>
          </a:p>
        </p:txBody>
      </p:sp>
      <p:sp>
        <p:nvSpPr>
          <p:cNvPr id="43" name="Text Box 21">
            <a:extLst>
              <a:ext uri="{FF2B5EF4-FFF2-40B4-BE49-F238E27FC236}">
                <a16:creationId xmlns:a16="http://schemas.microsoft.com/office/drawing/2014/main" id="{145757AC-9750-CDFE-FB33-440DB798C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6843" y="3091216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800"/>
              <a:t>4</a:t>
            </a:r>
          </a:p>
        </p:txBody>
      </p:sp>
      <p:sp>
        <p:nvSpPr>
          <p:cNvPr id="44" name="Text Box 24">
            <a:extLst>
              <a:ext uri="{FF2B5EF4-FFF2-40B4-BE49-F238E27FC236}">
                <a16:creationId xmlns:a16="http://schemas.microsoft.com/office/drawing/2014/main" id="{62FCD549-A199-B431-2E62-4E617F5E4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377" y="4168084"/>
            <a:ext cx="1096938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Hai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thẳng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vuông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góc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nhau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tạo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thành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mấy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góc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hlink"/>
                </a:solidFill>
                <a:latin typeface="Times New Roman" panose="02020603050405020304" pitchFamily="18" charset="0"/>
              </a:rPr>
              <a:t>vuông</a:t>
            </a:r>
            <a:r>
              <a:rPr lang="en-US" altLang="en-US" sz="3200" dirty="0">
                <a:solidFill>
                  <a:schemeClr val="hlink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45" name="Text Box 19">
            <a:extLst>
              <a:ext uri="{FF2B5EF4-FFF2-40B4-BE49-F238E27FC236}">
                <a16:creationId xmlns:a16="http://schemas.microsoft.com/office/drawing/2014/main" id="{3AC42559-A452-8856-83A9-C24941F3A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830001"/>
            <a:ext cx="10358650" cy="5847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3200" dirty="0" err="1">
                <a:latin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đường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thẳng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vuông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góc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với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tạo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thành</a:t>
            </a:r>
            <a:r>
              <a:rPr lang="en-US" sz="3200" dirty="0">
                <a:latin typeface="Times New Roman" pitchFamily="18" charset="0"/>
              </a:rPr>
              <a:t>: 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</a:rPr>
              <a:t>4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</a:rPr>
              <a:t>góc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</a:rPr>
              <a:t>vuông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183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0134F-71EE-58CD-6009-F156C9F1B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57065" y="0"/>
            <a:ext cx="12476162" cy="6974099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507" y="5562180"/>
            <a:ext cx="894493" cy="8737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DF62D0-1864-886B-C306-48B370CE65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7" t="25370" r="1090" b="51760"/>
          <a:stretch/>
        </p:blipFill>
        <p:spPr>
          <a:xfrm>
            <a:off x="-57065" y="274774"/>
            <a:ext cx="7510415" cy="8767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E868668-2462-6C3A-0712-57035AAD2DBB}"/>
              </a:ext>
            </a:extLst>
          </p:cNvPr>
          <p:cNvSpPr txBox="1"/>
          <p:nvPr/>
        </p:nvSpPr>
        <p:spPr>
          <a:xfrm>
            <a:off x="598267" y="329419"/>
            <a:ext cx="6162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: 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Ai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nhanh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hơn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1B99F0A7-1C30-DEA7-6436-FAACB9B1D6CB}"/>
              </a:ext>
            </a:extLst>
          </p:cNvPr>
          <p:cNvSpPr/>
          <p:nvPr/>
        </p:nvSpPr>
        <p:spPr>
          <a:xfrm>
            <a:off x="917308" y="1310449"/>
            <a:ext cx="10337324" cy="1217989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*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Hãy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vẽ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hình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chữ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nhật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và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đặt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tên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cho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hình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vừa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  <a:r>
              <a:rPr lang="en-US" altLang="en-US" sz="3200" b="1" dirty="0" err="1">
                <a:latin typeface="Segoe UI Semilight" panose="020B0402040204020203" pitchFamily="34" charset="0"/>
                <a:cs typeface="Segoe UI Semilight" panose="020B0402040204020203" pitchFamily="34" charset="0"/>
              </a:rPr>
              <a:t>vẽ</a:t>
            </a:r>
            <a:r>
              <a:rPr lang="en-US" altLang="en-US" sz="3200" b="1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?</a:t>
            </a:r>
            <a:endParaRPr lang="en-US" sz="3200" b="1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10BC4C5-396E-0A5F-4965-0089F0C05ACB}"/>
              </a:ext>
            </a:extLst>
          </p:cNvPr>
          <p:cNvSpPr/>
          <p:nvPr/>
        </p:nvSpPr>
        <p:spPr>
          <a:xfrm>
            <a:off x="917308" y="1264424"/>
            <a:ext cx="10337324" cy="1217989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dirty="0">
                <a:latin typeface="Times New Roman" panose="02020603050405020304" pitchFamily="18" charset="0"/>
              </a:rPr>
              <a:t>* </a:t>
            </a:r>
            <a:r>
              <a:rPr lang="en-US" altLang="en-US" sz="3200" dirty="0" err="1">
                <a:latin typeface="Times New Roman" panose="02020603050405020304" pitchFamily="18" charset="0"/>
              </a:rPr>
              <a:t>Hãy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US" sz="3200" dirty="0" err="1"/>
              <a:t>chỉ</a:t>
            </a:r>
            <a:r>
              <a:rPr lang="en-US" sz="3200" dirty="0"/>
              <a:t> </a:t>
            </a:r>
            <a:r>
              <a:rPr lang="en-US" sz="3200" dirty="0" err="1"/>
              <a:t>và</a:t>
            </a:r>
            <a:r>
              <a:rPr lang="en-US" sz="3200" dirty="0"/>
              <a:t> </a:t>
            </a:r>
            <a:r>
              <a:rPr lang="en-US" sz="3200" dirty="0" err="1"/>
              <a:t>nêu</a:t>
            </a:r>
            <a:r>
              <a:rPr lang="en-US" sz="3200" dirty="0"/>
              <a:t> </a:t>
            </a:r>
            <a:r>
              <a:rPr lang="en-US" sz="3200" dirty="0" err="1"/>
              <a:t>tên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góc</a:t>
            </a:r>
            <a:r>
              <a:rPr lang="en-US" sz="3200" dirty="0"/>
              <a:t> </a:t>
            </a:r>
            <a:r>
              <a:rPr lang="en-US" sz="3200" dirty="0" err="1"/>
              <a:t>vuông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hình</a:t>
            </a:r>
            <a:r>
              <a:rPr lang="en-US" sz="3200" dirty="0"/>
              <a:t> </a:t>
            </a:r>
            <a:r>
              <a:rPr lang="en-US" sz="3200" dirty="0" err="1"/>
              <a:t>vừa</a:t>
            </a:r>
            <a:r>
              <a:rPr lang="en-US" sz="3200" dirty="0"/>
              <a:t> </a:t>
            </a:r>
            <a:r>
              <a:rPr lang="en-US" sz="3200" dirty="0" err="1"/>
              <a:t>vẽ</a:t>
            </a:r>
            <a:r>
              <a:rPr lang="en-US" sz="3200" dirty="0">
                <a:latin typeface="Times New Roman" panose="02020603050405020304" pitchFamily="18" charset="0"/>
              </a:rPr>
              <a:t>?</a:t>
            </a:r>
            <a:endParaRPr lang="en-US" sz="3200" dirty="0"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2B789216-C32B-4C17-F265-ECEBA7071AE8}"/>
              </a:ext>
            </a:extLst>
          </p:cNvPr>
          <p:cNvSpPr/>
          <p:nvPr/>
        </p:nvSpPr>
        <p:spPr>
          <a:xfrm>
            <a:off x="917308" y="1264423"/>
            <a:ext cx="10337324" cy="1217989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 sz="3200" dirty="0">
                <a:latin typeface="Times New Roman" panose="02020603050405020304" pitchFamily="18" charset="0"/>
              </a:rPr>
              <a:t>* </a:t>
            </a:r>
            <a:r>
              <a:rPr lang="en-US" sz="3200" dirty="0"/>
              <a:t>Em </a:t>
            </a:r>
            <a:r>
              <a:rPr lang="en-US" sz="3200" dirty="0" err="1"/>
              <a:t>hãy</a:t>
            </a:r>
            <a:r>
              <a:rPr lang="en-US" sz="3200" dirty="0"/>
              <a:t> </a:t>
            </a:r>
            <a:r>
              <a:rPr lang="en-US" sz="3200" dirty="0" err="1"/>
              <a:t>nêu</a:t>
            </a:r>
            <a:r>
              <a:rPr lang="en-US" sz="3200" dirty="0"/>
              <a:t> </a:t>
            </a:r>
            <a:r>
              <a:rPr lang="en-US" sz="3200" dirty="0" err="1"/>
              <a:t>tên</a:t>
            </a:r>
            <a:r>
              <a:rPr lang="en-US" sz="3200" dirty="0"/>
              <a:t> </a:t>
            </a:r>
            <a:r>
              <a:rPr lang="en-US" sz="3200" dirty="0" err="1"/>
              <a:t>các</a:t>
            </a:r>
            <a:r>
              <a:rPr lang="en-US" sz="3200" dirty="0"/>
              <a:t> </a:t>
            </a:r>
            <a:r>
              <a:rPr lang="en-US" sz="3200" dirty="0" err="1"/>
              <a:t>cặp</a:t>
            </a:r>
            <a:r>
              <a:rPr lang="en-US" sz="3200" dirty="0"/>
              <a:t> </a:t>
            </a:r>
            <a:r>
              <a:rPr lang="en-US" sz="3200" dirty="0" err="1"/>
              <a:t>cạnh</a:t>
            </a:r>
            <a:r>
              <a:rPr lang="en-US" sz="3200" dirty="0"/>
              <a:t> </a:t>
            </a:r>
            <a:r>
              <a:rPr lang="en-US" sz="3200" dirty="0" err="1"/>
              <a:t>vuông</a:t>
            </a:r>
            <a:r>
              <a:rPr lang="en-US" sz="3200" dirty="0"/>
              <a:t> </a:t>
            </a:r>
            <a:r>
              <a:rPr lang="en-US" sz="3200" dirty="0" err="1"/>
              <a:t>góc</a:t>
            </a:r>
            <a:r>
              <a:rPr lang="en-US" sz="3200" dirty="0"/>
              <a:t> </a:t>
            </a:r>
            <a:r>
              <a:rPr lang="en-US" sz="3200" dirty="0" err="1"/>
              <a:t>với</a:t>
            </a:r>
            <a:r>
              <a:rPr lang="en-US" sz="3200" dirty="0"/>
              <a:t> </a:t>
            </a:r>
            <a:r>
              <a:rPr lang="en-US" sz="3200" dirty="0" err="1"/>
              <a:t>nhau</a:t>
            </a:r>
            <a:r>
              <a:rPr lang="en-US" sz="3200" dirty="0"/>
              <a:t> </a:t>
            </a:r>
            <a:r>
              <a:rPr lang="en-US" sz="3200" dirty="0" err="1"/>
              <a:t>trong</a:t>
            </a:r>
            <a:r>
              <a:rPr lang="en-US" sz="3200" dirty="0"/>
              <a:t> </a:t>
            </a:r>
            <a:r>
              <a:rPr lang="en-US" sz="3200" dirty="0" err="1"/>
              <a:t>hình</a:t>
            </a:r>
            <a:r>
              <a:rPr lang="en-US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3601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9FD62F-655D-781F-87A3-657A64C1C3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57065" y="0"/>
            <a:ext cx="12476162" cy="69740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84A141-5FE1-3402-DA48-D2F071A1BA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34" t="26686" r="4829"/>
          <a:stretch/>
        </p:blipFill>
        <p:spPr>
          <a:xfrm>
            <a:off x="668742" y="257175"/>
            <a:ext cx="11259402" cy="6457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432605-0050-BF81-6050-89F4E9676486}"/>
              </a:ext>
            </a:extLst>
          </p:cNvPr>
          <p:cNvSpPr/>
          <p:nvPr/>
        </p:nvSpPr>
        <p:spPr>
          <a:xfrm>
            <a:off x="1091821" y="5895759"/>
            <a:ext cx="8980227" cy="805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3200" kern="1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ai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song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song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đặc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sz="32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kern="1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5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B10F8B-D97E-378D-D7BE-DB8D9A6B6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11" name="Google Shape;290;p7"/>
          <p:cNvSpPr txBox="1"/>
          <p:nvPr/>
        </p:nvSpPr>
        <p:spPr>
          <a:xfrm>
            <a:off x="2725656" y="2159912"/>
            <a:ext cx="88557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91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>
            <a:extLst>
              <a:ext uri="{FF2B5EF4-FFF2-40B4-BE49-F238E27FC236}">
                <a16:creationId xmlns:a16="http://schemas.microsoft.com/office/drawing/2014/main" id="{A9DABA70-5143-92EE-88C2-C7A7C126A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0700" y="1280960"/>
            <a:ext cx="3309938" cy="172402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" name="Line 10">
            <a:extLst>
              <a:ext uri="{FF2B5EF4-FFF2-40B4-BE49-F238E27FC236}">
                <a16:creationId xmlns:a16="http://schemas.microsoft.com/office/drawing/2014/main" id="{8CBD58CD-28D1-5AB2-F909-49C12FA96B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65694" y="1267306"/>
            <a:ext cx="7148511" cy="956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0" name="Text Box 14">
            <a:extLst>
              <a:ext uri="{FF2B5EF4-FFF2-40B4-BE49-F238E27FC236}">
                <a16:creationId xmlns:a16="http://schemas.microsoft.com/office/drawing/2014/main" id="{34B18AC7-7C69-B78E-84B2-0E605AE2A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7300" y="982510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31" name="Text Box 15">
            <a:extLst>
              <a:ext uri="{FF2B5EF4-FFF2-40B4-BE49-F238E27FC236}">
                <a16:creationId xmlns:a16="http://schemas.microsoft.com/office/drawing/2014/main" id="{D28C7BDD-60E2-61E3-D994-5C04751CF0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5900" y="982510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32" name="Text Box 16">
            <a:extLst>
              <a:ext uri="{FF2B5EF4-FFF2-40B4-BE49-F238E27FC236}">
                <a16:creationId xmlns:a16="http://schemas.microsoft.com/office/drawing/2014/main" id="{B27A99A5-C485-FD15-592A-C6D85B260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038" y="2968472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33" name="Text Box 17">
            <a:extLst>
              <a:ext uri="{FF2B5EF4-FFF2-40B4-BE49-F238E27FC236}">
                <a16:creationId xmlns:a16="http://schemas.microsoft.com/office/drawing/2014/main" id="{6221997F-EF31-F4B8-4B1C-248A64E98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7300" y="2973235"/>
            <a:ext cx="304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43" name="Text Box 29">
            <a:extLst>
              <a:ext uri="{FF2B5EF4-FFF2-40B4-BE49-F238E27FC236}">
                <a16:creationId xmlns:a16="http://schemas.microsoft.com/office/drawing/2014/main" id="{34FEE985-3ABA-8F3C-F29B-68B52062F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903" y="3601982"/>
            <a:ext cx="1092819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3200" dirty="0">
                <a:solidFill>
                  <a:srgbClr val="0070C0"/>
                </a:solidFill>
                <a:latin typeface="+mj-lt"/>
              </a:rPr>
              <a:t>*  </a:t>
            </a:r>
            <a:r>
              <a:rPr lang="nl-NL" sz="3200" dirty="0">
                <a:solidFill>
                  <a:srgbClr val="0070C0"/>
                </a:solidFill>
                <a:latin typeface="+mj-lt"/>
              </a:rPr>
              <a:t>Khi kéo dài hai đường thẳng trên các em có thấy hai đường thẳng này cắt nhau tại điểm nào không?</a:t>
            </a:r>
            <a:endParaRPr lang="en-US" altLang="en-US" sz="320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" name="Picture 25" descr="ButChi">
            <a:extLst>
              <a:ext uri="{FF2B5EF4-FFF2-40B4-BE49-F238E27FC236}">
                <a16:creationId xmlns:a16="http://schemas.microsoft.com/office/drawing/2014/main" id="{B380AC11-B4EA-328F-3833-21F53BE16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543">
            <a:off x="7112877" y="35426"/>
            <a:ext cx="1298233" cy="125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5" descr="ButChi">
            <a:extLst>
              <a:ext uri="{FF2B5EF4-FFF2-40B4-BE49-F238E27FC236}">
                <a16:creationId xmlns:a16="http://schemas.microsoft.com/office/drawing/2014/main" id="{3CB318F4-D839-6673-9873-8F3E0F6DA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543">
            <a:off x="3869683" y="7007"/>
            <a:ext cx="1275860" cy="125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585EF0-E53B-C1A2-3570-A7FA263CBFAC}"/>
              </a:ext>
            </a:extLst>
          </p:cNvPr>
          <p:cNvCxnSpPr/>
          <p:nvPr/>
        </p:nvCxnSpPr>
        <p:spPr>
          <a:xfrm flipV="1">
            <a:off x="7297300" y="1271392"/>
            <a:ext cx="1933575" cy="95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4F0BD25-3B47-4631-41F0-CDC2FA92F008}"/>
              </a:ext>
            </a:extLst>
          </p:cNvPr>
          <p:cNvCxnSpPr/>
          <p:nvPr/>
        </p:nvCxnSpPr>
        <p:spPr>
          <a:xfrm flipV="1">
            <a:off x="2065694" y="1271516"/>
            <a:ext cx="1933575" cy="95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32" name="Picture 8">
            <a:extLst>
              <a:ext uri="{FF2B5EF4-FFF2-40B4-BE49-F238E27FC236}">
                <a16:creationId xmlns:a16="http://schemas.microsoft.com/office/drawing/2014/main" id="{B34AD57A-A217-108E-2327-3E19A448C6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2" t="51115" r="4288" b="40416"/>
          <a:stretch/>
        </p:blipFill>
        <p:spPr bwMode="auto">
          <a:xfrm>
            <a:off x="1774210" y="1294602"/>
            <a:ext cx="8024814" cy="84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AD5C44F-2D17-D470-B3C6-0CAF47C27E5C}"/>
              </a:ext>
            </a:extLst>
          </p:cNvPr>
          <p:cNvCxnSpPr/>
          <p:nvPr/>
        </p:nvCxnSpPr>
        <p:spPr>
          <a:xfrm flipV="1">
            <a:off x="7330637" y="2995417"/>
            <a:ext cx="1933575" cy="95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4" name="Picture 25" descr="ButChi">
            <a:extLst>
              <a:ext uri="{FF2B5EF4-FFF2-40B4-BE49-F238E27FC236}">
                <a16:creationId xmlns:a16="http://schemas.microsoft.com/office/drawing/2014/main" id="{0AE16408-D191-3870-3BB1-76D402CFB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543">
            <a:off x="7201824" y="1746239"/>
            <a:ext cx="1298233" cy="125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07DB4AF-CC52-31D1-5EB1-242CAF5CCE94}"/>
              </a:ext>
            </a:extLst>
          </p:cNvPr>
          <p:cNvCxnSpPr/>
          <p:nvPr/>
        </p:nvCxnSpPr>
        <p:spPr>
          <a:xfrm flipV="1">
            <a:off x="2087125" y="3006557"/>
            <a:ext cx="1933575" cy="95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6" name="Picture 25" descr="ButChi">
            <a:extLst>
              <a:ext uri="{FF2B5EF4-FFF2-40B4-BE49-F238E27FC236}">
                <a16:creationId xmlns:a16="http://schemas.microsoft.com/office/drawing/2014/main" id="{390AC462-6ACF-60AA-B4D6-61AE9D336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543">
            <a:off x="3912531" y="1730324"/>
            <a:ext cx="1275860" cy="1259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Line 10">
            <a:extLst>
              <a:ext uri="{FF2B5EF4-FFF2-40B4-BE49-F238E27FC236}">
                <a16:creationId xmlns:a16="http://schemas.microsoft.com/office/drawing/2014/main" id="{560AB727-04B2-A508-E5B6-FCB98494DF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01413" y="3003495"/>
            <a:ext cx="7148511" cy="956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Text Box 29">
            <a:extLst>
              <a:ext uri="{FF2B5EF4-FFF2-40B4-BE49-F238E27FC236}">
                <a16:creationId xmlns:a16="http://schemas.microsoft.com/office/drawing/2014/main" id="{C7BFEC02-067D-3A9B-A010-609702057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903" y="3502424"/>
            <a:ext cx="1092819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002060"/>
                </a:solidFill>
                <a:latin typeface="Times New Roman" panose="02020603050405020304" pitchFamily="18" charset="0"/>
              </a:rPr>
              <a:t>* 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Kéo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dài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hai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cạnh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AB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và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DC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của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hình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chữ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nhật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ABCD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về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hai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phía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, </a:t>
            </a:r>
            <a:r>
              <a:rPr lang="nl-NL" sz="3200" dirty="0">
                <a:solidFill>
                  <a:srgbClr val="002060"/>
                </a:solidFill>
                <a:latin typeface="+mj-lt"/>
              </a:rPr>
              <a:t>thì chúng sẽ không cắt nhau, tức là chúng không có điểm chung với nhau.  </a:t>
            </a:r>
            <a:r>
              <a:rPr lang="en-US" sz="3200" dirty="0">
                <a:solidFill>
                  <a:srgbClr val="002060"/>
                </a:solidFill>
                <a:latin typeface="+mj-lt"/>
              </a:rPr>
              <a:t>T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a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được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hai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đường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thẳng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AB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và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CD song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song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với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+mj-lt"/>
              </a:rPr>
              <a:t>nhau</a:t>
            </a:r>
            <a:r>
              <a:rPr lang="en-US" altLang="en-US" sz="32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7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0.15859 -0.003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-1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79 -0.00301 L -0.15794 -0.0030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8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6.25E-7 0.2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6 L 0.15859 -0.0030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78 -0.00301 L -0.15795 -0.0030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86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30" grpId="0"/>
      <p:bldP spid="31" grpId="0"/>
      <p:bldP spid="32" grpId="0"/>
      <p:bldP spid="33" grpId="0"/>
      <p:bldP spid="43" grpId="0"/>
      <p:bldP spid="43" grpId="1"/>
      <p:bldP spid="43" grpId="2"/>
      <p:bldP spid="43" grpId="3"/>
      <p:bldP spid="18" grpId="0" animBg="1"/>
      <p:bldP spid="45" grpId="0"/>
      <p:bldP spid="45" grpId="1"/>
      <p:bldP spid="4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3BAAB9-B36F-9475-A07F-46015EF3E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75E008-5C84-7F61-AE18-DC723A8DD7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1" r="4250"/>
          <a:stretch/>
        </p:blipFill>
        <p:spPr>
          <a:xfrm>
            <a:off x="731520" y="1749926"/>
            <a:ext cx="11247120" cy="39803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4CB4D1-ECA7-7235-4E85-701186AD46A9}"/>
              </a:ext>
            </a:extLst>
          </p:cNvPr>
          <p:cNvSpPr txBox="1"/>
          <p:nvPr/>
        </p:nvSpPr>
        <p:spPr>
          <a:xfrm>
            <a:off x="1419366" y="700603"/>
            <a:ext cx="9867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</a:rPr>
              <a:t>Vậy</a:t>
            </a:r>
            <a:r>
              <a:rPr lang="en-US" sz="2800" dirty="0">
                <a:solidFill>
                  <a:srgbClr val="002060"/>
                </a:solidFill>
              </a:rPr>
              <a:t>, </a:t>
            </a:r>
            <a:r>
              <a:rPr lang="en-US" sz="2800" dirty="0" err="1">
                <a:solidFill>
                  <a:srgbClr val="002060"/>
                </a:solidFill>
              </a:rPr>
              <a:t>hai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đường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thẳng</a:t>
            </a:r>
            <a:r>
              <a:rPr lang="en-US" sz="2800" dirty="0">
                <a:solidFill>
                  <a:srgbClr val="002060"/>
                </a:solidFill>
              </a:rPr>
              <a:t> song </a:t>
            </a:r>
            <a:r>
              <a:rPr lang="en-US" sz="2800" dirty="0" err="1">
                <a:solidFill>
                  <a:srgbClr val="002060"/>
                </a:solidFill>
              </a:rPr>
              <a:t>song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với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nhau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có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đặc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điểm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en-US" sz="2800" dirty="0" err="1">
                <a:solidFill>
                  <a:srgbClr val="002060"/>
                </a:solidFill>
              </a:rPr>
              <a:t>gì</a:t>
            </a:r>
            <a:r>
              <a:rPr lang="en-US" sz="2800" dirty="0">
                <a:solidFill>
                  <a:srgbClr val="002060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04046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4CAF003-6366-77B6-3653-014639CF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-349544"/>
            <a:ext cx="12192000" cy="68580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996287" y="158475"/>
            <a:ext cx="10672549" cy="1545608"/>
          </a:xfrm>
          <a:prstGeom prst="flowChartAlternateProcess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3200" dirty="0"/>
              <a:t>Hãy quan sát đồ dùng học tập, quan sát lớp học để tìm một số đồ vật có dạng hai đường thẳng song song.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16797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353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2652</TotalTime>
  <Words>528</Words>
  <Application>Microsoft Office PowerPoint</Application>
  <PresentationFormat>Widescreen</PresentationFormat>
  <Paragraphs>61</Paragraphs>
  <Slides>21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.VnTime</vt:lpstr>
      <vt:lpstr>Arial</vt:lpstr>
      <vt:lpstr>Calibri</vt:lpstr>
      <vt:lpstr>Segoe UI Semilight</vt:lpstr>
      <vt:lpstr>Tahoma</vt:lpstr>
      <vt:lpstr>Times New Roman</vt:lpstr>
      <vt:lpstr>UTM Avo</vt:lpstr>
      <vt:lpstr>Office Theme</vt:lpstr>
      <vt:lpstr>Tuần 7 Bài 22:  Tiết 33: Hai đường thẳng song song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Nguyễn Ngọc Ánh</cp:lastModifiedBy>
  <cp:revision>224</cp:revision>
  <dcterms:created xsi:type="dcterms:W3CDTF">2021-02-20T02:56:00Z</dcterms:created>
  <dcterms:modified xsi:type="dcterms:W3CDTF">2023-08-29T16:00:20Z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