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</p:sldMasterIdLst>
  <p:notesMasterIdLst>
    <p:notesMasterId r:id="rId22"/>
  </p:notesMasterIdLst>
  <p:sldIdLst>
    <p:sldId id="328" r:id="rId2"/>
    <p:sldId id="329" r:id="rId3"/>
    <p:sldId id="288" r:id="rId4"/>
    <p:sldId id="292" r:id="rId5"/>
    <p:sldId id="294" r:id="rId6"/>
    <p:sldId id="290" r:id="rId7"/>
    <p:sldId id="291" r:id="rId8"/>
    <p:sldId id="293" r:id="rId9"/>
    <p:sldId id="330" r:id="rId10"/>
    <p:sldId id="276" r:id="rId11"/>
    <p:sldId id="334" r:id="rId12"/>
    <p:sldId id="338" r:id="rId13"/>
    <p:sldId id="340" r:id="rId14"/>
    <p:sldId id="339" r:id="rId15"/>
    <p:sldId id="302" r:id="rId16"/>
    <p:sldId id="335" r:id="rId17"/>
    <p:sldId id="419" r:id="rId18"/>
    <p:sldId id="331" r:id="rId19"/>
    <p:sldId id="332" r:id="rId20"/>
    <p:sldId id="333" r:id="rId21"/>
  </p:sldIdLst>
  <p:sldSz cx="12192000" cy="6858000"/>
  <p:notesSz cx="6858000" cy="9144000"/>
  <p:custDataLst>
    <p:tags r:id="rId23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iAYYJ+CqvYrdf855CZJbdxdgcPU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1" clrIdx="0">
    <p:extLst>
      <p:ext uri="{19B8F6BF-5375-455C-9EA6-DF929625EA0E}">
        <p15:presenceInfo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FF"/>
    <a:srgbClr val="66FF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30" Type="http://customschemas.google.com/relationships/presentationmetadata" Target="meta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‹#›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43741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UTM Avo" panose="02040603050506020204" pitchFamily="18" charset="0"/>
        <a:ea typeface="UTM Avo" panose="02040603050506020204" pitchFamily="18" charset="0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2</a:t>
            </a:fld>
            <a:endParaRPr sz="1200" b="0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7171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8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4738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6230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11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5426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9538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13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11931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17235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4676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16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81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1891" y="0"/>
            <a:ext cx="1225389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1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4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41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  <a:latin typeface="UTM Avo" panose="02040603050506020204" pitchFamily="18" charset="0"/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106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636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203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  <a:lvl2pPr>
              <a:defRPr>
                <a:latin typeface="UTM Avo" panose="02040603050506020204" pitchFamily="18" charset="0"/>
              </a:defRPr>
            </a:lvl2pPr>
            <a:lvl3pPr>
              <a:defRPr>
                <a:latin typeface="UTM Avo" panose="02040603050506020204" pitchFamily="18" charset="0"/>
              </a:defRPr>
            </a:lvl3pPr>
            <a:lvl4pPr>
              <a:defRPr>
                <a:latin typeface="UTM Avo" panose="02040603050506020204" pitchFamily="18" charset="0"/>
              </a:defRPr>
            </a:lvl4pPr>
            <a:lvl5pPr>
              <a:defRPr>
                <a:latin typeface="UTM Avo" panose="0204060305050602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FA6248-9075-44F6-BABA-ACCDFFA54742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0A7C2-3364-4B6C-B187-A7ABF31AEE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27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694" r:id="rId4"/>
    <p:sldLayoutId id="2147483695" r:id="rId5"/>
    <p:sldLayoutId id="2147483713" r:id="rId6"/>
    <p:sldLayoutId id="2147483714" r:id="rId7"/>
    <p:sldLayoutId id="214748371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audio" Target="../media/audio3.wav"/><Relationship Id="rId7" Type="http://schemas.openxmlformats.org/officeDocument/2006/relationships/image" Target="../media/image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audio" Target="../media/audio2.wav"/><Relationship Id="rId7" Type="http://schemas.openxmlformats.org/officeDocument/2006/relationships/image" Target="../media/image8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audio" Target="../media/audio2.wav"/><Relationship Id="rId7" Type="http://schemas.openxmlformats.org/officeDocument/2006/relationships/image" Target="../media/image8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3.wav"/><Relationship Id="rId7" Type="http://schemas.openxmlformats.org/officeDocument/2006/relationships/image" Target="../media/image1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audio" Target="../media/audio2.wav"/><Relationship Id="rId9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10068911" y="0"/>
            <a:ext cx="16010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Cambria Math" panose="02040503050406030204" pitchFamily="18" charset="0"/>
                <a:cs typeface="+mn-cs"/>
              </a:rPr>
              <a:t>TOÁN 4</a:t>
            </a:r>
          </a:p>
        </p:txBody>
      </p:sp>
      <p:sp>
        <p:nvSpPr>
          <p:cNvPr id="10" name="Google Shape;54;p1">
            <a:extLst>
              <a:ext uri="{FF2B5EF4-FFF2-40B4-BE49-F238E27FC236}">
                <a16:creationId xmlns:a16="http://schemas.microsoft.com/office/drawing/2014/main" id="{53DE932C-97F4-4C5F-AB8E-16439751F01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0" y="1686215"/>
            <a:ext cx="12666846" cy="3485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SG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7</a:t>
            </a:r>
            <a:endParaRPr sz="52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23: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Luyện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chung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–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Tiết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6D6D3B-F6B5-4CD3-AD73-5FB9391F33CB}"/>
              </a:ext>
            </a:extLst>
          </p:cNvPr>
          <p:cNvSpPr/>
          <p:nvPr/>
        </p:nvSpPr>
        <p:spPr>
          <a:xfrm>
            <a:off x="10926517" y="63429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89983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sp>
        <p:nvSpPr>
          <p:cNvPr id="72" name="Flowchart: Alternate Process 71">
            <a:extLst>
              <a:ext uri="{FF2B5EF4-FFF2-40B4-BE49-F238E27FC236}">
                <a16:creationId xmlns:a16="http://schemas.microsoft.com/office/drawing/2014/main" id="{42EA427A-B766-4C12-B2F4-9CCA45E5F087}"/>
              </a:ext>
            </a:extLst>
          </p:cNvPr>
          <p:cNvSpPr/>
          <p:nvPr/>
        </p:nvSpPr>
        <p:spPr>
          <a:xfrm>
            <a:off x="1399999" y="494920"/>
            <a:ext cx="9559153" cy="60318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  a) Trong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sau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nhọn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vuông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tù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? 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03A5407-0C34-4B8C-910D-D39121D0F49B}"/>
              </a:ext>
            </a:extLst>
          </p:cNvPr>
          <p:cNvSpPr/>
          <p:nvPr/>
        </p:nvSpPr>
        <p:spPr>
          <a:xfrm>
            <a:off x="967396" y="457200"/>
            <a:ext cx="746683" cy="652451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04F2DC4-41A9-E2E0-362A-5AD0F6EB14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051" t="23933" r="4017"/>
          <a:stretch/>
        </p:blipFill>
        <p:spPr>
          <a:xfrm>
            <a:off x="688848" y="1604571"/>
            <a:ext cx="11218127" cy="303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30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150B81D0-831D-FE91-957E-2EB8E0B16D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-25990" y="0"/>
            <a:ext cx="12192000" cy="64008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BF3BD2-3D40-8158-F11E-103AEBB4DB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04" t="23933" r="63568"/>
          <a:stretch/>
        </p:blipFill>
        <p:spPr>
          <a:xfrm>
            <a:off x="634234" y="1117165"/>
            <a:ext cx="3261815" cy="3059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636FB5-03FF-369E-D933-67CA819226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600" t="23933" r="34200"/>
          <a:stretch/>
        </p:blipFill>
        <p:spPr>
          <a:xfrm>
            <a:off x="4439103" y="1168223"/>
            <a:ext cx="3261815" cy="3007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78D1F0-3807-3B79-6B24-3E2B66CD44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138" t="23933" r="4017"/>
          <a:stretch/>
        </p:blipFill>
        <p:spPr>
          <a:xfrm>
            <a:off x="8250516" y="1117164"/>
            <a:ext cx="3454351" cy="30590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67CAF15-AB4D-85C3-BAD5-80C1C597EBAD}"/>
              </a:ext>
            </a:extLst>
          </p:cNvPr>
          <p:cNvSpPr/>
          <p:nvPr/>
        </p:nvSpPr>
        <p:spPr>
          <a:xfrm>
            <a:off x="1081165" y="4398411"/>
            <a:ext cx="2089703" cy="110163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nhọn</a:t>
            </a:r>
            <a:endParaRPr lang="en-US" sz="28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1096CF3-2863-7907-F29B-8E327AE3527A}"/>
              </a:ext>
            </a:extLst>
          </p:cNvPr>
          <p:cNvSpPr/>
          <p:nvPr/>
        </p:nvSpPr>
        <p:spPr>
          <a:xfrm>
            <a:off x="9021132" y="4369409"/>
            <a:ext cx="2089703" cy="113063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vuông</a:t>
            </a:r>
            <a:endParaRPr lang="en-US" sz="2800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E5D23EF-775C-3CF6-5331-4E8A1C4D04D3}"/>
              </a:ext>
            </a:extLst>
          </p:cNvPr>
          <p:cNvSpPr/>
          <p:nvPr/>
        </p:nvSpPr>
        <p:spPr>
          <a:xfrm>
            <a:off x="5051148" y="4418539"/>
            <a:ext cx="2089703" cy="11306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tù</a:t>
            </a:r>
            <a:endParaRPr lang="en-US" sz="2800" dirty="0"/>
          </a:p>
        </p:txBody>
      </p:sp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E8B38DDF-FC4D-397A-60A7-6AFAB2E7E882}"/>
              </a:ext>
            </a:extLst>
          </p:cNvPr>
          <p:cNvSpPr/>
          <p:nvPr/>
        </p:nvSpPr>
        <p:spPr>
          <a:xfrm>
            <a:off x="1399999" y="344792"/>
            <a:ext cx="9559153" cy="60318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  a) Trong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sau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nào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nhọn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vuông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tù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?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FA7FC06-F785-63DE-128E-60CA7C9DBDAF}"/>
              </a:ext>
            </a:extLst>
          </p:cNvPr>
          <p:cNvSpPr/>
          <p:nvPr/>
        </p:nvSpPr>
        <p:spPr>
          <a:xfrm>
            <a:off x="1026657" y="329484"/>
            <a:ext cx="746683" cy="652451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9958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sp>
        <p:nvSpPr>
          <p:cNvPr id="72" name="Flowchart: Alternate Process 71">
            <a:extLst>
              <a:ext uri="{FF2B5EF4-FFF2-40B4-BE49-F238E27FC236}">
                <a16:creationId xmlns:a16="http://schemas.microsoft.com/office/drawing/2014/main" id="{42EA427A-B766-4C12-B2F4-9CCA45E5F087}"/>
              </a:ext>
            </a:extLst>
          </p:cNvPr>
          <p:cNvSpPr/>
          <p:nvPr/>
        </p:nvSpPr>
        <p:spPr>
          <a:xfrm>
            <a:off x="1383328" y="478394"/>
            <a:ext cx="8362836" cy="60318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  b) 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Dùng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thước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đo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để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đo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độ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lớn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trên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03A5407-0C34-4B8C-910D-D39121D0F49B}"/>
              </a:ext>
            </a:extLst>
          </p:cNvPr>
          <p:cNvSpPr/>
          <p:nvPr/>
        </p:nvSpPr>
        <p:spPr>
          <a:xfrm>
            <a:off x="943081" y="432564"/>
            <a:ext cx="746683" cy="652451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04F2DC4-41A9-E2E0-362A-5AD0F6EB14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051" t="23933" r="4017"/>
          <a:stretch/>
        </p:blipFill>
        <p:spPr>
          <a:xfrm>
            <a:off x="702496" y="1277025"/>
            <a:ext cx="11218127" cy="303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61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150B81D0-831D-FE91-957E-2EB8E0B16D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-25990" y="0"/>
            <a:ext cx="12192000" cy="64008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BF3BD2-3D40-8158-F11E-103AEBB4DB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04" t="23933" r="63568"/>
          <a:stretch/>
        </p:blipFill>
        <p:spPr>
          <a:xfrm>
            <a:off x="634234" y="1117165"/>
            <a:ext cx="3261815" cy="3059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D636FB5-03FF-369E-D933-67CA819226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600" t="23933" r="34200"/>
          <a:stretch/>
        </p:blipFill>
        <p:spPr>
          <a:xfrm>
            <a:off x="4439103" y="1168223"/>
            <a:ext cx="3261815" cy="3007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78D1F0-3807-3B79-6B24-3E2B66CD44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138" t="23933" r="4017"/>
          <a:stretch/>
        </p:blipFill>
        <p:spPr>
          <a:xfrm>
            <a:off x="8250516" y="1117164"/>
            <a:ext cx="3454351" cy="30590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67CAF15-AB4D-85C3-BAD5-80C1C597EBAD}"/>
              </a:ext>
            </a:extLst>
          </p:cNvPr>
          <p:cNvSpPr/>
          <p:nvPr/>
        </p:nvSpPr>
        <p:spPr>
          <a:xfrm>
            <a:off x="634234" y="4398411"/>
            <a:ext cx="3487390" cy="110163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/>
          </a:p>
          <a:p>
            <a:pPr algn="ctr"/>
            <a:r>
              <a:rPr lang="en-US" sz="2600" dirty="0" err="1"/>
              <a:t>Góc</a:t>
            </a:r>
            <a:r>
              <a:rPr lang="en-US" sz="2600" dirty="0"/>
              <a:t> </a:t>
            </a:r>
            <a:r>
              <a:rPr lang="en-US" sz="2600" dirty="0" err="1"/>
              <a:t>nhọn</a:t>
            </a:r>
            <a:r>
              <a:rPr lang="en-US" sz="2600" dirty="0"/>
              <a:t> AOB (60</a:t>
            </a:r>
            <a:r>
              <a:rPr lang="en-US" sz="2600" baseline="30000" dirty="0"/>
              <a:t>0 </a:t>
            </a:r>
            <a:r>
              <a:rPr lang="en-US" sz="2600" dirty="0"/>
              <a:t>)</a:t>
            </a:r>
            <a:endParaRPr lang="en-US" sz="2800" dirty="0"/>
          </a:p>
          <a:p>
            <a:pPr algn="ctr"/>
            <a:endParaRPr lang="en-US" sz="28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1096CF3-2863-7907-F29B-8E327AE3527A}"/>
              </a:ext>
            </a:extLst>
          </p:cNvPr>
          <p:cNvSpPr/>
          <p:nvPr/>
        </p:nvSpPr>
        <p:spPr>
          <a:xfrm>
            <a:off x="8196028" y="4369409"/>
            <a:ext cx="3622933" cy="113063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 err="1"/>
              <a:t>Góc</a:t>
            </a:r>
            <a:r>
              <a:rPr lang="en-US" sz="2600" dirty="0"/>
              <a:t> </a:t>
            </a:r>
            <a:r>
              <a:rPr lang="en-US" sz="2600" dirty="0" err="1"/>
              <a:t>vuông</a:t>
            </a:r>
            <a:r>
              <a:rPr lang="en-US" sz="2600" dirty="0"/>
              <a:t> MN (90</a:t>
            </a:r>
            <a:r>
              <a:rPr lang="en-US" sz="2600" baseline="30000" dirty="0"/>
              <a:t>0 </a:t>
            </a:r>
            <a:r>
              <a:rPr lang="en-US" sz="2600" dirty="0"/>
              <a:t>)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E5D23EF-775C-3CF6-5331-4E8A1C4D04D3}"/>
              </a:ext>
            </a:extLst>
          </p:cNvPr>
          <p:cNvSpPr/>
          <p:nvPr/>
        </p:nvSpPr>
        <p:spPr>
          <a:xfrm>
            <a:off x="4326340" y="4418539"/>
            <a:ext cx="3374578" cy="11306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 err="1"/>
              <a:t>Góc</a:t>
            </a:r>
            <a:r>
              <a:rPr lang="en-US" sz="2600" dirty="0"/>
              <a:t> </a:t>
            </a:r>
            <a:r>
              <a:rPr lang="en-US" sz="2600" dirty="0" err="1"/>
              <a:t>tù</a:t>
            </a:r>
            <a:r>
              <a:rPr lang="en-US" sz="2600" dirty="0"/>
              <a:t> KIH ( 120</a:t>
            </a:r>
            <a:r>
              <a:rPr lang="en-US" sz="2600" baseline="30000" dirty="0"/>
              <a:t>0 </a:t>
            </a:r>
            <a:r>
              <a:rPr lang="en-US" sz="2600" dirty="0"/>
              <a:t>)</a:t>
            </a:r>
          </a:p>
        </p:txBody>
      </p:sp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E8B38DDF-FC4D-397A-60A7-6AFAB2E7E882}"/>
              </a:ext>
            </a:extLst>
          </p:cNvPr>
          <p:cNvSpPr/>
          <p:nvPr/>
        </p:nvSpPr>
        <p:spPr>
          <a:xfrm>
            <a:off x="1399999" y="344792"/>
            <a:ext cx="9559153" cy="60318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b) 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Dùng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thước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đo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để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đo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độ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lớn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trên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FA7FC06-F785-63DE-128E-60CA7C9DBDAF}"/>
              </a:ext>
            </a:extLst>
          </p:cNvPr>
          <p:cNvSpPr/>
          <p:nvPr/>
        </p:nvSpPr>
        <p:spPr>
          <a:xfrm>
            <a:off x="1026657" y="329484"/>
            <a:ext cx="746683" cy="652451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3723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0" y="0"/>
            <a:ext cx="12192000" cy="6391175"/>
          </a:xfrm>
          <a:prstGeom prst="rect">
            <a:avLst/>
          </a:prstGeom>
        </p:spPr>
      </p:pic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42EA427A-B766-4C12-B2F4-9CCA45E5F087}"/>
              </a:ext>
            </a:extLst>
          </p:cNvPr>
          <p:cNvSpPr/>
          <p:nvPr/>
        </p:nvSpPr>
        <p:spPr>
          <a:xfrm>
            <a:off x="946087" y="267942"/>
            <a:ext cx="10503927" cy="864987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 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Chỉ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ra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cặp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song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song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với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nhau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cặp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vuông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với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nhau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dưới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đây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: 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03A5407-0C34-4B8C-910D-D39121D0F49B}"/>
              </a:ext>
            </a:extLst>
          </p:cNvPr>
          <p:cNvSpPr/>
          <p:nvPr/>
        </p:nvSpPr>
        <p:spPr>
          <a:xfrm>
            <a:off x="427121" y="274525"/>
            <a:ext cx="926838" cy="864987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3627C6-AC28-8651-AFC9-4107D1D398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848" t="19904" r="7313" b="1828"/>
          <a:stretch/>
        </p:blipFill>
        <p:spPr>
          <a:xfrm>
            <a:off x="777922" y="1146095"/>
            <a:ext cx="10761301" cy="496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0743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0" y="0"/>
            <a:ext cx="12192000" cy="6391175"/>
          </a:xfrm>
          <a:prstGeom prst="rect">
            <a:avLst/>
          </a:prstGeom>
        </p:spPr>
      </p:pic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215F3DB8-8781-D383-3F4B-31B99ED257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361489"/>
              </p:ext>
            </p:extLst>
          </p:nvPr>
        </p:nvGraphicFramePr>
        <p:xfrm>
          <a:off x="677072" y="3411491"/>
          <a:ext cx="11005412" cy="2743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2706">
                  <a:extLst>
                    <a:ext uri="{9D8B030D-6E8A-4147-A177-3AD203B41FA5}">
                      <a16:colId xmlns:a16="http://schemas.microsoft.com/office/drawing/2014/main" val="3446611463"/>
                    </a:ext>
                  </a:extLst>
                </a:gridCol>
                <a:gridCol w="5502706">
                  <a:extLst>
                    <a:ext uri="{9D8B030D-6E8A-4147-A177-3AD203B41FA5}">
                      <a16:colId xmlns:a16="http://schemas.microsoft.com/office/drawing/2014/main" val="105063028"/>
                    </a:ext>
                  </a:extLst>
                </a:gridCol>
              </a:tblGrid>
              <a:tr h="662653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            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Các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cặp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đường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thẳng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song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song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với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nhau</a:t>
                      </a:r>
                      <a:endParaRPr lang="en-US" sz="17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Các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cặp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đường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thẳng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vuông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góc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với</a:t>
                      </a:r>
                      <a:r>
                        <a:rPr lang="en-US" sz="17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 </a:t>
                      </a:r>
                      <a:r>
                        <a:rPr lang="en-US" sz="17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nhau</a:t>
                      </a:r>
                      <a:endParaRPr lang="en-US" sz="17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910750"/>
                  </a:ext>
                </a:extLst>
              </a:tr>
              <a:tr h="2080996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00435"/>
                  </a:ext>
                </a:extLst>
              </a:tr>
            </a:tbl>
          </a:graphicData>
        </a:graphic>
      </p:graphicFrame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42EA427A-B766-4C12-B2F4-9CCA45E5F087}"/>
              </a:ext>
            </a:extLst>
          </p:cNvPr>
          <p:cNvSpPr/>
          <p:nvPr/>
        </p:nvSpPr>
        <p:spPr>
          <a:xfrm>
            <a:off x="946087" y="267942"/>
            <a:ext cx="10503927" cy="864987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 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Chỉ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ra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cặp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song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song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với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nhau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cặp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vuông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với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nhau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dưới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đây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: 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03A5407-0C34-4B8C-910D-D39121D0F49B}"/>
              </a:ext>
            </a:extLst>
          </p:cNvPr>
          <p:cNvSpPr/>
          <p:nvPr/>
        </p:nvSpPr>
        <p:spPr>
          <a:xfrm>
            <a:off x="427121" y="274525"/>
            <a:ext cx="926838" cy="864987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3627C6-AC28-8651-AFC9-4107D1D3989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020" t="19904" r="65141" b="40962"/>
          <a:stretch/>
        </p:blipFill>
        <p:spPr>
          <a:xfrm>
            <a:off x="677072" y="1737596"/>
            <a:ext cx="1827338" cy="1275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56A267-3DB6-4EB1-0790-224D21D007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848" t="59038" r="64727" b="1828"/>
          <a:stretch/>
        </p:blipFill>
        <p:spPr>
          <a:xfrm>
            <a:off x="6289203" y="1714630"/>
            <a:ext cx="1714851" cy="1227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BC4C41-9EA9-94D4-C924-D7A623D1A0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252" t="19904" r="39155" b="40962"/>
          <a:stretch/>
        </p:blipFill>
        <p:spPr>
          <a:xfrm>
            <a:off x="2692894" y="1714631"/>
            <a:ext cx="1495094" cy="1275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8E8A46-9ECB-CA48-BF1C-6E0A456130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712" t="16720" r="10888" b="44145"/>
          <a:stretch/>
        </p:blipFill>
        <p:spPr>
          <a:xfrm>
            <a:off x="4392609" y="1690647"/>
            <a:ext cx="1624085" cy="1270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FD8C61-274D-2960-C451-131582B137D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1373" t="59038" r="41205" b="1828"/>
          <a:stretch/>
        </p:blipFill>
        <p:spPr>
          <a:xfrm>
            <a:off x="8162709" y="1558333"/>
            <a:ext cx="1480125" cy="1383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59458E3-3017-59DF-36B2-DAF77E68008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7165" t="59038" r="11461" b="1828"/>
          <a:stretch/>
        </p:blipFill>
        <p:spPr>
          <a:xfrm>
            <a:off x="9801488" y="1690648"/>
            <a:ext cx="1691917" cy="1243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3709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461 0.0449 L 0.31159 0.0449 C 0.30573 0.0449 0.29883 0.14236 0.29883 0.22175 L 0.29883 0.3993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" y="1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41 -0.00255 L -0.27461 0.3974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6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L 0.06914 -1.85185E-6 C 0.10026 -1.85185E-6 0.1388 0.10926 0.1388 0.19931 L 0.1388 0.4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201 0.17407 L -0.39597 0.2375 C -0.39011 0.25093 -0.38672 0.2713 -0.38672 0.29213 C -0.38672 0.31574 -0.39011 0.33495 -0.39597 0.34838 L -0.42201 0.41227 " pathEditMode="relative" rAng="0" ptsTypes="AAAAA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" y="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96296E-6 L 0.00156 0.4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D7BDD2-FA3E-4FB0-0B57-85F888B4A6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28188" y="0"/>
            <a:ext cx="12192000" cy="6391175"/>
          </a:xfrm>
          <a:prstGeom prst="rect">
            <a:avLst/>
          </a:prstGeom>
        </p:spPr>
      </p:pic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7441FE7B-68A3-7999-1A8A-4C03EBB84A71}"/>
              </a:ext>
            </a:extLst>
          </p:cNvPr>
          <p:cNvSpPr/>
          <p:nvPr/>
        </p:nvSpPr>
        <p:spPr>
          <a:xfrm>
            <a:off x="946087" y="267942"/>
            <a:ext cx="10503927" cy="864987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 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Vẽ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qua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điểm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A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vuông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với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BC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mỗi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trường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hợp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sau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CA09AAA-E18D-B818-1F75-9CAD5BC10197}"/>
              </a:ext>
            </a:extLst>
          </p:cNvPr>
          <p:cNvSpPr/>
          <p:nvPr/>
        </p:nvSpPr>
        <p:spPr>
          <a:xfrm>
            <a:off x="427121" y="274525"/>
            <a:ext cx="926838" cy="864987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57731F-B093-4857-0B7C-5997B84965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04" t="15737" r="4739"/>
          <a:stretch/>
        </p:blipFill>
        <p:spPr>
          <a:xfrm>
            <a:off x="719674" y="1256079"/>
            <a:ext cx="10809027" cy="489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3323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0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VẬN DỤNG, TRẢI NGHIỆM</a:t>
            </a:r>
          </a:p>
        </p:txBody>
      </p:sp>
    </p:spTree>
    <p:extLst>
      <p:ext uri="{BB962C8B-B14F-4D97-AF65-F5344CB8AC3E}">
        <p14:creationId xmlns:p14="http://schemas.microsoft.com/office/powerpoint/2010/main" val="239446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" y="122976"/>
            <a:ext cx="12045696" cy="66933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42E43-1FE3-4375-B84F-15FC06509ABA}"/>
              </a:ext>
            </a:extLst>
          </p:cNvPr>
          <p:cNvSpPr txBox="1"/>
          <p:nvPr/>
        </p:nvSpPr>
        <p:spPr>
          <a:xfrm>
            <a:off x="2524836" y="3238259"/>
            <a:ext cx="743803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Em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hãy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chia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sẻ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những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việc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đã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thực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hiện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được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trong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bài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học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hôm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328687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41AB84-3D51-466B-976F-EA9CB9CC9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48412" y="735347"/>
            <a:ext cx="9031823" cy="5595884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1E6FD1A2-5ADF-4FBD-8A61-83C985E8B6BB}"/>
              </a:ext>
            </a:extLst>
          </p:cNvPr>
          <p:cNvSpPr txBox="1"/>
          <p:nvPr/>
        </p:nvSpPr>
        <p:spPr>
          <a:xfrm>
            <a:off x="3654499" y="2651351"/>
            <a:ext cx="545565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1294825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sp>
        <p:nvSpPr>
          <p:cNvPr id="189" name="Google Shape;189;p2"/>
          <p:cNvSpPr txBox="1"/>
          <p:nvPr/>
        </p:nvSpPr>
        <p:spPr>
          <a:xfrm>
            <a:off x="3931124" y="3258774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38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421167B2-B9C0-4A1A-B847-1459A6305C33}"/>
              </a:ext>
            </a:extLst>
          </p:cNvPr>
          <p:cNvSpPr txBox="1">
            <a:spLocks/>
          </p:cNvSpPr>
          <p:nvPr/>
        </p:nvSpPr>
        <p:spPr>
          <a:xfrm>
            <a:off x="1940315" y="2866322"/>
            <a:ext cx="9144000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TM Avo" panose="02040603050506020204" pitchFamily="18" charset="0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15166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39949D1-C53E-4B15-88AE-59580C1A04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4299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726" y="-474740"/>
            <a:ext cx="2857500" cy="2857500"/>
          </a:xfrm>
          <a:prstGeom prst="rect">
            <a:avLst/>
          </a:prstGeom>
        </p:spPr>
      </p:pic>
      <p:sp>
        <p:nvSpPr>
          <p:cNvPr id="8" name="Hexagon 7"/>
          <p:cNvSpPr/>
          <p:nvPr/>
        </p:nvSpPr>
        <p:spPr>
          <a:xfrm>
            <a:off x="23812" y="141223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o" panose="02040603050506020204" pitchFamily="18" charset="0"/>
              </a:rPr>
              <a:t>Ong</a:t>
            </a:r>
            <a:endParaRPr lang="en-US" sz="6000" dirty="0">
              <a:latin typeface="UTM Avo" panose="02040603050506020204" pitchFamily="18" charset="0"/>
            </a:endParaRPr>
          </a:p>
        </p:txBody>
      </p:sp>
      <p:sp>
        <p:nvSpPr>
          <p:cNvPr id="9" name="Hexagon 8"/>
          <p:cNvSpPr/>
          <p:nvPr/>
        </p:nvSpPr>
        <p:spPr>
          <a:xfrm>
            <a:off x="2168718" y="215762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o" panose="02040603050506020204" pitchFamily="18" charset="0"/>
              </a:rPr>
              <a:t>non</a:t>
            </a:r>
            <a:endParaRPr lang="en-US" sz="6600" dirty="0">
              <a:latin typeface="UTM Avo" panose="02040603050506020204" pitchFamily="18" charset="0"/>
            </a:endParaRPr>
          </a:p>
        </p:txBody>
      </p:sp>
      <p:sp>
        <p:nvSpPr>
          <p:cNvPr id="10" name="Hexagon 9"/>
          <p:cNvSpPr/>
          <p:nvPr/>
        </p:nvSpPr>
        <p:spPr>
          <a:xfrm>
            <a:off x="6492513" y="279986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o" panose="02040603050506020204" pitchFamily="18" charset="0"/>
              </a:rPr>
              <a:t>việc</a:t>
            </a:r>
            <a:endParaRPr lang="en-US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UTM Avo" panose="02040603050506020204" pitchFamily="18" charset="0"/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4308087" y="1411557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o" panose="02040603050506020204" pitchFamily="18" charset="0"/>
              </a:rPr>
              <a:t>học</a:t>
            </a:r>
            <a:endParaRPr lang="en-US" sz="6600" dirty="0">
              <a:latin typeface="UTM Avo" panose="020406030505060202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99" y="3436622"/>
            <a:ext cx="2650039" cy="266181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031B07B-D237-4767-B404-DF663FB29702}"/>
              </a:ext>
            </a:extLst>
          </p:cNvPr>
          <p:cNvSpPr/>
          <p:nvPr/>
        </p:nvSpPr>
        <p:spPr>
          <a:xfrm>
            <a:off x="1393890" y="3837982"/>
            <a:ext cx="9877294" cy="2391394"/>
          </a:xfrm>
          <a:prstGeom prst="rect">
            <a:avLst/>
          </a:prstGeom>
          <a:solidFill>
            <a:schemeClr val="bg1">
              <a:alpha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lên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dạng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trắc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nghiệm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Sau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bông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hoa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/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sai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sang slide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4588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3" grpId="0" bldLvl="0" animBg="1"/>
      <p:bldP spid="13" grpId="1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AAC784F-9E49-4021-AFFB-447E098841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429983"/>
          </a:xfrm>
          <a:prstGeom prst="rect">
            <a:avLst/>
          </a:prstGeom>
        </p:spPr>
      </p:pic>
      <p:sp>
        <p:nvSpPr>
          <p:cNvPr id="8" name="Hexagon 7"/>
          <p:cNvSpPr/>
          <p:nvPr/>
        </p:nvSpPr>
        <p:spPr>
          <a:xfrm>
            <a:off x="864490" y="618683"/>
            <a:ext cx="9911362" cy="3685151"/>
          </a:xfrm>
          <a:prstGeom prst="hexagon">
            <a:avLst/>
          </a:prstGeom>
          <a:gradFill flip="none" rotWithShape="1">
            <a:gsLst>
              <a:gs pos="32000">
                <a:schemeClr val="accent4">
                  <a:lumMod val="60000"/>
                  <a:lumOff val="40000"/>
                </a:schemeClr>
              </a:gs>
              <a:gs pos="83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Ong Non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đang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đi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tìm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những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bông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hoa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để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hút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mật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.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Nhưng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chú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ONG NON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muốn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hút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được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mật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hoa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thì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phải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trả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lời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đúng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các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câu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hỏi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.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Em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hãy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giúp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Ong Non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hút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được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thật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nhiều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mật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hoa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nhé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526" y="-396241"/>
            <a:ext cx="2857500" cy="2857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90" y="3713435"/>
            <a:ext cx="2206387" cy="221619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599" y="3010236"/>
            <a:ext cx="3190875" cy="25871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5881">
            <a:off x="9180415" y="3527933"/>
            <a:ext cx="3190875" cy="258719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86079">
            <a:off x="7942489" y="3144691"/>
            <a:ext cx="3190875" cy="258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189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3D79C5F-DD76-4D34-B6D6-2513F485BF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1514"/>
            <a:ext cx="12191999" cy="64464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3" y="2868436"/>
            <a:ext cx="2527765" cy="25277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226" y="10937"/>
            <a:ext cx="2857500" cy="2857500"/>
          </a:xfrm>
          <a:prstGeom prst="rect">
            <a:avLst/>
          </a:prstGeom>
        </p:spPr>
      </p:pic>
      <p:sp>
        <p:nvSpPr>
          <p:cNvPr id="15" name="Speech Bubble: Rectangle with Corners Rounded 7"/>
          <p:cNvSpPr/>
          <p:nvPr/>
        </p:nvSpPr>
        <p:spPr>
          <a:xfrm>
            <a:off x="1025912" y="830122"/>
            <a:ext cx="7047571" cy="1219129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đo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ta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loại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thước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18" name="Rectangle: Rounded Corners 18"/>
          <p:cNvSpPr/>
          <p:nvPr/>
        </p:nvSpPr>
        <p:spPr>
          <a:xfrm>
            <a:off x="336076" y="5445117"/>
            <a:ext cx="2527765" cy="818825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A. Ê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ke</a:t>
            </a: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860" y="2868436"/>
            <a:ext cx="2576681" cy="2576681"/>
          </a:xfrm>
          <a:prstGeom prst="rect">
            <a:avLst/>
          </a:prstGeom>
        </p:spPr>
      </p:pic>
      <p:sp>
        <p:nvSpPr>
          <p:cNvPr id="27" name="Rectangle: Rounded Corners 20"/>
          <p:cNvSpPr/>
          <p:nvPr/>
        </p:nvSpPr>
        <p:spPr>
          <a:xfrm>
            <a:off x="3016245" y="5445117"/>
            <a:ext cx="3023368" cy="818825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B.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Thước</a:t>
            </a:r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dây</a:t>
            </a: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155" y="2868436"/>
            <a:ext cx="2576681" cy="2576681"/>
          </a:xfrm>
          <a:prstGeom prst="rect">
            <a:avLst/>
          </a:prstGeom>
        </p:spPr>
      </p:pic>
      <p:sp>
        <p:nvSpPr>
          <p:cNvPr id="29" name="Rectangle: Rounded Corners 22"/>
          <p:cNvSpPr/>
          <p:nvPr/>
        </p:nvSpPr>
        <p:spPr>
          <a:xfrm>
            <a:off x="6192018" y="5436281"/>
            <a:ext cx="2791486" cy="818825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C.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Thước</a:t>
            </a:r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cặp</a:t>
            </a: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450" y="2868436"/>
            <a:ext cx="2576681" cy="2576681"/>
          </a:xfrm>
          <a:prstGeom prst="rect">
            <a:avLst/>
          </a:prstGeom>
        </p:spPr>
      </p:pic>
      <p:sp>
        <p:nvSpPr>
          <p:cNvPr id="31" name="Rectangle: Rounded Corners 24"/>
          <p:cNvSpPr/>
          <p:nvPr/>
        </p:nvSpPr>
        <p:spPr>
          <a:xfrm>
            <a:off x="9127523" y="5445117"/>
            <a:ext cx="2712172" cy="818825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D.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Compa</a:t>
            </a: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0788" y="1603081"/>
            <a:ext cx="1600706" cy="160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0537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07407E-6 L 0.06562 0.1173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decel="6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mph" presetSubtype="2" decel="7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 bldLvl="0" animBg="1"/>
      <p:bldP spid="27" grpId="0" bldLvl="0" animBg="1"/>
      <p:bldP spid="29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62B860B-CFC0-4283-96A9-5A87249A29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1514"/>
            <a:ext cx="12191999" cy="6446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573" y="2523973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352407" y="5381471"/>
            <a:ext cx="2610224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5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A. </a:t>
            </a:r>
            <a:r>
              <a:rPr lang="en-US" sz="35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35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nhọn</a:t>
            </a:r>
            <a:endParaRPr lang="en-US" sz="35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7275" y="2523973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3250859" y="5381472"/>
            <a:ext cx="2709878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B. </a:t>
            </a:r>
            <a:r>
              <a:rPr lang="en-US" sz="35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35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vuông</a:t>
            </a:r>
            <a:endParaRPr lang="en-US" sz="35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1798" y="2467859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/>
          <p:cNvSpPr/>
          <p:nvPr/>
        </p:nvSpPr>
        <p:spPr>
          <a:xfrm>
            <a:off x="6284849" y="5381473"/>
            <a:ext cx="2485422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5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C. </a:t>
            </a:r>
            <a:r>
              <a:rPr lang="en-US" sz="35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35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bẹt</a:t>
            </a:r>
            <a:endParaRPr lang="en-US" sz="35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0458" y="2523973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9004915" y="5381473"/>
            <a:ext cx="2385767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5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D. </a:t>
            </a:r>
            <a:r>
              <a:rPr lang="en-US" sz="35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35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tù</a:t>
            </a:r>
            <a:endParaRPr lang="en-US" sz="35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Speech Bubble: Rectangle with Corners Rounded 7"/>
          <p:cNvSpPr/>
          <p:nvPr/>
        </p:nvSpPr>
        <p:spPr>
          <a:xfrm>
            <a:off x="3250859" y="634698"/>
            <a:ext cx="5214083" cy="1889275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gì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?   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314323"/>
            <a:ext cx="1600706" cy="1607820"/>
          </a:xfrm>
          <a:prstGeom prst="rect">
            <a:avLst/>
          </a:prstGeom>
        </p:spPr>
      </p:pic>
      <p:sp>
        <p:nvSpPr>
          <p:cNvPr id="2" name="Line 25">
            <a:extLst>
              <a:ext uri="{FF2B5EF4-FFF2-40B4-BE49-F238E27FC236}">
                <a16:creationId xmlns:a16="http://schemas.microsoft.com/office/drawing/2014/main" id="{AFF8A693-05CE-F952-BC11-A37E8FF53567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7318" y="758698"/>
            <a:ext cx="0" cy="1111250"/>
          </a:xfrm>
          <a:prstGeom prst="line">
            <a:avLst/>
          </a:prstGeom>
          <a:ln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Line 26">
            <a:extLst>
              <a:ext uri="{FF2B5EF4-FFF2-40B4-BE49-F238E27FC236}">
                <a16:creationId xmlns:a16="http://schemas.microsoft.com/office/drawing/2014/main" id="{C3074228-47FC-810C-704A-3ECCF85F28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434718" y="1869948"/>
            <a:ext cx="1752600" cy="0"/>
          </a:xfrm>
          <a:prstGeom prst="line">
            <a:avLst/>
          </a:prstGeom>
          <a:ln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4" name="Text Box 27">
            <a:extLst>
              <a:ext uri="{FF2B5EF4-FFF2-40B4-BE49-F238E27FC236}">
                <a16:creationId xmlns:a16="http://schemas.microsoft.com/office/drawing/2014/main" id="{A7D7DF4B-225A-53E1-1121-F0ACCB5C1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0852" y="349650"/>
            <a:ext cx="381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latin typeface=".VnTime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6" name="Text Box 29">
            <a:extLst>
              <a:ext uri="{FF2B5EF4-FFF2-40B4-BE49-F238E27FC236}">
                <a16:creationId xmlns:a16="http://schemas.microsoft.com/office/drawing/2014/main" id="{023706FB-0A8C-A075-2D84-0401B5A62E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768" y="1847069"/>
            <a:ext cx="381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latin typeface=".VnTime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8" name="Text Box 28">
            <a:extLst>
              <a:ext uri="{FF2B5EF4-FFF2-40B4-BE49-F238E27FC236}">
                <a16:creationId xmlns:a16="http://schemas.microsoft.com/office/drawing/2014/main" id="{4033D132-CF3B-F05E-2076-FFC5A75FA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7772" y="1872170"/>
            <a:ext cx="381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latin typeface=".VnTime" pitchFamily="34" charset="0"/>
                <a:cs typeface="Arial" panose="020B0604020202020204" pitchFamily="34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90399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0.31237 0.13564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2" y="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3" grpId="0" bldLvl="0" animBg="1"/>
      <p:bldP spid="25" grpId="0" bldLvl="0" animBg="1"/>
      <p:bldP spid="13" grpId="0" bldLvl="0" animBg="1"/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6C14778-17C5-47A3-B2AD-54EEF2147E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1515"/>
            <a:ext cx="12191999" cy="6446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34" y="2219174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121528" y="5210407"/>
            <a:ext cx="2934336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A. Song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song</a:t>
            </a: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508" y="2263943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6053181" y="5198279"/>
            <a:ext cx="2934336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C.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Vuông</a:t>
            </a:r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3125912" y="5198278"/>
            <a:ext cx="2886325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B. </a:t>
            </a:r>
            <a:r>
              <a:rPr lang="en-US" sz="3600" b="1" kern="1200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kern="1200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vuông</a:t>
            </a:r>
            <a:r>
              <a:rPr lang="en-US" sz="3600" b="1" kern="1200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200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008" y="2219174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9023202" y="5198278"/>
            <a:ext cx="3168797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D.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Thẳng</a:t>
            </a:r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hàng</a:t>
            </a: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Speech Bubble: Rectangle with Corners Rounded 7"/>
          <p:cNvSpPr/>
          <p:nvPr/>
        </p:nvSpPr>
        <p:spPr>
          <a:xfrm>
            <a:off x="1742196" y="1170816"/>
            <a:ext cx="4971651" cy="1204652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thẳng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L0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R0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như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? 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007" y="2219174"/>
            <a:ext cx="2934336" cy="293433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8" y="1041608"/>
            <a:ext cx="1600706" cy="1607820"/>
          </a:xfrm>
          <a:prstGeom prst="rect">
            <a:avLst/>
          </a:prstGeom>
        </p:spPr>
      </p:pic>
      <p:sp>
        <p:nvSpPr>
          <p:cNvPr id="15" name="Text Box 23">
            <a:extLst>
              <a:ext uri="{FF2B5EF4-FFF2-40B4-BE49-F238E27FC236}">
                <a16:creationId xmlns:a16="http://schemas.microsoft.com/office/drawing/2014/main" id="{CC374A65-8D20-9431-7278-7683ECFA82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45700" y="2438400"/>
            <a:ext cx="458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>
                <a:latin typeface="Times New Roman" panose="02020603050405020304" pitchFamily="18" charset="0"/>
              </a:rPr>
              <a:t>C</a:t>
            </a:r>
            <a:endParaRPr lang="en-US" alt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Line 18">
            <a:extLst>
              <a:ext uri="{FF2B5EF4-FFF2-40B4-BE49-F238E27FC236}">
                <a16:creationId xmlns:a16="http://schemas.microsoft.com/office/drawing/2014/main" id="{A8031AD1-BFB2-1B27-CE3B-56D8D6F7F848}"/>
              </a:ext>
            </a:extLst>
          </p:cNvPr>
          <p:cNvSpPr>
            <a:spLocks noChangeShapeType="1"/>
          </p:cNvSpPr>
          <p:nvPr/>
        </p:nvSpPr>
        <p:spPr bwMode="auto">
          <a:xfrm rot="19244827">
            <a:off x="7382209" y="441704"/>
            <a:ext cx="0" cy="2514600"/>
          </a:xfrm>
          <a:prstGeom prst="line">
            <a:avLst/>
          </a:prstGeom>
          <a:ln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28" name="Line 19">
            <a:extLst>
              <a:ext uri="{FF2B5EF4-FFF2-40B4-BE49-F238E27FC236}">
                <a16:creationId xmlns:a16="http://schemas.microsoft.com/office/drawing/2014/main" id="{B02C2ABC-E3CD-CE7A-6110-1A569475D3E1}"/>
              </a:ext>
            </a:extLst>
          </p:cNvPr>
          <p:cNvSpPr>
            <a:spLocks noChangeShapeType="1"/>
          </p:cNvSpPr>
          <p:nvPr/>
        </p:nvSpPr>
        <p:spPr bwMode="auto">
          <a:xfrm rot="19244827">
            <a:off x="6043391" y="1786390"/>
            <a:ext cx="3581400" cy="0"/>
          </a:xfrm>
          <a:prstGeom prst="line">
            <a:avLst/>
          </a:prstGeom>
          <a:ln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29" name="Text Box 21">
            <a:extLst>
              <a:ext uri="{FF2B5EF4-FFF2-40B4-BE49-F238E27FC236}">
                <a16:creationId xmlns:a16="http://schemas.microsoft.com/office/drawing/2014/main" id="{B55F3204-BB7B-0175-B358-E1C0F2311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439" y="651277"/>
            <a:ext cx="4587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22">
            <a:extLst>
              <a:ext uri="{FF2B5EF4-FFF2-40B4-BE49-F238E27FC236}">
                <a16:creationId xmlns:a16="http://schemas.microsoft.com/office/drawing/2014/main" id="{C988022C-446C-6269-F0FC-202BDB185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0761" y="1917556"/>
            <a:ext cx="317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23">
            <a:extLst>
              <a:ext uri="{FF2B5EF4-FFF2-40B4-BE49-F238E27FC236}">
                <a16:creationId xmlns:a16="http://schemas.microsoft.com/office/drawing/2014/main" id="{CAA7D982-1A75-80A2-1BE1-3395B1D10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04740" y="559954"/>
            <a:ext cx="4812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Group 32">
            <a:extLst>
              <a:ext uri="{FF2B5EF4-FFF2-40B4-BE49-F238E27FC236}">
                <a16:creationId xmlns:a16="http://schemas.microsoft.com/office/drawing/2014/main" id="{5D5FD18F-8E6C-8C3D-6B59-56A1F35BAE74}"/>
              </a:ext>
            </a:extLst>
          </p:cNvPr>
          <p:cNvGrpSpPr>
            <a:grpSpLocks/>
          </p:cNvGrpSpPr>
          <p:nvPr/>
        </p:nvGrpSpPr>
        <p:grpSpPr bwMode="auto">
          <a:xfrm rot="-2355173">
            <a:off x="6961177" y="110634"/>
            <a:ext cx="990600" cy="1676400"/>
            <a:chOff x="3552" y="144"/>
            <a:chExt cx="624" cy="1056"/>
          </a:xfrm>
        </p:grpSpPr>
        <p:sp>
          <p:nvSpPr>
            <p:cNvPr id="33" name="AutoShape 33">
              <a:extLst>
                <a:ext uri="{FF2B5EF4-FFF2-40B4-BE49-F238E27FC236}">
                  <a16:creationId xmlns:a16="http://schemas.microsoft.com/office/drawing/2014/main" id="{A9272545-A974-21AC-D309-9486A412B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34" name="AutoShape 34">
              <a:extLst>
                <a:ext uri="{FF2B5EF4-FFF2-40B4-BE49-F238E27FC236}">
                  <a16:creationId xmlns:a16="http://schemas.microsoft.com/office/drawing/2014/main" id="{DB92D002-37AF-468C-C746-BDA656AEC4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921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0.55235 0.12384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17" y="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3" grpId="0" bldLvl="0" animBg="1"/>
      <p:bldP spid="25" grpId="0" bldLvl="0" animBg="1"/>
      <p:bldP spid="14" grpId="0" bldLvl="0" animBg="1"/>
      <p:bldP spid="15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5EA661-12F6-4964-9871-0978287692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1514"/>
            <a:ext cx="12191999" cy="6446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34" y="2219174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205874" y="5153510"/>
            <a:ext cx="2687136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AG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BE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439" y="2219174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9128716" y="5153510"/>
            <a:ext cx="2641491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AG </a:t>
            </a:r>
            <a:r>
              <a:rPr lang="en-US" sz="40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CD</a:t>
            </a:r>
          </a:p>
        </p:txBody>
      </p:sp>
      <p:sp>
        <p:nvSpPr>
          <p:cNvPr id="23" name="Rectangle: Rounded Corners 22"/>
          <p:cNvSpPr/>
          <p:nvPr/>
        </p:nvSpPr>
        <p:spPr>
          <a:xfrm>
            <a:off x="3147231" y="5153510"/>
            <a:ext cx="2727616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AC </a:t>
            </a:r>
            <a:r>
              <a:rPr lang="en-US" sz="36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CD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103" y="2219174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6129068" y="5153510"/>
            <a:ext cx="2849922" cy="84182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AC </a:t>
            </a:r>
            <a:r>
              <a:rPr lang="en-US" sz="4000" b="1" dirty="0" err="1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DG</a:t>
            </a:r>
          </a:p>
        </p:txBody>
      </p:sp>
      <p:sp>
        <p:nvSpPr>
          <p:cNvPr id="14" name="Speech Bubble: Rectangle with Corners Rounded 7"/>
          <p:cNvSpPr/>
          <p:nvPr/>
        </p:nvSpPr>
        <p:spPr>
          <a:xfrm>
            <a:off x="1568409" y="705780"/>
            <a:ext cx="4527590" cy="1850521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bên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cạnh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BE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song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song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cạnh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nào</a:t>
            </a:r>
            <a:r>
              <a:rPr lang="en-US" sz="4000" b="1" dirty="0">
                <a:latin typeface="UTM Avo" panose="020406030505060202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007" y="2219174"/>
            <a:ext cx="2934336" cy="293433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8" y="1041608"/>
            <a:ext cx="1600706" cy="1607820"/>
          </a:xfrm>
          <a:prstGeom prst="rect">
            <a:avLst/>
          </a:prstGeom>
        </p:spPr>
      </p:pic>
      <p:sp>
        <p:nvSpPr>
          <p:cNvPr id="2" name="Line 26">
            <a:extLst>
              <a:ext uri="{FF2B5EF4-FFF2-40B4-BE49-F238E27FC236}">
                <a16:creationId xmlns:a16="http://schemas.microsoft.com/office/drawing/2014/main" id="{467AB963-8E25-5E83-17DC-D7502800FB6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2374" y="821163"/>
            <a:ext cx="28956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Line 27">
            <a:extLst>
              <a:ext uri="{FF2B5EF4-FFF2-40B4-BE49-F238E27FC236}">
                <a16:creationId xmlns:a16="http://schemas.microsoft.com/office/drawing/2014/main" id="{CC6B0AA3-3072-1F48-09CA-8C5258D7322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46662" y="2734101"/>
            <a:ext cx="2881312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Line 28">
            <a:extLst>
              <a:ext uri="{FF2B5EF4-FFF2-40B4-BE49-F238E27FC236}">
                <a16:creationId xmlns:a16="http://schemas.microsoft.com/office/drawing/2014/main" id="{44B84396-1687-39D0-2CCC-1930AF096ABF}"/>
              </a:ext>
            </a:extLst>
          </p:cNvPr>
          <p:cNvSpPr>
            <a:spLocks noChangeShapeType="1"/>
          </p:cNvSpPr>
          <p:nvPr/>
        </p:nvSpPr>
        <p:spPr bwMode="auto">
          <a:xfrm>
            <a:off x="8575474" y="817989"/>
            <a:ext cx="19050" cy="194151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Text Box 31">
            <a:extLst>
              <a:ext uri="{FF2B5EF4-FFF2-40B4-BE49-F238E27FC236}">
                <a16:creationId xmlns:a16="http://schemas.microsoft.com/office/drawing/2014/main" id="{78CAADA7-7D03-80A4-6CCD-4CDA55AA9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1374" y="495726"/>
            <a:ext cx="381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0" name="Text Box 32">
            <a:extLst>
              <a:ext uri="{FF2B5EF4-FFF2-40B4-BE49-F238E27FC236}">
                <a16:creationId xmlns:a16="http://schemas.microsoft.com/office/drawing/2014/main" id="{8386D778-885A-08FD-01C6-E27C816CEB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4974" y="422701"/>
            <a:ext cx="381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Text Box 33">
            <a:extLst>
              <a:ext uri="{FF2B5EF4-FFF2-40B4-BE49-F238E27FC236}">
                <a16:creationId xmlns:a16="http://schemas.microsoft.com/office/drawing/2014/main" id="{51E1C095-D9E1-B058-C3E9-B3C8A11F0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5899" y="487789"/>
            <a:ext cx="381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" name="Text Box 34">
            <a:extLst>
              <a:ext uri="{FF2B5EF4-FFF2-40B4-BE49-F238E27FC236}">
                <a16:creationId xmlns:a16="http://schemas.microsoft.com/office/drawing/2014/main" id="{FCECB4BB-D5CA-D6B0-2DB5-475C585C5C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99374" y="2708701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5" name="Text Box 35">
            <a:extLst>
              <a:ext uri="{FF2B5EF4-FFF2-40B4-BE49-F238E27FC236}">
                <a16:creationId xmlns:a16="http://schemas.microsoft.com/office/drawing/2014/main" id="{1BDF9117-FC7A-D7CC-57C7-8C6D3A93FA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4974" y="2708701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16" name="Text Box 36">
            <a:extLst>
              <a:ext uri="{FF2B5EF4-FFF2-40B4-BE49-F238E27FC236}">
                <a16:creationId xmlns:a16="http://schemas.microsoft.com/office/drawing/2014/main" id="{847B426C-C006-8F56-7215-2C33F80B89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174" y="2556301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</a:p>
        </p:txBody>
      </p:sp>
      <p:sp>
        <p:nvSpPr>
          <p:cNvPr id="18" name="Line 38">
            <a:extLst>
              <a:ext uri="{FF2B5EF4-FFF2-40B4-BE49-F238E27FC236}">
                <a16:creationId xmlns:a16="http://schemas.microsoft.com/office/drawing/2014/main" id="{07F4ED2A-539B-4EAA-424B-FBD521C201DA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2374" y="802114"/>
            <a:ext cx="0" cy="194627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6" name="Line 39">
            <a:extLst>
              <a:ext uri="{FF2B5EF4-FFF2-40B4-BE49-F238E27FC236}">
                <a16:creationId xmlns:a16="http://schemas.microsoft.com/office/drawing/2014/main" id="{66D55FDE-FE2A-7493-2F03-212276136C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503135" y="831734"/>
            <a:ext cx="9525" cy="1946275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Line 28">
            <a:extLst>
              <a:ext uri="{FF2B5EF4-FFF2-40B4-BE49-F238E27FC236}">
                <a16:creationId xmlns:a16="http://schemas.microsoft.com/office/drawing/2014/main" id="{FF6A65CE-3F07-0D3F-9712-7284E7C4CE9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2374" y="817989"/>
            <a:ext cx="14288" cy="189071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3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0.80886 0.1476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43" y="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3" grpId="0" bldLvl="0" animBg="1"/>
      <p:bldP spid="25" grpId="0" bldLvl="0" animBg="1"/>
      <p:bldP spid="14" grpId="0" bldLvl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–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THỰC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UTM Avo" panose="02040603050506020204" pitchFamily="18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2279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32813532"/>
  <p:tag name="ISPRING_UUID" val="{7FB69611-1690-4903-9F6A-829BD473F210}"/>
  <p:tag name="ISPRING_RESOURCE_FOLDER" val="F:\hồ sơ\Hồ sơ cá nhân\năm học 2023- 2024\PP toán mẫu\Toán 4-Tuần 7, Bài 23_Luyện tập chung -_Tiết_1 - Copy\"/>
  <p:tag name="ISPRING_PRESENTATION_PATH" val="F:\hồ sơ\Hồ sơ cá nhân\năm học 2023- 2024\PP toán mẫu\Toán 4-Tuần 7, Bài 23_Luyện tập chung -_Tiết_1 - Copy.pptx"/>
  <p:tag name="ISPRING_PROJECT_VERSION" val="9.3"/>
  <p:tag name="ISPRING_PROJECT_FOLDER_UPDATED" val="1"/>
  <p:tag name="ISPRING_SCREEN_RECS_UPDATED" val="F:\hồ sơ\Hồ sơ cá nhân\năm học 2023- 2024\PP toán mẫu\Toán 4-Tuần 7, Bài 23_Luyện tập chung -_Tiết_1 - Copy\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1392</TotalTime>
  <Words>471</Words>
  <Application>Microsoft Office PowerPoint</Application>
  <PresentationFormat>Widescreen</PresentationFormat>
  <Paragraphs>85</Paragraphs>
  <Slides>20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.VnTime</vt:lpstr>
      <vt:lpstr>Arial</vt:lpstr>
      <vt:lpstr>Calibri</vt:lpstr>
      <vt:lpstr>Times New Roman</vt:lpstr>
      <vt:lpstr>UTM Avo</vt:lpstr>
      <vt:lpstr>Wingdings</vt:lpstr>
      <vt:lpstr>Office Theme</vt:lpstr>
      <vt:lpstr>Tuần 7 Bài 23: Luyện tập chung– Tiết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Nguyễn Ngọc Ánh</cp:lastModifiedBy>
  <cp:revision>171</cp:revision>
  <dcterms:created xsi:type="dcterms:W3CDTF">2021-02-20T02:56:00Z</dcterms:created>
  <dcterms:modified xsi:type="dcterms:W3CDTF">2023-08-29T16:01:04Z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