
<file path=[Content_Types].xml><?xml version="1.0" encoding="utf-8"?>
<Types xmlns="http://schemas.openxmlformats.org/package/2006/content-types"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3" r:id="rId1"/>
  </p:sldMasterIdLst>
  <p:notesMasterIdLst>
    <p:notesMasterId r:id="rId29"/>
  </p:notesMasterIdLst>
  <p:sldIdLst>
    <p:sldId id="328" r:id="rId2"/>
    <p:sldId id="329" r:id="rId3"/>
    <p:sldId id="288" r:id="rId4"/>
    <p:sldId id="413" r:id="rId5"/>
    <p:sldId id="293" r:id="rId6"/>
    <p:sldId id="291" r:id="rId7"/>
    <p:sldId id="294" r:id="rId8"/>
    <p:sldId id="290" r:id="rId9"/>
    <p:sldId id="414" r:id="rId10"/>
    <p:sldId id="399" r:id="rId11"/>
    <p:sldId id="408" r:id="rId12"/>
    <p:sldId id="276" r:id="rId13"/>
    <p:sldId id="415" r:id="rId14"/>
    <p:sldId id="416" r:id="rId15"/>
    <p:sldId id="410" r:id="rId16"/>
    <p:sldId id="330" r:id="rId17"/>
    <p:sldId id="411" r:id="rId18"/>
    <p:sldId id="417" r:id="rId19"/>
    <p:sldId id="338" r:id="rId20"/>
    <p:sldId id="302" r:id="rId21"/>
    <p:sldId id="418" r:id="rId22"/>
    <p:sldId id="419" r:id="rId23"/>
    <p:sldId id="331" r:id="rId24"/>
    <p:sldId id="420" r:id="rId25"/>
    <p:sldId id="334" r:id="rId26"/>
    <p:sldId id="332" r:id="rId27"/>
    <p:sldId id="333" r:id="rId28"/>
  </p:sldIdLst>
  <p:sldSz cx="12192000" cy="6858000"/>
  <p:notesSz cx="6858000" cy="9144000"/>
  <p:custDataLst>
    <p:tags r:id="rId30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5" roundtripDataSignature="AMtx7miAYYJ+CqvYrdf855CZJbdxdgcPUg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ELL" initials="D" lastIdx="1" clrIdx="0">
    <p:extLst>
      <p:ext uri="{19B8F6BF-5375-455C-9EA6-DF929625EA0E}">
        <p15:presenceInfo xmlns:p15="http://schemas.microsoft.com/office/powerpoint/2012/main" userId="DELL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FF00"/>
    <a:srgbClr val="0000FF"/>
    <a:srgbClr val="FF0000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56" y="6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35" Type="http://customschemas.google.com/relationships/presentationmetadata" Target="metadata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UTM Avo" panose="02040603050506020204" pitchFamily="18" charset="0"/>
                <a:ea typeface="UTM Avo" panose="02040603050506020204" pitchFamily="18" charset="0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SG" dirty="0"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UTM Avo" panose="02040603050506020204" pitchFamily="18" charset="0"/>
                <a:ea typeface="UTM Avo" panose="02040603050506020204" pitchFamily="18" charset="0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SG" dirty="0"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UTM Avo" panose="02040603050506020204" pitchFamily="18" charset="0"/>
                <a:ea typeface="UTM Avo" panose="02040603050506020204" pitchFamily="18" charset="0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SG" dirty="0"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>
              <a:defRPr>
                <a:latin typeface="UTM Avo" panose="02040603050506020204" pitchFamily="18" charset="0"/>
              </a:defRPr>
            </a:lvl1pPr>
          </a:lstStyle>
          <a:p>
            <a:pPr algn="r"/>
            <a:fld id="{00000000-1234-1234-1234-123412341234}" type="slidenum">
              <a:rPr lang="en-US" sz="120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pPr algn="r"/>
              <a:t>‹#›</a:t>
            </a:fld>
            <a:endParaRPr lang="en-US" sz="1200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8437411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UTM Avo" panose="02040603050506020204" pitchFamily="18" charset="0"/>
        <a:ea typeface="UTM Avo" panose="02040603050506020204" pitchFamily="18" charset="0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UTM Avo" panose="02040603050506020204" pitchFamily="18" charset="0"/>
                <a:sym typeface="Arial"/>
              </a:rPr>
              <a:t>2</a:t>
            </a:fld>
            <a:endParaRPr sz="1200" b="0" i="0" u="none" strike="noStrike" cap="none" dirty="0">
              <a:solidFill>
                <a:schemeClr val="dk1"/>
              </a:solidFill>
              <a:latin typeface="UTM Avo" panose="02040603050506020204" pitchFamily="18" charset="0"/>
              <a:sym typeface="Arial"/>
            </a:endParaRPr>
          </a:p>
        </p:txBody>
      </p:sp>
      <p:sp>
        <p:nvSpPr>
          <p:cNvPr id="185" name="Google Shape;18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86" name="Google Shape;186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UTM Avo" panose="02040603050506020204" pitchFamily="18" charset="0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971711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UTM Avo" panose="020406030505060202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19</a:t>
            </a:fld>
            <a:endParaRPr lang="en-US" sz="1200" b="0" i="0" u="none" strike="noStrike" cap="none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995381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UTM Avo" panose="020406030505060202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20</a:t>
            </a:fld>
            <a:endParaRPr lang="en-US" sz="1200" b="0" i="0" u="none" strike="noStrike" cap="none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246761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UTM Avo" panose="020406030505060202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21</a:t>
            </a:fld>
            <a:endParaRPr lang="en-US" sz="1200" b="0" i="0" u="none" strike="noStrike" cap="none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620675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/>
            <a:fld id="{00000000-1234-1234-1234-123412341234}" type="slidenum">
              <a:rPr lang="en-US" sz="120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pPr algn="r"/>
              <a:t>5</a:t>
            </a:fld>
            <a:endParaRPr lang="en-US" sz="1200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247380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/>
            <a:fld id="{00000000-1234-1234-1234-123412341234}" type="slidenum">
              <a:rPr lang="en-US" sz="120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pPr algn="r"/>
              <a:t>9</a:t>
            </a:fld>
            <a:endParaRPr lang="en-US" sz="1200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282278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28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269732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UTM Avo" panose="020406030505060202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12</a:t>
            </a:fld>
            <a:endParaRPr lang="en-US" sz="1200" b="0" i="0" u="none" strike="noStrike" cap="none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462300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UTM Avo" panose="020406030505060202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13</a:t>
            </a:fld>
            <a:endParaRPr lang="en-US" sz="1200" b="0" i="0" u="none" strike="noStrike" cap="none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60815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UTM Avo" panose="020406030505060202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15</a:t>
            </a:fld>
            <a:endParaRPr lang="en-US" sz="1200" b="0" i="0" u="none" strike="noStrike" cap="none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371397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UTM Avo" panose="020406030505060202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17</a:t>
            </a:fld>
            <a:endParaRPr lang="en-US" sz="1200" b="0" i="0" u="none" strike="noStrike" cap="none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12824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UTM Avo" panose="020406030505060202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18</a:t>
            </a:fld>
            <a:endParaRPr lang="en-US" sz="1200" b="0" i="0" u="none" strike="noStrike" cap="none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97003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 userDrawn="1">
  <p:cSld name="1_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61891" y="0"/>
            <a:ext cx="1225389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pPr/>
              <a:t>8/29/2023</a:t>
            </a:fld>
            <a:endParaRPr lang="en-US" dirty="0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 dirty="0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9811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1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pPr/>
              <a:t>8/29/2023</a:t>
            </a:fld>
            <a:endParaRPr lang="en-US" dirty="0"/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 dirty="0"/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847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preserve="1" userDrawn="1">
  <p:cSld name="3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pPr/>
              <a:t>8/29/2023</a:t>
            </a:fld>
            <a:endParaRPr lang="en-US" dirty="0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 dirty="0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2741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latin typeface="UTM Avo" panose="02040603050506020204" pitchFamily="18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  <a:latin typeface="UTM Avo" panose="02040603050506020204" pitchFamily="18" charset="0"/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 dirty="0"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SG" dirty="0"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SG" dirty="0"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971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SG" dirty="0"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SG" dirty="0"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81067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C354FBDB-570B-47DF-96E0-31EC931D5420}" type="datetimeFigureOut">
              <a:rPr lang="en-US" smtClean="0"/>
              <a:pPr/>
              <a:t>8/29/2023</a:t>
            </a:fld>
            <a:endParaRPr lang="en-US" dirty="0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 dirty="0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7FA4BBA6-1016-4661-98DC-FB176A95F2C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lt1"/>
              </a:solidFill>
              <a:latin typeface="UTM Avo" panose="02040603050506020204" pitchFamily="18" charset="0"/>
              <a:ea typeface="Arial"/>
              <a:cs typeface="Arial"/>
              <a:sym typeface="Arial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AD1DDED-7DF5-4CD6-A1A3-FC0C2ECC92B2}"/>
              </a:ext>
            </a:extLst>
          </p:cNvPr>
          <p:cNvSpPr/>
          <p:nvPr userDrawn="1"/>
        </p:nvSpPr>
        <p:spPr>
          <a:xfrm>
            <a:off x="11050607" y="136525"/>
            <a:ext cx="1284651" cy="1284651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UTM Av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66366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pPr/>
              <a:t>8/29/2023</a:t>
            </a:fld>
            <a:endParaRPr lang="en-US" dirty="0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 dirty="0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22034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0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65"/>
              <a:buFont typeface="Calibri"/>
              <a:buNone/>
              <a:defRPr sz="58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 dirty="0"/>
          </a:p>
        </p:txBody>
      </p:sp>
      <p:sp>
        <p:nvSpPr>
          <p:cNvPr id="91" name="Google Shape;91;p20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99427" algn="l" rtl="0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Font typeface="Arial"/>
              <a:buChar char="•"/>
              <a:defRPr sz="42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65772" algn="l" rtl="0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Font typeface="Arial"/>
              <a:buChar char="–"/>
              <a:defRPr sz="373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–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»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92" name="Google Shape;92;p2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rgbClr val="888888"/>
                </a:solidFill>
                <a:latin typeface="UTM Avo" panose="02040603050506020204" pitchFamily="18" charset="0"/>
                <a:ea typeface="UTM Avo" panose="02040603050506020204" pitchFamily="18" charset="0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SG" dirty="0"/>
          </a:p>
        </p:txBody>
      </p:sp>
      <p:sp>
        <p:nvSpPr>
          <p:cNvPr id="93" name="Google Shape;93;p2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rgbClr val="888888"/>
                </a:solidFill>
                <a:latin typeface="UTM Avo" panose="02040603050506020204" pitchFamily="18" charset="0"/>
                <a:ea typeface="UTM Avo" panose="02040603050506020204" pitchFamily="18" charset="0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SG" dirty="0"/>
          </a:p>
        </p:txBody>
      </p:sp>
      <p:sp>
        <p:nvSpPr>
          <p:cNvPr id="94" name="Google Shape;94;p2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UTM Avo" panose="02040603050506020204" pitchFamily="18" charset="0"/>
                <a:ea typeface="UTM Avo" panose="02040603050506020204" pitchFamily="18" charset="0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694" r:id="rId4"/>
    <p:sldLayoutId id="2147483695" r:id="rId5"/>
    <p:sldLayoutId id="2147483713" r:id="rId6"/>
    <p:sldLayoutId id="2147483714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UTM Avo" panose="02040603050506020204" pitchFamily="18" charset="0"/>
          <a:ea typeface="UTM Avo" panose="02040603050506020204" pitchFamily="18" charset="0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UTM Avo" panose="02040603050506020204" pitchFamily="18" charset="0"/>
          <a:ea typeface="UTM Avo" panose="02040603050506020204" pitchFamily="18" charset="0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png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gif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audio" Target="../media/audio2.wav"/><Relationship Id="rId7" Type="http://schemas.openxmlformats.org/officeDocument/2006/relationships/image" Target="../media/image7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GIF"/><Relationship Id="rId5" Type="http://schemas.openxmlformats.org/officeDocument/2006/relationships/image" Target="../media/image10.jpg"/><Relationship Id="rId10" Type="http://schemas.openxmlformats.org/officeDocument/2006/relationships/image" Target="../media/image8.GIF"/><Relationship Id="rId4" Type="http://schemas.openxmlformats.org/officeDocument/2006/relationships/audio" Target="../media/audio3.wav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audio" Target="../media/audio3.wav"/><Relationship Id="rId7" Type="http://schemas.openxmlformats.org/officeDocument/2006/relationships/image" Target="../media/image8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GIF"/><Relationship Id="rId5" Type="http://schemas.openxmlformats.org/officeDocument/2006/relationships/image" Target="../media/image11.GIF"/><Relationship Id="rId4" Type="http://schemas.openxmlformats.org/officeDocument/2006/relationships/image" Target="../media/image10.jpg"/><Relationship Id="rId9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2.wav"/><Relationship Id="rId7" Type="http://schemas.openxmlformats.org/officeDocument/2006/relationships/image" Target="../media/image12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GIF"/><Relationship Id="rId5" Type="http://schemas.openxmlformats.org/officeDocument/2006/relationships/image" Target="../media/image11.GIF"/><Relationship Id="rId4" Type="http://schemas.openxmlformats.org/officeDocument/2006/relationships/image" Target="../media/image10.jpg"/><Relationship Id="rId9" Type="http://schemas.openxmlformats.org/officeDocument/2006/relationships/image" Target="../media/image8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audio3.wav"/><Relationship Id="rId7" Type="http://schemas.openxmlformats.org/officeDocument/2006/relationships/image" Target="../media/image1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GIF"/><Relationship Id="rId5" Type="http://schemas.openxmlformats.org/officeDocument/2006/relationships/image" Target="../media/image11.GIF"/><Relationship Id="rId4" Type="http://schemas.openxmlformats.org/officeDocument/2006/relationships/image" Target="../media/image10.jpg"/><Relationship Id="rId9" Type="http://schemas.openxmlformats.org/officeDocument/2006/relationships/image" Target="../media/image8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audio" Target="../media/audio2.wav"/><Relationship Id="rId7" Type="http://schemas.openxmlformats.org/officeDocument/2006/relationships/image" Target="../media/image7.GIF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GIF"/><Relationship Id="rId11" Type="http://schemas.openxmlformats.org/officeDocument/2006/relationships/image" Target="../media/image16.png"/><Relationship Id="rId5" Type="http://schemas.openxmlformats.org/officeDocument/2006/relationships/image" Target="../media/image10.jpg"/><Relationship Id="rId10" Type="http://schemas.openxmlformats.org/officeDocument/2006/relationships/image" Target="../media/image15.png"/><Relationship Id="rId4" Type="http://schemas.openxmlformats.org/officeDocument/2006/relationships/audio" Target="../media/audio3.wav"/><Relationship Id="rId9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AAC7166-F503-422D-BDE1-A83D50999971}"/>
              </a:ext>
            </a:extLst>
          </p:cNvPr>
          <p:cNvSpPr/>
          <p:nvPr/>
        </p:nvSpPr>
        <p:spPr>
          <a:xfrm>
            <a:off x="10068911" y="0"/>
            <a:ext cx="16010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Cambria Math" panose="02040503050406030204" pitchFamily="18" charset="0"/>
                <a:cs typeface="+mn-cs"/>
              </a:rPr>
              <a:t>TOÁN 4</a:t>
            </a:r>
          </a:p>
        </p:txBody>
      </p:sp>
      <p:sp>
        <p:nvSpPr>
          <p:cNvPr id="10" name="Google Shape;54;p1">
            <a:extLst>
              <a:ext uri="{FF2B5EF4-FFF2-40B4-BE49-F238E27FC236}">
                <a16:creationId xmlns:a16="http://schemas.microsoft.com/office/drawing/2014/main" id="{53DE932C-97F4-4C5F-AB8E-16439751F019}"/>
              </a:ext>
            </a:extLst>
          </p:cNvPr>
          <p:cNvSpPr txBox="1">
            <a:spLocks noGrp="1"/>
          </p:cNvSpPr>
          <p:nvPr>
            <p:ph type="ctrTitle" idx="4294967295"/>
          </p:nvPr>
        </p:nvSpPr>
        <p:spPr>
          <a:xfrm>
            <a:off x="0" y="1280625"/>
            <a:ext cx="12433110" cy="3485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lang="en-US" sz="5200" b="1" dirty="0" err="1">
                <a:solidFill>
                  <a:srgbClr val="002060"/>
                </a:solidFill>
                <a:latin typeface="UTM Avo" panose="02040603050506020204" pitchFamily="18" charset="0"/>
              </a:rPr>
              <a:t>Tuần</a:t>
            </a:r>
            <a:r>
              <a:rPr lang="en-US" sz="5200" b="1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SG" sz="5200" b="1" dirty="0">
                <a:solidFill>
                  <a:srgbClr val="002060"/>
                </a:solidFill>
                <a:latin typeface="UTM Avo" panose="02040603050506020204" pitchFamily="18" charset="0"/>
              </a:rPr>
              <a:t>7</a:t>
            </a:r>
            <a:endParaRPr sz="5200" b="1" dirty="0">
              <a:solidFill>
                <a:srgbClr val="002060"/>
              </a:solidFill>
              <a:latin typeface="UTM Avo" panose="02040603050506020204" pitchFamily="18" charset="0"/>
            </a:endParaRPr>
          </a:p>
          <a:p>
            <a:pPr algn="ctr" defTabSz="914377">
              <a:lnSpc>
                <a:spcPct val="150000"/>
              </a:lnSpc>
              <a:defRPr/>
            </a:pPr>
            <a:r>
              <a:rPr lang="en-US" sz="52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Bài</a:t>
            </a:r>
            <a:r>
              <a:rPr lang="en-US" sz="52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22: </a:t>
            </a:r>
            <a:br>
              <a:rPr lang="en-US" sz="52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</a:br>
            <a:r>
              <a:rPr lang="en-US" sz="52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Tiết</a:t>
            </a:r>
            <a:r>
              <a:rPr lang="en-US" sz="52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34: </a:t>
            </a:r>
            <a:r>
              <a:rPr lang="en-US" sz="52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Vẽ</a:t>
            </a:r>
            <a:r>
              <a:rPr lang="en-US" sz="52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52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hai</a:t>
            </a:r>
            <a:r>
              <a:rPr lang="en-US" sz="52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52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đường</a:t>
            </a:r>
            <a:r>
              <a:rPr lang="en-US" sz="52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52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thẳng</a:t>
            </a:r>
            <a:r>
              <a:rPr lang="en-US" sz="52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song </a:t>
            </a:r>
            <a:r>
              <a:rPr lang="en-US" sz="52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song</a:t>
            </a:r>
            <a:endParaRPr lang="en-US" sz="5200" b="1" dirty="0">
              <a:solidFill>
                <a:srgbClr val="FF0000"/>
              </a:solidFill>
              <a:latin typeface="UTM Avo" panose="02040603050506020204" pitchFamily="18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76D6D3B-F6B5-4CD3-AD73-5FB9391F33CB}"/>
              </a:ext>
            </a:extLst>
          </p:cNvPr>
          <p:cNvSpPr/>
          <p:nvPr/>
        </p:nvSpPr>
        <p:spPr>
          <a:xfrm>
            <a:off x="10926517" y="634294"/>
            <a:ext cx="9909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Tập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1899835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0B10F8B-D97E-378D-D7BE-DB8D9A6B6C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22"/>
          <a:stretch/>
        </p:blipFill>
        <p:spPr>
          <a:xfrm>
            <a:off x="3175" y="0"/>
            <a:ext cx="12185650" cy="6417578"/>
          </a:xfrm>
          <a:prstGeom prst="rect">
            <a:avLst/>
          </a:prstGeom>
        </p:spPr>
      </p:pic>
      <p:sp>
        <p:nvSpPr>
          <p:cNvPr id="11" name="Google Shape;290;p7"/>
          <p:cNvSpPr txBox="1"/>
          <p:nvPr/>
        </p:nvSpPr>
        <p:spPr>
          <a:xfrm>
            <a:off x="2725656" y="2159912"/>
            <a:ext cx="8855721" cy="14465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400" b="1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KHÁM PHÁ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400" b="1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KIẾN THỨC MỚI</a:t>
            </a:r>
            <a:endParaRPr lang="en-US" sz="4000" b="1" dirty="0">
              <a:ln w="22225">
                <a:noFill/>
                <a:prstDash val="solid"/>
              </a:ln>
              <a:solidFill>
                <a:srgbClr val="FFFF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39156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61E3D62-4169-88B3-2440-34C5FD09952D}"/>
              </a:ext>
            </a:extLst>
          </p:cNvPr>
          <p:cNvSpPr/>
          <p:nvPr/>
        </p:nvSpPr>
        <p:spPr>
          <a:xfrm>
            <a:off x="293430" y="275412"/>
            <a:ext cx="5999356" cy="57986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THỰC HÀNH VẼ ĐƯỜNG THẲNG SONG </a:t>
            </a:r>
            <a:r>
              <a:rPr lang="en-US" sz="2000" b="1" dirty="0" err="1"/>
              <a:t>SONG</a:t>
            </a:r>
            <a:endParaRPr lang="en-US" sz="20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C2E276F-E355-A32A-59D2-7C5D5895788C}"/>
              </a:ext>
            </a:extLst>
          </p:cNvPr>
          <p:cNvSpPr txBox="1"/>
          <p:nvPr/>
        </p:nvSpPr>
        <p:spPr>
          <a:xfrm>
            <a:off x="5624804" y="2070811"/>
            <a:ext cx="6205649" cy="3344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+ </a:t>
            </a:r>
            <a:r>
              <a:rPr lang="en-US" sz="2000" b="1" kern="1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Bước</a:t>
            </a:r>
            <a:r>
              <a:rPr lang="en-US" sz="2000" b="1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1</a:t>
            </a:r>
            <a:r>
              <a:rPr lang="en-US" sz="20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Đặt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ê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ke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sao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cạnh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êke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nằm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đường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thẳng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AB,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cạnh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còn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lại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đi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qua E,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M.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sz="20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+ </a:t>
            </a:r>
            <a:r>
              <a:rPr lang="en-US" sz="2000" b="1" kern="1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Bước</a:t>
            </a:r>
            <a:r>
              <a:rPr lang="en-US" sz="2000" b="1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2</a:t>
            </a:r>
            <a:r>
              <a:rPr lang="en-US" sz="20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Kẻ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đường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thẳng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EM</a:t>
            </a:r>
            <a:endParaRPr lang="en-US" sz="20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sz="20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+ </a:t>
            </a:r>
            <a:r>
              <a:rPr lang="en-US" sz="2000" b="1" kern="1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Bước</a:t>
            </a:r>
            <a:r>
              <a:rPr lang="en-US" sz="2000" b="1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3</a:t>
            </a:r>
            <a:r>
              <a:rPr lang="en-US" sz="20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Đặt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ê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ke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sao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cạnh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ê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ke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nằm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đường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thẳng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EM.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cạnh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còn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lại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đi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qua E,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D.</a:t>
            </a:r>
          </a:p>
          <a:p>
            <a:pPr algn="just"/>
            <a:r>
              <a:rPr lang="en-US" sz="20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+ </a:t>
            </a:r>
            <a:r>
              <a:rPr lang="en-US" sz="2000" b="1" kern="1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Bước</a:t>
            </a:r>
            <a:r>
              <a:rPr lang="en-US" sz="2000" b="1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4</a:t>
            </a:r>
            <a:r>
              <a:rPr lang="en-US" sz="20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Dùng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thước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thẳng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kẻ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đường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thẳng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ED.</a:t>
            </a:r>
          </a:p>
          <a:p>
            <a:pPr algn="just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Ta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đường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thẳng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CD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đi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qua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song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song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AB.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6B8B05E-0FFF-7690-7952-EB936EA55861}"/>
              </a:ext>
            </a:extLst>
          </p:cNvPr>
          <p:cNvCxnSpPr/>
          <p:nvPr/>
        </p:nvCxnSpPr>
        <p:spPr>
          <a:xfrm>
            <a:off x="735981" y="4714479"/>
            <a:ext cx="338997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CB05D5A6-AD3F-E4F0-BF11-3D84B9C6FC5F}"/>
              </a:ext>
            </a:extLst>
          </p:cNvPr>
          <p:cNvSpPr txBox="1"/>
          <p:nvPr/>
        </p:nvSpPr>
        <p:spPr>
          <a:xfrm>
            <a:off x="1823478" y="2546687"/>
            <a:ext cx="4391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C441A44-4518-D64E-B1F2-5E36228A6F29}"/>
              </a:ext>
            </a:extLst>
          </p:cNvPr>
          <p:cNvSpPr txBox="1"/>
          <p:nvPr/>
        </p:nvSpPr>
        <p:spPr>
          <a:xfrm>
            <a:off x="779642" y="4714479"/>
            <a:ext cx="47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A00416-1385-178E-4A83-4C9B4F102992}"/>
              </a:ext>
            </a:extLst>
          </p:cNvPr>
          <p:cNvSpPr txBox="1"/>
          <p:nvPr/>
        </p:nvSpPr>
        <p:spPr>
          <a:xfrm>
            <a:off x="3727697" y="4714479"/>
            <a:ext cx="442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pic>
        <p:nvPicPr>
          <p:cNvPr id="9" name="Picture 10">
            <a:extLst>
              <a:ext uri="{FF2B5EF4-FFF2-40B4-BE49-F238E27FC236}">
                <a16:creationId xmlns:a16="http://schemas.microsoft.com/office/drawing/2014/main" id="{4ED0881E-652C-5831-F15A-C05438B702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7445" y="2183653"/>
            <a:ext cx="1585912" cy="253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5" descr="ButChi">
            <a:extLst>
              <a:ext uri="{FF2B5EF4-FFF2-40B4-BE49-F238E27FC236}">
                <a16:creationId xmlns:a16="http://schemas.microsoft.com/office/drawing/2014/main" id="{77656D62-54B1-9690-26C3-AF94418E98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931337">
            <a:off x="904296" y="3721785"/>
            <a:ext cx="1182688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2AA9F8B-8D78-2D1F-CF52-35C7B4EA3E8D}"/>
              </a:ext>
            </a:extLst>
          </p:cNvPr>
          <p:cNvCxnSpPr>
            <a:cxnSpLocks/>
          </p:cNvCxnSpPr>
          <p:nvPr/>
        </p:nvCxnSpPr>
        <p:spPr>
          <a:xfrm>
            <a:off x="2010255" y="2721187"/>
            <a:ext cx="0" cy="2631335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BE77C2C0-64C4-7BEE-8252-7DACA29FED00}"/>
              </a:ext>
            </a:extLst>
          </p:cNvPr>
          <p:cNvSpPr txBox="1"/>
          <p:nvPr/>
        </p:nvSpPr>
        <p:spPr>
          <a:xfrm>
            <a:off x="1518561" y="2674695"/>
            <a:ext cx="4693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latin typeface="+mn-lt"/>
              </a:rPr>
              <a:t>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CA53AF5-63FE-79F9-C2BE-FD92E06B6944}"/>
              </a:ext>
            </a:extLst>
          </p:cNvPr>
          <p:cNvSpPr txBox="1"/>
          <p:nvPr/>
        </p:nvSpPr>
        <p:spPr>
          <a:xfrm>
            <a:off x="1567829" y="3412454"/>
            <a:ext cx="4693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  <a:latin typeface="+mn-lt"/>
              </a:rPr>
              <a:t>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72E2C9A-984B-9BEA-A986-DED314314B2D}"/>
              </a:ext>
            </a:extLst>
          </p:cNvPr>
          <p:cNvSpPr txBox="1"/>
          <p:nvPr/>
        </p:nvSpPr>
        <p:spPr>
          <a:xfrm>
            <a:off x="1820318" y="3118464"/>
            <a:ext cx="4693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11E7FCB-1488-D618-5CBA-20410971113B}"/>
              </a:ext>
            </a:extLst>
          </p:cNvPr>
          <p:cNvSpPr txBox="1"/>
          <p:nvPr/>
        </p:nvSpPr>
        <p:spPr>
          <a:xfrm>
            <a:off x="293430" y="988979"/>
            <a:ext cx="111843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>
                <a:solidFill>
                  <a:srgbClr val="7030A0"/>
                </a:solidFill>
                <a:latin typeface="+mn-lt"/>
              </a:rPr>
              <a:t>Vẽ</a:t>
            </a:r>
            <a:r>
              <a:rPr lang="en-US" sz="2400" b="1" dirty="0">
                <a:solidFill>
                  <a:srgbClr val="7030A0"/>
                </a:solidFill>
                <a:latin typeface="+mn-lt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+mn-lt"/>
              </a:rPr>
              <a:t>đường</a:t>
            </a:r>
            <a:r>
              <a:rPr lang="en-US" sz="2400" b="1" dirty="0">
                <a:solidFill>
                  <a:srgbClr val="7030A0"/>
                </a:solidFill>
                <a:latin typeface="+mn-lt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+mn-lt"/>
              </a:rPr>
              <a:t>thẳng</a:t>
            </a:r>
            <a:r>
              <a:rPr lang="en-US" sz="2400" b="1" dirty="0">
                <a:solidFill>
                  <a:srgbClr val="7030A0"/>
                </a:solidFill>
                <a:latin typeface="+mn-lt"/>
              </a:rPr>
              <a:t> CD </a:t>
            </a:r>
            <a:r>
              <a:rPr lang="en-US" sz="2400" b="1" dirty="0" err="1">
                <a:solidFill>
                  <a:srgbClr val="7030A0"/>
                </a:solidFill>
                <a:latin typeface="+mn-lt"/>
              </a:rPr>
              <a:t>đi</a:t>
            </a:r>
            <a:r>
              <a:rPr lang="en-US" sz="2400" b="1" dirty="0">
                <a:solidFill>
                  <a:srgbClr val="7030A0"/>
                </a:solidFill>
                <a:latin typeface="+mn-lt"/>
              </a:rPr>
              <a:t> qua </a:t>
            </a:r>
            <a:r>
              <a:rPr lang="en-US" sz="2400" b="1" dirty="0" err="1">
                <a:solidFill>
                  <a:srgbClr val="7030A0"/>
                </a:solidFill>
                <a:latin typeface="+mn-lt"/>
              </a:rPr>
              <a:t>điểm</a:t>
            </a:r>
            <a:r>
              <a:rPr lang="en-US" sz="2400" b="1" dirty="0">
                <a:solidFill>
                  <a:srgbClr val="7030A0"/>
                </a:solidFill>
                <a:latin typeface="+mn-lt"/>
              </a:rPr>
              <a:t> E </a:t>
            </a:r>
            <a:r>
              <a:rPr lang="en-US" sz="2400" b="1" dirty="0" err="1">
                <a:solidFill>
                  <a:srgbClr val="7030A0"/>
                </a:solidFill>
                <a:latin typeface="+mn-lt"/>
              </a:rPr>
              <a:t>và</a:t>
            </a:r>
            <a:r>
              <a:rPr lang="en-US" sz="2400" b="1" dirty="0">
                <a:solidFill>
                  <a:srgbClr val="7030A0"/>
                </a:solidFill>
                <a:latin typeface="+mn-lt"/>
              </a:rPr>
              <a:t> song </a:t>
            </a:r>
            <a:r>
              <a:rPr lang="en-US" sz="2400" b="1" dirty="0" err="1">
                <a:solidFill>
                  <a:srgbClr val="7030A0"/>
                </a:solidFill>
                <a:latin typeface="+mn-lt"/>
              </a:rPr>
              <a:t>song</a:t>
            </a:r>
            <a:r>
              <a:rPr lang="en-US" sz="2400" b="1" dirty="0">
                <a:solidFill>
                  <a:srgbClr val="7030A0"/>
                </a:solidFill>
                <a:latin typeface="+mn-lt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+mn-lt"/>
              </a:rPr>
              <a:t>với</a:t>
            </a:r>
            <a:r>
              <a:rPr lang="en-US" sz="2400" b="1" dirty="0">
                <a:solidFill>
                  <a:srgbClr val="7030A0"/>
                </a:solidFill>
                <a:latin typeface="+mn-lt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+mn-lt"/>
              </a:rPr>
              <a:t>đường</a:t>
            </a:r>
            <a:r>
              <a:rPr lang="en-US" sz="2400" b="1" dirty="0">
                <a:solidFill>
                  <a:srgbClr val="7030A0"/>
                </a:solidFill>
                <a:latin typeface="+mn-lt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+mn-lt"/>
              </a:rPr>
              <a:t>thẳng</a:t>
            </a:r>
            <a:r>
              <a:rPr lang="en-US" sz="2400" b="1" dirty="0">
                <a:solidFill>
                  <a:srgbClr val="7030A0"/>
                </a:solidFill>
                <a:latin typeface="+mn-lt"/>
              </a:rPr>
              <a:t> AB.</a:t>
            </a:r>
          </a:p>
        </p:txBody>
      </p:sp>
      <p:pic>
        <p:nvPicPr>
          <p:cNvPr id="21" name="Picture 10">
            <a:extLst>
              <a:ext uri="{FF2B5EF4-FFF2-40B4-BE49-F238E27FC236}">
                <a16:creationId xmlns:a16="http://schemas.microsoft.com/office/drawing/2014/main" id="{4ED05229-9946-96B9-D329-02253C094E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500152" y="2666152"/>
            <a:ext cx="1585912" cy="253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69430D71-7945-C973-FEF1-DDEA5F12DC7D}"/>
              </a:ext>
            </a:extLst>
          </p:cNvPr>
          <p:cNvSpPr txBox="1"/>
          <p:nvPr/>
        </p:nvSpPr>
        <p:spPr>
          <a:xfrm>
            <a:off x="3218848" y="2538741"/>
            <a:ext cx="4693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60372FC-1155-E16B-3A93-0613095A859A}"/>
              </a:ext>
            </a:extLst>
          </p:cNvPr>
          <p:cNvSpPr txBox="1"/>
          <p:nvPr/>
        </p:nvSpPr>
        <p:spPr>
          <a:xfrm>
            <a:off x="3218848" y="2679488"/>
            <a:ext cx="4693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  <a:latin typeface="+mn-lt"/>
              </a:rPr>
              <a:t>D</a:t>
            </a:r>
          </a:p>
        </p:txBody>
      </p:sp>
      <p:pic>
        <p:nvPicPr>
          <p:cNvPr id="25" name="Picture 25" descr="ButChi">
            <a:extLst>
              <a:ext uri="{FF2B5EF4-FFF2-40B4-BE49-F238E27FC236}">
                <a16:creationId xmlns:a16="http://schemas.microsoft.com/office/drawing/2014/main" id="{2C91A901-D566-2F9A-6C06-2B7AEE723C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931337">
            <a:off x="907956" y="2113312"/>
            <a:ext cx="1182688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FC45082-C4CD-1DE5-4933-5BFBD926CA30}"/>
              </a:ext>
            </a:extLst>
          </p:cNvPr>
          <p:cNvCxnSpPr>
            <a:cxnSpLocks/>
          </p:cNvCxnSpPr>
          <p:nvPr/>
        </p:nvCxnSpPr>
        <p:spPr>
          <a:xfrm>
            <a:off x="735981" y="3118464"/>
            <a:ext cx="3726837" cy="2014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863A6CC2-1B3F-69A5-3939-F35CCD0B6557}"/>
              </a:ext>
            </a:extLst>
          </p:cNvPr>
          <p:cNvSpPr txBox="1"/>
          <p:nvPr/>
        </p:nvSpPr>
        <p:spPr>
          <a:xfrm>
            <a:off x="32636" y="5483923"/>
            <a:ext cx="87252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7030A0"/>
                </a:solidFill>
                <a:latin typeface="+mn-lt"/>
              </a:rPr>
              <a:t>*</a:t>
            </a:r>
            <a:r>
              <a:rPr lang="en-US" sz="2400" b="1" dirty="0" err="1">
                <a:solidFill>
                  <a:srgbClr val="7030A0"/>
                </a:solidFill>
                <a:latin typeface="+mn-lt"/>
              </a:rPr>
              <a:t>Trường</a:t>
            </a:r>
            <a:r>
              <a:rPr lang="en-US" sz="2400" b="1" dirty="0">
                <a:solidFill>
                  <a:srgbClr val="7030A0"/>
                </a:solidFill>
                <a:latin typeface="+mn-lt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+mn-lt"/>
              </a:rPr>
              <a:t>hợp</a:t>
            </a:r>
            <a:r>
              <a:rPr lang="en-US" sz="2400" b="1" dirty="0">
                <a:solidFill>
                  <a:srgbClr val="7030A0"/>
                </a:solidFill>
                <a:latin typeface="+mn-lt"/>
              </a:rPr>
              <a:t>: </a:t>
            </a:r>
            <a:r>
              <a:rPr lang="en-US" sz="2400" b="1" dirty="0" err="1">
                <a:solidFill>
                  <a:srgbClr val="7030A0"/>
                </a:solidFill>
                <a:latin typeface="+mn-lt"/>
              </a:rPr>
              <a:t>Điểm</a:t>
            </a:r>
            <a:r>
              <a:rPr lang="en-US" sz="2400" b="1" dirty="0">
                <a:solidFill>
                  <a:srgbClr val="7030A0"/>
                </a:solidFill>
                <a:latin typeface="+mn-lt"/>
              </a:rPr>
              <a:t> E </a:t>
            </a:r>
            <a:r>
              <a:rPr lang="en-US" sz="2400" b="1" dirty="0" err="1">
                <a:solidFill>
                  <a:srgbClr val="7030A0"/>
                </a:solidFill>
                <a:latin typeface="+mn-lt"/>
              </a:rPr>
              <a:t>nằm</a:t>
            </a:r>
            <a:r>
              <a:rPr lang="en-US" sz="2400" b="1" dirty="0">
                <a:solidFill>
                  <a:srgbClr val="7030A0"/>
                </a:solidFill>
                <a:latin typeface="+mn-lt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+mn-lt"/>
              </a:rPr>
              <a:t>trên</a:t>
            </a:r>
            <a:r>
              <a:rPr lang="en-US" sz="2400" b="1" dirty="0">
                <a:solidFill>
                  <a:srgbClr val="7030A0"/>
                </a:solidFill>
                <a:latin typeface="+mn-lt"/>
              </a:rPr>
              <a:t>  </a:t>
            </a:r>
            <a:r>
              <a:rPr lang="en-US" sz="2400" b="1" dirty="0" err="1">
                <a:solidFill>
                  <a:srgbClr val="7030A0"/>
                </a:solidFill>
                <a:latin typeface="+mn-lt"/>
              </a:rPr>
              <a:t>đường</a:t>
            </a:r>
            <a:r>
              <a:rPr lang="en-US" sz="2400" b="1" dirty="0">
                <a:solidFill>
                  <a:srgbClr val="7030A0"/>
                </a:solidFill>
                <a:latin typeface="+mn-lt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+mn-lt"/>
              </a:rPr>
              <a:t>thẳng</a:t>
            </a:r>
            <a:r>
              <a:rPr lang="en-US" sz="2400" b="1" dirty="0">
                <a:solidFill>
                  <a:srgbClr val="7030A0"/>
                </a:solidFill>
                <a:latin typeface="+mn-lt"/>
              </a:rPr>
              <a:t> AB. </a:t>
            </a:r>
          </a:p>
        </p:txBody>
      </p:sp>
    </p:spTree>
    <p:extLst>
      <p:ext uri="{BB962C8B-B14F-4D97-AF65-F5344CB8AC3E}">
        <p14:creationId xmlns:p14="http://schemas.microsoft.com/office/powerpoint/2010/main" val="151702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815 0.00741 L -0.16185 0.00741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3.7037E-6 L 0.00143 -0.28264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-14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44444E-6 L 0.25 4.44444E-6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3" grpId="0"/>
      <p:bldP spid="13" grpId="1"/>
      <p:bldP spid="19" grpId="0"/>
      <p:bldP spid="22" grpId="0"/>
      <p:bldP spid="23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"/>
          <a:stretch/>
        </p:blipFill>
        <p:spPr>
          <a:xfrm>
            <a:off x="0" y="0"/>
            <a:ext cx="12192000" cy="64008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CA6F3B4-E51C-D0BC-5993-A0451C6D6E6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500" t="2449" r="8823" b="1134"/>
          <a:stretch/>
        </p:blipFill>
        <p:spPr>
          <a:xfrm>
            <a:off x="777922" y="457200"/>
            <a:ext cx="10904562" cy="4328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3074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"/>
          <a:stretch/>
        </p:blipFill>
        <p:spPr>
          <a:xfrm>
            <a:off x="0" y="0"/>
            <a:ext cx="12192000" cy="64008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CA6F3B4-E51C-D0BC-5993-A0451C6D6E6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500" t="29609" r="51202" b="1134"/>
          <a:stretch/>
        </p:blipFill>
        <p:spPr>
          <a:xfrm>
            <a:off x="982638" y="457201"/>
            <a:ext cx="9472001" cy="5477084"/>
          </a:xfrm>
          <a:prstGeom prst="rect">
            <a:avLst/>
          </a:prstGeom>
        </p:spPr>
      </p:pic>
      <p:pic>
        <p:nvPicPr>
          <p:cNvPr id="2" name="Picture 10">
            <a:extLst>
              <a:ext uri="{FF2B5EF4-FFF2-40B4-BE49-F238E27FC236}">
                <a16:creationId xmlns:a16="http://schemas.microsoft.com/office/drawing/2014/main" id="{8DBC971F-F357-B558-B14B-2996D15FB2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424281" y="2150391"/>
            <a:ext cx="1585912" cy="4573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85754FC-CA41-C17C-0455-41F73EE6634B}"/>
              </a:ext>
            </a:extLst>
          </p:cNvPr>
          <p:cNvCxnSpPr/>
          <p:nvPr/>
        </p:nvCxnSpPr>
        <p:spPr>
          <a:xfrm>
            <a:off x="3779520" y="3579808"/>
            <a:ext cx="472440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5" name="Picture 25" descr="ButChi">
            <a:extLst>
              <a:ext uri="{FF2B5EF4-FFF2-40B4-BE49-F238E27FC236}">
                <a16:creationId xmlns:a16="http://schemas.microsoft.com/office/drawing/2014/main" id="{7C8181EC-5095-4DC8-8B7A-43041D3A4D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931337">
            <a:off x="3661474" y="2559841"/>
            <a:ext cx="1182688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54982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990DC2D-14C3-3E9C-A9E1-ABB74A7C69E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1012" t="23579" r="5500" b="1134"/>
          <a:stretch/>
        </p:blipFill>
        <p:spPr>
          <a:xfrm>
            <a:off x="532264" y="382137"/>
            <a:ext cx="10795378" cy="5964072"/>
          </a:xfrm>
          <a:prstGeom prst="rect">
            <a:avLst/>
          </a:prstGeom>
        </p:spPr>
      </p:pic>
      <p:pic>
        <p:nvPicPr>
          <p:cNvPr id="3" name="Picture 10">
            <a:extLst>
              <a:ext uri="{FF2B5EF4-FFF2-40B4-BE49-F238E27FC236}">
                <a16:creationId xmlns:a16="http://schemas.microsoft.com/office/drawing/2014/main" id="{16A85D68-D02C-1985-D9BB-390E30C476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91986">
            <a:off x="4761505" y="661064"/>
            <a:ext cx="1585912" cy="3558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6E71B2E-2EC6-F7A7-1B69-17047B762565}"/>
              </a:ext>
            </a:extLst>
          </p:cNvPr>
          <p:cNvCxnSpPr>
            <a:cxnSpLocks/>
          </p:cNvCxnSpPr>
          <p:nvPr/>
        </p:nvCxnSpPr>
        <p:spPr>
          <a:xfrm flipH="1">
            <a:off x="2893325" y="441814"/>
            <a:ext cx="3330055" cy="3720753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0" name="Picture 25" descr="ButChi">
            <a:extLst>
              <a:ext uri="{FF2B5EF4-FFF2-40B4-BE49-F238E27FC236}">
                <a16:creationId xmlns:a16="http://schemas.microsoft.com/office/drawing/2014/main" id="{7072D81C-3BE8-FE91-8CDF-47BF1CA5BF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931337">
            <a:off x="3175313" y="1723666"/>
            <a:ext cx="1182688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5937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59259E-6 L 0.20053 -0.37268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26" y="-18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14CAF003-6366-77B6-3653-014639CF97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EAA5190-9343-FA4E-2B44-0B58AA5C906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363" t="16200" r="11687" b="30097"/>
          <a:stretch/>
        </p:blipFill>
        <p:spPr>
          <a:xfrm>
            <a:off x="1463041" y="1519120"/>
            <a:ext cx="9265920" cy="499955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4B96245-AC78-55C1-33ED-50355E0006CB}"/>
              </a:ext>
            </a:extLst>
          </p:cNvPr>
          <p:cNvSpPr txBox="1"/>
          <p:nvPr/>
        </p:nvSpPr>
        <p:spPr>
          <a:xfrm>
            <a:off x="594054" y="1057455"/>
            <a:ext cx="2477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>
                <a:solidFill>
                  <a:srgbClr val="7030A0"/>
                </a:solidFill>
                <a:latin typeface="+mn-lt"/>
              </a:rPr>
              <a:t>Kết</a:t>
            </a:r>
            <a:r>
              <a:rPr lang="en-US" sz="2400" b="1" dirty="0">
                <a:solidFill>
                  <a:srgbClr val="7030A0"/>
                </a:solidFill>
                <a:latin typeface="+mn-lt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+mn-lt"/>
              </a:rPr>
              <a:t>luận</a:t>
            </a:r>
            <a:r>
              <a:rPr lang="en-US" sz="2400" b="1" dirty="0">
                <a:solidFill>
                  <a:srgbClr val="7030A0"/>
                </a:solidFill>
                <a:latin typeface="+mn-lt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2FDA246-B198-1673-3902-F81C37B9B0AE}"/>
              </a:ext>
            </a:extLst>
          </p:cNvPr>
          <p:cNvSpPr txBox="1"/>
          <p:nvPr/>
        </p:nvSpPr>
        <p:spPr>
          <a:xfrm>
            <a:off x="1320800" y="405622"/>
            <a:ext cx="99567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*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Để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vẽ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được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2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đường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thẳng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song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song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em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cần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lưu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ý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điều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gì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? </a:t>
            </a:r>
            <a:endParaRPr lang="en-US" sz="2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67978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766F4C1-9DBC-4B74-A103-BC3CED441B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22"/>
          <a:stretch/>
        </p:blipFill>
        <p:spPr>
          <a:xfrm>
            <a:off x="3175" y="0"/>
            <a:ext cx="12185650" cy="6417578"/>
          </a:xfrm>
          <a:prstGeom prst="rect">
            <a:avLst/>
          </a:prstGeom>
        </p:spPr>
      </p:pic>
      <p:sp>
        <p:nvSpPr>
          <p:cNvPr id="6" name="Google Shape;290;p7">
            <a:extLst>
              <a:ext uri="{FF2B5EF4-FFF2-40B4-BE49-F238E27FC236}">
                <a16:creationId xmlns:a16="http://schemas.microsoft.com/office/drawing/2014/main" id="{33B59181-BBA9-491F-89B4-61067621488D}"/>
              </a:ext>
            </a:extLst>
          </p:cNvPr>
          <p:cNvSpPr txBox="1"/>
          <p:nvPr/>
        </p:nvSpPr>
        <p:spPr>
          <a:xfrm>
            <a:off x="3686783" y="2429964"/>
            <a:ext cx="7607032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400" b="1" dirty="0" err="1">
                <a:ln w="22225">
                  <a:noFill/>
                  <a:prstDash val="solid"/>
                </a:ln>
                <a:solidFill>
                  <a:srgbClr val="FFFF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LUYỆN</a:t>
            </a:r>
            <a:r>
              <a:rPr lang="en-US" sz="4400" b="1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400" b="1" dirty="0" err="1">
                <a:ln w="22225">
                  <a:noFill/>
                  <a:prstDash val="solid"/>
                </a:ln>
                <a:solidFill>
                  <a:srgbClr val="FFFF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TẬP</a:t>
            </a:r>
            <a:r>
              <a:rPr lang="en-US" sz="4400" b="1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– </a:t>
            </a:r>
            <a:r>
              <a:rPr lang="en-US" sz="4400" b="1" dirty="0" err="1">
                <a:ln w="22225">
                  <a:noFill/>
                  <a:prstDash val="solid"/>
                </a:ln>
                <a:solidFill>
                  <a:srgbClr val="FFFF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THỰC</a:t>
            </a:r>
            <a:r>
              <a:rPr lang="en-US" sz="4400" b="1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400" b="1" dirty="0" err="1">
                <a:ln w="22225">
                  <a:noFill/>
                  <a:prstDash val="solid"/>
                </a:ln>
                <a:solidFill>
                  <a:srgbClr val="FFFF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HÀNH</a:t>
            </a:r>
            <a:endParaRPr lang="en-US" sz="4000" b="1" dirty="0">
              <a:ln w="22225">
                <a:noFill/>
                <a:prstDash val="solid"/>
              </a:ln>
              <a:solidFill>
                <a:srgbClr val="FFFF00"/>
              </a:solidFill>
              <a:latin typeface="UTM Avo" panose="02040603050506020204" pitchFamily="18" charset="0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222792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"/>
          <a:stretch/>
        </p:blipFill>
        <p:spPr>
          <a:xfrm>
            <a:off x="0" y="0"/>
            <a:ext cx="12192000" cy="64008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1CBA34F-9B59-C11D-131F-9653362FD45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446" t="4923" r="11369"/>
          <a:stretch/>
        </p:blipFill>
        <p:spPr>
          <a:xfrm>
            <a:off x="764274" y="327547"/>
            <a:ext cx="10768083" cy="363030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E8358E38-AD08-856C-FAC2-F9CF34A2AB35}"/>
              </a:ext>
            </a:extLst>
          </p:cNvPr>
          <p:cNvSpPr txBox="1"/>
          <p:nvPr/>
        </p:nvSpPr>
        <p:spPr>
          <a:xfrm>
            <a:off x="764275" y="4121624"/>
            <a:ext cx="10768082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sz="2400" kern="100" dirty="0">
                <a:solidFill>
                  <a:srgbClr val="00B05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a. </a:t>
            </a:r>
            <a:r>
              <a:rPr lang="en-US" sz="2400" kern="100" dirty="0" err="1">
                <a:solidFill>
                  <a:srgbClr val="00B05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sz="2400" kern="100" dirty="0">
                <a:solidFill>
                  <a:srgbClr val="00B05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vẽ</a:t>
            </a:r>
            <a:r>
              <a:rPr lang="en-US" sz="2400" kern="100" dirty="0">
                <a:solidFill>
                  <a:srgbClr val="00B05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đường</a:t>
            </a:r>
            <a:r>
              <a:rPr lang="en-US" sz="2400" kern="100" dirty="0">
                <a:solidFill>
                  <a:srgbClr val="00B05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thẳng</a:t>
            </a:r>
            <a:r>
              <a:rPr lang="en-US" sz="2400" kern="100" dirty="0">
                <a:solidFill>
                  <a:srgbClr val="00B05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BX </a:t>
            </a:r>
            <a:r>
              <a:rPr lang="en-US" sz="2400" kern="100" dirty="0" err="1">
                <a:solidFill>
                  <a:srgbClr val="00B05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đi</a:t>
            </a:r>
            <a:r>
              <a:rPr lang="en-US" sz="2400" kern="100" dirty="0">
                <a:solidFill>
                  <a:srgbClr val="00B05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qua </a:t>
            </a:r>
            <a:r>
              <a:rPr lang="en-US" sz="2400" kern="100" dirty="0" err="1">
                <a:solidFill>
                  <a:srgbClr val="00B05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đỉnh</a:t>
            </a:r>
            <a:r>
              <a:rPr lang="en-US" sz="2400" kern="100" dirty="0">
                <a:solidFill>
                  <a:srgbClr val="00B05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B song </a:t>
            </a:r>
            <a:r>
              <a:rPr lang="en-US" sz="2400" kern="100" dirty="0" err="1">
                <a:solidFill>
                  <a:srgbClr val="00B05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song</a:t>
            </a:r>
            <a:r>
              <a:rPr lang="en-US" sz="2400" kern="100" dirty="0">
                <a:solidFill>
                  <a:srgbClr val="00B05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400" kern="100" dirty="0">
                <a:solidFill>
                  <a:srgbClr val="00B05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cạnh</a:t>
            </a:r>
            <a:r>
              <a:rPr lang="en-US" sz="2400" kern="100" dirty="0">
                <a:solidFill>
                  <a:srgbClr val="00B05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AC </a:t>
            </a:r>
            <a:r>
              <a:rPr lang="en-US" sz="2400" kern="100" dirty="0" err="1">
                <a:solidFill>
                  <a:srgbClr val="00B05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thì</a:t>
            </a:r>
            <a:r>
              <a:rPr lang="en-US" sz="2400" kern="100" dirty="0">
                <a:solidFill>
                  <a:srgbClr val="00B05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chúng</a:t>
            </a:r>
            <a:r>
              <a:rPr lang="en-US" sz="2400" kern="100" dirty="0">
                <a:solidFill>
                  <a:srgbClr val="00B05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 ta </a:t>
            </a:r>
            <a:r>
              <a:rPr lang="en-US" sz="2400" kern="100" dirty="0" err="1">
                <a:solidFill>
                  <a:srgbClr val="00B05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chỉ</a:t>
            </a:r>
            <a:r>
              <a:rPr lang="en-US" sz="2400" kern="100" dirty="0">
                <a:solidFill>
                  <a:srgbClr val="00B05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cần</a:t>
            </a:r>
            <a:r>
              <a:rPr lang="en-US" sz="2400" kern="100" dirty="0">
                <a:solidFill>
                  <a:srgbClr val="00B05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vẽ</a:t>
            </a:r>
            <a:r>
              <a:rPr lang="en-US" sz="2400" kern="100" dirty="0">
                <a:solidFill>
                  <a:srgbClr val="00B05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đường</a:t>
            </a:r>
            <a:r>
              <a:rPr lang="en-US" sz="2400" kern="100" dirty="0">
                <a:solidFill>
                  <a:srgbClr val="00B05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thẳng</a:t>
            </a:r>
            <a:r>
              <a:rPr lang="en-US" sz="2400" kern="100" dirty="0">
                <a:solidFill>
                  <a:srgbClr val="00B05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BX </a:t>
            </a:r>
            <a:r>
              <a:rPr lang="en-US" sz="2400" kern="100" dirty="0" err="1">
                <a:solidFill>
                  <a:srgbClr val="00B05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vuông</a:t>
            </a:r>
            <a:r>
              <a:rPr lang="en-US" sz="2400" kern="100" dirty="0">
                <a:solidFill>
                  <a:srgbClr val="00B05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góc</a:t>
            </a:r>
            <a:r>
              <a:rPr lang="en-US" sz="2400" kern="100" dirty="0">
                <a:solidFill>
                  <a:srgbClr val="00B05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400" kern="100" dirty="0">
                <a:solidFill>
                  <a:srgbClr val="00B05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đường</a:t>
            </a:r>
            <a:r>
              <a:rPr lang="en-US" sz="2400" kern="100" dirty="0">
                <a:solidFill>
                  <a:srgbClr val="00B05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thẳng</a:t>
            </a:r>
            <a:r>
              <a:rPr lang="en-US" sz="2400" kern="100" dirty="0">
                <a:solidFill>
                  <a:srgbClr val="00B05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 AB.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0716333-5A8F-2BDF-0547-722664E2B62E}"/>
              </a:ext>
            </a:extLst>
          </p:cNvPr>
          <p:cNvCxnSpPr/>
          <p:nvPr/>
        </p:nvCxnSpPr>
        <p:spPr>
          <a:xfrm>
            <a:off x="7929349" y="928048"/>
            <a:ext cx="2975212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B7A278B7-3FD2-7FF5-C0FE-ACB89A0E3254}"/>
              </a:ext>
            </a:extLst>
          </p:cNvPr>
          <p:cNvSpPr txBox="1"/>
          <p:nvPr/>
        </p:nvSpPr>
        <p:spPr>
          <a:xfrm>
            <a:off x="10456460" y="540745"/>
            <a:ext cx="4481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15586840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"/>
          <a:stretch/>
        </p:blipFill>
        <p:spPr>
          <a:xfrm>
            <a:off x="0" y="0"/>
            <a:ext cx="12192000" cy="64008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1CBA34F-9B59-C11D-131F-9653362FD45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446" t="4923" r="11369"/>
          <a:stretch/>
        </p:blipFill>
        <p:spPr>
          <a:xfrm>
            <a:off x="764274" y="327547"/>
            <a:ext cx="10768083" cy="297521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B43A1892-2056-33D7-F2E5-F9C47850DA95}"/>
              </a:ext>
            </a:extLst>
          </p:cNvPr>
          <p:cNvSpPr txBox="1"/>
          <p:nvPr/>
        </p:nvSpPr>
        <p:spPr>
          <a:xfrm>
            <a:off x="659643" y="3189336"/>
            <a:ext cx="11241205" cy="267765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b.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Để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vẽ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đường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thẳng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CY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vuông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góc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với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cạnh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AC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thì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ta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được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đường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thẳng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 CY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đi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qua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đỉnh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C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và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song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song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với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cạnh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AB.</a:t>
            </a:r>
          </a:p>
          <a:p>
            <a:pPr algn="just"/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Đặt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êke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sao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cho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đỉnh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góc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vuông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của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êke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trùng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với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đỉnh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C.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Cạnh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góc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vuông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thứ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nhất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của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êke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nằm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trên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cạnh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AC.</a:t>
            </a:r>
          </a:p>
          <a:p>
            <a:pPr algn="just"/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Trên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cạnh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góc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vuông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thứ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2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của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êke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lấy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điểm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Y.</a:t>
            </a:r>
          </a:p>
          <a:p>
            <a:pPr algn="just"/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Kẻ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đường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thẳng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đi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qua 2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điểm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C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và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Y ta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vẽ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được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đường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thẳng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 CY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đi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qua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đỉnh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C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và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song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song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với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cạnh</a:t>
            </a:r>
            <a:r>
              <a:rPr lang="en-US" sz="2400" kern="100" dirty="0">
                <a:solidFill>
                  <a:srgbClr val="00B050"/>
                </a:solidFill>
                <a:latin typeface="+mn-lt"/>
                <a:cs typeface="Times New Roman" panose="02020603050405020304" pitchFamily="18" charset="0"/>
              </a:rPr>
              <a:t> AB.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CC91BD1-4279-2A10-013A-94C3B9B8D96E}"/>
              </a:ext>
            </a:extLst>
          </p:cNvPr>
          <p:cNvCxnSpPr>
            <a:cxnSpLocks/>
          </p:cNvCxnSpPr>
          <p:nvPr/>
        </p:nvCxnSpPr>
        <p:spPr>
          <a:xfrm>
            <a:off x="10822675" y="327547"/>
            <a:ext cx="0" cy="2579429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9A79090A-852E-DE98-3B70-E2E39B45E417}"/>
              </a:ext>
            </a:extLst>
          </p:cNvPr>
          <p:cNvSpPr txBox="1"/>
          <p:nvPr/>
        </p:nvSpPr>
        <p:spPr>
          <a:xfrm>
            <a:off x="10953466" y="457200"/>
            <a:ext cx="4481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Y</a:t>
            </a:r>
          </a:p>
        </p:txBody>
      </p:sp>
    </p:spTree>
    <p:extLst>
      <p:ext uri="{BB962C8B-B14F-4D97-AF65-F5344CB8AC3E}">
        <p14:creationId xmlns:p14="http://schemas.microsoft.com/office/powerpoint/2010/main" val="17371959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"/>
          <a:stretch/>
        </p:blipFill>
        <p:spPr>
          <a:xfrm>
            <a:off x="0" y="0"/>
            <a:ext cx="12192000" cy="64008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EA35C76-2806-E699-A211-0B2B053EA7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02936"/>
            <a:ext cx="12192000" cy="6652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9615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"/>
          <a:stretch/>
        </p:blipFill>
        <p:spPr>
          <a:xfrm>
            <a:off x="0" y="0"/>
            <a:ext cx="12192000" cy="6400800"/>
          </a:xfrm>
          <a:prstGeom prst="rect">
            <a:avLst/>
          </a:prstGeom>
        </p:spPr>
      </p:pic>
      <p:sp>
        <p:nvSpPr>
          <p:cNvPr id="189" name="Google Shape;189;p2"/>
          <p:cNvSpPr txBox="1"/>
          <p:nvPr/>
        </p:nvSpPr>
        <p:spPr>
          <a:xfrm>
            <a:off x="3931124" y="3258774"/>
            <a:ext cx="5052503" cy="927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211" b="1" i="0" u="none" strike="noStrike" cap="none" dirty="0">
                <a:solidFill>
                  <a:schemeClr val="dk1"/>
                </a:solidFill>
                <a:latin typeface="UTM Avo" panose="02040603050506020204" pitchFamily="18" charset="0"/>
                <a:sym typeface="Arial"/>
              </a:rPr>
              <a:t>KHỞI ĐỘNG</a:t>
            </a:r>
            <a:endParaRPr sz="5211" b="1" i="0" u="none" strike="noStrike" cap="none" dirty="0">
              <a:solidFill>
                <a:schemeClr val="dk1"/>
              </a:solidFill>
              <a:latin typeface="UTM Avo" panose="02040603050506020204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43819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07"/>
          <a:stretch/>
        </p:blipFill>
        <p:spPr>
          <a:xfrm>
            <a:off x="0" y="0"/>
            <a:ext cx="12192000" cy="639117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5044FEA-6D46-7AA9-FB0C-A5CFCD7BE5C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8500" t="38468" r="27334" b="1355"/>
          <a:stretch/>
        </p:blipFill>
        <p:spPr>
          <a:xfrm>
            <a:off x="304800" y="264159"/>
            <a:ext cx="11358880" cy="6127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7094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07"/>
          <a:stretch/>
        </p:blipFill>
        <p:spPr>
          <a:xfrm>
            <a:off x="0" y="0"/>
            <a:ext cx="12192000" cy="639117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F893BDE-E89C-87E3-1ADF-A7C93DFB53AC}"/>
              </a:ext>
            </a:extLst>
          </p:cNvPr>
          <p:cNvSpPr txBox="1"/>
          <p:nvPr/>
        </p:nvSpPr>
        <p:spPr>
          <a:xfrm>
            <a:off x="447040" y="19785"/>
            <a:ext cx="10850880" cy="38679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/>
              <a:t>a/ Hai </a:t>
            </a:r>
            <a:r>
              <a:rPr lang="en-US" sz="2800" dirty="0" err="1"/>
              <a:t>đường</a:t>
            </a:r>
            <a:r>
              <a:rPr lang="en-US" sz="2800" dirty="0"/>
              <a:t> </a:t>
            </a:r>
            <a:r>
              <a:rPr lang="en-US" sz="2800" dirty="0" err="1"/>
              <a:t>phố</a:t>
            </a:r>
            <a:r>
              <a:rPr lang="en-US" sz="2800" dirty="0"/>
              <a:t> song </a:t>
            </a:r>
            <a:r>
              <a:rPr lang="en-US" sz="2800" dirty="0" err="1"/>
              <a:t>song</a:t>
            </a:r>
            <a:r>
              <a:rPr lang="en-US" sz="2800" dirty="0"/>
              <a:t> </a:t>
            </a:r>
            <a:r>
              <a:rPr lang="en-US" sz="2800" dirty="0" err="1"/>
              <a:t>với</a:t>
            </a:r>
            <a:r>
              <a:rPr lang="en-US" sz="2800" dirty="0"/>
              <a:t> </a:t>
            </a:r>
            <a:r>
              <a:rPr lang="en-US" sz="2800" dirty="0" err="1"/>
              <a:t>nhau</a:t>
            </a:r>
            <a:r>
              <a:rPr lang="en-US" sz="2800" dirty="0"/>
              <a:t> </a:t>
            </a:r>
            <a:r>
              <a:rPr lang="en-US" sz="2800" dirty="0" err="1"/>
              <a:t>là</a:t>
            </a:r>
            <a:r>
              <a:rPr lang="en-US" sz="2800" dirty="0"/>
              <a:t>:</a:t>
            </a:r>
          </a:p>
          <a:p>
            <a:pPr>
              <a:lnSpc>
                <a:spcPct val="150000"/>
              </a:lnSpc>
            </a:pPr>
            <a:r>
              <a:rPr lang="en-US" sz="2800" dirty="0"/>
              <a:t>                       </a:t>
            </a:r>
            <a:r>
              <a:rPr lang="en-US" sz="2800" dirty="0" err="1"/>
              <a:t>Patsteur</a:t>
            </a:r>
            <a:r>
              <a:rPr lang="en-US" sz="2800" dirty="0"/>
              <a:t> </a:t>
            </a:r>
            <a:r>
              <a:rPr lang="en-US" sz="2800" dirty="0" err="1"/>
              <a:t>với</a:t>
            </a:r>
            <a:r>
              <a:rPr lang="en-US" sz="2800" dirty="0"/>
              <a:t> Nam </a:t>
            </a:r>
            <a:r>
              <a:rPr lang="en-US" sz="2800" dirty="0" err="1"/>
              <a:t>Kì</a:t>
            </a:r>
            <a:r>
              <a:rPr lang="en-US" sz="2800" dirty="0"/>
              <a:t> </a:t>
            </a:r>
            <a:r>
              <a:rPr lang="en-US" sz="2800" dirty="0" err="1"/>
              <a:t>Khởi</a:t>
            </a:r>
            <a:r>
              <a:rPr lang="en-US" sz="2800" dirty="0"/>
              <a:t> </a:t>
            </a:r>
            <a:r>
              <a:rPr lang="en-US" sz="2800" dirty="0" err="1"/>
              <a:t>Nghĩa</a:t>
            </a:r>
            <a:endParaRPr lang="en-US" sz="2800" dirty="0"/>
          </a:p>
          <a:p>
            <a:pPr>
              <a:lnSpc>
                <a:spcPct val="150000"/>
              </a:lnSpc>
            </a:pPr>
            <a:r>
              <a:rPr lang="en-US" sz="2800" dirty="0"/>
              <a:t>                       Lê </a:t>
            </a:r>
            <a:r>
              <a:rPr lang="en-US" sz="2800" dirty="0" err="1"/>
              <a:t>Duẩn</a:t>
            </a:r>
            <a:r>
              <a:rPr lang="en-US" sz="2800" dirty="0"/>
              <a:t> </a:t>
            </a:r>
            <a:r>
              <a:rPr lang="en-US" sz="2800" dirty="0" err="1"/>
              <a:t>với</a:t>
            </a:r>
            <a:r>
              <a:rPr lang="en-US" sz="2800" dirty="0"/>
              <a:t> </a:t>
            </a:r>
            <a:r>
              <a:rPr lang="en-US" sz="2800" dirty="0" err="1"/>
              <a:t>Hàn</a:t>
            </a:r>
            <a:r>
              <a:rPr lang="en-US" sz="2800" dirty="0"/>
              <a:t> </a:t>
            </a:r>
            <a:r>
              <a:rPr lang="en-US" sz="2800" dirty="0" err="1"/>
              <a:t>Thuyên</a:t>
            </a:r>
            <a:r>
              <a:rPr lang="en-US" sz="2800" dirty="0"/>
              <a:t>.</a:t>
            </a:r>
          </a:p>
          <a:p>
            <a:pPr>
              <a:lnSpc>
                <a:spcPct val="150000"/>
              </a:lnSpc>
            </a:pPr>
            <a:r>
              <a:rPr lang="en-US" sz="2800" dirty="0"/>
              <a:t>                       </a:t>
            </a:r>
            <a:r>
              <a:rPr lang="en-US" sz="2800" dirty="0" err="1"/>
              <a:t>Hàn</a:t>
            </a:r>
            <a:r>
              <a:rPr lang="en-US" sz="2800" dirty="0"/>
              <a:t> </a:t>
            </a:r>
            <a:r>
              <a:rPr lang="en-US" sz="2800" dirty="0" err="1"/>
              <a:t>Thuyên</a:t>
            </a:r>
            <a:r>
              <a:rPr lang="en-US" sz="2800" dirty="0"/>
              <a:t> </a:t>
            </a:r>
            <a:r>
              <a:rPr lang="en-US" sz="2800" dirty="0" err="1"/>
              <a:t>với</a:t>
            </a:r>
            <a:r>
              <a:rPr lang="en-US" sz="2800" dirty="0"/>
              <a:t> Nguyễn Du</a:t>
            </a:r>
          </a:p>
          <a:p>
            <a:pPr>
              <a:lnSpc>
                <a:spcPct val="150000"/>
              </a:lnSpc>
            </a:pPr>
            <a:r>
              <a:rPr lang="en-US" sz="2800" dirty="0"/>
              <a:t>                       Lê </a:t>
            </a:r>
            <a:r>
              <a:rPr lang="en-US" sz="2800" dirty="0" err="1"/>
              <a:t>Duẩn</a:t>
            </a:r>
            <a:r>
              <a:rPr lang="en-US" sz="2800" dirty="0"/>
              <a:t> </a:t>
            </a:r>
            <a:r>
              <a:rPr lang="en-US" sz="2800" dirty="0" err="1"/>
              <a:t>và</a:t>
            </a:r>
            <a:r>
              <a:rPr lang="en-US" sz="2800" dirty="0"/>
              <a:t> Nguyễn Du</a:t>
            </a:r>
          </a:p>
          <a:p>
            <a:pPr>
              <a:lnSpc>
                <a:spcPct val="150000"/>
              </a:lnSpc>
            </a:pPr>
            <a:r>
              <a:rPr lang="en-US" sz="2800" dirty="0"/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EB42FE2-5C3E-D041-8155-FB9078F29F78}"/>
              </a:ext>
            </a:extLst>
          </p:cNvPr>
          <p:cNvSpPr txBox="1"/>
          <p:nvPr/>
        </p:nvSpPr>
        <p:spPr>
          <a:xfrm>
            <a:off x="670560" y="3429000"/>
            <a:ext cx="10850880" cy="2597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/>
              <a:t>b/ </a:t>
            </a:r>
            <a:r>
              <a:rPr lang="en-US" sz="2800" dirty="0" err="1"/>
              <a:t>Bạn</a:t>
            </a:r>
            <a:r>
              <a:rPr lang="en-US" sz="2800" dirty="0"/>
              <a:t> </a:t>
            </a:r>
            <a:r>
              <a:rPr lang="en-US" sz="2800" dirty="0" err="1"/>
              <a:t>Hải</a:t>
            </a:r>
            <a:r>
              <a:rPr lang="en-US" sz="2800" dirty="0"/>
              <a:t> </a:t>
            </a:r>
            <a:r>
              <a:rPr lang="en-US" sz="2800" dirty="0" err="1"/>
              <a:t>đang</a:t>
            </a:r>
            <a:r>
              <a:rPr lang="en-US" sz="2800" dirty="0"/>
              <a:t> ở </a:t>
            </a:r>
            <a:r>
              <a:rPr lang="en-US" sz="2800" dirty="0" err="1"/>
              <a:t>Công</a:t>
            </a:r>
            <a:r>
              <a:rPr lang="en-US" sz="2800" dirty="0"/>
              <a:t> </a:t>
            </a:r>
            <a:r>
              <a:rPr lang="en-US" sz="2800" dirty="0" err="1"/>
              <a:t>viên</a:t>
            </a:r>
            <a:r>
              <a:rPr lang="en-US" sz="2800" dirty="0"/>
              <a:t> 30-4, </a:t>
            </a:r>
            <a:r>
              <a:rPr lang="en-US" sz="2800" dirty="0" err="1"/>
              <a:t>bạn</a:t>
            </a:r>
            <a:r>
              <a:rPr lang="en-US" sz="2800" dirty="0"/>
              <a:t> </a:t>
            </a:r>
            <a:r>
              <a:rPr lang="en-US" sz="2800" dirty="0" err="1"/>
              <a:t>ấy</a:t>
            </a:r>
            <a:r>
              <a:rPr lang="en-US" sz="2800" dirty="0"/>
              <a:t> </a:t>
            </a:r>
            <a:r>
              <a:rPr lang="en-US" sz="2800" dirty="0" err="1"/>
              <a:t>muốn</a:t>
            </a:r>
            <a:r>
              <a:rPr lang="en-US" sz="2800" dirty="0"/>
              <a:t> </a:t>
            </a:r>
            <a:r>
              <a:rPr lang="en-US" sz="2800" dirty="0" err="1"/>
              <a:t>đến</a:t>
            </a:r>
            <a:r>
              <a:rPr lang="en-US" sz="2800" dirty="0"/>
              <a:t> Dinh </a:t>
            </a:r>
            <a:r>
              <a:rPr lang="en-US" sz="2800" dirty="0" err="1"/>
              <a:t>Thống</a:t>
            </a:r>
            <a:r>
              <a:rPr lang="en-US" sz="2800" dirty="0"/>
              <a:t> </a:t>
            </a:r>
            <a:r>
              <a:rPr lang="en-US" sz="2800" dirty="0" err="1"/>
              <a:t>Nhất</a:t>
            </a:r>
            <a:r>
              <a:rPr lang="en-US" sz="2800" dirty="0"/>
              <a:t> </a:t>
            </a:r>
            <a:r>
              <a:rPr lang="en-US" sz="2800" dirty="0" err="1"/>
              <a:t>thì</a:t>
            </a:r>
            <a:r>
              <a:rPr lang="en-US" sz="2800" dirty="0"/>
              <a:t> </a:t>
            </a:r>
            <a:r>
              <a:rPr lang="en-US" sz="2800" dirty="0" err="1"/>
              <a:t>có</a:t>
            </a:r>
            <a:r>
              <a:rPr lang="en-US" sz="2800" dirty="0"/>
              <a:t> </a:t>
            </a:r>
            <a:r>
              <a:rPr lang="en-US" sz="2800" dirty="0" err="1"/>
              <a:t>thể</a:t>
            </a:r>
            <a:r>
              <a:rPr lang="en-US" sz="2800" dirty="0"/>
              <a:t> </a:t>
            </a:r>
            <a:r>
              <a:rPr lang="en-US" sz="2800" dirty="0" err="1"/>
              <a:t>đi</a:t>
            </a:r>
            <a:r>
              <a:rPr lang="en-US" sz="2800" dirty="0"/>
              <a:t> </a:t>
            </a:r>
            <a:r>
              <a:rPr lang="en-US" sz="2800" dirty="0" err="1"/>
              <a:t>theo</a:t>
            </a:r>
            <a:r>
              <a:rPr lang="en-US" sz="2800" dirty="0"/>
              <a:t> </a:t>
            </a:r>
            <a:r>
              <a:rPr lang="en-US" sz="2800" dirty="0" err="1"/>
              <a:t>đường</a:t>
            </a:r>
            <a:r>
              <a:rPr lang="en-US" sz="2800" dirty="0"/>
              <a:t> </a:t>
            </a:r>
            <a:r>
              <a:rPr lang="en-US" sz="2800" dirty="0" err="1"/>
              <a:t>phố</a:t>
            </a:r>
            <a:r>
              <a:rPr lang="en-US" sz="2800" dirty="0"/>
              <a:t> </a:t>
            </a:r>
            <a:r>
              <a:rPr lang="en-US" sz="2800" dirty="0" err="1"/>
              <a:t>sau</a:t>
            </a:r>
            <a:r>
              <a:rPr lang="en-US" sz="2800" dirty="0"/>
              <a:t>:   </a:t>
            </a:r>
          </a:p>
          <a:p>
            <a:pPr>
              <a:lnSpc>
                <a:spcPct val="150000"/>
              </a:lnSpc>
            </a:pPr>
            <a:r>
              <a:rPr lang="en-US" sz="2800" dirty="0"/>
              <a:t>                       -  Lê </a:t>
            </a:r>
            <a:r>
              <a:rPr lang="en-US" sz="2800" dirty="0" err="1"/>
              <a:t>Duẩn</a:t>
            </a:r>
            <a:r>
              <a:rPr lang="en-US" sz="2800" dirty="0"/>
              <a:t>  </a:t>
            </a:r>
            <a:r>
              <a:rPr lang="en-US" sz="2800" dirty="0" err="1"/>
              <a:t>đến</a:t>
            </a:r>
            <a:r>
              <a:rPr lang="en-US" sz="2800" dirty="0"/>
              <a:t> Nam </a:t>
            </a:r>
            <a:r>
              <a:rPr lang="en-US" sz="2800" dirty="0" err="1"/>
              <a:t>Kì</a:t>
            </a:r>
            <a:r>
              <a:rPr lang="en-US" sz="2800" dirty="0"/>
              <a:t> </a:t>
            </a:r>
            <a:r>
              <a:rPr lang="en-US" sz="2800" dirty="0" err="1"/>
              <a:t>Khởi</a:t>
            </a:r>
            <a:r>
              <a:rPr lang="en-US" sz="2800" dirty="0"/>
              <a:t> </a:t>
            </a:r>
            <a:r>
              <a:rPr lang="en-US" sz="2800" dirty="0" err="1"/>
              <a:t>Nghĩa</a:t>
            </a:r>
            <a:r>
              <a:rPr lang="en-US" sz="2800" dirty="0"/>
              <a:t> </a:t>
            </a:r>
          </a:p>
          <a:p>
            <a:pPr>
              <a:lnSpc>
                <a:spcPct val="150000"/>
              </a:lnSpc>
            </a:pPr>
            <a:r>
              <a:rPr lang="en-US" sz="2800" dirty="0"/>
              <a:t>                       - </a:t>
            </a:r>
            <a:r>
              <a:rPr lang="en-US" sz="2800" dirty="0" err="1"/>
              <a:t>Hàn</a:t>
            </a:r>
            <a:r>
              <a:rPr lang="en-US" sz="2800" dirty="0"/>
              <a:t> </a:t>
            </a:r>
            <a:r>
              <a:rPr lang="en-US" sz="2800" dirty="0" err="1"/>
              <a:t>Thuyên</a:t>
            </a:r>
            <a:r>
              <a:rPr lang="en-US" sz="2800" dirty="0"/>
              <a:t> </a:t>
            </a:r>
            <a:r>
              <a:rPr lang="en-US" sz="2800" dirty="0" err="1"/>
              <a:t>đến</a:t>
            </a:r>
            <a:r>
              <a:rPr lang="en-US" sz="2800" dirty="0"/>
              <a:t> Nam </a:t>
            </a:r>
            <a:r>
              <a:rPr lang="en-US" sz="2800" dirty="0" err="1"/>
              <a:t>Kì</a:t>
            </a:r>
            <a:r>
              <a:rPr lang="en-US" sz="2800" dirty="0"/>
              <a:t> </a:t>
            </a:r>
            <a:r>
              <a:rPr lang="en-US" sz="2800" dirty="0" err="1"/>
              <a:t>Khởi</a:t>
            </a:r>
            <a:r>
              <a:rPr lang="en-US" sz="2800" dirty="0"/>
              <a:t> </a:t>
            </a:r>
            <a:r>
              <a:rPr lang="en-US" sz="2800" dirty="0" err="1"/>
              <a:t>Nghĩa</a:t>
            </a:r>
            <a:r>
              <a:rPr lang="en-US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162878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766F4C1-9DBC-4B74-A103-BC3CED441B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22"/>
          <a:stretch/>
        </p:blipFill>
        <p:spPr>
          <a:xfrm>
            <a:off x="3175" y="0"/>
            <a:ext cx="12185650" cy="6417578"/>
          </a:xfrm>
          <a:prstGeom prst="rect">
            <a:avLst/>
          </a:prstGeom>
        </p:spPr>
      </p:pic>
      <p:sp>
        <p:nvSpPr>
          <p:cNvPr id="6" name="Google Shape;290;p7">
            <a:extLst>
              <a:ext uri="{FF2B5EF4-FFF2-40B4-BE49-F238E27FC236}">
                <a16:creationId xmlns:a16="http://schemas.microsoft.com/office/drawing/2014/main" id="{33B59181-BBA9-491F-89B4-61067621488D}"/>
              </a:ext>
            </a:extLst>
          </p:cNvPr>
          <p:cNvSpPr txBox="1"/>
          <p:nvPr/>
        </p:nvSpPr>
        <p:spPr>
          <a:xfrm>
            <a:off x="3686783" y="2429964"/>
            <a:ext cx="7607032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000" b="1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VẬN DỤNG, TRẢI NGHIỆM</a:t>
            </a:r>
          </a:p>
        </p:txBody>
      </p:sp>
    </p:spTree>
    <p:extLst>
      <p:ext uri="{BB962C8B-B14F-4D97-AF65-F5344CB8AC3E}">
        <p14:creationId xmlns:p14="http://schemas.microsoft.com/office/powerpoint/2010/main" val="2394462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4ADA04F-F9D5-4C4E-8769-FE440794AC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304" y="122976"/>
            <a:ext cx="12045696" cy="66933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B242E43-1FE3-4375-B84F-15FC06509ABA}"/>
              </a:ext>
            </a:extLst>
          </p:cNvPr>
          <p:cNvSpPr txBox="1"/>
          <p:nvPr/>
        </p:nvSpPr>
        <p:spPr>
          <a:xfrm>
            <a:off x="2524836" y="3238259"/>
            <a:ext cx="7438030" cy="130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Em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hãy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chia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sẻ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những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việc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</a:p>
          <a:p>
            <a:pPr algn="ctr">
              <a:spcAft>
                <a:spcPts val="1800"/>
              </a:spcAft>
            </a:pP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đã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thực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hiện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được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trong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bài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học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hôm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nay.</a:t>
            </a:r>
          </a:p>
        </p:txBody>
      </p:sp>
    </p:spTree>
    <p:extLst>
      <p:ext uri="{BB962C8B-B14F-4D97-AF65-F5344CB8AC3E}">
        <p14:creationId xmlns:p14="http://schemas.microsoft.com/office/powerpoint/2010/main" val="3286875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53ADB9E-DBE2-7FAC-A4C3-4BBC53D7BD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14141"/>
            <a:ext cx="12192000" cy="4759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2832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150B81D0-831D-FE91-957E-2EB8E0B16DB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"/>
          <a:stretch/>
        </p:blipFill>
        <p:spPr>
          <a:xfrm>
            <a:off x="0" y="0"/>
            <a:ext cx="12680945" cy="6657496"/>
          </a:xfrm>
          <a:prstGeom prst="rect">
            <a:avLst/>
          </a:prstGeom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AF7AF9C5-3323-601D-2DDA-B334322A0A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709" y="819271"/>
            <a:ext cx="3510277" cy="404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>
            <a:extLst>
              <a:ext uri="{FF2B5EF4-FFF2-40B4-BE49-F238E27FC236}">
                <a16:creationId xmlns:a16="http://schemas.microsoft.com/office/drawing/2014/main" id="{21FCFF19-5747-22B6-9DDF-B60D0BC220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006" y="776450"/>
            <a:ext cx="3638381" cy="404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454BBE46-7AED-D9C6-05F1-2688E551EA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9308" y="803583"/>
            <a:ext cx="3991924" cy="3971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A3B9F785-8A90-B847-0E1D-2327097C5D34}"/>
              </a:ext>
            </a:extLst>
          </p:cNvPr>
          <p:cNvSpPr/>
          <p:nvPr/>
        </p:nvSpPr>
        <p:spPr>
          <a:xfrm>
            <a:off x="858006" y="5515382"/>
            <a:ext cx="11315060" cy="93670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dirty="0" err="1"/>
              <a:t>Trên</a:t>
            </a:r>
            <a:r>
              <a:rPr lang="en-US" sz="2400" dirty="0"/>
              <a:t> </a:t>
            </a:r>
            <a:r>
              <a:rPr lang="en-US" sz="2400" dirty="0" err="1"/>
              <a:t>đường</a:t>
            </a:r>
            <a:r>
              <a:rPr lang="en-US" sz="2400" dirty="0"/>
              <a:t> </a:t>
            </a:r>
            <a:r>
              <a:rPr lang="en-US" sz="2400" dirty="0" err="1"/>
              <a:t>đi</a:t>
            </a:r>
            <a:r>
              <a:rPr lang="en-US" sz="2400" dirty="0"/>
              <a:t> </a:t>
            </a:r>
            <a:r>
              <a:rPr lang="en-US" sz="2400" dirty="0" err="1"/>
              <a:t>học</a:t>
            </a:r>
            <a:r>
              <a:rPr lang="en-US" sz="2400" dirty="0"/>
              <a:t> </a:t>
            </a:r>
            <a:r>
              <a:rPr lang="en-US" sz="2400" dirty="0" err="1"/>
              <a:t>từ</a:t>
            </a:r>
            <a:r>
              <a:rPr lang="en-US" sz="2400" dirty="0"/>
              <a:t> </a:t>
            </a:r>
            <a:r>
              <a:rPr lang="en-US" sz="2400" dirty="0" err="1"/>
              <a:t>nhà</a:t>
            </a:r>
            <a:r>
              <a:rPr lang="en-US" sz="2400" dirty="0"/>
              <a:t> </a:t>
            </a:r>
            <a:r>
              <a:rPr lang="en-US" sz="2400" dirty="0" err="1"/>
              <a:t>tới</a:t>
            </a:r>
            <a:r>
              <a:rPr lang="en-US" sz="2400" dirty="0"/>
              <a:t> </a:t>
            </a:r>
            <a:r>
              <a:rPr lang="en-US" sz="2400" dirty="0" err="1"/>
              <a:t>trường</a:t>
            </a:r>
            <a:r>
              <a:rPr lang="en-US" sz="2400" dirty="0"/>
              <a:t>, </a:t>
            </a:r>
            <a:r>
              <a:rPr lang="en-US" sz="2400" dirty="0" err="1"/>
              <a:t>em</a:t>
            </a:r>
            <a:r>
              <a:rPr lang="en-US" sz="2400" dirty="0"/>
              <a:t> </a:t>
            </a:r>
            <a:r>
              <a:rPr lang="en-US" sz="2400" dirty="0" err="1"/>
              <a:t>có</a:t>
            </a:r>
            <a:r>
              <a:rPr lang="en-US" sz="2400" dirty="0"/>
              <a:t> </a:t>
            </a:r>
            <a:r>
              <a:rPr lang="en-US" sz="2400" dirty="0" err="1"/>
              <a:t>những</a:t>
            </a:r>
            <a:r>
              <a:rPr lang="en-US" sz="2400" dirty="0"/>
              <a:t> </a:t>
            </a:r>
            <a:r>
              <a:rPr lang="en-US" sz="2400" dirty="0" err="1"/>
              <a:t>đường</a:t>
            </a:r>
            <a:r>
              <a:rPr lang="en-US" sz="2400" dirty="0"/>
              <a:t> </a:t>
            </a:r>
            <a:r>
              <a:rPr lang="en-US" sz="2400" dirty="0" err="1"/>
              <a:t>nào</a:t>
            </a:r>
            <a:r>
              <a:rPr lang="en-US" sz="2400" dirty="0"/>
              <a:t> song </a:t>
            </a:r>
            <a:r>
              <a:rPr lang="en-US" sz="2400" dirty="0" err="1"/>
              <a:t>song</a:t>
            </a:r>
            <a:r>
              <a:rPr lang="en-US" sz="2400" dirty="0"/>
              <a:t> </a:t>
            </a:r>
            <a:r>
              <a:rPr lang="en-US" sz="2400" dirty="0" err="1"/>
              <a:t>với</a:t>
            </a:r>
            <a:r>
              <a:rPr lang="en-US" sz="2400" dirty="0"/>
              <a:t> </a:t>
            </a:r>
            <a:r>
              <a:rPr lang="en-US" sz="2400" dirty="0" err="1"/>
              <a:t>nhau</a:t>
            </a:r>
            <a:r>
              <a:rPr lang="en-US" sz="2400" dirty="0"/>
              <a:t>. Em </a:t>
            </a:r>
            <a:r>
              <a:rPr lang="en-US" sz="2400" dirty="0" err="1"/>
              <a:t>hãy</a:t>
            </a:r>
            <a:r>
              <a:rPr lang="en-US" sz="2400" dirty="0"/>
              <a:t> </a:t>
            </a:r>
            <a:r>
              <a:rPr lang="en-US" sz="2400" dirty="0" err="1"/>
              <a:t>kể</a:t>
            </a:r>
            <a:r>
              <a:rPr lang="en-US" sz="2400" dirty="0"/>
              <a:t> </a:t>
            </a:r>
            <a:r>
              <a:rPr lang="en-US" sz="2400" dirty="0" err="1"/>
              <a:t>tên</a:t>
            </a:r>
            <a:r>
              <a:rPr lang="en-US" sz="2400" dirty="0"/>
              <a:t> </a:t>
            </a:r>
            <a:r>
              <a:rPr lang="en-US" sz="2400" dirty="0" err="1"/>
              <a:t>các</a:t>
            </a:r>
            <a:r>
              <a:rPr lang="en-US" sz="2400" dirty="0"/>
              <a:t> con </a:t>
            </a:r>
            <a:r>
              <a:rPr lang="en-US" sz="2400" dirty="0" err="1"/>
              <a:t>đường</a:t>
            </a:r>
            <a:r>
              <a:rPr lang="en-US" sz="2400" dirty="0"/>
              <a:t> </a:t>
            </a:r>
            <a:r>
              <a:rPr lang="en-US" sz="2400" dirty="0" err="1"/>
              <a:t>đó</a:t>
            </a:r>
            <a:r>
              <a:rPr lang="en-US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99587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241AB84-3D51-466B-976F-EA9CB9CC96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748412" y="735347"/>
            <a:ext cx="9031823" cy="5595884"/>
          </a:xfrm>
          <a:prstGeom prst="rect">
            <a:avLst/>
          </a:prstGeom>
        </p:spPr>
      </p:pic>
      <p:sp>
        <p:nvSpPr>
          <p:cNvPr id="4" name="Google Shape;290;p7">
            <a:extLst>
              <a:ext uri="{FF2B5EF4-FFF2-40B4-BE49-F238E27FC236}">
                <a16:creationId xmlns:a16="http://schemas.microsoft.com/office/drawing/2014/main" id="{1E6FD1A2-5ADF-4FBD-8A61-83C985E8B6BB}"/>
              </a:ext>
            </a:extLst>
          </p:cNvPr>
          <p:cNvSpPr txBox="1"/>
          <p:nvPr/>
        </p:nvSpPr>
        <p:spPr>
          <a:xfrm>
            <a:off x="3654499" y="2651351"/>
            <a:ext cx="5455657" cy="1107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DẶN DÒ</a:t>
            </a:r>
          </a:p>
        </p:txBody>
      </p:sp>
    </p:spTree>
    <p:extLst>
      <p:ext uri="{BB962C8B-B14F-4D97-AF65-F5344CB8AC3E}">
        <p14:creationId xmlns:p14="http://schemas.microsoft.com/office/powerpoint/2010/main" val="1294825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4">
            <a:extLst>
              <a:ext uri="{FF2B5EF4-FFF2-40B4-BE49-F238E27FC236}">
                <a16:creationId xmlns:a16="http://schemas.microsoft.com/office/drawing/2014/main" id="{421167B2-B9C0-4A1A-B847-1459A6305C33}"/>
              </a:ext>
            </a:extLst>
          </p:cNvPr>
          <p:cNvSpPr txBox="1">
            <a:spLocks/>
          </p:cNvSpPr>
          <p:nvPr/>
        </p:nvSpPr>
        <p:spPr>
          <a:xfrm>
            <a:off x="1940315" y="2866322"/>
            <a:ext cx="9144000" cy="8985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UTM Avo" panose="02040603050506020204" pitchFamily="18" charset="0"/>
                <a:ea typeface="+mj-ea"/>
                <a:cs typeface="+mj-cs"/>
              </a:defRPr>
            </a:lvl1pPr>
          </a:lstStyle>
          <a:p>
            <a:r>
              <a:rPr lang="en-US" sz="4800" b="1" dirty="0">
                <a:solidFill>
                  <a:srgbClr val="FF8119"/>
                </a:solidFill>
              </a:rPr>
              <a:t>Hoc10 </a:t>
            </a:r>
            <a:r>
              <a:rPr lang="en-US" sz="4800" b="1" dirty="0" err="1">
                <a:solidFill>
                  <a:srgbClr val="FF8119"/>
                </a:solidFill>
              </a:rPr>
              <a:t>chúc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các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em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học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tốt</a:t>
            </a:r>
            <a:r>
              <a:rPr lang="en-US" sz="4800" b="1" dirty="0">
                <a:solidFill>
                  <a:srgbClr val="FF8119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3151666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39949D1-C53E-4B15-88AE-59580C1A04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42998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5726" y="-474740"/>
            <a:ext cx="2857500" cy="2857500"/>
          </a:xfrm>
          <a:prstGeom prst="rect">
            <a:avLst/>
          </a:prstGeom>
        </p:spPr>
      </p:pic>
      <p:sp>
        <p:nvSpPr>
          <p:cNvPr id="8" name="Hexagon 7"/>
          <p:cNvSpPr/>
          <p:nvPr/>
        </p:nvSpPr>
        <p:spPr>
          <a:xfrm>
            <a:off x="23812" y="1412238"/>
            <a:ext cx="2740154" cy="2362201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UTM Avo" panose="02040603050506020204" pitchFamily="18" charset="0"/>
              </a:rPr>
              <a:t>Ong</a:t>
            </a:r>
            <a:endParaRPr lang="en-US" sz="6000" dirty="0">
              <a:latin typeface="UTM Avo" panose="02040603050506020204" pitchFamily="18" charset="0"/>
            </a:endParaRPr>
          </a:p>
        </p:txBody>
      </p:sp>
      <p:sp>
        <p:nvSpPr>
          <p:cNvPr id="9" name="Hexagon 8"/>
          <p:cNvSpPr/>
          <p:nvPr/>
        </p:nvSpPr>
        <p:spPr>
          <a:xfrm>
            <a:off x="2168718" y="215762"/>
            <a:ext cx="2740154" cy="2362201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UTM Avo" panose="02040603050506020204" pitchFamily="18" charset="0"/>
              </a:rPr>
              <a:t>đi</a:t>
            </a:r>
            <a:endParaRPr lang="en-US" sz="6600" dirty="0">
              <a:latin typeface="UTM Avo" panose="02040603050506020204" pitchFamily="18" charset="0"/>
            </a:endParaRPr>
          </a:p>
        </p:txBody>
      </p:sp>
      <p:sp>
        <p:nvSpPr>
          <p:cNvPr id="10" name="Hexagon 9"/>
          <p:cNvSpPr/>
          <p:nvPr/>
        </p:nvSpPr>
        <p:spPr>
          <a:xfrm>
            <a:off x="6492513" y="279986"/>
            <a:ext cx="2740154" cy="2362201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UTM Avo" panose="02040603050506020204" pitchFamily="18" charset="0"/>
              </a:rPr>
              <a:t>hoa</a:t>
            </a:r>
            <a:endParaRPr lang="en-US" sz="60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UTM Avo" panose="02040603050506020204" pitchFamily="18" charset="0"/>
            </a:endParaRPr>
          </a:p>
        </p:txBody>
      </p:sp>
      <p:sp>
        <p:nvSpPr>
          <p:cNvPr id="13" name="Hexagon 12"/>
          <p:cNvSpPr/>
          <p:nvPr/>
        </p:nvSpPr>
        <p:spPr>
          <a:xfrm>
            <a:off x="4308087" y="1411557"/>
            <a:ext cx="2740154" cy="2362201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UTM Avo" panose="02040603050506020204" pitchFamily="18" charset="0"/>
              </a:rPr>
              <a:t>tìm</a:t>
            </a:r>
            <a:endParaRPr lang="en-US" sz="6600" dirty="0">
              <a:latin typeface="UTM Avo" panose="02040603050506020204" pitchFamily="18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699" y="3436622"/>
            <a:ext cx="2650039" cy="2661817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031B07B-D237-4767-B404-DF663FB29702}"/>
              </a:ext>
            </a:extLst>
          </p:cNvPr>
          <p:cNvSpPr/>
          <p:nvPr/>
        </p:nvSpPr>
        <p:spPr>
          <a:xfrm>
            <a:off x="1393890" y="3837982"/>
            <a:ext cx="9877294" cy="2391394"/>
          </a:xfrm>
          <a:prstGeom prst="rect">
            <a:avLst/>
          </a:prstGeom>
          <a:solidFill>
            <a:schemeClr val="bg1">
              <a:alpha val="7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HƯỚNG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DẪN</a:t>
            </a:r>
            <a:endParaRPr lang="en-US" sz="2200" dirty="0">
              <a:solidFill>
                <a:srgbClr val="002060"/>
              </a:solidFill>
              <a:latin typeface="UTM Avo" panose="020406030505060202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Thầy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cô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màn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hiện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lên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câu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hỏi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và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đáp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án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dạng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trắc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nghiệm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Sau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khi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học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sinh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trả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lời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bông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hoa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có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câu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hỏi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tương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ứng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hiện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đáp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án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đúng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/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sai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màn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chuyển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sang slide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tiếp</a:t>
            </a:r>
            <a:r>
              <a:rPr lang="en-US" sz="2200" dirty="0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theo.</a:t>
            </a:r>
            <a:endParaRPr lang="en-US" sz="2200" dirty="0">
              <a:solidFill>
                <a:srgbClr val="002060"/>
              </a:solidFill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24588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udi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1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bldLvl="0" animBg="1"/>
      <p:bldP spid="9" grpId="0" bldLvl="0" animBg="1"/>
      <p:bldP spid="9" grpId="1" bldLvl="0" animBg="1"/>
      <p:bldP spid="10" grpId="0" bldLvl="0" animBg="1"/>
      <p:bldP spid="10" grpId="1" bldLvl="0" animBg="1"/>
      <p:bldP spid="13" grpId="0" bldLvl="0" animBg="1"/>
      <p:bldP spid="13" grpId="1" bldLvl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AAC784F-9E49-4021-AFFB-447E098841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429983"/>
          </a:xfrm>
          <a:prstGeom prst="rect">
            <a:avLst/>
          </a:prstGeom>
        </p:spPr>
      </p:pic>
      <p:sp>
        <p:nvSpPr>
          <p:cNvPr id="8" name="Hexagon 7"/>
          <p:cNvSpPr/>
          <p:nvPr/>
        </p:nvSpPr>
        <p:spPr>
          <a:xfrm>
            <a:off x="864490" y="618683"/>
            <a:ext cx="9911362" cy="3685151"/>
          </a:xfrm>
          <a:prstGeom prst="hexagon">
            <a:avLst/>
          </a:prstGeom>
          <a:gradFill flip="none" rotWithShape="1">
            <a:gsLst>
              <a:gs pos="32000">
                <a:schemeClr val="accent4">
                  <a:lumMod val="60000"/>
                  <a:lumOff val="40000"/>
                </a:schemeClr>
              </a:gs>
              <a:gs pos="83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Ong Non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đang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đi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tìm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những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bông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hoa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để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hút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mật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.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Nhưng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chú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Ong Non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muốn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hút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được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mật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hoa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thì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phải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trả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lời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đúng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các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câu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hỏi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.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Em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hãy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giúp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Ong Non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hút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được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thật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nhiều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mật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hoa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nhé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UTM Avo" panose="02040603050506020204" pitchFamily="18" charset="0"/>
              </a:rPr>
              <a:t>!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0526" y="-396241"/>
            <a:ext cx="2857500" cy="28575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490" y="3713435"/>
            <a:ext cx="2206387" cy="221619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0599" y="3010236"/>
            <a:ext cx="3190875" cy="258719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5881">
            <a:off x="9180415" y="3527933"/>
            <a:ext cx="3190875" cy="258719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86079">
            <a:off x="7942489" y="3144691"/>
            <a:ext cx="3190875" cy="2587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2907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udi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115EA661-12F6-4964-9871-0978287692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463099"/>
            <a:ext cx="12191999" cy="64464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5919" y="2334987"/>
            <a:ext cx="2934336" cy="293433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7529" y="0"/>
            <a:ext cx="2857500" cy="2857500"/>
          </a:xfrm>
          <a:prstGeom prst="rect">
            <a:avLst/>
          </a:prstGeom>
        </p:spPr>
      </p:pic>
      <p:sp>
        <p:nvSpPr>
          <p:cNvPr id="19" name="Rectangle: Rounded Corners 18"/>
          <p:cNvSpPr/>
          <p:nvPr/>
        </p:nvSpPr>
        <p:spPr>
          <a:xfrm>
            <a:off x="205874" y="5153510"/>
            <a:ext cx="2687136" cy="1607820"/>
          </a:xfrm>
          <a:prstGeom prst="roundRect">
            <a:avLst/>
          </a:prstGeom>
          <a:ln/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600" b="1" dirty="0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A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1439" y="2219174"/>
            <a:ext cx="2934336" cy="2934336"/>
          </a:xfrm>
          <a:prstGeom prst="rect">
            <a:avLst/>
          </a:prstGeom>
        </p:spPr>
      </p:pic>
      <p:sp>
        <p:nvSpPr>
          <p:cNvPr id="21" name="Rectangle: Rounded Corners 20"/>
          <p:cNvSpPr/>
          <p:nvPr/>
        </p:nvSpPr>
        <p:spPr>
          <a:xfrm>
            <a:off x="9128716" y="5115591"/>
            <a:ext cx="2641491" cy="1682345"/>
          </a:xfrm>
          <a:prstGeom prst="roundRect">
            <a:avLst/>
          </a:prstGeom>
          <a:ln/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4000" b="1" dirty="0">
              <a:solidFill>
                <a:schemeClr val="bg1"/>
              </a:solidFill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ectangle: Rounded Corners 22"/>
          <p:cNvSpPr/>
          <p:nvPr/>
        </p:nvSpPr>
        <p:spPr>
          <a:xfrm>
            <a:off x="3243312" y="5115591"/>
            <a:ext cx="2727616" cy="1645739"/>
          </a:xfrm>
          <a:prstGeom prst="roundRect">
            <a:avLst/>
          </a:prstGeom>
          <a:ln/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sz="3600" b="1" dirty="0">
              <a:solidFill>
                <a:schemeClr val="bg1"/>
              </a:solidFill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7103" y="2219174"/>
            <a:ext cx="2934336" cy="2934336"/>
          </a:xfrm>
          <a:prstGeom prst="rect">
            <a:avLst/>
          </a:prstGeom>
        </p:spPr>
      </p:pic>
      <p:sp>
        <p:nvSpPr>
          <p:cNvPr id="25" name="Rectangle: Rounded Corners 24"/>
          <p:cNvSpPr/>
          <p:nvPr/>
        </p:nvSpPr>
        <p:spPr>
          <a:xfrm>
            <a:off x="6129068" y="5115591"/>
            <a:ext cx="2849922" cy="1645739"/>
          </a:xfrm>
          <a:prstGeom prst="roundRect">
            <a:avLst/>
          </a:prstGeom>
          <a:ln/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4000" b="1" dirty="0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1007" y="2219174"/>
            <a:ext cx="2934336" cy="293433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49E3267-3ED4-1324-9210-6FFF0187CB64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7971" t="23933" r="35586"/>
          <a:stretch/>
        </p:blipFill>
        <p:spPr>
          <a:xfrm>
            <a:off x="560447" y="5515762"/>
            <a:ext cx="2134296" cy="121448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DFF997B-6183-46A5-5B9B-390F728B7C83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3525" t="23933" r="65090"/>
          <a:stretch/>
        </p:blipFill>
        <p:spPr>
          <a:xfrm>
            <a:off x="3546860" y="5469100"/>
            <a:ext cx="2226273" cy="133883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E303B26-072F-C777-FB8A-566E9B27365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69936" t="23933" r="6897"/>
          <a:stretch/>
        </p:blipFill>
        <p:spPr>
          <a:xfrm>
            <a:off x="6495823" y="5434231"/>
            <a:ext cx="2238853" cy="132709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4993FC-6D83-70B7-FFC8-C51FE5DF270F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3702" t="20339" r="53290" b="40798"/>
          <a:stretch/>
        </p:blipFill>
        <p:spPr>
          <a:xfrm>
            <a:off x="9469617" y="5515762"/>
            <a:ext cx="2161936" cy="115733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28" y="1071563"/>
            <a:ext cx="1546198" cy="1410264"/>
          </a:xfrm>
          <a:prstGeom prst="rect">
            <a:avLst/>
          </a:prstGeom>
        </p:spPr>
      </p:pic>
      <p:sp>
        <p:nvSpPr>
          <p:cNvPr id="2" name="Speech Bubble: Rectangle with Corners Rounded 7">
            <a:extLst>
              <a:ext uri="{FF2B5EF4-FFF2-40B4-BE49-F238E27FC236}">
                <a16:creationId xmlns:a16="http://schemas.microsoft.com/office/drawing/2014/main" id="{6C56153B-6A09-22AA-E57F-E643800FDA29}"/>
              </a:ext>
            </a:extLst>
          </p:cNvPr>
          <p:cNvSpPr/>
          <p:nvPr/>
        </p:nvSpPr>
        <p:spPr>
          <a:xfrm>
            <a:off x="3903010" y="830122"/>
            <a:ext cx="4152900" cy="1219129"/>
          </a:xfrm>
          <a:prstGeom prst="wedgeRoundRectCallout">
            <a:avLst>
              <a:gd name="adj1" fmla="val 62786"/>
              <a:gd name="adj2" fmla="val 8254"/>
              <a:gd name="adj3" fmla="val 16667"/>
            </a:avLst>
          </a:prstGeom>
          <a:solidFill>
            <a:srgbClr val="00B0F0"/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Hãy</a:t>
            </a:r>
            <a:r>
              <a:rPr lang="en-US" sz="3600" b="1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tìm</a:t>
            </a:r>
            <a:r>
              <a:rPr lang="en-US" sz="3600" b="1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hai</a:t>
            </a:r>
            <a:r>
              <a:rPr lang="en-US" sz="3600" b="1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đường</a:t>
            </a:r>
            <a:r>
              <a:rPr lang="en-US" sz="3600" b="1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thẳng</a:t>
            </a:r>
            <a:r>
              <a:rPr lang="en-US" sz="3600" b="1" dirty="0">
                <a:latin typeface="UTM Avo" panose="02040603050506020204" pitchFamily="18" charset="0"/>
                <a:cs typeface="Times New Roman" panose="02020603050405020304" pitchFamily="18" charset="0"/>
              </a:rPr>
              <a:t> song </a:t>
            </a:r>
            <a:r>
              <a:rPr lang="en-US" sz="36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song</a:t>
            </a:r>
            <a:r>
              <a:rPr lang="en-US" sz="3600" b="1" dirty="0">
                <a:latin typeface="UTM Avo" panose="02040603050506020204" pitchFamily="18" charset="0"/>
                <a:cs typeface="Times New Roman" panose="02020603050405020304" pitchFamily="18" charset="0"/>
              </a:rPr>
              <a:t> 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F99A83-81D3-5692-8D3C-3EC4725E4E20}"/>
              </a:ext>
            </a:extLst>
          </p:cNvPr>
          <p:cNvSpPr txBox="1"/>
          <p:nvPr/>
        </p:nvSpPr>
        <p:spPr>
          <a:xfrm>
            <a:off x="254027" y="5153510"/>
            <a:ext cx="454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+mn-lt"/>
              </a:rPr>
              <a:t>A.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C570D00-1842-9DE3-B913-F5A3C3AF6DDC}"/>
              </a:ext>
            </a:extLst>
          </p:cNvPr>
          <p:cNvSpPr txBox="1"/>
          <p:nvPr/>
        </p:nvSpPr>
        <p:spPr>
          <a:xfrm>
            <a:off x="3354842" y="5115591"/>
            <a:ext cx="454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+mn-lt"/>
              </a:rPr>
              <a:t>B.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96E3563-4F43-EF44-2373-79FDB83F0BC8}"/>
              </a:ext>
            </a:extLst>
          </p:cNvPr>
          <p:cNvSpPr txBox="1"/>
          <p:nvPr/>
        </p:nvSpPr>
        <p:spPr>
          <a:xfrm>
            <a:off x="6238890" y="5115591"/>
            <a:ext cx="454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+mn-lt"/>
              </a:rPr>
              <a:t>C.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CE0BCED-2D4E-5763-4909-06CF771FABA9}"/>
              </a:ext>
            </a:extLst>
          </p:cNvPr>
          <p:cNvSpPr txBox="1"/>
          <p:nvPr/>
        </p:nvSpPr>
        <p:spPr>
          <a:xfrm>
            <a:off x="9212134" y="5090825"/>
            <a:ext cx="454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+mn-lt"/>
              </a:rPr>
              <a:t>D.</a:t>
            </a:r>
          </a:p>
        </p:txBody>
      </p:sp>
    </p:spTree>
    <p:extLst>
      <p:ext uri="{BB962C8B-B14F-4D97-AF65-F5344CB8AC3E}">
        <p14:creationId xmlns:p14="http://schemas.microsoft.com/office/powerpoint/2010/main" val="52338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22222E-6 L 0.76836 0.1210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411" y="6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decel="10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" decel="100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" decel="100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9" grpId="0" bldLvl="0" animBg="1"/>
      <p:bldP spid="21" grpId="0" bldLvl="0" animBg="1"/>
      <p:bldP spid="23" grpId="0" bldLvl="0" animBg="1"/>
      <p:bldP spid="25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6C14778-17C5-47A3-B2AD-54EEF2147E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384616"/>
            <a:ext cx="12191999" cy="64464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802" y="2064803"/>
            <a:ext cx="2934336" cy="293433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7529" y="0"/>
            <a:ext cx="2857500" cy="2857500"/>
          </a:xfrm>
          <a:prstGeom prst="rect">
            <a:avLst/>
          </a:prstGeom>
        </p:spPr>
      </p:pic>
      <p:sp>
        <p:nvSpPr>
          <p:cNvPr id="19" name="Rectangle: Rounded Corners 18"/>
          <p:cNvSpPr/>
          <p:nvPr/>
        </p:nvSpPr>
        <p:spPr>
          <a:xfrm>
            <a:off x="121528" y="4996543"/>
            <a:ext cx="2934336" cy="1861457"/>
          </a:xfrm>
          <a:prstGeom prst="roundRect">
            <a:avLst/>
          </a:prstGeom>
          <a:ln/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3600" b="1" dirty="0">
              <a:solidFill>
                <a:schemeClr val="bg1"/>
              </a:solidFill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332" y="2062207"/>
            <a:ext cx="2934336" cy="2934336"/>
          </a:xfrm>
          <a:prstGeom prst="rect">
            <a:avLst/>
          </a:prstGeom>
        </p:spPr>
      </p:pic>
      <p:sp>
        <p:nvSpPr>
          <p:cNvPr id="21" name="Rectangle: Rounded Corners 20"/>
          <p:cNvSpPr/>
          <p:nvPr/>
        </p:nvSpPr>
        <p:spPr>
          <a:xfrm>
            <a:off x="6053181" y="4996543"/>
            <a:ext cx="2934336" cy="1801393"/>
          </a:xfrm>
          <a:prstGeom prst="roundRect">
            <a:avLst/>
          </a:prstGeom>
          <a:ln/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3600" b="1" dirty="0">
              <a:solidFill>
                <a:schemeClr val="bg1"/>
              </a:solidFill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ectangle: Rounded Corners 22"/>
          <p:cNvSpPr/>
          <p:nvPr/>
        </p:nvSpPr>
        <p:spPr>
          <a:xfrm>
            <a:off x="3125912" y="4996543"/>
            <a:ext cx="2886325" cy="1861457"/>
          </a:xfrm>
          <a:prstGeom prst="roundRect">
            <a:avLst/>
          </a:prstGeom>
          <a:ln/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8008" y="2219174"/>
            <a:ext cx="2934336" cy="2934336"/>
          </a:xfrm>
          <a:prstGeom prst="rect">
            <a:avLst/>
          </a:prstGeom>
        </p:spPr>
      </p:pic>
      <p:sp>
        <p:nvSpPr>
          <p:cNvPr id="25" name="Rectangle: Rounded Corners 24"/>
          <p:cNvSpPr/>
          <p:nvPr/>
        </p:nvSpPr>
        <p:spPr>
          <a:xfrm>
            <a:off x="9023202" y="4996544"/>
            <a:ext cx="3168797" cy="1861456"/>
          </a:xfrm>
          <a:prstGeom prst="roundRect">
            <a:avLst/>
          </a:prstGeom>
          <a:ln/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sz="3600" b="1" dirty="0">
              <a:solidFill>
                <a:schemeClr val="bg1"/>
              </a:solidFill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581" y="2058872"/>
            <a:ext cx="2934336" cy="293433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79" y="787972"/>
            <a:ext cx="1516034" cy="138141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3D1DF10-2071-3675-CD24-A6123713CCA7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7971" t="23933" r="35586"/>
          <a:stretch/>
        </p:blipFill>
        <p:spPr>
          <a:xfrm>
            <a:off x="306598" y="5426797"/>
            <a:ext cx="2512717" cy="138286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B37F34B-477A-FA14-8578-3A7FAB2957B7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3525" t="23933" r="65090"/>
          <a:stretch/>
        </p:blipFill>
        <p:spPr>
          <a:xfrm>
            <a:off x="3289987" y="5426797"/>
            <a:ext cx="2515424" cy="135586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858500C-748F-2447-ACC3-DEC17386B703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69936" t="23933" r="6897"/>
          <a:stretch/>
        </p:blipFill>
        <p:spPr>
          <a:xfrm>
            <a:off x="6261346" y="5426796"/>
            <a:ext cx="2443648" cy="124733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EDC9207-BCDF-C716-21D3-B4BDBE88DA67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3702" t="20339" r="53290" b="40798"/>
          <a:stretch/>
        </p:blipFill>
        <p:spPr>
          <a:xfrm>
            <a:off x="9447529" y="5426795"/>
            <a:ext cx="2437873" cy="124733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31CDD4E-2AB5-0785-2BDE-7AFA82630687}"/>
              </a:ext>
            </a:extLst>
          </p:cNvPr>
          <p:cNvSpPr txBox="1"/>
          <p:nvPr/>
        </p:nvSpPr>
        <p:spPr>
          <a:xfrm>
            <a:off x="155663" y="5090099"/>
            <a:ext cx="454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+mn-lt"/>
              </a:rPr>
              <a:t>A.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560DACC-A253-6753-FB7D-ED7EF6827C6F}"/>
              </a:ext>
            </a:extLst>
          </p:cNvPr>
          <p:cNvSpPr txBox="1"/>
          <p:nvPr/>
        </p:nvSpPr>
        <p:spPr>
          <a:xfrm>
            <a:off x="3201613" y="5034434"/>
            <a:ext cx="454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+mn-lt"/>
              </a:rPr>
              <a:t>B.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B01E71B-9311-2616-C340-C07637402A4F}"/>
              </a:ext>
            </a:extLst>
          </p:cNvPr>
          <p:cNvSpPr txBox="1"/>
          <p:nvPr/>
        </p:nvSpPr>
        <p:spPr>
          <a:xfrm>
            <a:off x="6161430" y="5015443"/>
            <a:ext cx="454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+mn-lt"/>
              </a:rPr>
              <a:t>C.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007AB91-201A-CBEB-2A27-BD7F89FC9289}"/>
              </a:ext>
            </a:extLst>
          </p:cNvPr>
          <p:cNvSpPr txBox="1"/>
          <p:nvPr/>
        </p:nvSpPr>
        <p:spPr>
          <a:xfrm>
            <a:off x="9107298" y="4977552"/>
            <a:ext cx="454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+mn-lt"/>
              </a:rPr>
              <a:t>D.</a:t>
            </a:r>
          </a:p>
        </p:txBody>
      </p:sp>
      <p:sp>
        <p:nvSpPr>
          <p:cNvPr id="16" name="Speech Bubble: Rectangle with Corners Rounded 7">
            <a:extLst>
              <a:ext uri="{FF2B5EF4-FFF2-40B4-BE49-F238E27FC236}">
                <a16:creationId xmlns:a16="http://schemas.microsoft.com/office/drawing/2014/main" id="{EB87672D-C5E3-3371-84A1-6E720D53FB28}"/>
              </a:ext>
            </a:extLst>
          </p:cNvPr>
          <p:cNvSpPr/>
          <p:nvPr/>
        </p:nvSpPr>
        <p:spPr>
          <a:xfrm>
            <a:off x="3935787" y="541233"/>
            <a:ext cx="4152900" cy="1219129"/>
          </a:xfrm>
          <a:prstGeom prst="wedgeRoundRectCallout">
            <a:avLst>
              <a:gd name="adj1" fmla="val 62786"/>
              <a:gd name="adj2" fmla="val 8254"/>
              <a:gd name="adj3" fmla="val 16667"/>
            </a:avLst>
          </a:prstGeom>
          <a:solidFill>
            <a:srgbClr val="00B0F0"/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Đâu</a:t>
            </a:r>
            <a:r>
              <a:rPr lang="en-US" sz="3600" b="1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là</a:t>
            </a:r>
            <a:r>
              <a:rPr lang="en-US" sz="3600" b="1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góc</a:t>
            </a:r>
            <a:r>
              <a:rPr lang="en-US" sz="3600" b="1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vuông</a:t>
            </a:r>
            <a:r>
              <a:rPr lang="en-US" sz="3600" b="1" dirty="0">
                <a:latin typeface="UTM Avo" panose="020406030505060202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729213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7.40741E-7 L 0.53711 0.1136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49" y="5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decel="10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decel="100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" decel="100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9" grpId="0" bldLvl="0" animBg="1"/>
      <p:bldP spid="21" grpId="0" bldLvl="0" animBg="1"/>
      <p:bldP spid="23" grpId="0" bldLvl="0" animBg="1"/>
      <p:bldP spid="25" grpId="0" bldLvl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A3D79C5F-DD76-4D34-B6D6-2513F485BF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5" y="423857"/>
            <a:ext cx="12191999" cy="644648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636" y="2982953"/>
            <a:ext cx="2527765" cy="252776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8226" y="10937"/>
            <a:ext cx="2857500" cy="2857500"/>
          </a:xfrm>
          <a:prstGeom prst="rect">
            <a:avLst/>
          </a:prstGeom>
        </p:spPr>
      </p:pic>
      <p:sp>
        <p:nvSpPr>
          <p:cNvPr id="18" name="Rectangle: Rounded Corners 18"/>
          <p:cNvSpPr/>
          <p:nvPr/>
        </p:nvSpPr>
        <p:spPr>
          <a:xfrm>
            <a:off x="336076" y="5254919"/>
            <a:ext cx="2527765" cy="1603081"/>
          </a:xfrm>
          <a:prstGeom prst="roundRect">
            <a:avLst/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/>
            <a:contourClr>
              <a:srgbClr val="FFFFFF"/>
            </a:contourClr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b="1" dirty="0">
              <a:solidFill>
                <a:schemeClr val="bg1"/>
              </a:solidFill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1860" y="2868436"/>
            <a:ext cx="2576681" cy="2576681"/>
          </a:xfrm>
          <a:prstGeom prst="rect">
            <a:avLst/>
          </a:prstGeom>
        </p:spPr>
      </p:pic>
      <p:sp>
        <p:nvSpPr>
          <p:cNvPr id="27" name="Rectangle: Rounded Corners 20"/>
          <p:cNvSpPr/>
          <p:nvPr/>
        </p:nvSpPr>
        <p:spPr>
          <a:xfrm>
            <a:off x="3016245" y="5254919"/>
            <a:ext cx="3023368" cy="1603081"/>
          </a:xfrm>
          <a:prstGeom prst="roundRect">
            <a:avLst/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/>
            <a:contourClr>
              <a:srgbClr val="FFFFFF"/>
            </a:contourClr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b="1" dirty="0">
              <a:solidFill>
                <a:schemeClr val="bg1"/>
              </a:solidFill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4155" y="2868436"/>
            <a:ext cx="2576681" cy="2576681"/>
          </a:xfrm>
          <a:prstGeom prst="rect">
            <a:avLst/>
          </a:prstGeom>
        </p:spPr>
      </p:pic>
      <p:sp>
        <p:nvSpPr>
          <p:cNvPr id="29" name="Rectangle: Rounded Corners 22"/>
          <p:cNvSpPr/>
          <p:nvPr/>
        </p:nvSpPr>
        <p:spPr>
          <a:xfrm>
            <a:off x="6192018" y="5254919"/>
            <a:ext cx="2791486" cy="1603081"/>
          </a:xfrm>
          <a:prstGeom prst="roundRect">
            <a:avLst/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/>
            <a:contourClr>
              <a:srgbClr val="FFFFFF"/>
            </a:contourClr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b="1" dirty="0">
              <a:solidFill>
                <a:schemeClr val="bg1"/>
              </a:solidFill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6450" y="2868436"/>
            <a:ext cx="2576681" cy="2576681"/>
          </a:xfrm>
          <a:prstGeom prst="rect">
            <a:avLst/>
          </a:prstGeom>
        </p:spPr>
      </p:pic>
      <p:sp>
        <p:nvSpPr>
          <p:cNvPr id="31" name="Rectangle: Rounded Corners 24"/>
          <p:cNvSpPr/>
          <p:nvPr/>
        </p:nvSpPr>
        <p:spPr>
          <a:xfrm>
            <a:off x="9127523" y="5254919"/>
            <a:ext cx="2712172" cy="1592144"/>
          </a:xfrm>
          <a:prstGeom prst="roundRect">
            <a:avLst/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/>
            <a:contourClr>
              <a:srgbClr val="FFFFFF"/>
            </a:contourClr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b="1" dirty="0">
              <a:solidFill>
                <a:schemeClr val="bg1"/>
              </a:solidFill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123E233-6EF0-ADC7-4971-96F3F14DE72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7971" t="23933" r="35586"/>
          <a:stretch/>
        </p:blipFill>
        <p:spPr>
          <a:xfrm>
            <a:off x="447634" y="5622877"/>
            <a:ext cx="2206413" cy="118678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BFCCD19-BBE8-9B8D-72E7-5DF1E815AC8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3525" t="23933" r="65090"/>
          <a:stretch/>
        </p:blipFill>
        <p:spPr>
          <a:xfrm>
            <a:off x="3294300" y="5622877"/>
            <a:ext cx="2472084" cy="117505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4F00545-3428-126D-712D-C771224ED1A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9936" t="23933" r="6897"/>
          <a:stretch/>
        </p:blipFill>
        <p:spPr>
          <a:xfrm>
            <a:off x="6348783" y="5622877"/>
            <a:ext cx="2443648" cy="111204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47ABD6F-6434-897E-6B3E-10BC05623A7A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3702" t="20339" r="53290" b="40798"/>
          <a:stretch/>
        </p:blipFill>
        <p:spPr>
          <a:xfrm>
            <a:off x="9330872" y="5622877"/>
            <a:ext cx="2437873" cy="107837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0013" y="298064"/>
            <a:ext cx="1600202" cy="153242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93474C6-42A2-8446-C658-EAB5DD9B3ACC}"/>
              </a:ext>
            </a:extLst>
          </p:cNvPr>
          <p:cNvSpPr txBox="1"/>
          <p:nvPr/>
        </p:nvSpPr>
        <p:spPr>
          <a:xfrm>
            <a:off x="418137" y="5242577"/>
            <a:ext cx="454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+mn-lt"/>
              </a:rPr>
              <a:t>A.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F71775-AA21-A1E0-836E-79F3CE67D217}"/>
              </a:ext>
            </a:extLst>
          </p:cNvPr>
          <p:cNvSpPr txBox="1"/>
          <p:nvPr/>
        </p:nvSpPr>
        <p:spPr>
          <a:xfrm>
            <a:off x="3096074" y="5251233"/>
            <a:ext cx="454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+mn-lt"/>
              </a:rPr>
              <a:t>B.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FC8E76D-A77A-B0F1-DC26-4AFAE001B9E5}"/>
              </a:ext>
            </a:extLst>
          </p:cNvPr>
          <p:cNvSpPr txBox="1"/>
          <p:nvPr/>
        </p:nvSpPr>
        <p:spPr>
          <a:xfrm>
            <a:off x="6261443" y="5235061"/>
            <a:ext cx="454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+mn-lt"/>
              </a:rPr>
              <a:t>C.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4848CE-5BB2-ACBD-CE96-A8D2D848A1A4}"/>
              </a:ext>
            </a:extLst>
          </p:cNvPr>
          <p:cNvSpPr txBox="1"/>
          <p:nvPr/>
        </p:nvSpPr>
        <p:spPr>
          <a:xfrm>
            <a:off x="9173218" y="5216362"/>
            <a:ext cx="454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+mn-lt"/>
              </a:rPr>
              <a:t>D.</a:t>
            </a:r>
          </a:p>
        </p:txBody>
      </p:sp>
      <p:sp>
        <p:nvSpPr>
          <p:cNvPr id="11" name="Speech Bubble: Rectangle with Corners Rounded 7">
            <a:extLst>
              <a:ext uri="{FF2B5EF4-FFF2-40B4-BE49-F238E27FC236}">
                <a16:creationId xmlns:a16="http://schemas.microsoft.com/office/drawing/2014/main" id="{8C31BAB9-867C-FA26-4D3E-A32A82D311DE}"/>
              </a:ext>
            </a:extLst>
          </p:cNvPr>
          <p:cNvSpPr/>
          <p:nvPr/>
        </p:nvSpPr>
        <p:spPr>
          <a:xfrm>
            <a:off x="3935787" y="541233"/>
            <a:ext cx="4152900" cy="1219129"/>
          </a:xfrm>
          <a:prstGeom prst="wedgeRoundRectCallout">
            <a:avLst>
              <a:gd name="adj1" fmla="val 62786"/>
              <a:gd name="adj2" fmla="val 8254"/>
              <a:gd name="adj3" fmla="val 16667"/>
            </a:avLst>
          </a:prstGeom>
          <a:solidFill>
            <a:srgbClr val="00B0F0"/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Đâu</a:t>
            </a:r>
            <a:r>
              <a:rPr lang="en-US" sz="3600" b="1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là</a:t>
            </a:r>
            <a:r>
              <a:rPr lang="en-US" sz="3600" b="1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góc</a:t>
            </a:r>
            <a:r>
              <a:rPr lang="en-US" sz="3600" b="1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tù</a:t>
            </a:r>
            <a:r>
              <a:rPr lang="en-US" sz="3600" b="1" dirty="0">
                <a:latin typeface="UTM Avo" panose="020406030505060202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4000537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2.59259E-6 L 0.04518 0.27084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3" y="135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decel="100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mph" presetSubtype="2" decel="6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decel="100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mph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decel="100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mph" presetSubtype="2" decel="7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9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18" grpId="0" bldLvl="0" animBg="1"/>
      <p:bldP spid="27" grpId="0" bldLvl="0" animBg="1"/>
      <p:bldP spid="29" grpId="0" bldLvl="0" animBg="1"/>
      <p:bldP spid="31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762B860B-CFC0-4283-96A9-5A87249A29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12" y="411515"/>
            <a:ext cx="12191999" cy="64464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69103" y="2713596"/>
            <a:ext cx="2934336" cy="293433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47529" y="0"/>
            <a:ext cx="2857500" cy="2857500"/>
          </a:xfrm>
          <a:prstGeom prst="rect">
            <a:avLst/>
          </a:prstGeom>
        </p:spPr>
      </p:pic>
      <p:sp>
        <p:nvSpPr>
          <p:cNvPr id="19" name="Rectangle: Rounded Corners 18"/>
          <p:cNvSpPr/>
          <p:nvPr/>
        </p:nvSpPr>
        <p:spPr>
          <a:xfrm>
            <a:off x="508030" y="5335119"/>
            <a:ext cx="2385767" cy="1394294"/>
          </a:xfrm>
          <a:prstGeom prst="roundRect">
            <a:avLst/>
          </a:prstGeom>
          <a:ln/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4000" b="1" dirty="0">
              <a:solidFill>
                <a:schemeClr val="bg1"/>
              </a:solidFill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7076" y="2318549"/>
            <a:ext cx="2934336" cy="3062923"/>
          </a:xfrm>
          <a:prstGeom prst="rect">
            <a:avLst/>
          </a:prstGeom>
        </p:spPr>
      </p:pic>
      <p:sp>
        <p:nvSpPr>
          <p:cNvPr id="21" name="Rectangle: Rounded Corners 20"/>
          <p:cNvSpPr/>
          <p:nvPr/>
        </p:nvSpPr>
        <p:spPr>
          <a:xfrm>
            <a:off x="3340325" y="5335119"/>
            <a:ext cx="2385767" cy="1394294"/>
          </a:xfrm>
          <a:prstGeom prst="roundRect">
            <a:avLst/>
          </a:prstGeom>
          <a:ln/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b="1" dirty="0">
              <a:solidFill>
                <a:schemeClr val="bg1"/>
              </a:solidFill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48163" y="2523973"/>
            <a:ext cx="2934336" cy="2934336"/>
          </a:xfrm>
          <a:prstGeom prst="rect">
            <a:avLst/>
          </a:prstGeom>
        </p:spPr>
      </p:pic>
      <p:sp>
        <p:nvSpPr>
          <p:cNvPr id="23" name="Rectangle: Rounded Corners 22"/>
          <p:cNvSpPr/>
          <p:nvPr/>
        </p:nvSpPr>
        <p:spPr>
          <a:xfrm>
            <a:off x="6172620" y="5335119"/>
            <a:ext cx="2385767" cy="1394294"/>
          </a:xfrm>
          <a:prstGeom prst="roundRect">
            <a:avLst/>
          </a:prstGeom>
          <a:ln/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sz="4000" b="1" dirty="0">
              <a:solidFill>
                <a:schemeClr val="bg1"/>
              </a:solidFill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80458" y="2523973"/>
            <a:ext cx="2934336" cy="2934336"/>
          </a:xfrm>
          <a:prstGeom prst="rect">
            <a:avLst/>
          </a:prstGeom>
        </p:spPr>
      </p:pic>
      <p:sp>
        <p:nvSpPr>
          <p:cNvPr id="25" name="Rectangle: Rounded Corners 24"/>
          <p:cNvSpPr/>
          <p:nvPr/>
        </p:nvSpPr>
        <p:spPr>
          <a:xfrm>
            <a:off x="9004915" y="5335119"/>
            <a:ext cx="2385767" cy="1394294"/>
          </a:xfrm>
          <a:prstGeom prst="roundRect">
            <a:avLst/>
          </a:prstGeom>
          <a:ln/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sz="4000" b="1" dirty="0">
              <a:solidFill>
                <a:schemeClr val="bg1"/>
              </a:solidFill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B34A901-D0F1-AC15-1C3F-479A58CE155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7971" t="23933" r="35586"/>
          <a:stretch/>
        </p:blipFill>
        <p:spPr>
          <a:xfrm>
            <a:off x="597706" y="5688875"/>
            <a:ext cx="2206413" cy="94001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A0F4353-E982-BF10-7924-BE62EE6363D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3525" t="23933" r="65090"/>
          <a:stretch/>
        </p:blipFill>
        <p:spPr>
          <a:xfrm>
            <a:off x="3518167" y="5661579"/>
            <a:ext cx="2068245" cy="98393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C1C91C7-4189-716D-1FB4-08E70AF0BFD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9936" t="23933" r="6897"/>
          <a:stretch/>
        </p:blipFill>
        <p:spPr>
          <a:xfrm>
            <a:off x="6356245" y="5661579"/>
            <a:ext cx="2071525" cy="99821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5767D00-A9DD-AED2-9212-38F1B6922A6F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3702" t="20339" r="53290" b="40798"/>
          <a:stretch/>
        </p:blipFill>
        <p:spPr>
          <a:xfrm>
            <a:off x="9112099" y="5661579"/>
            <a:ext cx="2202110" cy="99074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9937" y="406158"/>
            <a:ext cx="1766484" cy="14137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EEB1F77-5D44-5580-DAD9-E90EB08A48FA}"/>
              </a:ext>
            </a:extLst>
          </p:cNvPr>
          <p:cNvSpPr txBox="1"/>
          <p:nvPr/>
        </p:nvSpPr>
        <p:spPr>
          <a:xfrm>
            <a:off x="597706" y="5335119"/>
            <a:ext cx="454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+mn-lt"/>
              </a:rPr>
              <a:t>A.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CB9BBB-149B-F738-E2D6-13F986E2B627}"/>
              </a:ext>
            </a:extLst>
          </p:cNvPr>
          <p:cNvSpPr txBox="1"/>
          <p:nvPr/>
        </p:nvSpPr>
        <p:spPr>
          <a:xfrm>
            <a:off x="3459103" y="5288765"/>
            <a:ext cx="454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+mn-lt"/>
              </a:rPr>
              <a:t>B.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5704ABF-8E9D-2859-E0A0-9C6029E176C8}"/>
              </a:ext>
            </a:extLst>
          </p:cNvPr>
          <p:cNvSpPr txBox="1"/>
          <p:nvPr/>
        </p:nvSpPr>
        <p:spPr>
          <a:xfrm>
            <a:off x="6234480" y="5288765"/>
            <a:ext cx="454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+mn-lt"/>
              </a:rPr>
              <a:t>C.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1843F13-61FA-20AD-DCD4-0A3F85440D37}"/>
              </a:ext>
            </a:extLst>
          </p:cNvPr>
          <p:cNvSpPr txBox="1"/>
          <p:nvPr/>
        </p:nvSpPr>
        <p:spPr>
          <a:xfrm>
            <a:off x="9112099" y="5276150"/>
            <a:ext cx="454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+mn-lt"/>
              </a:rPr>
              <a:t>D.</a:t>
            </a:r>
          </a:p>
        </p:txBody>
      </p:sp>
      <p:sp>
        <p:nvSpPr>
          <p:cNvPr id="15" name="Speech Bubble: Rectangle with Corners Rounded 7">
            <a:extLst>
              <a:ext uri="{FF2B5EF4-FFF2-40B4-BE49-F238E27FC236}">
                <a16:creationId xmlns:a16="http://schemas.microsoft.com/office/drawing/2014/main" id="{AB3F754A-F2E8-6F2C-9BD6-005DA647F0F2}"/>
              </a:ext>
            </a:extLst>
          </p:cNvPr>
          <p:cNvSpPr/>
          <p:nvPr/>
        </p:nvSpPr>
        <p:spPr>
          <a:xfrm>
            <a:off x="3935787" y="541233"/>
            <a:ext cx="4152900" cy="1219129"/>
          </a:xfrm>
          <a:prstGeom prst="wedgeRoundRectCallout">
            <a:avLst>
              <a:gd name="adj1" fmla="val 62786"/>
              <a:gd name="adj2" fmla="val 8254"/>
              <a:gd name="adj3" fmla="val 16667"/>
            </a:avLst>
          </a:prstGeom>
          <a:solidFill>
            <a:srgbClr val="00B0F0"/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Đâu</a:t>
            </a:r>
            <a:r>
              <a:rPr lang="en-US" sz="3600" b="1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là</a:t>
            </a:r>
            <a:r>
              <a:rPr lang="en-US" sz="3600" b="1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góc</a:t>
            </a:r>
            <a:r>
              <a:rPr lang="en-US" sz="3600" b="1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nhọn</a:t>
            </a:r>
            <a:r>
              <a:rPr lang="en-US" sz="3600" b="1" dirty="0">
                <a:latin typeface="UTM Avo" panose="020406030505060202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903998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decel="10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1.48148E-6 L 0.25 0.25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decel="100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decel="100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9" grpId="0" bldLvl="0" animBg="1"/>
      <p:bldP spid="21" grpId="0" bldLvl="0" animBg="1"/>
      <p:bldP spid="23" grpId="0" bldLvl="0" animBg="1"/>
      <p:bldP spid="25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115EA661-12F6-4964-9871-0978287692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463099"/>
            <a:ext cx="12191999" cy="64464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5919" y="2334987"/>
            <a:ext cx="2934336" cy="293433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7529" y="0"/>
            <a:ext cx="2857500" cy="2857500"/>
          </a:xfrm>
          <a:prstGeom prst="rect">
            <a:avLst/>
          </a:prstGeom>
        </p:spPr>
      </p:pic>
      <p:sp>
        <p:nvSpPr>
          <p:cNvPr id="19" name="Rectangle: Rounded Corners 18"/>
          <p:cNvSpPr/>
          <p:nvPr/>
        </p:nvSpPr>
        <p:spPr>
          <a:xfrm>
            <a:off x="205874" y="5153510"/>
            <a:ext cx="2687136" cy="1607820"/>
          </a:xfrm>
          <a:prstGeom prst="roundRect">
            <a:avLst/>
          </a:prstGeom>
          <a:ln/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3600" b="1" dirty="0">
              <a:solidFill>
                <a:schemeClr val="bg1"/>
              </a:solidFill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1439" y="2219174"/>
            <a:ext cx="2934336" cy="2934336"/>
          </a:xfrm>
          <a:prstGeom prst="rect">
            <a:avLst/>
          </a:prstGeom>
        </p:spPr>
      </p:pic>
      <p:sp>
        <p:nvSpPr>
          <p:cNvPr id="21" name="Rectangle: Rounded Corners 20"/>
          <p:cNvSpPr/>
          <p:nvPr/>
        </p:nvSpPr>
        <p:spPr>
          <a:xfrm>
            <a:off x="9128716" y="5115591"/>
            <a:ext cx="2641491" cy="1682345"/>
          </a:xfrm>
          <a:prstGeom prst="roundRect">
            <a:avLst/>
          </a:prstGeom>
          <a:ln/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4000" b="1" dirty="0">
              <a:solidFill>
                <a:schemeClr val="bg1"/>
              </a:solidFill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ectangle: Rounded Corners 22"/>
          <p:cNvSpPr/>
          <p:nvPr/>
        </p:nvSpPr>
        <p:spPr>
          <a:xfrm>
            <a:off x="3243312" y="5115591"/>
            <a:ext cx="2727616" cy="1645739"/>
          </a:xfrm>
          <a:prstGeom prst="roundRect">
            <a:avLst/>
          </a:prstGeom>
          <a:ln/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sz="3600" b="1" dirty="0">
              <a:solidFill>
                <a:schemeClr val="bg1"/>
              </a:solidFill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7103" y="2219174"/>
            <a:ext cx="2934336" cy="2934336"/>
          </a:xfrm>
          <a:prstGeom prst="rect">
            <a:avLst/>
          </a:prstGeom>
        </p:spPr>
      </p:pic>
      <p:sp>
        <p:nvSpPr>
          <p:cNvPr id="25" name="Rectangle: Rounded Corners 24"/>
          <p:cNvSpPr/>
          <p:nvPr/>
        </p:nvSpPr>
        <p:spPr>
          <a:xfrm>
            <a:off x="6129068" y="5115591"/>
            <a:ext cx="2849922" cy="1645739"/>
          </a:xfrm>
          <a:prstGeom prst="roundRect">
            <a:avLst/>
          </a:prstGeom>
          <a:ln/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4000" b="1" dirty="0"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1007" y="2219174"/>
            <a:ext cx="2934336" cy="293433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28" y="1071563"/>
            <a:ext cx="1546198" cy="1410264"/>
          </a:xfrm>
          <a:prstGeom prst="rect">
            <a:avLst/>
          </a:prstGeom>
        </p:spPr>
      </p:pic>
      <p:sp>
        <p:nvSpPr>
          <p:cNvPr id="2" name="Speech Bubble: Rectangle with Corners Rounded 7">
            <a:extLst>
              <a:ext uri="{FF2B5EF4-FFF2-40B4-BE49-F238E27FC236}">
                <a16:creationId xmlns:a16="http://schemas.microsoft.com/office/drawing/2014/main" id="{6C56153B-6A09-22AA-E57F-E643800FDA29}"/>
              </a:ext>
            </a:extLst>
          </p:cNvPr>
          <p:cNvSpPr/>
          <p:nvPr/>
        </p:nvSpPr>
        <p:spPr>
          <a:xfrm>
            <a:off x="3688095" y="637155"/>
            <a:ext cx="5075980" cy="1219129"/>
          </a:xfrm>
          <a:prstGeom prst="wedgeRoundRectCallout">
            <a:avLst>
              <a:gd name="adj1" fmla="val 62786"/>
              <a:gd name="adj2" fmla="val 8254"/>
              <a:gd name="adj3" fmla="val 16667"/>
            </a:avLst>
          </a:prstGeom>
          <a:solidFill>
            <a:srgbClr val="00B0F0"/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Hãy</a:t>
            </a:r>
            <a:r>
              <a:rPr lang="en-US" sz="3600" b="1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tìm</a:t>
            </a:r>
            <a:r>
              <a:rPr lang="en-US" sz="3600" b="1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hai</a:t>
            </a:r>
            <a:r>
              <a:rPr lang="en-US" sz="3600" b="1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đường</a:t>
            </a:r>
            <a:r>
              <a:rPr lang="en-US" sz="3600" b="1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thẳng</a:t>
            </a:r>
            <a:r>
              <a:rPr lang="en-US" sz="3600" b="1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vuông</a:t>
            </a:r>
            <a:r>
              <a:rPr lang="en-US" sz="3600" b="1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góc</a:t>
            </a:r>
            <a:r>
              <a:rPr lang="en-US" sz="3600" b="1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với</a:t>
            </a:r>
            <a:r>
              <a:rPr lang="en-US" sz="3600" b="1" dirty="0"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UTM Avo" panose="02040603050506020204" pitchFamily="18" charset="0"/>
                <a:cs typeface="Times New Roman" panose="02020603050405020304" pitchFamily="18" charset="0"/>
              </a:rPr>
              <a:t>nhau</a:t>
            </a:r>
            <a:r>
              <a:rPr lang="en-US" sz="3600" b="1" dirty="0">
                <a:latin typeface="UTM Avo" panose="02040603050506020204" pitchFamily="18" charset="0"/>
                <a:cs typeface="Times New Roman" panose="02020603050405020304" pitchFamily="18" charset="0"/>
              </a:rPr>
              <a:t> 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F99A83-81D3-5692-8D3C-3EC4725E4E20}"/>
              </a:ext>
            </a:extLst>
          </p:cNvPr>
          <p:cNvSpPr txBox="1"/>
          <p:nvPr/>
        </p:nvSpPr>
        <p:spPr>
          <a:xfrm>
            <a:off x="254027" y="5153510"/>
            <a:ext cx="454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+mn-lt"/>
              </a:rPr>
              <a:t>A.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C570D00-1842-9DE3-B913-F5A3C3AF6DDC}"/>
              </a:ext>
            </a:extLst>
          </p:cNvPr>
          <p:cNvSpPr txBox="1"/>
          <p:nvPr/>
        </p:nvSpPr>
        <p:spPr>
          <a:xfrm>
            <a:off x="3354842" y="5115591"/>
            <a:ext cx="454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+mn-lt"/>
              </a:rPr>
              <a:t>B.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96E3563-4F43-EF44-2373-79FDB83F0BC8}"/>
              </a:ext>
            </a:extLst>
          </p:cNvPr>
          <p:cNvSpPr txBox="1"/>
          <p:nvPr/>
        </p:nvSpPr>
        <p:spPr>
          <a:xfrm>
            <a:off x="6238890" y="5115591"/>
            <a:ext cx="454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+mn-lt"/>
              </a:rPr>
              <a:t>C.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CE0BCED-2D4E-5763-4909-06CF771FABA9}"/>
              </a:ext>
            </a:extLst>
          </p:cNvPr>
          <p:cNvSpPr txBox="1"/>
          <p:nvPr/>
        </p:nvSpPr>
        <p:spPr>
          <a:xfrm>
            <a:off x="9212134" y="5090825"/>
            <a:ext cx="454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+mn-lt"/>
              </a:rPr>
              <a:t>D.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31A30C9-C1FC-315B-A238-BF41CD0E9479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18" t="54786" r="64033" b="10473"/>
          <a:stretch/>
        </p:blipFill>
        <p:spPr bwMode="auto">
          <a:xfrm>
            <a:off x="3417906" y="5452880"/>
            <a:ext cx="2404622" cy="115733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1DCEE67-B689-0BD0-28D7-D9117BCD717E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59936" t="11384" r="16626" b="28970"/>
          <a:stretch/>
        </p:blipFill>
        <p:spPr>
          <a:xfrm>
            <a:off x="9316162" y="5433584"/>
            <a:ext cx="2279447" cy="115733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6C5F46E-FF1A-04E7-2E12-4E887DD807E2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66025" t="57869" r="11539" b="10052"/>
          <a:stretch/>
        </p:blipFill>
        <p:spPr bwMode="auto">
          <a:xfrm>
            <a:off x="6385238" y="5490935"/>
            <a:ext cx="2378837" cy="109998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813F90A-24A4-C47A-7F33-752D9FAABA36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37971" t="23933" r="35586"/>
          <a:stretch/>
        </p:blipFill>
        <p:spPr>
          <a:xfrm>
            <a:off x="497563" y="5462950"/>
            <a:ext cx="2134296" cy="1214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161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decel="10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22222E-6 L 0.76836 0.12106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411" y="6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decel="100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decel="100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9" grpId="0" bldLvl="0" animBg="1"/>
      <p:bldP spid="21" grpId="0" bldLvl="0" animBg="1"/>
      <p:bldP spid="23" grpId="0" bldLvl="0" animBg="1"/>
      <p:bldP spid="25" grpId="0" bldLvl="0" animBg="1"/>
      <p:bldP spid="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332813532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2918</TotalTime>
  <Words>657</Words>
  <Application>Microsoft Office PowerPoint</Application>
  <PresentationFormat>Widescreen</PresentationFormat>
  <Paragraphs>96</Paragraphs>
  <Slides>27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Arial</vt:lpstr>
      <vt:lpstr>Calibri</vt:lpstr>
      <vt:lpstr>Times New Roman</vt:lpstr>
      <vt:lpstr>UTM Avo</vt:lpstr>
      <vt:lpstr>Wingdings</vt:lpstr>
      <vt:lpstr>Office Theme</vt:lpstr>
      <vt:lpstr>Tuần 7 Bài 22:  Tiết 34: Vẽ hai đường thẳng song song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BENR-</dc:creator>
  <cp:lastModifiedBy>Nguyễn Ngọc Ánh</cp:lastModifiedBy>
  <cp:revision>225</cp:revision>
  <dcterms:created xsi:type="dcterms:W3CDTF">2021-02-20T02:56:00Z</dcterms:created>
  <dcterms:modified xsi:type="dcterms:W3CDTF">2023-08-29T15:58:12Z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1033-11.2.0.10132</vt:lpwstr>
  </property>
</Properties>
</file>