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Lst>
  <p:notesMasterIdLst>
    <p:notesMasterId r:id="rId26"/>
  </p:notesMasterIdLst>
  <p:handoutMasterIdLst>
    <p:handoutMasterId r:id="rId27"/>
  </p:handoutMasterIdLst>
  <p:sldIdLst>
    <p:sldId id="330" r:id="rId2"/>
    <p:sldId id="261" r:id="rId3"/>
    <p:sldId id="329" r:id="rId4"/>
    <p:sldId id="260" r:id="rId5"/>
    <p:sldId id="263" r:id="rId6"/>
    <p:sldId id="264" r:id="rId7"/>
    <p:sldId id="285" r:id="rId8"/>
    <p:sldId id="286" r:id="rId9"/>
    <p:sldId id="287" r:id="rId10"/>
    <p:sldId id="270" r:id="rId11"/>
    <p:sldId id="295" r:id="rId12"/>
    <p:sldId id="269" r:id="rId13"/>
    <p:sldId id="297" r:id="rId14"/>
    <p:sldId id="296" r:id="rId15"/>
    <p:sldId id="298" r:id="rId16"/>
    <p:sldId id="274" r:id="rId17"/>
    <p:sldId id="327" r:id="rId18"/>
    <p:sldId id="277" r:id="rId19"/>
    <p:sldId id="328" r:id="rId20"/>
    <p:sldId id="280" r:id="rId21"/>
    <p:sldId id="279" r:id="rId22"/>
    <p:sldId id="326" r:id="rId23"/>
    <p:sldId id="282" r:id="rId24"/>
    <p:sldId id="283" r:id="rId25"/>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6600"/>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53" d="100"/>
          <a:sy n="53" d="100"/>
        </p:scale>
        <p:origin x="-1176" y="-462"/>
      </p:cViewPr>
      <p:guideLst>
        <p:guide orient="horz" pos="2164"/>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7F8834-70E8-4DE4-A5A3-0232ADC1CAFA}" type="datetimeFigureOut">
              <a:rPr lang="en-US" smtClean="0"/>
              <a:t>4/22/2024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3CA0405-ADB2-471A-8DF1-5108C2645B98}" type="slidenum">
              <a:rPr lang="en-US" smtClean="0"/>
              <a:t>‹#›</a:t>
            </a:fld>
            <a:endParaRPr lang="en-US"/>
          </a:p>
        </p:txBody>
      </p:sp>
    </p:spTree>
    <p:extLst>
      <p:ext uri="{BB962C8B-B14F-4D97-AF65-F5344CB8AC3E}">
        <p14:creationId xmlns:p14="http://schemas.microsoft.com/office/powerpoint/2010/main" val="125621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09CDE6D-0B42-483C-80CF-A87C52E5C47D}" type="datetimeFigureOut">
              <a:rPr lang="en-US" smtClean="0"/>
              <a:t>4/22/2024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94E1AB47-1C56-45AF-B7F8-129B12ABDB2C}" type="slidenum">
              <a:rPr lang="en-US" smtClean="0"/>
              <a:t>‹#›</a:t>
            </a:fld>
            <a:endParaRPr lang="en-US"/>
          </a:p>
        </p:txBody>
      </p:sp>
    </p:spTree>
    <p:extLst>
      <p:ext uri="{BB962C8B-B14F-4D97-AF65-F5344CB8AC3E}">
        <p14:creationId xmlns:p14="http://schemas.microsoft.com/office/powerpoint/2010/main" val="23891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a:t>
            </a:fld>
            <a:endParaRPr lang="en-US"/>
          </a:p>
        </p:txBody>
      </p:sp>
    </p:spTree>
    <p:extLst>
      <p:ext uri="{BB962C8B-B14F-4D97-AF65-F5344CB8AC3E}">
        <p14:creationId xmlns:p14="http://schemas.microsoft.com/office/powerpoint/2010/main" val="26860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12</a:t>
            </a:fld>
            <a:endParaRPr lang="en-US"/>
          </a:p>
        </p:txBody>
      </p:sp>
    </p:spTree>
    <p:extLst>
      <p:ext uri="{BB962C8B-B14F-4D97-AF65-F5344CB8AC3E}">
        <p14:creationId xmlns:p14="http://schemas.microsoft.com/office/powerpoint/2010/main" val="32231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13</a:t>
            </a:fld>
            <a:endParaRPr lang="en-US"/>
          </a:p>
        </p:txBody>
      </p:sp>
    </p:spTree>
    <p:extLst>
      <p:ext uri="{BB962C8B-B14F-4D97-AF65-F5344CB8AC3E}">
        <p14:creationId xmlns:p14="http://schemas.microsoft.com/office/powerpoint/2010/main" val="146037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14</a:t>
            </a:fld>
            <a:endParaRPr lang="en-US"/>
          </a:p>
        </p:txBody>
      </p:sp>
    </p:spTree>
    <p:extLst>
      <p:ext uri="{BB962C8B-B14F-4D97-AF65-F5344CB8AC3E}">
        <p14:creationId xmlns:p14="http://schemas.microsoft.com/office/powerpoint/2010/main" val="237523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15</a:t>
            </a:fld>
            <a:endParaRPr lang="en-US"/>
          </a:p>
        </p:txBody>
      </p:sp>
    </p:spTree>
    <p:extLst>
      <p:ext uri="{BB962C8B-B14F-4D97-AF65-F5344CB8AC3E}">
        <p14:creationId xmlns:p14="http://schemas.microsoft.com/office/powerpoint/2010/main" val="299251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16</a:t>
            </a:fld>
            <a:endParaRPr lang="en-US"/>
          </a:p>
        </p:txBody>
      </p:sp>
    </p:spTree>
    <p:extLst>
      <p:ext uri="{BB962C8B-B14F-4D97-AF65-F5344CB8AC3E}">
        <p14:creationId xmlns:p14="http://schemas.microsoft.com/office/powerpoint/2010/main" val="267849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17</a:t>
            </a:fld>
            <a:endParaRPr lang="en-US"/>
          </a:p>
        </p:txBody>
      </p:sp>
    </p:spTree>
    <p:extLst>
      <p:ext uri="{BB962C8B-B14F-4D97-AF65-F5344CB8AC3E}">
        <p14:creationId xmlns:p14="http://schemas.microsoft.com/office/powerpoint/2010/main" val="79988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18</a:t>
            </a:fld>
            <a:endParaRPr lang="en-US"/>
          </a:p>
        </p:txBody>
      </p:sp>
    </p:spTree>
    <p:extLst>
      <p:ext uri="{BB962C8B-B14F-4D97-AF65-F5344CB8AC3E}">
        <p14:creationId xmlns:p14="http://schemas.microsoft.com/office/powerpoint/2010/main" val="158388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19</a:t>
            </a:fld>
            <a:endParaRPr lang="en-US"/>
          </a:p>
        </p:txBody>
      </p:sp>
    </p:spTree>
    <p:extLst>
      <p:ext uri="{BB962C8B-B14F-4D97-AF65-F5344CB8AC3E}">
        <p14:creationId xmlns:p14="http://schemas.microsoft.com/office/powerpoint/2010/main" val="190977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20</a:t>
            </a:fld>
            <a:endParaRPr lang="en-US"/>
          </a:p>
        </p:txBody>
      </p:sp>
    </p:spTree>
    <p:extLst>
      <p:ext uri="{BB962C8B-B14F-4D97-AF65-F5344CB8AC3E}">
        <p14:creationId xmlns:p14="http://schemas.microsoft.com/office/powerpoint/2010/main" val="421528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21</a:t>
            </a:fld>
            <a:endParaRPr lang="en-US"/>
          </a:p>
        </p:txBody>
      </p:sp>
    </p:spTree>
    <p:extLst>
      <p:ext uri="{BB962C8B-B14F-4D97-AF65-F5344CB8AC3E}">
        <p14:creationId xmlns:p14="http://schemas.microsoft.com/office/powerpoint/2010/main" val="382677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4</a:t>
            </a:fld>
            <a:endParaRPr lang="en-US"/>
          </a:p>
        </p:txBody>
      </p:sp>
    </p:spTree>
    <p:extLst>
      <p:ext uri="{BB962C8B-B14F-4D97-AF65-F5344CB8AC3E}">
        <p14:creationId xmlns:p14="http://schemas.microsoft.com/office/powerpoint/2010/main" val="369350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22</a:t>
            </a:fld>
            <a:endParaRPr lang="en-US"/>
          </a:p>
        </p:txBody>
      </p:sp>
    </p:spTree>
    <p:extLst>
      <p:ext uri="{BB962C8B-B14F-4D97-AF65-F5344CB8AC3E}">
        <p14:creationId xmlns:p14="http://schemas.microsoft.com/office/powerpoint/2010/main" val="22134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23</a:t>
            </a:fld>
            <a:endParaRPr lang="en-US"/>
          </a:p>
        </p:txBody>
      </p:sp>
    </p:spTree>
    <p:extLst>
      <p:ext uri="{BB962C8B-B14F-4D97-AF65-F5344CB8AC3E}">
        <p14:creationId xmlns:p14="http://schemas.microsoft.com/office/powerpoint/2010/main" val="195562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24</a:t>
            </a:fld>
            <a:endParaRPr lang="en-US"/>
          </a:p>
        </p:txBody>
      </p:sp>
    </p:spTree>
    <p:extLst>
      <p:ext uri="{BB962C8B-B14F-4D97-AF65-F5344CB8AC3E}">
        <p14:creationId xmlns:p14="http://schemas.microsoft.com/office/powerpoint/2010/main" val="32830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5</a:t>
            </a:fld>
            <a:endParaRPr lang="en-US"/>
          </a:p>
        </p:txBody>
      </p:sp>
    </p:spTree>
    <p:extLst>
      <p:ext uri="{BB962C8B-B14F-4D97-AF65-F5344CB8AC3E}">
        <p14:creationId xmlns:p14="http://schemas.microsoft.com/office/powerpoint/2010/main" val="31215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6</a:t>
            </a:fld>
            <a:endParaRPr lang="en-US"/>
          </a:p>
        </p:txBody>
      </p:sp>
    </p:spTree>
    <p:extLst>
      <p:ext uri="{BB962C8B-B14F-4D97-AF65-F5344CB8AC3E}">
        <p14:creationId xmlns:p14="http://schemas.microsoft.com/office/powerpoint/2010/main" val="348332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7</a:t>
            </a:fld>
            <a:endParaRPr lang="en-US"/>
          </a:p>
        </p:txBody>
      </p:sp>
    </p:spTree>
    <p:extLst>
      <p:ext uri="{BB962C8B-B14F-4D97-AF65-F5344CB8AC3E}">
        <p14:creationId xmlns:p14="http://schemas.microsoft.com/office/powerpoint/2010/main" val="213522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8</a:t>
            </a:fld>
            <a:endParaRPr lang="en-US"/>
          </a:p>
        </p:txBody>
      </p:sp>
    </p:spTree>
    <p:extLst>
      <p:ext uri="{BB962C8B-B14F-4D97-AF65-F5344CB8AC3E}">
        <p14:creationId xmlns:p14="http://schemas.microsoft.com/office/powerpoint/2010/main" val="4932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9</a:t>
            </a:fld>
            <a:endParaRPr lang="en-US"/>
          </a:p>
        </p:txBody>
      </p:sp>
    </p:spTree>
    <p:extLst>
      <p:ext uri="{BB962C8B-B14F-4D97-AF65-F5344CB8AC3E}">
        <p14:creationId xmlns:p14="http://schemas.microsoft.com/office/powerpoint/2010/main" val="144764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10</a:t>
            </a:fld>
            <a:endParaRPr lang="en-US"/>
          </a:p>
        </p:txBody>
      </p:sp>
    </p:spTree>
    <p:extLst>
      <p:ext uri="{BB962C8B-B14F-4D97-AF65-F5344CB8AC3E}">
        <p14:creationId xmlns:p14="http://schemas.microsoft.com/office/powerpoint/2010/main" val="380429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11</a:t>
            </a:fld>
            <a:endParaRPr lang="en-US"/>
          </a:p>
        </p:txBody>
      </p:sp>
    </p:spTree>
    <p:extLst>
      <p:ext uri="{BB962C8B-B14F-4D97-AF65-F5344CB8AC3E}">
        <p14:creationId xmlns:p14="http://schemas.microsoft.com/office/powerpoint/2010/main" val="188514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43FA517-8954-42EB-969A-B6A43D06B4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71E72-5ADB-4CCD-89B1-C65242D4EB6E}"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71E72-5ADB-4CCD-89B1-C65242D4EB6E}"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B71E72-5ADB-4CCD-89B1-C65242D4EB6E}" type="datetimeFigureOut">
              <a:rPr lang="en-US" smtClean="0"/>
              <a:t>4/22/2024</a:t>
            </a:fld>
            <a:endParaRPr lang="en-US"/>
          </a:p>
        </p:txBody>
      </p:sp>
      <p:sp>
        <p:nvSpPr>
          <p:cNvPr id="8" name="Slide Number Placeholder 7"/>
          <p:cNvSpPr>
            <a:spLocks noGrp="1"/>
          </p:cNvSpPr>
          <p:nvPr>
            <p:ph type="sldNum" sz="quarter" idx="11"/>
          </p:nvPr>
        </p:nvSpPr>
        <p:spPr/>
        <p:txBody>
          <a:bodyPr/>
          <a:lstStyle/>
          <a:p>
            <a:fld id="{043FA517-8954-42EB-969A-B6A43D06B40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71E72-5ADB-4CCD-89B1-C65242D4EB6E}"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71E72-5ADB-4CCD-89B1-C65242D4EB6E}"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71E72-5ADB-4CCD-89B1-C65242D4EB6E}"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71E72-5ADB-4CCD-89B1-C65242D4EB6E}"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43FA517-8954-42EB-969A-B6A43D06B40F}"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9B71E72-5ADB-4CCD-89B1-C65242D4EB6E}" type="datetimeFigureOut">
              <a:rPr lang="en-US" smtClean="0"/>
              <a:t>4/22/2024</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043FA517-8954-42EB-969A-B6A43D06B40F}"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2050" name="Picture 2" descr="C:\Users\sonln\OneDrive\Máy tính\tieng-viet-lop-4-tap-2-ket-noi-tri-thuc-pdf_page-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12128500" cy="6757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 y="255657"/>
            <a:ext cx="10423879" cy="707886"/>
          </a:xfrm>
          <a:prstGeom prst="rect">
            <a:avLst/>
          </a:prstGeom>
          <a:noFill/>
        </p:spPr>
        <p:txBody>
          <a:bodyPr wrap="none" rtlCol="0">
            <a:spAutoFit/>
          </a:bodyPr>
          <a:lstStyle/>
          <a:p>
            <a:r>
              <a:rPr lang="en-US" sz="4000" b="1" dirty="0" smtClean="0">
                <a:solidFill>
                  <a:srgbClr val="FF0000"/>
                </a:solidFill>
                <a:latin typeface="Arial Black" panose="020B0A04020102020204" pitchFamily="34" charset="0"/>
              </a:rPr>
              <a:t>CHỦ ĐIỂM: QUÊ HƯƠNG TRONG TÔI </a:t>
            </a:r>
            <a:endParaRPr lang="vi-VN" sz="4000" b="1" dirty="0">
              <a:solidFill>
                <a:srgbClr val="FF0000"/>
              </a:solidFill>
            </a:endParaRPr>
          </a:p>
        </p:txBody>
      </p:sp>
      <p:sp>
        <p:nvSpPr>
          <p:cNvPr id="5" name="TextBox 4"/>
          <p:cNvSpPr txBox="1"/>
          <p:nvPr/>
        </p:nvSpPr>
        <p:spPr>
          <a:xfrm>
            <a:off x="1143000" y="1158240"/>
            <a:ext cx="4472763" cy="523220"/>
          </a:xfrm>
          <a:prstGeom prst="rect">
            <a:avLst/>
          </a:prstGeom>
          <a:noFill/>
        </p:spPr>
        <p:txBody>
          <a:bodyPr wrap="none" rtlCol="0">
            <a:spAutoFit/>
          </a:bodyPr>
          <a:lstStyle/>
          <a:p>
            <a:r>
              <a:rPr lang="en-US" sz="2800" b="1" dirty="0" smtClean="0">
                <a:solidFill>
                  <a:srgbClr val="FFFF00"/>
                </a:solidFill>
              </a:rPr>
              <a:t>TUẦN 31: TIẾNG VIỆT: ĐỌC</a:t>
            </a:r>
            <a:endParaRPr lang="vi-VN" sz="2800" b="1" dirty="0">
              <a:solidFill>
                <a:srgbClr val="FFFF00"/>
              </a:solidFill>
            </a:endParaRPr>
          </a:p>
        </p:txBody>
      </p:sp>
      <p:sp>
        <p:nvSpPr>
          <p:cNvPr id="6" name="TextBox 5"/>
          <p:cNvSpPr txBox="1"/>
          <p:nvPr/>
        </p:nvSpPr>
        <p:spPr>
          <a:xfrm>
            <a:off x="5561970" y="1158240"/>
            <a:ext cx="2266967" cy="523220"/>
          </a:xfrm>
          <a:prstGeom prst="rect">
            <a:avLst/>
          </a:prstGeom>
          <a:noFill/>
        </p:spPr>
        <p:txBody>
          <a:bodyPr wrap="none" rtlCol="0">
            <a:spAutoFit/>
          </a:bodyPr>
          <a:lstStyle/>
          <a:p>
            <a:r>
              <a:rPr lang="en-US" sz="2800" b="1" dirty="0" smtClean="0">
                <a:solidFill>
                  <a:srgbClr val="FFFF00"/>
                </a:solidFill>
              </a:rPr>
              <a:t>- QUÊ NGOẠI</a:t>
            </a:r>
            <a:endParaRPr lang="vi-VN" sz="2800" b="1" dirty="0">
              <a:solidFill>
                <a:srgbClr val="FFFF00"/>
              </a:solidFill>
            </a:endParaRPr>
          </a:p>
        </p:txBody>
      </p:sp>
      <p:pic>
        <p:nvPicPr>
          <p:cNvPr id="2051" name="Picture 3" descr="D:\TEEMISS\z3248848167787_2bf6678bbd8510485815b68f78117bf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75670" y="0"/>
            <a:ext cx="47625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2000" y="5534650"/>
            <a:ext cx="3734292" cy="523220"/>
          </a:xfrm>
          <a:prstGeom prst="rect">
            <a:avLst/>
          </a:prstGeom>
          <a:noFill/>
        </p:spPr>
        <p:txBody>
          <a:bodyPr wrap="none" rtlCol="0">
            <a:spAutoFit/>
          </a:bodyPr>
          <a:lstStyle/>
          <a:p>
            <a:r>
              <a:rPr lang="en-US" sz="2800" b="1" dirty="0" smtClean="0">
                <a:solidFill>
                  <a:srgbClr val="FF0000"/>
                </a:solidFill>
              </a:rPr>
              <a:t>GV: LƯƠNG CAO SƠN</a:t>
            </a:r>
            <a:endParaRPr lang="vi-VN" sz="2800" b="1" dirty="0">
              <a:solidFill>
                <a:srgbClr val="FF0000"/>
              </a:solidFill>
            </a:endParaRPr>
          </a:p>
        </p:txBody>
      </p:sp>
    </p:spTree>
    <p:extLst>
      <p:ext uri="{BB962C8B-B14F-4D97-AF65-F5344CB8AC3E}">
        <p14:creationId xmlns:p14="http://schemas.microsoft.com/office/powerpoint/2010/main" val="2879675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0378 0.03796 L -0.35105 -0.05741 C -0.40235 -0.07894 -0.47969 -0.09028 -0.56068 -0.09028 C -0.65287 -0.09028 -0.7267 -0.07894 -0.778 -0.05741 L -1.025 0.03796 " pathEditMode="relative" rAng="0" ptsTypes="FffFF">
                                      <p:cBhvr>
                                        <p:cTn id="6" dur="2000" fill="hold"/>
                                        <p:tgtEl>
                                          <p:spTgt spid="2051"/>
                                        </p:tgtEl>
                                        <p:attrNameLst>
                                          <p:attrName>ppt_x</p:attrName>
                                          <p:attrName>ppt_y</p:attrName>
                                        </p:attrNameLst>
                                      </p:cBhvr>
                                      <p:rCtr x="-46068" y="-6412"/>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5E-6 3.2871E-6 L -0.80287 -0.02982 " pathEditMode="relative" rAng="0" ptsTypes="AA">
                                      <p:cBhvr>
                                        <p:cTn id="24" dur="2000" fill="hold"/>
                                        <p:tgtEl>
                                          <p:spTgt spid="7"/>
                                        </p:tgtEl>
                                        <p:attrNameLst>
                                          <p:attrName>ppt_x</p:attrName>
                                          <p:attrName>ppt_y</p:attrName>
                                        </p:attrNameLst>
                                      </p:cBhvr>
                                      <p:rCtr x="-40143" y="-15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a:spLocks noChangeArrowheads="1"/>
          </p:cNvSpPr>
          <p:nvPr/>
        </p:nvSpPr>
        <p:spPr bwMode="auto">
          <a:xfrm>
            <a:off x="1438910" y="3776345"/>
            <a:ext cx="1776095"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Vô tận: </a:t>
            </a:r>
          </a:p>
        </p:txBody>
      </p:sp>
      <p:sp>
        <p:nvSpPr>
          <p:cNvPr id="6" name="TextBox 5"/>
          <p:cNvSpPr>
            <a:spLocks noChangeArrowheads="1"/>
          </p:cNvSpPr>
          <p:nvPr/>
        </p:nvSpPr>
        <p:spPr bwMode="auto">
          <a:xfrm>
            <a:off x="3215005" y="3777521"/>
            <a:ext cx="6694816"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Tưởng như không bao giờ hết được.</a:t>
            </a:r>
          </a:p>
        </p:txBody>
      </p:sp>
      <p:sp>
        <p:nvSpPr>
          <p:cNvPr id="7" name="Rectangle 6"/>
          <p:cNvSpPr/>
          <p:nvPr/>
        </p:nvSpPr>
        <p:spPr>
          <a:xfrm>
            <a:off x="457200" y="1953144"/>
            <a:ext cx="11353800" cy="1077218"/>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Những ngôi nhà nhỏ bình yên, cánh đồng lúa rộng lớn, dòng sông Đáy dài vô tận, những ao hồ nở đầy hoa sen.</a:t>
            </a:r>
            <a:endParaRPr lang="en-US" sz="3200" i="1"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cxnSp>
        <p:nvCxnSpPr>
          <p:cNvPr id="3" name="Straight Connector 2"/>
          <p:cNvCxnSpPr/>
          <p:nvPr/>
        </p:nvCxnSpPr>
        <p:spPr>
          <a:xfrm>
            <a:off x="2726962" y="2957792"/>
            <a:ext cx="1085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419100" y="4196884"/>
            <a:ext cx="1678323" cy="56419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ltLang="en-US" sz="3200" dirty="0" err="1"/>
              <a:t>Dứa</a:t>
            </a:r>
            <a:r>
              <a:rPr lang="en-GB" altLang="en-US" sz="3200" dirty="0"/>
              <a:t> </a:t>
            </a:r>
            <a:r>
              <a:rPr lang="en-GB" altLang="en-US" sz="3200" dirty="0" err="1"/>
              <a:t>dại</a:t>
            </a:r>
            <a:r>
              <a:rPr lang="en-GB" altLang="en-US" sz="3200" dirty="0"/>
              <a:t>: </a:t>
            </a:r>
            <a:endParaRPr lang="en-US" altLang="en-US" sz="3200" dirty="0"/>
          </a:p>
        </p:txBody>
      </p:sp>
      <p:sp>
        <p:nvSpPr>
          <p:cNvPr id="6" name="TextBox 5"/>
          <p:cNvSpPr txBox="1">
            <a:spLocks noChangeArrowheads="1"/>
          </p:cNvSpPr>
          <p:nvPr/>
        </p:nvSpPr>
        <p:spPr bwMode="auto">
          <a:xfrm>
            <a:off x="2097423" y="4185552"/>
            <a:ext cx="9426920" cy="197977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3200" dirty="0" err="1"/>
              <a:t>Cây</a:t>
            </a:r>
            <a:r>
              <a:rPr lang="en-US" sz="3200" dirty="0"/>
              <a:t> </a:t>
            </a:r>
            <a:r>
              <a:rPr lang="vi-VN" sz="3200" dirty="0"/>
              <a:t>có chiều cao từ 3 – 4m, lá mọc ở đầu nhánh. Mép lá gai sắc nhọn, hình bản, chiều dài khoảng 1 – 2m. Quả hình trứng, màu vàng cam, có cuống, bề mặt quả sần sùi.</a:t>
            </a:r>
            <a:endParaRPr lang="en-GB" sz="3200" dirty="0"/>
          </a:p>
        </p:txBody>
      </p:sp>
      <p:sp>
        <p:nvSpPr>
          <p:cNvPr id="7" name="Rectangle 6"/>
          <p:cNvSpPr/>
          <p:nvPr/>
        </p:nvSpPr>
        <p:spPr>
          <a:xfrm>
            <a:off x="419100" y="1461361"/>
            <a:ext cx="11353800" cy="2062103"/>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p:txBody>
      </p:sp>
      <p:cxnSp>
        <p:nvCxnSpPr>
          <p:cNvPr id="3" name="Straight Connector 2"/>
          <p:cNvCxnSpPr/>
          <p:nvPr/>
        </p:nvCxnSpPr>
        <p:spPr>
          <a:xfrm>
            <a:off x="7089426" y="2492412"/>
            <a:ext cx="157560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1" y="251012"/>
            <a:ext cx="11461058" cy="6230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1: Ki-a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ở </a:t>
            </a:r>
            <a:r>
              <a:rPr lang="en-US" sz="3600" dirty="0" err="1" smtClean="0">
                <a:solidFill>
                  <a:srgbClr val="FF0000"/>
                </a:solidFill>
                <a:latin typeface="Times New Roman" panose="02020603050405020304" pitchFamily="18" charset="0"/>
                <a:cs typeface="Times New Roman" panose="02020603050405020304" pitchFamily="18" charset="0"/>
              </a:rPr>
              <a:t>đâu</a:t>
            </a:r>
            <a:r>
              <a:rPr lang="en-US" sz="3600" kern="0" dirty="0" smtClean="0">
                <a:solidFill>
                  <a:srgbClr val="FF0000"/>
                </a:solidFill>
                <a:latin typeface="Times New Roman" panose="02020603050405020304" pitchFamily="18" charset="0"/>
                <a:cs typeface="Times New Roman" panose="02020603050405020304" pitchFamily="18" charset="0"/>
                <a:sym typeface="+mn-ea"/>
              </a:rPr>
              <a:t>?</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708801" y="1905000"/>
            <a:ext cx="10774398" cy="5139869"/>
          </a:xfrm>
          <a:prstGeom prst="rect">
            <a:avLst/>
          </a:prstGeom>
        </p:spPr>
        <p:txBody>
          <a:bodyPr wrap="square">
            <a:spAutoFit/>
          </a:bodyPr>
          <a:lstStyle/>
          <a:p>
            <a:pPr algn="just"/>
            <a:r>
              <a:rPr lang="en-US" sz="36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Sau </a:t>
            </a:r>
            <a:r>
              <a:rPr lang="vi-VN" sz="3200" dirty="0">
                <a:solidFill>
                  <a:schemeClr val="accent4">
                    <a:lumMod val="50000"/>
                  </a:schemeClr>
                </a:solidFill>
                <a:latin typeface="Times New Roman" panose="02020603050405020304" pitchFamily="18" charset="0"/>
                <a:cs typeface="Times New Roman" panose="02020603050405020304" pitchFamily="18" charset="0"/>
              </a:rPr>
              <a:t>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smtClean="0">
                <a:solidFill>
                  <a:srgbClr val="FFFF00"/>
                </a:solidFill>
                <a:latin typeface="Times New Roman" panose="02020603050405020304" pitchFamily="18" charset="0"/>
                <a:cs typeface="Times New Roman" panose="02020603050405020304" pitchFamily="18" charset="0"/>
              </a:rPr>
              <a:t>đâu</a:t>
            </a:r>
            <a:r>
              <a:rPr lang="en-US" sz="3600" kern="0" dirty="0" smtClean="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ounded Rectangle 1"/>
          <p:cNvSpPr/>
          <p:nvPr/>
        </p:nvSpPr>
        <p:spPr bwMode="auto">
          <a:xfrm>
            <a:off x="666087" y="2185061"/>
            <a:ext cx="4530027" cy="1037274"/>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600" i="1" dirty="0" err="1" smtClean="0">
                <a:solidFill>
                  <a:srgbClr val="FF0000"/>
                </a:solidFill>
                <a:latin typeface="Times New Roman" panose="02020603050405020304" pitchFamily="18" charset="0"/>
                <a:sym typeface="+mn-ea"/>
              </a:rPr>
              <a:t>Ki-a sống ở Mĩ </a:t>
            </a:r>
          </a:p>
          <a:p>
            <a:pPr lvl="0" algn="ctr">
              <a:buClrTx/>
              <a:buSzTx/>
              <a:buFontTx/>
            </a:pPr>
            <a:endParaRPr lang="en-US" altLang="en-US" sz="3600" i="1" dirty="0" err="1" smtClean="0">
              <a:solidFill>
                <a:srgbClr val="FF0000"/>
              </a:solidFill>
              <a:latin typeface="Times New Roman" panose="02020603050405020304" pitchFamily="18" charset="0"/>
              <a:sym typeface="+mn-ea"/>
            </a:endParaRPr>
          </a:p>
        </p:txBody>
      </p:sp>
      <p:sp>
        <p:nvSpPr>
          <p:cNvPr id="10" name="Rounded Rectangle 9"/>
          <p:cNvSpPr/>
          <p:nvPr/>
        </p:nvSpPr>
        <p:spPr bwMode="auto">
          <a:xfrm>
            <a:off x="6502400" y="2190115"/>
            <a:ext cx="4789805" cy="1214755"/>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noAutofit/>
          </a:bodyPr>
          <a:lstStyle/>
          <a:p>
            <a:pPr lvl="0" algn="ctr">
              <a:buClrTx/>
              <a:buSzTx/>
              <a:buFontTx/>
            </a:pPr>
            <a:r>
              <a:rPr lang="en-US" altLang="en-US" sz="3600" i="1" dirty="0" err="1" smtClean="0">
                <a:solidFill>
                  <a:srgbClr val="FF0000"/>
                </a:solidFill>
                <a:latin typeface="Times New Roman" panose="02020603050405020304" pitchFamily="18" charset="0"/>
                <a:sym typeface="+mn-ea"/>
              </a:rPr>
              <a:t>Quê ngoại của Ki-a ở làng Chùa Việt Nam</a:t>
            </a:r>
          </a:p>
          <a:p>
            <a:pPr lvl="0" algn="ctr">
              <a:buClrTx/>
              <a:buSzTx/>
              <a:buFontTx/>
            </a:pPr>
            <a:endParaRPr lang="en-US" altLang="en-US" sz="3600" i="1" dirty="0" err="1" smtClean="0">
              <a:solidFill>
                <a:srgbClr val="FF0000"/>
              </a:solidFill>
              <a:latin typeface="Times New Roman" panose="02020603050405020304" pitchFamily="18" charset="0"/>
              <a:sym typeface="+mn-ea"/>
            </a:endParaRPr>
          </a:p>
        </p:txBody>
      </p:sp>
      <p:sp>
        <p:nvSpPr>
          <p:cNvPr id="11" name="Rounded Rectangle 10"/>
          <p:cNvSpPr/>
          <p:nvPr/>
        </p:nvSpPr>
        <p:spPr>
          <a:xfrm>
            <a:off x="666087" y="3724574"/>
            <a:ext cx="4530027" cy="28213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502401" y="3724573"/>
            <a:ext cx="4920342" cy="2821369"/>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bldLvl="0" animBg="1"/>
      <p:bldP spid="10" grpId="0" bldLvl="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05" y="1083795"/>
            <a:ext cx="11538859" cy="523220"/>
          </a:xfrm>
          <a:prstGeom prst="rect">
            <a:avLst/>
          </a:prstGeom>
        </p:spPr>
        <p:txBody>
          <a:bodyPr wrap="square">
            <a:spAutoFit/>
          </a:bodyPr>
          <a:lstStyle/>
          <a:p>
            <a:pPr marL="0" lvl="1" algn="just"/>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Ki-a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endParaRPr lang="en-US" sz="28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ectangle 4"/>
          <p:cNvSpPr/>
          <p:nvPr/>
        </p:nvSpPr>
        <p:spPr>
          <a:xfrm>
            <a:off x="247377" y="1677685"/>
            <a:ext cx="11669487" cy="5000625"/>
          </a:xfrm>
          <a:prstGeom prst="rect">
            <a:avLst/>
          </a:prstGeom>
        </p:spPr>
        <p:txBody>
          <a:bodyPr wrap="square">
            <a:spAutoFit/>
          </a:bodyPr>
          <a:lstStyle/>
          <a:p>
            <a:pPr algn="just"/>
            <a:r>
              <a:rPr lang="en-US" sz="2900" dirty="0" smtClean="0">
                <a:solidFill>
                  <a:schemeClr val="bg1"/>
                </a:solidFill>
                <a:latin typeface="Times New Roman" panose="02020603050405020304" pitchFamily="18" charset="0"/>
                <a:cs typeface="Times New Roman" panose="02020603050405020304" pitchFamily="18" charset="0"/>
              </a:rPr>
              <a:t>	</a:t>
            </a:r>
            <a:r>
              <a:rPr lang="vi-VN" sz="29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29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29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29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2900" dirty="0" smtClean="0">
                <a:solidFill>
                  <a:schemeClr val="accent4">
                    <a:lumMod val="50000"/>
                  </a:schemeClr>
                </a:solidFill>
                <a:latin typeface="Times New Roman" panose="02020603050405020304" pitchFamily="18" charset="0"/>
                <a:cs typeface="Times New Roman" panose="02020603050405020304" pitchFamily="18" charset="0"/>
              </a:rPr>
              <a:t>Thi </a:t>
            </a:r>
            <a:r>
              <a:rPr lang="vi-VN" sz="2900" dirty="0">
                <a:solidFill>
                  <a:schemeClr val="accent4">
                    <a:lumMod val="50000"/>
                  </a:schemeClr>
                </a:solidFill>
                <a:latin typeface="Times New Roman" panose="02020603050405020304" pitchFamily="18" charset="0"/>
                <a:cs typeface="Times New Roman" panose="02020603050405020304" pitchFamily="18" charset="0"/>
              </a:rPr>
              <a:t>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altLang="vi-VN" sz="29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0" y="1073483"/>
            <a:ext cx="11538859" cy="1076325"/>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2: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Ki-a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đẹp</a:t>
            </a:r>
            <a:r>
              <a:rPr lang="en-US" sz="3200" dirty="0">
                <a:solidFill>
                  <a:srgbClr val="FF0000"/>
                </a:solidFill>
                <a:latin typeface="Times New Roman" panose="02020603050405020304" pitchFamily="18" charset="0"/>
                <a:cs typeface="Times New Roman" panose="02020603050405020304" pitchFamily="18" charset="0"/>
              </a:rPr>
              <a:t>? </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
        <p:nvSpPr>
          <p:cNvPr id="2" name="Rounded Rectangle 1"/>
          <p:cNvSpPr/>
          <p:nvPr/>
        </p:nvSpPr>
        <p:spPr bwMode="auto">
          <a:xfrm>
            <a:off x="377190" y="386969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Cánh đồng lúa rộng lớn</a:t>
            </a:r>
          </a:p>
        </p:txBody>
      </p:sp>
      <p:sp>
        <p:nvSpPr>
          <p:cNvPr id="9" name="Rounded Rectangle 8"/>
          <p:cNvSpPr/>
          <p:nvPr/>
        </p:nvSpPr>
        <p:spPr bwMode="auto">
          <a:xfrm>
            <a:off x="377190" y="221170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Những ngôi nhà nhỏ bình yên</a:t>
            </a:r>
          </a:p>
        </p:txBody>
      </p:sp>
      <p:sp>
        <p:nvSpPr>
          <p:cNvPr id="11" name="Rounded Rectangle 10"/>
          <p:cNvSpPr/>
          <p:nvPr/>
        </p:nvSpPr>
        <p:spPr bwMode="auto">
          <a:xfrm>
            <a:off x="9057005" y="270319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Ao hồ nở </a:t>
            </a:r>
          </a:p>
          <a:p>
            <a:pPr lvl="0" algn="ctr">
              <a:buClrTx/>
              <a:buSzTx/>
              <a:buFontTx/>
            </a:pPr>
            <a:r>
              <a:rPr lang="en-US" altLang="en-US" sz="2800" i="1" dirty="0" err="1" smtClean="0">
                <a:solidFill>
                  <a:srgbClr val="FF0000"/>
                </a:solidFill>
                <a:latin typeface="Times New Roman" panose="02020603050405020304" pitchFamily="18" charset="0"/>
                <a:sym typeface="+mn-ea"/>
              </a:rPr>
              <a:t>đầy hoa sen</a:t>
            </a:r>
          </a:p>
        </p:txBody>
      </p:sp>
      <p:sp>
        <p:nvSpPr>
          <p:cNvPr id="12" name="Rounded Rectangle 11"/>
          <p:cNvSpPr/>
          <p:nvPr/>
        </p:nvSpPr>
        <p:spPr bwMode="auto">
          <a:xfrm>
            <a:off x="9050020" y="453136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Dãy núi tím xa</a:t>
            </a:r>
          </a:p>
        </p:txBody>
      </p:sp>
      <p:sp>
        <p:nvSpPr>
          <p:cNvPr id="13" name="Rounded Rectangle 12"/>
          <p:cNvSpPr/>
          <p:nvPr/>
        </p:nvSpPr>
        <p:spPr bwMode="auto">
          <a:xfrm>
            <a:off x="377190" y="5426710"/>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Dòng sông Đáy dài vô tận</a:t>
            </a:r>
          </a:p>
        </p:txBody>
      </p:sp>
      <p:sp>
        <p:nvSpPr>
          <p:cNvPr id="3" name="Rounded Rectangle 2"/>
          <p:cNvSpPr/>
          <p:nvPr/>
        </p:nvSpPr>
        <p:spPr>
          <a:xfrm>
            <a:off x="3614060" y="1966472"/>
            <a:ext cx="2481941" cy="1469571"/>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4059" y="3649890"/>
            <a:ext cx="2481941" cy="146957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14058" y="5244175"/>
            <a:ext cx="2481941" cy="1469571"/>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71771" y="2556114"/>
            <a:ext cx="2474687" cy="1469571"/>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71770" y="4239532"/>
            <a:ext cx="2474687" cy="1469571"/>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bldLvl="0" animBg="1"/>
      <p:bldP spid="9" grpId="0" bldLvl="0" animBg="1"/>
      <p:bldP spid="11" grpId="0" bldLvl="0" animBg="1"/>
      <p:bldP spid="12" grpId="0" bldLvl="0" animBg="1"/>
      <p:bldP spid="13" grpId="0" bldLvl="0" animBg="1"/>
      <p:bldP spid="3" grpId="0" bldLvl="0" animBg="1"/>
      <p:bldP spid="14" grpId="0" bldLvl="0" animBg="1"/>
      <p:bldP spid="15" grpId="0" bldLvl="0" animBg="1"/>
      <p:bldP spid="16"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5" y="2666815"/>
            <a:ext cx="11242785" cy="2062103"/>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835636"/>
            <a:ext cx="6414209" cy="2554545"/>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kỉ</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niệm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tuổi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hè</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ngoại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ra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thả</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diều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lấy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dứa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làm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chong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chóng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kèn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vang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trên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mặt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trong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chiều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hạ</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ectangles 1"/>
          <p:cNvSpPr/>
          <p:nvPr/>
        </p:nvSpPr>
        <p:spPr>
          <a:xfrm>
            <a:off x="7460342" y="2133600"/>
            <a:ext cx="3962401" cy="451394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200998"/>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4: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Ki-a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hương</a:t>
            </a:r>
            <a:r>
              <a:rPr lang="en-US" sz="3200" dirty="0">
                <a:solidFill>
                  <a:srgbClr val="FF0000"/>
                </a:solidFill>
                <a:latin typeface="Times New Roman" panose="02020603050405020304" pitchFamily="18" charset="0"/>
                <a:cs typeface="Times New Roman" panose="02020603050405020304" pitchFamily="18" charset="0"/>
              </a:rPr>
              <a:t>? </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2467943"/>
            <a:ext cx="11280962" cy="4031873"/>
          </a:xfrm>
          <a:prstGeom prst="rect">
            <a:avLst/>
          </a:prstGeom>
        </p:spPr>
        <p:txBody>
          <a:bodyPr wrap="square">
            <a:spAutoFit/>
          </a:bodyPr>
          <a:lstStyle/>
          <a:p>
            <a:pPr indent="457200" algn="just"/>
            <a:r>
              <a:rPr lang="vi-VN" sz="3200" dirty="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sau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754326"/>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4: </a:t>
            </a:r>
            <a:r>
              <a:rPr lang="en-US" sz="3600" dirty="0">
                <a:solidFill>
                  <a:srgbClr val="FF0000"/>
                </a:solidFill>
                <a:latin typeface="Times New Roman" panose="02020603050405020304" pitchFamily="18" charset="0"/>
                <a:cs typeface="Times New Roman" panose="02020603050405020304" pitchFamily="18" charset="0"/>
              </a:rPr>
              <a:t>Ki-a </a:t>
            </a:r>
            <a:r>
              <a:rPr lang="en-US" sz="3600" dirty="0" err="1">
                <a:solidFill>
                  <a:srgbClr val="FF0000"/>
                </a:solidFill>
                <a:latin typeface="Times New Roman" panose="02020603050405020304" pitchFamily="18" charset="0"/>
                <a:cs typeface="Times New Roman" panose="02020603050405020304" pitchFamily="18" charset="0"/>
              </a:rPr>
              <a:t>thường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11280962" cy="1198880"/>
          </a:xfrm>
          <a:prstGeom prst="rect">
            <a:avLst/>
          </a:prstGeom>
        </p:spPr>
        <p:txBody>
          <a:bodyPr wrap="square">
            <a:spAutoFit/>
          </a:bodyPr>
          <a:lstStyle/>
          <a:p>
            <a:pPr indent="457200" algn="just"/>
            <a:r>
              <a:rPr lang="en-US" sz="3600" dirty="0">
                <a:solidFill>
                  <a:schemeClr val="accent4">
                    <a:lumMod val="50000"/>
                  </a:schemeClr>
                </a:solidFill>
                <a:latin typeface="Times New Roman" panose="02020603050405020304" pitchFamily="18" charset="0"/>
                <a:cs typeface="Times New Roman" panose="02020603050405020304" pitchFamily="18" charset="0"/>
              </a:rPr>
              <a:t>Ki-a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mơ</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thấy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gặp</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làng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Chùa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ngắm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cánh</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đồng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dòng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sông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dãy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núi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tím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xa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3" name="Rectangle 9"/>
          <p:cNvSpPr/>
          <p:nvPr/>
        </p:nvSpPr>
        <p:spPr>
          <a:xfrm>
            <a:off x="494966" y="4435389"/>
            <a:ext cx="11280962" cy="1198880"/>
          </a:xfrm>
          <a:prstGeom prst="rect">
            <a:avLst/>
          </a:prstGeom>
        </p:spPr>
        <p:txBody>
          <a:bodyPr wrap="square">
            <a:spAutoFit/>
          </a:bodyPr>
          <a:lstStyle/>
          <a:p>
            <a:pPr indent="457200" algn="just"/>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giấc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nói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yêu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nỗi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nhớ</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quê</a:t>
            </a:r>
            <a:r>
              <a:rPr lang="en-US" sz="3600" dirty="0">
                <a:latin typeface="Times New Roman" panose="02020603050405020304" pitchFamily="18" charset="0"/>
                <a:cs typeface="Times New Roman" panose="02020603050405020304" pitchFamily="18" charset="0"/>
                <a:sym typeface="+mn-ea"/>
              </a:rPr>
              <a:t> da </a:t>
            </a:r>
            <a:r>
              <a:rPr lang="en-US" sz="3600" dirty="0" err="1">
                <a:latin typeface="Times New Roman" panose="02020603050405020304" pitchFamily="18" charset="0"/>
                <a:cs typeface="Times New Roman" panose="02020603050405020304" pitchFamily="18" charset="0"/>
                <a:sym typeface="+mn-ea"/>
              </a:rPr>
              <a:t>diết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Ki-a.</a:t>
            </a:r>
            <a:endParaRPr lang="en-US" sz="3600"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1380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endParaRPr lang="nl-NL" sz="3600" b="1" dirty="0" smtClean="0">
              <a:solidFill>
                <a:srgbClr val="FF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 y="409119"/>
            <a:ext cx="943613" cy="1073426"/>
          </a:xfrm>
          <a:prstGeom prst="rect">
            <a:avLst/>
          </a:prstGeom>
        </p:spPr>
      </p:pic>
      <p:sp>
        <p:nvSpPr>
          <p:cNvPr id="8" name="Rounded Rectangle 7"/>
          <p:cNvSpPr/>
          <p:nvPr/>
        </p:nvSpPr>
        <p:spPr>
          <a:xfrm>
            <a:off x="1480207" y="297180"/>
            <a:ext cx="10293939" cy="144896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a:t>
            </a:r>
            <a:r>
              <a:rPr lang="en-GB"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s 6"/>
          <p:cNvSpPr/>
          <p:nvPr/>
        </p:nvSpPr>
        <p:spPr>
          <a:xfrm>
            <a:off x="711087" y="2412650"/>
            <a:ext cx="2877139" cy="342524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1"/>
          <p:cNvSpPr/>
          <p:nvPr/>
        </p:nvSpPr>
        <p:spPr>
          <a:xfrm>
            <a:off x="4715510" y="2347595"/>
            <a:ext cx="2877185" cy="342519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exels-photo-2131661"/>
          <p:cNvPicPr>
            <a:picLocks noChangeAspect="1"/>
          </p:cNvPicPr>
          <p:nvPr/>
        </p:nvPicPr>
        <p:blipFill>
          <a:blip r:embed="rId6"/>
          <a:srcRect l="43968" t="4298" r="3289"/>
          <a:stretch>
            <a:fillRect/>
          </a:stretch>
        </p:blipFill>
        <p:spPr>
          <a:xfrm>
            <a:off x="8368665" y="2347595"/>
            <a:ext cx="2829560" cy="342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10" grpId="0" bldLvl="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8" name="Rectangle 7"/>
          <p:cNvSpPr/>
          <p:nvPr/>
        </p:nvSpPr>
        <p:spPr>
          <a:xfrm>
            <a:off x="233097" y="4696240"/>
            <a:ext cx="11280962" cy="646331"/>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93694" y="1428999"/>
            <a:ext cx="11242785"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smtClean="0">
                <a:solidFill>
                  <a:srgbClr val="FF66CC"/>
                </a:solidFill>
                <a:latin typeface="Times New Roman" panose="02020603050405020304" pitchFamily="18" charset="0"/>
                <a:cs typeface="Times New Roman" panose="02020603050405020304" pitchFamily="18" charset="0"/>
              </a:rPr>
              <a:t>5: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chuyện</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ngoại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gợi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cho</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em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nghĩ</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gì</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về</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tình</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của</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mỗi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người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đối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với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hương</a:t>
            </a:r>
            <a:r>
              <a:rPr lang="en-US" sz="3200" dirty="0">
                <a:solidFill>
                  <a:srgbClr val="FF66CC"/>
                </a:solidFill>
                <a:latin typeface="Times New Roman" panose="02020603050405020304" pitchFamily="18" charset="0"/>
                <a:cs typeface="Times New Roman" panose="02020603050405020304" pitchFamily="18" charset="0"/>
              </a:rPr>
              <a:t>?</a:t>
            </a:r>
            <a:endParaRPr lang="en-US" sz="32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Pentagon 1"/>
          <p:cNvSpPr/>
          <p:nvPr/>
        </p:nvSpPr>
        <p:spPr>
          <a:xfrm>
            <a:off x="525064" y="3556000"/>
            <a:ext cx="3538937" cy="1786571"/>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p>
          <a:p>
            <a:pPr algn="ct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đẹp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endParaRPr lang="en-US" sz="2800" dirty="0">
              <a:solidFill>
                <a:schemeClr val="tx1"/>
              </a:solidFill>
              <a:latin typeface="Times New Roman" pitchFamily="18" charset="0"/>
              <a:cs typeface="Times New Roman" pitchFamily="18" charset="0"/>
            </a:endParaRPr>
          </a:p>
        </p:txBody>
      </p:sp>
      <p:sp>
        <p:nvSpPr>
          <p:cNvPr id="10" name="Pentagon 9"/>
          <p:cNvSpPr/>
          <p:nvPr/>
        </p:nvSpPr>
        <p:spPr>
          <a:xfrm>
            <a:off x="7975122" y="3435349"/>
            <a:ext cx="3538937" cy="17865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nặng</a:t>
            </a:r>
            <a:endParaRPr lang="en-US" sz="2800" dirty="0">
              <a:solidFill>
                <a:schemeClr val="tx1"/>
              </a:solidFill>
              <a:latin typeface="Times New Roman" pitchFamily="18" charset="0"/>
              <a:cs typeface="Times New Roman" pitchFamily="18" charset="0"/>
            </a:endParaRPr>
          </a:p>
        </p:txBody>
      </p:sp>
      <p:sp>
        <p:nvSpPr>
          <p:cNvPr id="11" name="Pentagon 10"/>
          <p:cNvSpPr/>
          <p:nvPr/>
        </p:nvSpPr>
        <p:spPr>
          <a:xfrm>
            <a:off x="4238171" y="3435350"/>
            <a:ext cx="3538937" cy="1786571"/>
          </a:xfrm>
          <a:prstGeom prst="homePlat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ruột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thịt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2"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a:spLocks noGrp="1"/>
          </p:cNvSpPr>
          <p:nvPr>
            <p:ph type="title"/>
          </p:nvPr>
        </p:nvSpPr>
        <p:spPr>
          <a:xfrm>
            <a:off x="487875" y="796425"/>
            <a:ext cx="10515600" cy="646331"/>
          </a:xfrm>
          <a:prstGeom prst="rect">
            <a:avLst/>
          </a:prstGeom>
        </p:spPr>
        <p:txBody>
          <a:bodyPr wrap="square">
            <a:spAutoFit/>
          </a:bodyPr>
          <a:lstStyle/>
          <a:p>
            <a:pPr algn="ctr" eaLnBrk="1" hangingPunct="1"/>
            <a:r>
              <a:rPr lang="en-US" altLang="en-US" sz="4000" b="1" dirty="0">
                <a:solidFill>
                  <a:srgbClr val="FF66CC"/>
                </a:solidFill>
                <a:latin typeface="Times New Roman" panose="02020603050405020304" pitchFamily="18" charset="0"/>
                <a:cs typeface="Times New Roman" panose="02020603050405020304" pitchFamily="18" charset="0"/>
              </a:rPr>
              <a:t>NỘI DUNG </a:t>
            </a:r>
          </a:p>
        </p:txBody>
      </p:sp>
      <p:sp>
        <p:nvSpPr>
          <p:cNvPr id="10" name="Rectangle 9"/>
          <p:cNvSpPr/>
          <p:nvPr/>
        </p:nvSpPr>
        <p:spPr>
          <a:xfrm>
            <a:off x="487875" y="1801504"/>
            <a:ext cx="11244580" cy="2183852"/>
          </a:xfrm>
          <a:prstGeom prst="rect">
            <a:avLst/>
          </a:prstGeom>
          <a:solidFill>
            <a:schemeClr val="accent4">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endParaRPr lang="en-US" sz="3600" dirty="0" err="1">
              <a:solidFill>
                <a:schemeClr val="tx1"/>
              </a:solidFill>
              <a:latin typeface="Times New Roman" panose="02020603050405020304" pitchFamily="18" charset="0"/>
              <a:cs typeface="Times New Roman" panose="02020603050405020304" pitchFamily="18" charset="0"/>
            </a:endParaRPr>
          </a:p>
          <a:p>
            <a:pPr indent="457200" algn="just"/>
            <a:r>
              <a:rPr lang="en-US" sz="3600" dirty="0" err="1">
                <a:solidFill>
                  <a:schemeClr val="tx1"/>
                </a:solidFill>
                <a:latin typeface="Times New Roman" panose="02020603050405020304" pitchFamily="18" charset="0"/>
                <a:cs typeface="Times New Roman" panose="02020603050405020304" pitchFamily="18" charset="0"/>
              </a:rPr>
              <a:t>Chúng</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giờ</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nỗi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nhớ</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càng</a:t>
            </a:r>
            <a:r>
              <a:rPr lang="en-US" sz="3600" dirty="0">
                <a:solidFill>
                  <a:schemeClr val="tx1"/>
                </a:solidFill>
                <a:latin typeface="Times New Roman" panose="02020603050405020304" pitchFamily="18" charset="0"/>
                <a:cs typeface="Times New Roman" panose="02020603050405020304" pitchFamily="18" charset="0"/>
              </a:rPr>
              <a:t> da </a:t>
            </a:r>
            <a:r>
              <a:rPr lang="en-US" sz="3600" dirty="0" err="1" smtClean="0">
                <a:solidFill>
                  <a:schemeClr val="tx1"/>
                </a:solidFill>
                <a:latin typeface="Times New Roman" panose="02020603050405020304" pitchFamily="18" charset="0"/>
                <a:cs typeface="Times New Roman" panose="02020603050405020304" pitchFamily="18" charset="0"/>
              </a:rPr>
              <a:t>diết</a:t>
            </a:r>
            <a:r>
              <a:rPr lang="en-GB" sz="3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5037" y="1463523"/>
            <a:ext cx="10960925" cy="6010109"/>
          </a:xfrm>
        </p:spPr>
        <p:txBody>
          <a:bodyPr>
            <a:noAutofit/>
          </a:bodyPr>
          <a:lstStyle/>
          <a:p>
            <a:pPr marL="0" indent="457200" algn="just">
              <a:buNone/>
            </a:pP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Sau chuyến thăm quê ngoại </a:t>
            </a:r>
            <a:r>
              <a:rPr lang="vi-VN" sz="3200" dirty="0" smtClean="0">
                <a:solidFill>
                  <a:srgbClr val="FF66CC"/>
                </a:solidFill>
                <a:latin typeface="Times New Roman" panose="02020603050405020304" pitchFamily="18" charset="0"/>
                <a:cs typeface="Times New Roman" panose="02020603050405020304" pitchFamily="18" charset="0"/>
                <a:sym typeface="+mn-ea"/>
              </a:rPr>
              <a:t>trở về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nước Mỹ</a:t>
            </a:r>
            <a:r>
              <a:rPr lang="vi-VN" sz="3200" dirty="0" smtClean="0">
                <a:solidFill>
                  <a:schemeClr val="bg1"/>
                </a:solidFill>
                <a:latin typeface="Times New Roman" panose="02020603050405020304" pitchFamily="18" charset="0"/>
                <a:cs typeface="Times New Roman" panose="02020603050405020304" pitchFamily="18" charset="0"/>
                <a:sym typeface="+mn-ea"/>
              </a:rPr>
              <a: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Ki-a cảm thấy mình </a:t>
            </a:r>
            <a:r>
              <a:rPr lang="vi-VN" sz="3200" dirty="0" smtClean="0">
                <a:solidFill>
                  <a:srgbClr val="FF66CC"/>
                </a:solidFill>
                <a:latin typeface="Times New Roman" panose="02020603050405020304" pitchFamily="18" charset="0"/>
                <a:cs typeface="Times New Roman" panose="02020603050405020304" pitchFamily="18" charset="0"/>
                <a:sym typeface="+mn-ea"/>
              </a:rPr>
              <a:t>thật giàu có</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vì có thêm một quê hương.</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Em kể cho các bạn biết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mình vừa có một chuyến đi</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rgbClr val="FF66CC"/>
                </a:solidFill>
                <a:latin typeface="Times New Roman" panose="02020603050405020304" pitchFamily="18" charset="0"/>
                <a:cs typeface="Times New Roman" panose="02020603050405020304" pitchFamily="18" charset="0"/>
                <a:sym typeface="+mn-ea"/>
              </a:rPr>
              <a:t>rất xa</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en-US" altLang="vi-VN" sz="3200" b="1" dirty="0" smtClean="0">
                <a:solidFill>
                  <a:srgbClr val="FF66CC"/>
                </a:solidFill>
                <a:latin typeface="Times New Roman" panose="02020603050405020304" pitchFamily="18" charset="0"/>
                <a:ea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để đến một ngôi làng ở Việt Nam.</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Ngôi làng đó là </a:t>
            </a:r>
            <a:r>
              <a:rPr lang="vi-VN" sz="3200" dirty="0" smtClean="0">
                <a:solidFill>
                  <a:srgbClr val="FF66CC"/>
                </a:solidFill>
                <a:latin typeface="Times New Roman" panose="02020603050405020304" pitchFamily="18" charset="0"/>
                <a:cs typeface="Times New Roman" panose="02020603050405020304" pitchFamily="18" charset="0"/>
                <a:sym typeface="+mn-ea"/>
              </a:rPr>
              <a:t>quê ngoại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của em đấy</a:t>
            </a:r>
            <a:r>
              <a:rPr lang="vi-VN" sz="3200" dirty="0" smtClean="0">
                <a:solidFill>
                  <a:srgbClr val="FF66CC"/>
                </a:solidFill>
                <a:latin typeface="Times New Roman" panose="02020603050405020304" pitchFamily="18" charset="0"/>
                <a:cs typeface="Times New Roman" panose="02020603050405020304" pitchFamily="18" charset="0"/>
                <a:sym typeface="+mn-ea"/>
              </a:rPr>
              <a: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endParaRPr lang="vi-VN" sz="3200" dirty="0">
              <a:solidFill>
                <a:srgbClr val="FF66CC"/>
              </a:solidFill>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Luyện</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đọc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timing>
    <p:tnLst>
      <p:par>
        <p:cTn id="1" dur="indefinite" restart="never" nodeType="tmRoot"/>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98" y="1711488"/>
            <a:ext cx="11451103" cy="1754326"/>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Đọc</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lại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cs typeface="Times New Roman" panose="02020603050405020304" pitchFamily="18" charset="0"/>
                <a:sym typeface="+mn-ea"/>
              </a:rPr>
              <a:t>Quê</a:t>
            </a:r>
            <a:r>
              <a:rPr lang="en-US" sz="3600" kern="0" dirty="0" smtClean="0">
                <a:solidFill>
                  <a:srgbClr val="FF66CC"/>
                </a:solidFill>
                <a:latin typeface="Times New Roman" panose="02020603050405020304" pitchFamily="18"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cs typeface="Times New Roman" panose="02020603050405020304" pitchFamily="18" charset="0"/>
                <a:sym typeface="+mn-ea"/>
              </a:rPr>
              <a:t>ngoại</a:t>
            </a:r>
            <a:r>
              <a:rPr lang="en-US" sz="3600" kern="0" dirty="0" smtClean="0">
                <a:solidFill>
                  <a:srgbClr val="FF66CC"/>
                </a:solidFill>
                <a:latin typeface="Times New Roman" panose="02020603050405020304" pitchFamily="18"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cs typeface="Times New Roman" panose="02020603050405020304" pitchFamily="18" charset="0"/>
                <a:sym typeface="+mn-ea"/>
              </a:rPr>
              <a:t>cho</a:t>
            </a:r>
            <a:r>
              <a:rPr lang="en-US" sz="3600" kern="0" dirty="0" smtClean="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bạn</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bè</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hoặc</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người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thân</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nghe</a:t>
            </a:r>
            <a:r>
              <a:rPr lang="en-US" sz="3600" kern="0" dirty="0">
                <a:solidFill>
                  <a:srgbClr val="FF66CC"/>
                </a:solidFill>
                <a:latin typeface="Times New Roman" panose="02020603050405020304" pitchFamily="18" charset="0"/>
                <a:cs typeface="Times New Roman" panose="02020603050405020304" pitchFamily="18" charset="0"/>
                <a:sym typeface="+mn-ea"/>
              </a:rPr>
              <a:t>.</a:t>
            </a:r>
          </a:p>
          <a:p>
            <a:pPr algn="just"/>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Trả</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lời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lại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những</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câu</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hỏi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trong</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Chuẩn</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bị</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nội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dung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học</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hôm</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sau</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a:t>
            </a:r>
          </a:p>
        </p:txBody>
      </p:sp>
      <p:sp>
        <p:nvSpPr>
          <p:cNvPr id="8" name="Rounded Rectangle 17"/>
          <p:cNvSpPr/>
          <p:nvPr/>
        </p:nvSpPr>
        <p:spPr>
          <a:xfrm>
            <a:off x="3712793" y="530827"/>
            <a:ext cx="51217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HƯỚNG DẪN TỰ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B66B482-4693-443D-AE52-914BB07DB404}"/>
              </a:ext>
            </a:extLst>
          </p:cNvPr>
          <p:cNvPicPr>
            <a:picLocks noChangeAspect="1"/>
          </p:cNvPicPr>
          <p:nvPr/>
        </p:nvPicPr>
        <p:blipFill>
          <a:blip r:embed="rId3"/>
          <a:stretch>
            <a:fillRect/>
          </a:stretch>
        </p:blipFill>
        <p:spPr>
          <a:xfrm>
            <a:off x="759052" y="0"/>
            <a:ext cx="7492633" cy="4816257"/>
          </a:xfrm>
          <a:prstGeom prst="rect">
            <a:avLst/>
          </a:prstGeom>
        </p:spPr>
      </p:pic>
      <p:pic>
        <p:nvPicPr>
          <p:cNvPr id="5" name="图片 19">
            <a:extLst>
              <a:ext uri="{FF2B5EF4-FFF2-40B4-BE49-F238E27FC236}">
                <a16:creationId xmlns="" xmlns:a16="http://schemas.microsoft.com/office/drawing/2014/main" id="{B711AB13-139F-4A9A-A7E7-70B89376D52D}"/>
              </a:ext>
            </a:extLst>
          </p:cNvPr>
          <p:cNvPicPr>
            <a:picLocks noChangeAspect="1"/>
          </p:cNvPicPr>
          <p:nvPr/>
        </p:nvPicPr>
        <p:blipFill rotWithShape="1">
          <a:blip r:embed="rId4">
            <a:extLst>
              <a:ext uri="{28A0092B-C50C-407E-A947-70E740481C1C}">
                <a14:useLocalDpi xmlns:a14="http://schemas.microsoft.com/office/drawing/2010/main" val="0"/>
              </a:ext>
            </a:extLst>
          </a:blip>
          <a:srcRect t="12218"/>
          <a:stretch/>
        </p:blipFill>
        <p:spPr>
          <a:xfrm>
            <a:off x="7278893" y="296733"/>
            <a:ext cx="4913107" cy="3650844"/>
          </a:xfrm>
          <a:prstGeom prst="rect">
            <a:avLst/>
          </a:prstGeom>
        </p:spPr>
      </p:pic>
      <p:pic>
        <p:nvPicPr>
          <p:cNvPr id="6" name="图片 20">
            <a:extLst>
              <a:ext uri="{FF2B5EF4-FFF2-40B4-BE49-F238E27FC236}">
                <a16:creationId xmlns="" xmlns:a16="http://schemas.microsoft.com/office/drawing/2014/main" id="{BDFDC256-7977-499B-8948-7EF94CF3E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416" y="1980555"/>
            <a:ext cx="1538414" cy="1576200"/>
          </a:xfrm>
          <a:prstGeom prst="rect">
            <a:avLst/>
          </a:prstGeom>
        </p:spPr>
      </p:pic>
      <p:grpSp>
        <p:nvGrpSpPr>
          <p:cNvPr id="7" name="组合 21">
            <a:extLst>
              <a:ext uri="{FF2B5EF4-FFF2-40B4-BE49-F238E27FC236}">
                <a16:creationId xmlns="" xmlns:a16="http://schemas.microsoft.com/office/drawing/2014/main" id="{E355F0AF-F7DE-42B0-B409-8A22F0CBD194}"/>
              </a:ext>
            </a:extLst>
          </p:cNvPr>
          <p:cNvGrpSpPr/>
          <p:nvPr/>
        </p:nvGrpSpPr>
        <p:grpSpPr>
          <a:xfrm>
            <a:off x="7727064" y="4103812"/>
            <a:ext cx="3180766" cy="2205840"/>
            <a:chOff x="6987162" y="3076286"/>
            <a:chExt cx="4112129" cy="3291072"/>
          </a:xfrm>
        </p:grpSpPr>
        <p:pic>
          <p:nvPicPr>
            <p:cNvPr id="8" name="图片 22">
              <a:extLst>
                <a:ext uri="{FF2B5EF4-FFF2-40B4-BE49-F238E27FC236}">
                  <a16:creationId xmlns="" xmlns:a16="http://schemas.microsoft.com/office/drawing/2014/main" id="{8E6E042A-8A65-4596-8E3D-8608ADD943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162" y="3076286"/>
              <a:ext cx="4112129" cy="3291072"/>
            </a:xfrm>
            <a:prstGeom prst="rect">
              <a:avLst/>
            </a:prstGeom>
          </p:spPr>
        </p:pic>
        <p:sp>
          <p:nvSpPr>
            <p:cNvPr id="9" name="文本框 23">
              <a:extLst>
                <a:ext uri="{FF2B5EF4-FFF2-40B4-BE49-F238E27FC236}">
                  <a16:creationId xmlns="" xmlns:a16="http://schemas.microsoft.com/office/drawing/2014/main" id="{E4EE9080-72CC-4B54-B616-FB4D4FD0C07B}"/>
                </a:ext>
              </a:extLst>
            </p:cNvPr>
            <p:cNvSpPr txBox="1"/>
            <p:nvPr/>
          </p:nvSpPr>
          <p:spPr>
            <a:xfrm>
              <a:off x="7392774" y="5876656"/>
              <a:ext cx="184731" cy="461665"/>
            </a:xfrm>
            <a:prstGeom prst="rect">
              <a:avLst/>
            </a:prstGeom>
            <a:noFill/>
            <a:effectLst>
              <a:softEdge rad="139700"/>
            </a:effectLst>
          </p:spPr>
          <p:txBody>
            <a:bodyPr vert="horz" wrap="none" rtlCol="0">
              <a:spAutoFit/>
            </a:bodyPr>
            <a:lstStyle>
              <a:defPPr>
                <a:defRPr lang="zh-CN"/>
              </a:defPPr>
              <a:lvl1pPr>
                <a:defRPr sz="2800" b="1">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300" normalizeH="0" baseline="0" noProof="0" dirty="0">
                <a:ln>
                  <a:noFill/>
                </a:ln>
                <a:solidFill>
                  <a:srgbClr val="ED7D31">
                    <a:lumMod val="50000"/>
                  </a:srgbClr>
                </a:solidFill>
                <a:effectLst/>
                <a:uLnTx/>
                <a:uFillTx/>
                <a:latin typeface="Times New Roman"/>
                <a:ea typeface="字魂47号-三分行楷"/>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110" fill="hold"/>
                                        <p:tgtEl>
                                          <p:spTgt spid="5"/>
                                        </p:tgtEl>
                                        <p:attrNameLst>
                                          <p:attrName>ppt_x</p:attrName>
                                        </p:attrNameLst>
                                      </p:cBhvr>
                                      <p:tavLst>
                                        <p:tav tm="0">
                                          <p:val>
                                            <p:strVal val="1+#ppt_w/2"/>
                                          </p:val>
                                        </p:tav>
                                        <p:tav tm="100000">
                                          <p:val>
                                            <p:strVal val="#ppt_x"/>
                                          </p:val>
                                        </p:tav>
                                      </p:tavLst>
                                    </p:anim>
                                    <p:anim calcmode="lin" valueType="num">
                                      <p:cBhvr additive="base">
                                        <p:cTn id="11" dur="2110" fill="hold"/>
                                        <p:tgtEl>
                                          <p:spTgt spid="5"/>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963" fill="hold"/>
                                        <p:tgtEl>
                                          <p:spTgt spid="7"/>
                                        </p:tgtEl>
                                        <p:attrNameLst>
                                          <p:attrName>ppt_x</p:attrName>
                                        </p:attrNameLst>
                                      </p:cBhvr>
                                      <p:tavLst>
                                        <p:tav tm="0">
                                          <p:val>
                                            <p:strVal val="1+#ppt_w/2"/>
                                          </p:val>
                                        </p:tav>
                                        <p:tav tm="100000">
                                          <p:val>
                                            <p:strVal val="#ppt_x"/>
                                          </p:val>
                                        </p:tav>
                                      </p:tavLst>
                                    </p:anim>
                                    <p:anim calcmode="lin" valueType="num">
                                      <p:cBhvr additive="base">
                                        <p:cTn id="18" dur="1963"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THANH MAI\2023-2024\KHOI\DAY TRUYEN HINH\hinh anh\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s 1"/>
          <p:cNvSpPr/>
          <p:nvPr/>
        </p:nvSpPr>
        <p:spPr>
          <a:xfrm>
            <a:off x="4994002" y="782226"/>
            <a:ext cx="5560786" cy="802640"/>
          </a:xfrm>
          <a:prstGeom prst="rect">
            <a:avLst/>
          </a:prstGeom>
          <a:solidFill>
            <a:srgbClr val="09A72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smtClean="0">
                <a:solidFill>
                  <a:srgbClr val="FFFF00"/>
                </a:solidFill>
                <a:latin typeface="Times New Roman" panose="02020603050405020304" pitchFamily="18" charset="0"/>
                <a:ea typeface="Times New Roman" panose="02020603050405020304" pitchFamily="18" charset="0"/>
                <a:sym typeface="+mn-ea"/>
              </a:rPr>
              <a:t>Bài 24: QUÊ NGOẠI</a:t>
            </a:r>
          </a:p>
        </p:txBody>
      </p:sp>
      <p:sp>
        <p:nvSpPr>
          <p:cNvPr id="6" name="Rectangle 5"/>
          <p:cNvSpPr/>
          <p:nvPr/>
        </p:nvSpPr>
        <p:spPr>
          <a:xfrm>
            <a:off x="6121374" y="193785"/>
            <a:ext cx="2300566" cy="564257"/>
          </a:xfrm>
          <a:prstGeom prst="rect">
            <a:avLst/>
          </a:prstGeom>
        </p:spPr>
        <p:txBody>
          <a:bodyPr wrap="none">
            <a:spAutoFit/>
          </a:bodyPr>
          <a:lstStyle/>
          <a:p>
            <a:pPr marL="457200" indent="-457200" algn="ctr">
              <a:lnSpc>
                <a:spcPct val="120000"/>
              </a:lnSpc>
            </a:pPr>
            <a:r>
              <a:rPr lang="nl-NL" sz="2800" b="1" dirty="0">
                <a:solidFill>
                  <a:srgbClr val="002060"/>
                </a:solidFill>
                <a:latin typeface="Times New Roman" panose="02020603050405020304" pitchFamily="18" charset="0"/>
                <a:ea typeface="Times New Roman" panose="02020603050405020304" pitchFamily="18" charset="0"/>
              </a:rPr>
              <a:t>TIẾNG VIỆT</a:t>
            </a:r>
            <a:endParaRPr lang="en-US" sz="28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0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1201484" y="119902"/>
            <a:ext cx="9756011"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chemeClr val="bg1"/>
                </a:solidFill>
                <a:latin typeface="Times New Roman" panose="02020603050405020304" pitchFamily="18" charset="0"/>
                <a:ea typeface="Times New Roman" panose="02020603050405020304" pitchFamily="18" charset="0"/>
              </a:rPr>
              <a:t>TIẾNG VIỆT</a:t>
            </a:r>
            <a:endParaRPr lang="en-US" sz="3600" dirty="0">
              <a:solidFill>
                <a:schemeClr val="bg1"/>
              </a:solidFill>
              <a:latin typeface="Times New Roman" panose="02020603050405020304" pitchFamily="18" charset="0"/>
              <a:ea typeface="Times New Roman" panose="02020603050405020304" pitchFamily="18" charset="0"/>
            </a:endParaRPr>
          </a:p>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Bài </a:t>
            </a:r>
            <a:r>
              <a:rPr lang="nl-NL" sz="3600" b="1" dirty="0" smtClean="0">
                <a:solidFill>
                  <a:srgbClr val="FF0000"/>
                </a:solidFill>
                <a:latin typeface="Times New Roman" panose="02020603050405020304" pitchFamily="18" charset="0"/>
                <a:ea typeface="Times New Roman" panose="02020603050405020304" pitchFamily="18" charset="0"/>
              </a:rPr>
              <a:t>24: QUÊ NGOẠI</a:t>
            </a:r>
            <a:endParaRPr lang="nl-NL" sz="3600" b="1" dirty="0">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96900" y="1512570"/>
            <a:ext cx="3866515" cy="521970"/>
          </a:xfrm>
          <a:prstGeom prst="rect">
            <a:avLst/>
          </a:prstGeom>
          <a:solidFill>
            <a:srgbClr val="0070C0"/>
          </a:solidFill>
        </p:spPr>
        <p:style>
          <a:lnRef idx="1">
            <a:schemeClr val="accent3"/>
          </a:lnRef>
          <a:fillRef idx="1001">
            <a:schemeClr val="dk2"/>
          </a:fillRef>
          <a:effectRef idx="2">
            <a:schemeClr val="accent3"/>
          </a:effectRef>
          <a:fontRef idx="minor">
            <a:schemeClr val="lt1"/>
          </a:fontRef>
        </p:style>
        <p:txBody>
          <a:bodyPr wrap="square">
            <a:spAutoFit/>
          </a:bodyPr>
          <a:lstStyle/>
          <a:p>
            <a:pPr algn="ctr">
              <a:defRPr/>
            </a:pPr>
            <a:r>
              <a:rPr lang="en-US" sz="2800" b="1" dirty="0">
                <a:ln w="0"/>
                <a:solidFill>
                  <a:srgbClr val="FFFF00"/>
                </a:solidFill>
                <a:latin typeface="Times New Roman" panose="02020603050405020304" pitchFamily="18" charset="0"/>
                <a:cs typeface="Times New Roman" panose="02020603050405020304" pitchFamily="18" charset="0"/>
              </a:rPr>
              <a:t>YÊU CẦU CẦN ĐẠT</a:t>
            </a:r>
          </a:p>
        </p:txBody>
      </p:sp>
      <p:sp>
        <p:nvSpPr>
          <p:cNvPr id="7" name="TextBox 6"/>
          <p:cNvSpPr txBox="1"/>
          <p:nvPr/>
        </p:nvSpPr>
        <p:spPr>
          <a:xfrm>
            <a:off x="647681" y="2097465"/>
            <a:ext cx="10972800" cy="6554470"/>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1. </a:t>
            </a:r>
            <a:r>
              <a:rPr lang="nl-NL" sz="3000" dirty="0">
                <a:solidFill>
                  <a:srgbClr val="FF0000"/>
                </a:solidFill>
                <a:latin typeface="Times New Roman" panose="02020603050405020304" pitchFamily="18" charset="0"/>
                <a:cs typeface="Times New Roman" panose="02020603050405020304" pitchFamily="18" charset="0"/>
              </a:rPr>
              <a:t>Đọc đúng từ ngữ, câu, đoạn và toàn bộ câu chuyện “Quê ngoại</a:t>
            </a:r>
            <a:r>
              <a:rPr lang="nl-NL" sz="3000" dirty="0" smtClean="0">
                <a:solidFill>
                  <a:srgbClr val="FF0000"/>
                </a:solidFill>
                <a:latin typeface="Times New Roman" panose="02020603050405020304" pitchFamily="18" charset="0"/>
                <a:cs typeface="Times New Roman" panose="02020603050405020304" pitchFamily="18" charset="0"/>
              </a:rPr>
              <a:t>”. Biết </a:t>
            </a:r>
            <a:r>
              <a:rPr lang="nl-NL" sz="3000" dirty="0">
                <a:solidFill>
                  <a:srgbClr val="FF0000"/>
                </a:solidFill>
                <a:latin typeface="Times New Roman" panose="02020603050405020304" pitchFamily="18" charset="0"/>
                <a:cs typeface="Times New Roman" panose="02020603050405020304" pitchFamily="18" charset="0"/>
              </a:rPr>
              <a:t>đọc diễn cảm thể hiện tâm trạng, cảm xúc của nhân vật trong câu chuyện; biết ngắt, nghỉ hơi sau dấu câu.</a:t>
            </a:r>
            <a:endParaRPr lang="en-US" sz="3000" dirty="0">
              <a:solidFill>
                <a:srgbClr val="FF0000"/>
              </a:solidFill>
              <a:latin typeface="Times New Roman" panose="02020603050405020304" pitchFamily="18" charset="0"/>
              <a:cs typeface="Times New Roman" panose="02020603050405020304" pitchFamily="18" charset="0"/>
            </a:endParaRPr>
          </a:p>
          <a:p>
            <a:pPr algn="just"/>
            <a:r>
              <a:rPr lang="en-GB"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nl-NL" sz="3000" dirty="0" smtClean="0">
                <a:solidFill>
                  <a:srgbClr val="FF0000"/>
                </a:solidFill>
                <a:latin typeface="Times New Roman" panose="02020603050405020304" pitchFamily="18" charset="0"/>
                <a:cs typeface="Times New Roman" panose="02020603050405020304" pitchFamily="18" charset="0"/>
              </a:rPr>
              <a:t>Nhận </a:t>
            </a:r>
            <a:r>
              <a:rPr lang="nl-NL" sz="3000" dirty="0">
                <a:solidFill>
                  <a:srgbClr val="FF0000"/>
                </a:solidFill>
                <a:latin typeface="Times New Roman" panose="02020603050405020304" pitchFamily="18" charset="0"/>
                <a:cs typeface="Times New Roman" panose="02020603050405020304" pitchFamily="18" charset="0"/>
              </a:rPr>
              <a:t>biết được đặc điểm của nhân vật thể hiện qua các từ ngữ, các câu trong bài đọc. Nhận biết được ý chính của mỗi đoạn trong </a:t>
            </a:r>
            <a:r>
              <a:rPr lang="nl-NL" sz="3000" dirty="0" smtClean="0">
                <a:solidFill>
                  <a:srgbClr val="FF0000"/>
                </a:solidFill>
                <a:latin typeface="Times New Roman" panose="02020603050405020304" pitchFamily="18" charset="0"/>
                <a:cs typeface="Times New Roman" panose="02020603050405020304" pitchFamily="18" charset="0"/>
              </a:rPr>
              <a:t>bài.</a:t>
            </a:r>
          </a:p>
          <a:p>
            <a:pPr algn="just"/>
            <a:r>
              <a:rPr lang="en-US" altLang="en-US" sz="3000" dirty="0">
                <a:solidFill>
                  <a:srgbClr val="FF0000"/>
                </a:solidFill>
                <a:latin typeface="Times New Roman" panose="02020603050405020304" pitchFamily="18" charset="0"/>
                <a:cs typeface="Times New Roman" panose="02020603050405020304" pitchFamily="18" charset="0"/>
                <a:sym typeface="+mn-ea"/>
              </a:rPr>
              <a:t>	3. </a:t>
            </a:r>
            <a:r>
              <a:rPr lang="nl-NL" sz="3000" dirty="0">
                <a:solidFill>
                  <a:srgbClr val="FF0000"/>
                </a:solidFill>
                <a:latin typeface="Times New Roman" panose="02020603050405020304" pitchFamily="18" charset="0"/>
                <a:cs typeface="Times New Roman" panose="02020603050405020304" pitchFamily="18" charset="0"/>
                <a:sym typeface="+mn-ea"/>
              </a:rPr>
              <a:t>Hiểu điều tác giả muốn nói qua câu chuyện: Chúng ta ai ai cũng có quê hương. Những kỉ niệm về quê hương bao giờ cũng đẹp. Đặc biệt khi ta đi xa thì nỗi nhớ về quê hương càng da diết</a:t>
            </a:r>
            <a:r>
              <a:rPr lang="nl-NL" sz="3000" dirty="0" smtClean="0">
                <a:solidFill>
                  <a:srgbClr val="FF0000"/>
                </a:solidFill>
                <a:latin typeface="Times New Roman" panose="02020603050405020304" pitchFamily="18" charset="0"/>
                <a:cs typeface="Times New Roman" panose="02020603050405020304" pitchFamily="18" charset="0"/>
                <a:sym typeface="+mn-ea"/>
              </a:rPr>
              <a:t>.</a:t>
            </a:r>
            <a:endParaRPr lang="nl-NL" sz="3000" dirty="0" smtClean="0">
              <a:solidFill>
                <a:srgbClr val="FF0000"/>
              </a:solidFill>
              <a:latin typeface="Times New Roman" panose="02020603050405020304" pitchFamily="18" charset="0"/>
              <a:cs typeface="Times New Roman" panose="02020603050405020304" pitchFamily="18" charset="0"/>
            </a:endParaRPr>
          </a:p>
          <a:p>
            <a:pPr algn="just"/>
            <a:r>
              <a:rPr lang="nl-NL" sz="3000" dirty="0" smtClean="0">
                <a:solidFill>
                  <a:srgbClr val="FF0000"/>
                </a:solidFill>
                <a:latin typeface="Times New Roman" panose="02020603050405020304" pitchFamily="18" charset="0"/>
                <a:cs typeface="Times New Roman" panose="02020603050405020304" pitchFamily="18" charset="0"/>
                <a:sym typeface="+mn-ea"/>
              </a:rPr>
              <a:t>	4. Biết trân trọng những vẻ đẹp của quê hương.</a:t>
            </a:r>
            <a:endParaRPr lang="en-US" sz="3000" dirty="0">
              <a:solidFill>
                <a:srgbClr val="FF0000"/>
              </a:solidFill>
              <a:latin typeface="Times New Roman" panose="02020603050405020304" pitchFamily="18" charset="0"/>
              <a:cs typeface="Times New Roman" panose="02020603050405020304" pitchFamily="18" charset="0"/>
            </a:endParaRPr>
          </a:p>
          <a:p>
            <a:pPr algn="just"/>
            <a:endParaRPr lang="vi-VN" altLang="en-US" sz="3000" dirty="0">
              <a:solidFill>
                <a:schemeClr val="bg1"/>
              </a:solidFill>
              <a:latin typeface="Times New Roman" panose="02020603050405020304" pitchFamily="18" charset="0"/>
              <a:cs typeface="Times New Roman" panose="02020603050405020304" pitchFamily="18" charset="0"/>
            </a:endParaRPr>
          </a:p>
          <a:p>
            <a:pPr algn="just"/>
            <a:endParaRPr lang="en-US" sz="3000" dirty="0">
              <a:solidFill>
                <a:schemeClr val="bg1"/>
              </a:solidFill>
              <a:latin typeface="Times New Roman" panose="02020603050405020304" pitchFamily="18" charset="0"/>
              <a:cs typeface="Times New Roman" panose="02020603050405020304" pitchFamily="18" charset="0"/>
            </a:endParaRPr>
          </a:p>
          <a:p>
            <a:pPr algn="just"/>
            <a:r>
              <a:rPr lang="en-US" altLang="en-US"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alt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mp3-output-ttsfree(dot)com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5770" y="93223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3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248138"/>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Mẹ </a:t>
            </a:r>
            <a:r>
              <a:rPr lang="vi-VN" sz="3100" dirty="0">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chemeClr val="bg1"/>
                </a:solidFill>
                <a:effectLst/>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latin typeface="Times New Roman" panose="02020603050405020304" pitchFamily="18" charset="0"/>
                <a:cs typeface="Times New Roman" panose="02020603050405020304" pitchFamily="18" charset="0"/>
              </a:rPr>
              <a:t>							</a:t>
            </a:r>
          </a:p>
          <a:p>
            <a:pPr algn="just"/>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a:t>
            </a:r>
            <a:r>
              <a:rPr lang="vi-VN" sz="3100" i="1" dirty="0">
                <a:latin typeface="Times New Roman" panose="02020603050405020304" pitchFamily="18" charset="0"/>
                <a:cs typeface="Times New Roman" panose="02020603050405020304" pitchFamily="18" charset="0"/>
              </a:rPr>
              <a:t>Theo</a:t>
            </a:r>
            <a:r>
              <a:rPr lang="vi-VN" sz="3100" dirty="0">
                <a:latin typeface="Times New Roman" panose="02020603050405020304" pitchFamily="18" charset="0"/>
                <a:cs typeface="Times New Roman" panose="02020603050405020304" pitchFamily="18" charset="0"/>
              </a:rPr>
              <a:t> Nguyễn Quang Thiều)</a:t>
            </a:r>
          </a:p>
          <a:p>
            <a:pPr algn="just"/>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288253" y="254229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2" name="Rectangle 1"/>
          <p:cNvSpPr/>
          <p:nvPr/>
        </p:nvSpPr>
        <p:spPr>
          <a:xfrm>
            <a:off x="3600011" y="1602642"/>
            <a:ext cx="2343589"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rộng</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lớn</a:t>
            </a:r>
            <a:r>
              <a:rPr lang="en-US" altLang="en-US" sz="3600" i="1" dirty="0" smtClean="0">
                <a:solidFill>
                  <a:srgbClr val="FF0000"/>
                </a:solidFill>
                <a:latin typeface="Times New Roman" panose="02020603050405020304" pitchFamily="18" charset="0"/>
                <a:cs typeface="Times New Roman" panose="02020603050405020304" pitchFamily="18" charset="0"/>
              </a:rPr>
              <a:t> </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92388" y="1598451"/>
            <a:ext cx="2480914"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thi</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thoảng</a:t>
            </a:r>
            <a:endParaRPr lang="vi-VN" altLang="en-US" sz="3600" i="1" dirty="0"/>
          </a:p>
        </p:txBody>
      </p:sp>
      <p:sp>
        <p:nvSpPr>
          <p:cNvPr id="13" name="Rectangle 12"/>
          <p:cNvSpPr/>
          <p:nvPr/>
        </p:nvSpPr>
        <p:spPr>
          <a:xfrm>
            <a:off x="730552" y="1608709"/>
            <a:ext cx="2455672"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làng</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Chùa</a:t>
            </a:r>
            <a:endParaRPr lang="vi-VN" altLang="en-US" sz="3600" i="1" dirty="0"/>
          </a:p>
        </p:txBody>
      </p:sp>
      <p:sp>
        <p:nvSpPr>
          <p:cNvPr id="14" name="Rectangle 13"/>
          <p:cNvSpPr/>
          <p:nvPr/>
        </p:nvSpPr>
        <p:spPr>
          <a:xfrm>
            <a:off x="6406284" y="1608709"/>
            <a:ext cx="2292607"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trở</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về</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6"/>
          <p:cNvSpPr/>
          <p:nvPr/>
        </p:nvSpPr>
        <p:spPr>
          <a:xfrm>
            <a:off x="462065" y="3483176"/>
            <a:ext cx="11267870" cy="3784600"/>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Mẹ của Ki-a </a:t>
            </a:r>
            <a:r>
              <a:rPr lang="vi-VN" sz="3600" dirty="0" smtClean="0">
                <a:latin typeface="Times New Roman" panose="02020603050405020304" pitchFamily="18" charset="0"/>
                <a:cs typeface="Times New Roman" panose="02020603050405020304" pitchFamily="18" charset="0"/>
              </a:rPr>
              <a:t>kể</a:t>
            </a:r>
            <a:r>
              <a:rPr lang="vi-VN" altLang="en-US" sz="3600" b="1" dirty="0">
                <a:latin typeface="Times New Roman" panose="02020603050405020304" pitchFamily="18" charset="0"/>
                <a:ea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khi mẹ còn nhỏ</a:t>
            </a:r>
            <a:r>
              <a:rPr 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cứ vào dịp nghỉ </a:t>
            </a:r>
            <a:r>
              <a:rPr lang="vi-VN" sz="3600" dirty="0" smtClean="0">
                <a:latin typeface="Times New Roman" panose="02020603050405020304" pitchFamily="18" charset="0"/>
                <a:cs typeface="Times New Roman" panose="02020603050405020304" pitchFamily="18" charset="0"/>
              </a:rPr>
              <a:t>hè</a:t>
            </a:r>
            <a:r>
              <a:rPr lang="vi-VN" altLang="en-US" sz="4800" b="1" dirty="0" smtClean="0">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 mẹ lại được ông ngoại đưa ra đê thả diều</a:t>
            </a:r>
            <a:r>
              <a:rPr 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lấy lá dứa dại làm những chiếc chong </a:t>
            </a:r>
            <a:r>
              <a:rPr lang="vi-VN" sz="3600" dirty="0" smtClean="0">
                <a:latin typeface="Times New Roman" panose="02020603050405020304" pitchFamily="18" charset="0"/>
                <a:cs typeface="Times New Roman" panose="02020603050405020304" pitchFamily="18" charset="0"/>
              </a:rPr>
              <a:t>chóng</a:t>
            </a:r>
            <a:r>
              <a:rPr lang="en-US" altLang="vi-VN" sz="3600" dirty="0" smtClean="0">
                <a:latin typeface="Times New Roman" panose="02020603050405020304" pitchFamily="18" charset="0"/>
                <a:cs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và </a:t>
            </a:r>
            <a:r>
              <a:rPr lang="vi-VN" sz="3600" dirty="0">
                <a:latin typeface="Times New Roman" panose="02020603050405020304" pitchFamily="18" charset="0"/>
                <a:cs typeface="Times New Roman" panose="02020603050405020304" pitchFamily="18" charset="0"/>
              </a:rPr>
              <a:t>những chiếc kèn thổi vang trên mặt </a:t>
            </a:r>
            <a:r>
              <a:rPr lang="vi-VN" sz="3600" dirty="0" smtClean="0">
                <a:latin typeface="Times New Roman" panose="02020603050405020304" pitchFamily="18" charset="0"/>
                <a:cs typeface="Times New Roman" panose="02020603050405020304" pitchFamily="18" charset="0"/>
              </a:rPr>
              <a:t>đê</a:t>
            </a:r>
            <a:r>
              <a:rPr lang="en-US" sz="3600" b="1" dirty="0" smtClean="0">
                <a:latin typeface="Times New Roman" panose="02020603050405020304" pitchFamily="18" charset="0"/>
              </a:rPr>
              <a:t> </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trong những chiều mùa </a:t>
            </a:r>
            <a:r>
              <a:rPr lang="vi-VN" sz="3600" dirty="0" smtClean="0">
                <a:latin typeface="Times New Roman" panose="02020603050405020304" pitchFamily="18" charset="0"/>
                <a:cs typeface="Times New Roman" panose="02020603050405020304" pitchFamily="18" charset="0"/>
              </a:rPr>
              <a:t>hạ</a:t>
            </a:r>
            <a:r>
              <a:rPr lang="en-US" alt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pPr algn="just"/>
            <a:endParaRPr lang="vi-VN" altLang="en-US" sz="48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2" grpId="0" animBg="1"/>
      <p:bldP spid="2" grpId="1" animBg="1"/>
      <p:bldP spid="7" grpId="0" animBg="1"/>
      <p:bldP spid="7" grpId="1" animBg="1"/>
      <p:bldP spid="13" grpId="0" animBg="1"/>
      <p:bldP spid="13" grpId="1" animBg="1"/>
      <p:bldP spid="14" grpId="0" animBg="1"/>
      <p:bldP spid="14" grpId="1" animBg="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725192"/>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solidFill>
                  <a:schemeClr val="accent3">
                    <a:lumMod val="50000"/>
                  </a:schemeClr>
                </a:solidFill>
                <a:latin typeface="Times New Roman" panose="02020603050405020304" pitchFamily="18" charset="0"/>
                <a:cs typeface="Times New Roman" panose="02020603050405020304" pitchFamily="18" charset="0"/>
              </a:rPr>
              <a:t>Mẹ </a:t>
            </a:r>
            <a:r>
              <a:rPr lang="vi-VN" sz="3100" dirty="0">
                <a:solidFill>
                  <a:schemeClr val="accent3">
                    <a:lumMod val="50000"/>
                  </a:schemeClr>
                </a:solidFill>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1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100" dirty="0" smtClean="0">
              <a:solidFill>
                <a:schemeClr val="bg1"/>
              </a:solidFill>
              <a:latin typeface="Times New Roman" panose="02020603050405020304" pitchFamily="18" charset="0"/>
              <a:cs typeface="Times New Roman" panose="02020603050405020304" pitchFamily="18" charset="0"/>
            </a:endParaRPr>
          </a:p>
          <a:p>
            <a:pPr algn="just"/>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883748" y="925629"/>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1</a:t>
            </a:r>
          </a:p>
        </p:txBody>
      </p:sp>
      <p:sp>
        <p:nvSpPr>
          <p:cNvPr id="9" name="Oval 8"/>
          <p:cNvSpPr/>
          <p:nvPr/>
        </p:nvSpPr>
        <p:spPr>
          <a:xfrm>
            <a:off x="835584" y="278008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2</a:t>
            </a:r>
          </a:p>
        </p:txBody>
      </p:sp>
      <p:sp>
        <p:nvSpPr>
          <p:cNvPr id="10" name="Oval 9"/>
          <p:cNvSpPr/>
          <p:nvPr/>
        </p:nvSpPr>
        <p:spPr>
          <a:xfrm>
            <a:off x="773869" y="469577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chemeClr val="bg1"/>
                </a:solidFill>
                <a:effectLst/>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solidFill>
                  <a:schemeClr val="accent4">
                    <a:lumMod val="50000"/>
                  </a:schemeClr>
                </a:solidFill>
                <a:latin typeface="Times New Roman" panose="02020603050405020304" pitchFamily="18" charset="0"/>
                <a:cs typeface="Times New Roman" panose="02020603050405020304" pitchFamily="18" charset="0"/>
              </a:rPr>
              <a:t>							</a:t>
            </a:r>
          </a:p>
          <a:p>
            <a:pPr algn="just"/>
            <a:r>
              <a:rPr lang="en-US" sz="3100" dirty="0">
                <a:solidFill>
                  <a:schemeClr val="accent4">
                    <a:lumMod val="50000"/>
                  </a:schemeClr>
                </a:solidFill>
                <a:latin typeface="Times New Roman" panose="02020603050405020304" pitchFamily="18" charset="0"/>
                <a:cs typeface="Times New Roman" panose="02020603050405020304" pitchFamily="18" charset="0"/>
              </a:rPr>
              <a:t>	</a:t>
            </a:r>
            <a:r>
              <a:rPr lang="en-US" sz="31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a:t>
            </a:r>
            <a:r>
              <a:rPr lang="vi-VN" sz="3100" i="1" dirty="0">
                <a:solidFill>
                  <a:schemeClr val="accent4">
                    <a:lumMod val="50000"/>
                  </a:schemeClr>
                </a:solidFill>
                <a:latin typeface="Times New Roman" panose="02020603050405020304" pitchFamily="18" charset="0"/>
                <a:cs typeface="Times New Roman" panose="02020603050405020304" pitchFamily="18" charset="0"/>
              </a:rPr>
              <a:t>Theo</a:t>
            </a:r>
            <a:r>
              <a:rPr lang="vi-VN" sz="3100" dirty="0">
                <a:solidFill>
                  <a:schemeClr val="accent4">
                    <a:lumMod val="50000"/>
                  </a:schemeClr>
                </a:solidFill>
                <a:latin typeface="Times New Roman" panose="02020603050405020304" pitchFamily="18" charset="0"/>
                <a:cs typeface="Times New Roman" panose="02020603050405020304" pitchFamily="18" charset="0"/>
              </a:rPr>
              <a:t> Nguyễn Quang Thiều)</a:t>
            </a:r>
          </a:p>
          <a:p>
            <a:pPr algn="just"/>
            <a: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t/>
            </a:r>
            <a:b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8" name="Oval 7"/>
          <p:cNvSpPr/>
          <p:nvPr/>
        </p:nvSpPr>
        <p:spPr>
          <a:xfrm>
            <a:off x="813733" y="1640462"/>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406</TotalTime>
  <Words>802</Words>
  <Application>Microsoft Office PowerPoint</Application>
  <PresentationFormat>Custom</PresentationFormat>
  <Paragraphs>133</Paragraphs>
  <Slides>24</Slides>
  <Notes>22</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Sơn Lương Cao</cp:lastModifiedBy>
  <cp:revision>255</cp:revision>
  <cp:lastPrinted>2023-11-26T05:51:39Z</cp:lastPrinted>
  <dcterms:created xsi:type="dcterms:W3CDTF">2023-08-29T00:47:00Z</dcterms:created>
  <dcterms:modified xsi:type="dcterms:W3CDTF">2024-04-22T08:59:20Z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A229417762E347C2948C0EF163436D2D_12</vt:lpwstr>
  </property>
  <property fmtid="{D5CDD505-2E9C-101B-9397-08002B2CF9AE}" pid="3" name="KSOProductBuildVer">
    <vt:lpwstr>1033-12.2.0.13306</vt:lpwstr>
  </property>
</Properties>
</file>