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  <p:sldMasterId id="2147483780" r:id="rId5"/>
    <p:sldMasterId id="2147483792" r:id="rId6"/>
  </p:sldMasterIdLst>
  <p:notesMasterIdLst>
    <p:notesMasterId r:id="rId29"/>
  </p:notesMasterIdLst>
  <p:sldIdLst>
    <p:sldId id="256" r:id="rId7"/>
    <p:sldId id="257" r:id="rId8"/>
    <p:sldId id="258" r:id="rId9"/>
    <p:sldId id="395" r:id="rId10"/>
    <p:sldId id="396" r:id="rId11"/>
    <p:sldId id="397" r:id="rId12"/>
    <p:sldId id="398" r:id="rId13"/>
    <p:sldId id="399" r:id="rId14"/>
    <p:sldId id="261" r:id="rId15"/>
    <p:sldId id="378" r:id="rId16"/>
    <p:sldId id="400" r:id="rId17"/>
    <p:sldId id="401" r:id="rId18"/>
    <p:sldId id="351" r:id="rId19"/>
    <p:sldId id="353" r:id="rId20"/>
    <p:sldId id="405" r:id="rId21"/>
    <p:sldId id="407" r:id="rId22"/>
    <p:sldId id="406" r:id="rId23"/>
    <p:sldId id="263" r:id="rId24"/>
    <p:sldId id="264" r:id="rId25"/>
    <p:sldId id="265" r:id="rId26"/>
    <p:sldId id="266" r:id="rId27"/>
    <p:sldId id="296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42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56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5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71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40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31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3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1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2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7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7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5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4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1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3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3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9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3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5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8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5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2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4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8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6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2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984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235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82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727611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32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88: Biểu đồ cột -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74104" y="1650650"/>
            <a:ext cx="111633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biểu đồ sau rồi nói những thông tin em biết được từ biểu đồ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819E4-0071-20F8-DCE2-62FA25B8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753" y="2212529"/>
            <a:ext cx="8276190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8843C54-86E2-DBBC-6E83-057BFEDF0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58352" y="1298219"/>
            <a:ext cx="1002725" cy="1404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A83A94-E67E-E581-A7B2-EE9B480F26D7}"/>
              </a:ext>
            </a:extLst>
          </p:cNvPr>
          <p:cNvSpPr/>
          <p:nvPr/>
        </p:nvSpPr>
        <p:spPr>
          <a:xfrm>
            <a:off x="6120114" y="1123194"/>
            <a:ext cx="5919485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Biểu đồ này nói về điều gì ? 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Hàng ngang bên dưới cho biết gì? 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Cột số bên trái cho biết gì 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23695-549C-A62B-3FF6-6E0ED86DF8A3}"/>
              </a:ext>
            </a:extLst>
          </p:cNvPr>
          <p:cNvSpPr/>
          <p:nvPr/>
        </p:nvSpPr>
        <p:spPr>
          <a:xfrm>
            <a:off x="589280" y="2349796"/>
            <a:ext cx="49784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tin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đồ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FD07DD-E535-DCFB-515A-A70664AE54B1}"/>
              </a:ext>
            </a:extLst>
          </p:cNvPr>
          <p:cNvSpPr/>
          <p:nvPr/>
        </p:nvSpPr>
        <p:spPr>
          <a:xfrm>
            <a:off x="1577983" y="2949817"/>
            <a:ext cx="9567537" cy="112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Biểu đồ cho biết Số huy chương của đoàn thể thao Việt Nam tại SEA Game 30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B2E6F-F962-A527-3D61-51E08EF4F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464" flipH="1">
            <a:off x="647553" y="3040910"/>
            <a:ext cx="911559" cy="9895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42B25E-8FC8-ACEB-5633-499E5AB6DCC0}"/>
              </a:ext>
            </a:extLst>
          </p:cNvPr>
          <p:cNvSpPr/>
          <p:nvPr/>
        </p:nvSpPr>
        <p:spPr>
          <a:xfrm>
            <a:off x="483907" y="4359318"/>
            <a:ext cx="33714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Huy chương vàng: 98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250ED-C0DC-2A27-502B-2359EE8F3D62}"/>
              </a:ext>
            </a:extLst>
          </p:cNvPr>
          <p:cNvSpPr/>
          <p:nvPr/>
        </p:nvSpPr>
        <p:spPr>
          <a:xfrm>
            <a:off x="4210004" y="4358644"/>
            <a:ext cx="32159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Huy chương bạc: 85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BD051-3F04-EDC6-EE9B-38EDDF5755F4}"/>
              </a:ext>
            </a:extLst>
          </p:cNvPr>
          <p:cNvSpPr/>
          <p:nvPr/>
        </p:nvSpPr>
        <p:spPr>
          <a:xfrm>
            <a:off x="7835154" y="4338998"/>
            <a:ext cx="3573415" cy="461665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Huy chương đồng: 105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8322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A6BC2-C444-D278-68A3-DACD4137D3E3}"/>
              </a:ext>
            </a:extLst>
          </p:cNvPr>
          <p:cNvSpPr/>
          <p:nvPr/>
        </p:nvSpPr>
        <p:spPr>
          <a:xfrm>
            <a:off x="609600" y="2019779"/>
            <a:ext cx="923882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Huy chương nhiều 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huy chương đồng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uy chương ít 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huy chương bạc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1CF64C-B5CB-09F2-59F1-9560456084AC}"/>
              </a:ext>
            </a:extLst>
          </p:cNvPr>
          <p:cNvSpPr/>
          <p:nvPr/>
        </p:nvSpPr>
        <p:spPr>
          <a:xfrm>
            <a:off x="609600" y="3038214"/>
            <a:ext cx="6593840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huy chương vàng nhiều hơn số huy chương bạc: 98 – 85 = 13 (huy chương)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60C594-8352-939E-A494-EA79BD93E59E}"/>
              </a:ext>
            </a:extLst>
          </p:cNvPr>
          <p:cNvSpPr/>
          <p:nvPr/>
        </p:nvSpPr>
        <p:spPr>
          <a:xfrm>
            <a:off x="575733" y="4093973"/>
            <a:ext cx="7095067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Số huy chương vàng ít hơn số huy chương đồng: 105 – 98 = 7 (huy chương)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B86C11-7BAF-F6E0-0703-8793D7A90DD5}"/>
              </a:ext>
            </a:extLst>
          </p:cNvPr>
          <p:cNvSpPr/>
          <p:nvPr/>
        </p:nvSpPr>
        <p:spPr>
          <a:xfrm>
            <a:off x="575733" y="5159151"/>
            <a:ext cx="6739467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Tổng số huy chương cả đoàn thể thao Việt Nam đạt được tại SEA Game 30 là: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98 + 85 +105 = 288 (huy chương)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D57E31-A92F-FE93-F261-2B9116B31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37" y="1979208"/>
            <a:ext cx="1273419" cy="11910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FF05FB-E2CA-05FE-BA48-10F1AEDAD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1" y="2864449"/>
            <a:ext cx="1138592" cy="11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3"/>
            <a:extLst>
              <a:ext uri="{FF2B5EF4-FFF2-40B4-BE49-F238E27FC236}">
                <a16:creationId xmlns:a16="http://schemas.microsoft.com/office/drawing/2014/main" id="{90B9FE3D-4511-4E7C-10AC-82AE1C049E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23634" y="1484740"/>
            <a:ext cx="10198136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cơ sở sản xuất miến dong trong 4 tháng đầu năm đã sản xuất được lượng miến dong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1831304" y="2544730"/>
            <a:ext cx="6245896" cy="26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1: 5 tấn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2: 4 tấn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3: 6 tấn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 4: 5 tấn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A2674-BAC2-37B6-3006-D144B753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89" y="2752407"/>
            <a:ext cx="539571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652744" y="2107850"/>
            <a:ext cx="6245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Hoàn thiện biểu đồ sau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4FBB1-8873-F3FB-44C9-466DC1F2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28" y="2048933"/>
            <a:ext cx="6613104" cy="4720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AAFB9C-B2AD-68A0-DB7A-94F7E3F4F9CF}"/>
              </a:ext>
            </a:extLst>
          </p:cNvPr>
          <p:cNvSpPr txBox="1"/>
          <p:nvPr/>
        </p:nvSpPr>
        <p:spPr>
          <a:xfrm>
            <a:off x="6253017" y="3602762"/>
            <a:ext cx="406399" cy="430887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11E8A-20BB-E7FB-815F-C3A81A2C1D29}"/>
              </a:ext>
            </a:extLst>
          </p:cNvPr>
          <p:cNvSpPr txBox="1"/>
          <p:nvPr/>
        </p:nvSpPr>
        <p:spPr>
          <a:xfrm>
            <a:off x="6898640" y="6193343"/>
            <a:ext cx="1409469" cy="400110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Tháng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751FC-1E04-96AE-BF6B-7404E32860CD}"/>
              </a:ext>
            </a:extLst>
          </p:cNvPr>
          <p:cNvSpPr txBox="1"/>
          <p:nvPr/>
        </p:nvSpPr>
        <p:spPr>
          <a:xfrm>
            <a:off x="8608224" y="3198167"/>
            <a:ext cx="406399" cy="430887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3097E-BCE9-1F68-A9F7-37C5EB769BA9}"/>
              </a:ext>
            </a:extLst>
          </p:cNvPr>
          <p:cNvSpPr txBox="1"/>
          <p:nvPr/>
        </p:nvSpPr>
        <p:spPr>
          <a:xfrm>
            <a:off x="9346937" y="6193343"/>
            <a:ext cx="1242687" cy="400110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Tháng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0995C-CDCE-DD76-382E-5A04167550DF}"/>
              </a:ext>
            </a:extLst>
          </p:cNvPr>
          <p:cNvSpPr txBox="1"/>
          <p:nvPr/>
        </p:nvSpPr>
        <p:spPr>
          <a:xfrm>
            <a:off x="9755555" y="3605194"/>
            <a:ext cx="406399" cy="430887"/>
          </a:xfrm>
          <a:prstGeom prst="rect">
            <a:avLst/>
          </a:prstGeom>
          <a:solidFill>
            <a:srgbClr val="FFFAF7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449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688305" y="2015496"/>
            <a:ext cx="10990616" cy="3056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Trả lời câu hỏi: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Lượng miến dong cơ sở đó sản xuất được trong 4 tháng là bao nhiêu tấn?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Trung bình, mỗi tháng cơ sở đó sản xuất được bao nhiêu tấn miến dong?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Nếu cứ sản xuất với lượng trung bình như 4 tháng đầu năm thì cả năm cơ sở đó sản xuất được bao nhiêu tấn miến dong?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1FF6B-4020-E2D4-6DA3-4D0A9D757D59}"/>
              </a:ext>
            </a:extLst>
          </p:cNvPr>
          <p:cNvSpPr/>
          <p:nvPr/>
        </p:nvSpPr>
        <p:spPr>
          <a:xfrm>
            <a:off x="604230" y="5018914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4BBC95-1D90-71D2-71D5-B501B12CCC9F}"/>
                  </a:ext>
                </a:extLst>
              </p:cNvPr>
              <p:cNvSpPr/>
              <p:nvPr/>
            </p:nvSpPr>
            <p:spPr>
              <a:xfrm>
                <a:off x="688305" y="5569272"/>
                <a:ext cx="8524240" cy="1079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 miến dong cơ sở đó sản xuất được trong 4 tháng: </a:t>
                </a:r>
                <a:endParaRPr lang="en-US" sz="23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3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vi-VN" sz="23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vi-VN" sz="23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3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3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(tấn)</a:t>
                </a:r>
                <a:endParaRPr lang="en-US" sz="23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4BBC95-1D90-71D2-71D5-B501B12CC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05" y="5569272"/>
                <a:ext cx="8524240" cy="1079013"/>
              </a:xfrm>
              <a:prstGeom prst="rect">
                <a:avLst/>
              </a:prstGeom>
              <a:blipFill>
                <a:blip r:embed="rId3"/>
                <a:stretch>
                  <a:fillRect l="-1073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1FF6B-4020-E2D4-6DA3-4D0A9D757D59}"/>
              </a:ext>
            </a:extLst>
          </p:cNvPr>
          <p:cNvSpPr/>
          <p:nvPr/>
        </p:nvSpPr>
        <p:spPr>
          <a:xfrm>
            <a:off x="461991" y="2009527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lời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4BBC95-1D90-71D2-71D5-B501B12CCC9F}"/>
                  </a:ext>
                </a:extLst>
              </p:cNvPr>
              <p:cNvSpPr/>
              <p:nvPr/>
            </p:nvSpPr>
            <p:spPr>
              <a:xfrm>
                <a:off x="630454" y="2268621"/>
                <a:ext cx="11003280" cy="206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Trung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bình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mỗi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tháng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cơ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sở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sản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xuất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+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+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  <m:r>
                          <a:rPr lang="en-US" sz="24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smtClean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5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tấn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marL="381019" indent="-381019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Nếu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cứ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sản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xuất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sản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lượng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bình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cả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năm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cơ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sở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sản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xuất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lượng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miến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dong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5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12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60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t</m:t>
                    </m:r>
                    <m:r>
                      <m:rPr>
                        <m:nor/>
                      </m:rPr>
                      <a:rPr lang="en-US" sz="2400" dirty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ấ</m:t>
                    </m:r>
                    <m:r>
                      <m:rPr>
                        <m:nor/>
                      </m:rPr>
                      <a:rPr lang="en-US" sz="2400" dirty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)</m:t>
                    </m:r>
                  </m:oMath>
                </a14:m>
                <a:endParaRPr lang="en-US" sz="2400" b="1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4BBC95-1D90-71D2-71D5-B501B12CC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4" y="2268621"/>
                <a:ext cx="11003280" cy="2063450"/>
              </a:xfrm>
              <a:prstGeom prst="rect">
                <a:avLst/>
              </a:prstGeom>
              <a:blipFill>
                <a:blip r:embed="rId3"/>
                <a:stretch>
                  <a:fillRect l="-720" r="-886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8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447039" y="941200"/>
            <a:ext cx="10352506" cy="2196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Đọc và mô tả được các số liệu ở dạng biểu đồ cột.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Biết phân tích số liệu cho trên biểu đồ cột.</a:t>
            </a:r>
            <a:endParaRPr kumimoji="0" lang="vi-VN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83A73DD-65BF-6FA2-73A4-898DAF48D7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F7D7B096-4DF2-8456-DC66-8AC7CB8A066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061047" y="4424489"/>
            <a:ext cx="3629538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89: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xuất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của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sự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kiện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933A75-4CBD-8E14-4C0B-BD2BE6965B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93272" y="1608878"/>
            <a:ext cx="7714593" cy="43074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FFEEB1-45B7-621D-A6C6-8D533843DA7B}"/>
              </a:ext>
            </a:extLst>
          </p:cNvPr>
          <p:cNvSpPr/>
          <p:nvPr/>
        </p:nvSpPr>
        <p:spPr>
          <a:xfrm>
            <a:off x="693456" y="1707932"/>
            <a:ext cx="2585771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Quan </a:t>
            </a:r>
            <a:r>
              <a:rPr lang="en-US" sz="2400" dirty="0" err="1">
                <a:latin typeface="UTM Avo" panose="02040603050506020204" pitchFamily="18" charset="0"/>
              </a:rPr>
              <a:t>sát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933A75-4CBD-8E14-4C0B-BD2BE6965BF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17520" y="3324071"/>
            <a:ext cx="5733043" cy="319864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5A86BD-82A2-F63E-B502-F8A1CF3F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01318"/>
              </p:ext>
            </p:extLst>
          </p:nvPr>
        </p:nvGraphicFramePr>
        <p:xfrm>
          <a:off x="191347" y="2381977"/>
          <a:ext cx="11354756" cy="584243"/>
        </p:xfrm>
        <a:graphic>
          <a:graphicData uri="http://schemas.openxmlformats.org/drawingml/2006/table">
            <a:tbl>
              <a:tblPr firstRow="1" bandRow="1"/>
              <a:tblGrid>
                <a:gridCol w="283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A. </a:t>
                      </a:r>
                      <a:r>
                        <a:rPr lang="en-US" sz="2500" dirty="0" err="1">
                          <a:latin typeface="UTM Avo" panose="02040603050506020204" pitchFamily="18" charset="0"/>
                        </a:rPr>
                        <a:t>Hoa</a:t>
                      </a:r>
                      <a:endParaRPr lang="en-US" sz="25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B. </a:t>
                      </a:r>
                      <a:r>
                        <a:rPr lang="en-US" sz="2500" dirty="0" err="1">
                          <a:latin typeface="UTM Avo" panose="02040603050506020204" pitchFamily="18" charset="0"/>
                        </a:rPr>
                        <a:t>Liên</a:t>
                      </a:r>
                      <a:endParaRPr lang="en-US" sz="25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C. Mai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D. </a:t>
                      </a:r>
                      <a:r>
                        <a:rPr lang="en-US" sz="2500" dirty="0" err="1">
                          <a:latin typeface="UTM Avo" panose="02040603050506020204" pitchFamily="18" charset="0"/>
                        </a:rPr>
                        <a:t>Dũng</a:t>
                      </a:r>
                      <a:r>
                        <a:rPr lang="en-US" sz="2500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783698-ACD0-8ED1-FB70-65651ABFD69E}"/>
              </a:ext>
            </a:extLst>
          </p:cNvPr>
          <p:cNvSpPr/>
          <p:nvPr/>
        </p:nvSpPr>
        <p:spPr>
          <a:xfrm>
            <a:off x="2362917" y="1630567"/>
            <a:ext cx="7157729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Câu 1: </a:t>
            </a:r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Bạn nào trồng được nhiều cây nhất</a:t>
            </a:r>
            <a:r>
              <a:rPr lang="en-US" sz="25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71420D-90E9-2F79-A4A1-EDE235E641BA}"/>
              </a:ext>
            </a:extLst>
          </p:cNvPr>
          <p:cNvSpPr/>
          <p:nvPr/>
        </p:nvSpPr>
        <p:spPr>
          <a:xfrm>
            <a:off x="6634480" y="2489200"/>
            <a:ext cx="538480" cy="496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5A86BD-82A2-F63E-B502-F8A1CF3F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9619"/>
              </p:ext>
            </p:extLst>
          </p:nvPr>
        </p:nvGraphicFramePr>
        <p:xfrm>
          <a:off x="191347" y="2381977"/>
          <a:ext cx="11354756" cy="584243"/>
        </p:xfrm>
        <a:graphic>
          <a:graphicData uri="http://schemas.openxmlformats.org/drawingml/2006/table">
            <a:tbl>
              <a:tblPr firstRow="1" bandRow="1"/>
              <a:tblGrid>
                <a:gridCol w="283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A. </a:t>
                      </a:r>
                      <a:r>
                        <a:rPr lang="en-US" sz="2500" dirty="0" err="1">
                          <a:latin typeface="UTM Avo" panose="02040603050506020204" pitchFamily="18" charset="0"/>
                        </a:rPr>
                        <a:t>Lan</a:t>
                      </a:r>
                      <a:endParaRPr lang="en-US" sz="25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B. </a:t>
                      </a:r>
                      <a:r>
                        <a:rPr lang="en-US" sz="2500" dirty="0" err="1">
                          <a:latin typeface="UTM Avo" panose="02040603050506020204" pitchFamily="18" charset="0"/>
                        </a:rPr>
                        <a:t>Hoa</a:t>
                      </a:r>
                      <a:endParaRPr lang="en-US" sz="25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C. </a:t>
                      </a:r>
                      <a:r>
                        <a:rPr lang="en-US" sz="2500" dirty="0" err="1">
                          <a:latin typeface="UTM Avo" panose="02040603050506020204" pitchFamily="18" charset="0"/>
                        </a:rPr>
                        <a:t>Liên</a:t>
                      </a:r>
                      <a:endParaRPr lang="en-US" sz="2500" dirty="0">
                        <a:latin typeface="UTM Avo" panose="02040603050506020204" pitchFamily="18" charset="0"/>
                      </a:endParaRP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D. Mai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783698-ACD0-8ED1-FB70-65651ABFD69E}"/>
              </a:ext>
            </a:extLst>
          </p:cNvPr>
          <p:cNvSpPr/>
          <p:nvPr/>
        </p:nvSpPr>
        <p:spPr>
          <a:xfrm>
            <a:off x="3166021" y="1630567"/>
            <a:ext cx="555152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Câu 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2</a:t>
            </a: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Bạn nào trồng ít cây nhất?</a:t>
            </a:r>
            <a:endParaRPr lang="en-US" sz="25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71420D-90E9-2F79-A4A1-EDE235E641BA}"/>
              </a:ext>
            </a:extLst>
          </p:cNvPr>
          <p:cNvSpPr/>
          <p:nvPr/>
        </p:nvSpPr>
        <p:spPr>
          <a:xfrm>
            <a:off x="3738880" y="2489200"/>
            <a:ext cx="538480" cy="496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FCF8D-CCF5-0072-6CE4-8B3F390F0F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17520" y="3324071"/>
            <a:ext cx="5733043" cy="31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5A86BD-82A2-F63E-B502-F8A1CF3F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17761"/>
              </p:ext>
            </p:extLst>
          </p:nvPr>
        </p:nvGraphicFramePr>
        <p:xfrm>
          <a:off x="191347" y="2381977"/>
          <a:ext cx="11354756" cy="584243"/>
        </p:xfrm>
        <a:graphic>
          <a:graphicData uri="http://schemas.openxmlformats.org/drawingml/2006/table">
            <a:tbl>
              <a:tblPr firstRow="1" bandRow="1"/>
              <a:tblGrid>
                <a:gridCol w="283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A. 5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B. 3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C. 8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D. 4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783698-ACD0-8ED1-FB70-65651ABFD69E}"/>
              </a:ext>
            </a:extLst>
          </p:cNvPr>
          <p:cNvSpPr/>
          <p:nvPr/>
        </p:nvSpPr>
        <p:spPr>
          <a:xfrm>
            <a:off x="2403794" y="1630567"/>
            <a:ext cx="707597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Câu 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3</a:t>
            </a: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Bạn Liên trồng được bao nhiêu cây?</a:t>
            </a:r>
            <a:endParaRPr lang="en-US" sz="25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71420D-90E9-2F79-A4A1-EDE235E641BA}"/>
              </a:ext>
            </a:extLst>
          </p:cNvPr>
          <p:cNvSpPr/>
          <p:nvPr/>
        </p:nvSpPr>
        <p:spPr>
          <a:xfrm>
            <a:off x="1158240" y="2489200"/>
            <a:ext cx="538480" cy="496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FCF8D-CCF5-0072-6CE4-8B3F390F0F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17520" y="3324071"/>
            <a:ext cx="5733043" cy="31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5A86BD-82A2-F63E-B502-F8A1CF3F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65929"/>
              </p:ext>
            </p:extLst>
          </p:nvPr>
        </p:nvGraphicFramePr>
        <p:xfrm>
          <a:off x="191347" y="2381977"/>
          <a:ext cx="11354756" cy="584243"/>
        </p:xfrm>
        <a:graphic>
          <a:graphicData uri="http://schemas.openxmlformats.org/drawingml/2006/table">
            <a:tbl>
              <a:tblPr firstRow="1" bandRow="1"/>
              <a:tblGrid>
                <a:gridCol w="283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A. 2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B. 4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C. 3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D. 5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783698-ACD0-8ED1-FB70-65651ABFD69E}"/>
              </a:ext>
            </a:extLst>
          </p:cNvPr>
          <p:cNvSpPr/>
          <p:nvPr/>
        </p:nvSpPr>
        <p:spPr>
          <a:xfrm>
            <a:off x="1327446" y="1630567"/>
            <a:ext cx="941155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Câu 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4</a:t>
            </a: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Bạn Mai trồng nhiều hơn bạn Dũng bao nhiêu cây?</a:t>
            </a:r>
            <a:endParaRPr lang="en-US" sz="25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71420D-90E9-2F79-A4A1-EDE235E641BA}"/>
              </a:ext>
            </a:extLst>
          </p:cNvPr>
          <p:cNvSpPr/>
          <p:nvPr/>
        </p:nvSpPr>
        <p:spPr>
          <a:xfrm>
            <a:off x="3962400" y="2489200"/>
            <a:ext cx="538480" cy="496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FCF8D-CCF5-0072-6CE4-8B3F390F0F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17520" y="3324071"/>
            <a:ext cx="5733043" cy="31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5A86BD-82A2-F63E-B502-F8A1CF3F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86545"/>
              </p:ext>
            </p:extLst>
          </p:nvPr>
        </p:nvGraphicFramePr>
        <p:xfrm>
          <a:off x="191347" y="2381977"/>
          <a:ext cx="11354756" cy="584243"/>
        </p:xfrm>
        <a:graphic>
          <a:graphicData uri="http://schemas.openxmlformats.org/drawingml/2006/table">
            <a:tbl>
              <a:tblPr firstRow="1" bandRow="1"/>
              <a:tblGrid>
                <a:gridCol w="283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4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A. 1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B. 2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C. 3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8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dirty="0">
                          <a:latin typeface="UTM Avo" panose="02040603050506020204" pitchFamily="18" charset="0"/>
                        </a:rPr>
                        <a:t>D. 5</a:t>
                      </a:r>
                    </a:p>
                  </a:txBody>
                  <a:tcPr marL="60960" marR="60960" marT="30480" marB="3048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783698-ACD0-8ED1-FB70-65651ABFD69E}"/>
              </a:ext>
            </a:extLst>
          </p:cNvPr>
          <p:cNvSpPr/>
          <p:nvPr/>
        </p:nvSpPr>
        <p:spPr>
          <a:xfrm>
            <a:off x="998029" y="1630567"/>
            <a:ext cx="10070386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Câu 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5</a:t>
            </a:r>
            <a:r>
              <a:rPr lang="vi-VN" sz="25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vi-VN" sz="25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+mn-cs"/>
              </a:rPr>
              <a:t>Bạn Lan và Hoa trồng được tổng cộng bao nhiêu cây ?</a:t>
            </a:r>
            <a:endParaRPr lang="en-US" sz="25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71420D-90E9-2F79-A4A1-EDE235E641BA}"/>
              </a:ext>
            </a:extLst>
          </p:cNvPr>
          <p:cNvSpPr/>
          <p:nvPr/>
        </p:nvSpPr>
        <p:spPr>
          <a:xfrm>
            <a:off x="9702800" y="2489200"/>
            <a:ext cx="538480" cy="496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FCF8D-CCF5-0072-6CE4-8B3F390F0F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02203" y="3124326"/>
            <a:ext cx="5733043" cy="31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642</Words>
  <Application>Microsoft Office PowerPoint</Application>
  <PresentationFormat>Widescreen</PresentationFormat>
  <Paragraphs>84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Calibri Light</vt:lpstr>
      <vt:lpstr>Calibri</vt:lpstr>
      <vt:lpstr>UTM Avo</vt:lpstr>
      <vt:lpstr>Cambria Math</vt:lpstr>
      <vt:lpstr>Arial</vt:lpstr>
      <vt:lpstr>1_Office Theme</vt:lpstr>
      <vt:lpstr>Office Theme</vt:lpstr>
      <vt:lpstr>3_Office Theme</vt:lpstr>
      <vt:lpstr>4_Office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2023-10-24T04:45:10Z</dcterms:created>
  <dcterms:modified xsi:type="dcterms:W3CDTF">2024-02-20T02:24:59Z</dcterms:modified>
</cp:coreProperties>
</file>