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44" r:id="rId3"/>
    <p:sldMasterId id="2147483756" r:id="rId4"/>
    <p:sldMasterId id="2147483768" r:id="rId5"/>
    <p:sldMasterId id="2147483780" r:id="rId6"/>
    <p:sldMasterId id="2147483792" r:id="rId7"/>
  </p:sldMasterIdLst>
  <p:notesMasterIdLst>
    <p:notesMasterId r:id="rId32"/>
  </p:notesMasterIdLst>
  <p:sldIdLst>
    <p:sldId id="256" r:id="rId8"/>
    <p:sldId id="257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261" r:id="rId17"/>
    <p:sldId id="378" r:id="rId18"/>
    <p:sldId id="416" r:id="rId19"/>
    <p:sldId id="417" r:id="rId20"/>
    <p:sldId id="351" r:id="rId21"/>
    <p:sldId id="353" r:id="rId22"/>
    <p:sldId id="418" r:id="rId23"/>
    <p:sldId id="419" r:id="rId24"/>
    <p:sldId id="420" r:id="rId25"/>
    <p:sldId id="263" r:id="rId26"/>
    <p:sldId id="421" r:id="rId27"/>
    <p:sldId id="264" r:id="rId28"/>
    <p:sldId id="265" r:id="rId29"/>
    <p:sldId id="266" r:id="rId30"/>
    <p:sldId id="296" r:id="rId31"/>
  </p:sldIdLst>
  <p:sldSz cx="12192000" cy="6858000"/>
  <p:notesSz cx="6858000" cy="9144000"/>
  <p:embeddedFontLst>
    <p:embeddedFont>
      <p:font typeface="Cambria Math" panose="02040503050406030204" pitchFamily="18" charset="0"/>
      <p:regular r:id="rId33"/>
    </p:embeddedFont>
    <p:embeddedFont>
      <p:font typeface="UTM Avo" panose="02040603050506020204" pitchFamily="18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FFFFFF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5" autoAdjust="0"/>
    <p:restoredTop sz="85676" autoAdjust="0"/>
  </p:normalViewPr>
  <p:slideViewPr>
    <p:cSldViewPr snapToGrid="0">
      <p:cViewPr varScale="1">
        <p:scale>
          <a:sx n="94" d="100"/>
          <a:sy n="94" d="100"/>
        </p:scale>
        <p:origin x="9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commentAuthors" Target="commentAuthors.xml"/><Relationship Id="rId21" Type="http://schemas.openxmlformats.org/officeDocument/2006/relationships/slide" Target="slides/slide14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1.fntdata"/><Relationship Id="rId3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UTM Avo" panose="02040603050506020204" pitchFamily="18" charset="0"/>
              </a:rPr>
              <a:t>Click </a:t>
            </a:r>
            <a:r>
              <a:rPr lang="en-US" dirty="0" err="1">
                <a:latin typeface="UTM Avo" panose="02040603050506020204" pitchFamily="18" charset="0"/>
              </a:rPr>
              <a:t>vào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quả</a:t>
            </a:r>
            <a:r>
              <a:rPr lang="en-US" dirty="0">
                <a:latin typeface="UTM Avo" panose="02040603050506020204" pitchFamily="18" charset="0"/>
              </a:rPr>
              <a:t> cam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hỏi</a:t>
            </a:r>
            <a:endParaRPr lang="en-US" dirty="0">
              <a:latin typeface="UTM Avo" panose="0204060305050602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UTM Avo" panose="02040603050506020204" pitchFamily="18" charset="0"/>
              </a:rPr>
              <a:t>Click </a:t>
            </a:r>
            <a:r>
              <a:rPr lang="en-US" b="1" dirty="0">
                <a:latin typeface="UTM Avo" panose="02040603050506020204" pitchFamily="18" charset="0"/>
              </a:rPr>
              <a:t>Quay </a:t>
            </a:r>
            <a:r>
              <a:rPr lang="en-US" b="1" dirty="0" err="1">
                <a:latin typeface="UTM Avo" panose="02040603050506020204" pitchFamily="18" charset="0"/>
              </a:rPr>
              <a:t>về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trở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màn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hình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chính</a:t>
            </a:r>
            <a:endParaRPr lang="en-US" dirty="0">
              <a:latin typeface="UTM Avo" panose="0204060305050602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UTM Avo" panose="02040603050506020204" pitchFamily="18" charset="0"/>
              </a:rPr>
              <a:t>Click </a:t>
            </a:r>
            <a:r>
              <a:rPr lang="en-US" b="1" i="0" dirty="0" err="1">
                <a:latin typeface="UTM Avo" panose="02040603050506020204" pitchFamily="18" charset="0"/>
              </a:rPr>
              <a:t>Tiếp</a:t>
            </a:r>
            <a:r>
              <a:rPr lang="en-US" b="1" i="0" dirty="0">
                <a:latin typeface="UTM Avo" panose="02040603050506020204" pitchFamily="18" charset="0"/>
              </a:rPr>
              <a:t> </a:t>
            </a:r>
            <a:r>
              <a:rPr lang="en-US" b="1" i="0" dirty="0" err="1">
                <a:latin typeface="UTM Avo" panose="02040603050506020204" pitchFamily="18" charset="0"/>
              </a:rPr>
              <a:t>theo</a:t>
            </a:r>
            <a:r>
              <a:rPr lang="en-US" b="1" i="0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chuyển</a:t>
            </a:r>
            <a:r>
              <a:rPr lang="en-US" dirty="0">
                <a:latin typeface="UTM Avo" panose="02040603050506020204" pitchFamily="18" charset="0"/>
              </a:rPr>
              <a:t> sang </a:t>
            </a:r>
            <a:r>
              <a:rPr lang="en-US" dirty="0" err="1">
                <a:latin typeface="UTM Avo" panose="02040603050506020204" pitchFamily="18" charset="0"/>
              </a:rPr>
              <a:t>Luyện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tập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646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09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C39C3BDB-0521-2FDA-1824-3CA6440D2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42CFF985-58A4-45D2-9D22-218283E923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C4CEFB26-33BE-4729-E5C9-13C59BFBF3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798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0E112CCE-17C0-FFF9-1D6B-8066F8202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>
            <a:extLst>
              <a:ext uri="{FF2B5EF4-FFF2-40B4-BE49-F238E27FC236}">
                <a16:creationId xmlns:a16="http://schemas.microsoft.com/office/drawing/2014/main" id="{4352AE65-A16F-795A-9BDF-0ECF6B50F7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>
            <a:extLst>
              <a:ext uri="{FF2B5EF4-FFF2-40B4-BE49-F238E27FC236}">
                <a16:creationId xmlns:a16="http://schemas.microsoft.com/office/drawing/2014/main" id="{E4A345B8-8F77-0539-AF1F-46012D8968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0145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>
          <a:extLst>
            <a:ext uri="{FF2B5EF4-FFF2-40B4-BE49-F238E27FC236}">
              <a16:creationId xmlns:a16="http://schemas.microsoft.com/office/drawing/2014/main" id="{6B905799-6BC4-6453-D76F-00295AB9F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>
            <a:extLst>
              <a:ext uri="{FF2B5EF4-FFF2-40B4-BE49-F238E27FC236}">
                <a16:creationId xmlns:a16="http://schemas.microsoft.com/office/drawing/2014/main" id="{5E60E690-9048-3418-A87F-AB1092FEA6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>
            <a:extLst>
              <a:ext uri="{FF2B5EF4-FFF2-40B4-BE49-F238E27FC236}">
                <a16:creationId xmlns:a16="http://schemas.microsoft.com/office/drawing/2014/main" id="{A061A71F-A181-C229-A913-C957AF03DC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537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0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8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1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6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88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2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108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73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5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80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7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1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2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1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60498"/>
      </p:ext>
    </p:extLst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77632"/>
      </p:ext>
    </p:extLst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15488"/>
      </p:ext>
    </p:extLst>
  </p:cSld>
  <p:clrMapOvr>
    <a:masterClrMapping/>
  </p:clrMapOvr>
  <p:transition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35157"/>
      </p:ext>
    </p:extLst>
  </p:cSld>
  <p:clrMapOvr>
    <a:masterClrMapping/>
  </p:clrMapOvr>
  <p:transition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403541"/>
      </p:ext>
    </p:extLst>
  </p:cSld>
  <p:clrMapOvr>
    <a:masterClrMapping/>
  </p:clrMapOvr>
  <p:transition>
    <p:split orient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14355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84368"/>
      </p:ext>
    </p:extLst>
  </p:cSld>
  <p:clrMapOvr>
    <a:masterClrMapping/>
  </p:clrMapOvr>
  <p:transition>
    <p:split orient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79591"/>
      </p:ext>
    </p:extLst>
  </p:cSld>
  <p:clrMapOvr>
    <a:masterClrMapping/>
  </p:clrMapOvr>
  <p:transition>
    <p:split orient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78922"/>
      </p:ext>
    </p:extLst>
  </p:cSld>
  <p:clrMapOvr>
    <a:masterClrMapping/>
  </p:clrMapOvr>
  <p:transition>
    <p:split orient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00004"/>
      </p:ext>
    </p:extLst>
  </p:cSld>
  <p:clrMapOvr>
    <a:masterClrMapping/>
  </p:clrMapOvr>
  <p:transition>
    <p:split orient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596008"/>
      </p:ext>
    </p:extLst>
  </p:cSld>
  <p:clrMapOvr>
    <a:masterClrMapping/>
  </p:clrMapOvr>
  <p:transition>
    <p:split orient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1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35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132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220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68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08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83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12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2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701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0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64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4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640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805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5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179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8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97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681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93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79263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buClrTx/>
            </a:pPr>
            <a:fld id="{3E7A662F-ADB8-46B8-818A-62BC133FFAB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46">
                <a:buClrTx/>
              </a:pPr>
              <a:t>2/20/2024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buClrTx/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46">
              <a:buClrTx/>
            </a:pPr>
            <a:fld id="{9D488BAC-C627-4D4D-894C-97E6872A1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914446">
                <a:buClrTx/>
              </a:pPr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743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split orient="vert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62D52B3-CF31-4732-86D0-40AC1C07CA0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3775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1B85617-5F9C-4A1A-B683-2137AA5F1868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17965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5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86/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5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86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9.png"/><Relationship Id="rId4" Type="http://schemas.openxmlformats.org/officeDocument/2006/relationships/hyperlink" Target="https://www.facebook.com/groups/hoc10donghanhcunggiaovientieuhoc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audio" Target="../media/audio1.wav"/><Relationship Id="rId21" Type="http://schemas.openxmlformats.org/officeDocument/2006/relationships/slide" Target="slide5.xml"/><Relationship Id="rId7" Type="http://schemas.openxmlformats.org/officeDocument/2006/relationships/image" Target="../media/image9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5" Type="http://schemas.openxmlformats.org/officeDocument/2006/relationships/slide" Target="slide9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slide" Target="slide8.xml"/><Relationship Id="rId5" Type="http://schemas.openxmlformats.org/officeDocument/2006/relationships/image" Target="../media/image7.png"/><Relationship Id="rId15" Type="http://schemas.openxmlformats.org/officeDocument/2006/relationships/image" Target="../media/image5.svg"/><Relationship Id="rId23" Type="http://schemas.openxmlformats.org/officeDocument/2006/relationships/slide" Target="slide7.xml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4.png"/><Relationship Id="rId22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openxmlformats.org/officeDocument/2006/relationships/audio" Target="../media/audio3.wav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44.xml"/><Relationship Id="rId15" Type="http://schemas.openxmlformats.org/officeDocument/2006/relationships/slide" Target="slide4.xml"/><Relationship Id="rId10" Type="http://schemas.openxmlformats.org/officeDocument/2006/relationships/image" Target="../media/image26.png"/><Relationship Id="rId4" Type="http://schemas.openxmlformats.org/officeDocument/2006/relationships/audio" Target="../media/media2.mp3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openxmlformats.org/officeDocument/2006/relationships/audio" Target="../media/audio3.wav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44.xml"/><Relationship Id="rId15" Type="http://schemas.openxmlformats.org/officeDocument/2006/relationships/slide" Target="slide4.xml"/><Relationship Id="rId10" Type="http://schemas.openxmlformats.org/officeDocument/2006/relationships/image" Target="../media/image34.png"/><Relationship Id="rId4" Type="http://schemas.openxmlformats.org/officeDocument/2006/relationships/audio" Target="../media/media2.mp3"/><Relationship Id="rId9" Type="http://schemas.openxmlformats.org/officeDocument/2006/relationships/image" Target="../media/image33.png"/><Relationship Id="rId1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1.png"/><Relationship Id="rId3" Type="http://schemas.microsoft.com/office/2007/relationships/media" Target="../media/media2.mp3"/><Relationship Id="rId7" Type="http://schemas.openxmlformats.org/officeDocument/2006/relationships/audio" Target="../media/audio3.wav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30.svg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1.png"/><Relationship Id="rId3" Type="http://schemas.microsoft.com/office/2007/relationships/media" Target="../media/media2.mp3"/><Relationship Id="rId7" Type="http://schemas.openxmlformats.org/officeDocument/2006/relationships/audio" Target="../media/audio3.wav"/><Relationship Id="rId12" Type="http://schemas.openxmlformats.org/officeDocument/2006/relationships/slide" Target="slide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30.svg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9.png"/><Relationship Id="rId3" Type="http://schemas.microsoft.com/office/2007/relationships/media" Target="../media/media2.mp3"/><Relationship Id="rId7" Type="http://schemas.openxmlformats.org/officeDocument/2006/relationships/audio" Target="../media/audio3.wav"/><Relationship Id="rId12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44.xml"/><Relationship Id="rId15" Type="http://schemas.openxmlformats.org/officeDocument/2006/relationships/slide" Target="slide4.xml"/><Relationship Id="rId10" Type="http://schemas.openxmlformats.org/officeDocument/2006/relationships/image" Target="../media/image40.png"/><Relationship Id="rId4" Type="http://schemas.openxmlformats.org/officeDocument/2006/relationships/audio" Target="../media/media2.mp3"/><Relationship Id="rId9" Type="http://schemas.openxmlformats.org/officeDocument/2006/relationships/image" Target="../media/image39.png"/><Relationship Id="rId1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40640" y="1818640"/>
            <a:ext cx="12110720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 32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it-IT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90: Em ôn lại những gì đã học Tiết 2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5960DFB9-864E-6F0B-B5AA-D5EA9CDBDE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83226" y="173397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/>
              <p:nvPr/>
            </p:nvSpPr>
            <p:spPr>
              <a:xfrm>
                <a:off x="1242024" y="1599850"/>
                <a:ext cx="5646456" cy="4846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Một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cửa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hàng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bán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hoa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quả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ngày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đầu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bán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được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120 kg,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ngày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thứ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hai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bán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được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Calibri"/>
                    <a:cs typeface="Times New Roman"/>
                  </a:rPr>
                  <a:t>bằng</a:t>
                </a:r>
                <a:r>
                  <a:rPr lang="fr-F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khối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lượng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hoa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quả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ngày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đầu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,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ngày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thứ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ba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bán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được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gấp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đôi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khối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lượng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ngày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đầu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.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Hỏi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trung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bình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mỗi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ngày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cửa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hàng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đó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bán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được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bao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nhiêu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ki-lô-gam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hoa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:r>
                  <a:rPr lang="fr-FR" sz="2400" dirty="0" err="1">
                    <a:latin typeface="UTM Avo" panose="02040603050506020204" pitchFamily="18" charset="0"/>
                    <a:ea typeface="等线"/>
                    <a:cs typeface="Times New Roman"/>
                  </a:rPr>
                  <a:t>quả</a:t>
                </a:r>
                <a:r>
                  <a:rPr lang="fr-F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 ?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CCE4AAE-802D-2A1C-CF78-C08FCD693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24" y="1599850"/>
                <a:ext cx="5646456" cy="4846648"/>
              </a:xfrm>
              <a:prstGeom prst="rect">
                <a:avLst/>
              </a:prstGeom>
              <a:blipFill>
                <a:blip r:embed="rId4"/>
                <a:stretch>
                  <a:fillRect l="-1728" r="-1620" b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Picture 68">
            <a:extLst>
              <a:ext uri="{FF2B5EF4-FFF2-40B4-BE49-F238E27FC236}">
                <a16:creationId xmlns:a16="http://schemas.microsoft.com/office/drawing/2014/main" id="{C6B165F6-12A3-FAB8-691A-414C62FA2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560" y="1691322"/>
            <a:ext cx="4620577" cy="375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866D7EC0-7860-478C-705C-954D449CC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F429C1-6F6C-1AC4-826D-048558ED3E9A}"/>
              </a:ext>
            </a:extLst>
          </p:cNvPr>
          <p:cNvSpPr/>
          <p:nvPr/>
        </p:nvSpPr>
        <p:spPr>
          <a:xfrm>
            <a:off x="683226" y="173397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A4EA5E-DD6B-A575-41C5-B3721A0AD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464" flipH="1">
            <a:off x="568171" y="4997544"/>
            <a:ext cx="1118903" cy="12146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F3E340-FD83-FAE1-4D80-13526B1DA252}"/>
              </a:ext>
            </a:extLst>
          </p:cNvPr>
          <p:cNvSpPr/>
          <p:nvPr/>
        </p:nvSpPr>
        <p:spPr>
          <a:xfrm>
            <a:off x="1845900" y="4978818"/>
            <a:ext cx="8812949" cy="1685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  <a:prstDash val="dash"/>
          </a:ln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/>
              </a:rPr>
              <a:t>Tính số hoa quả bán được ở ngày thứ 2 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/>
              </a:rPr>
              <a:t>Tính số hoa quả bán được ở ngày thứ 3</a:t>
            </a: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  <a:ea typeface="Calibri"/>
              </a:rPr>
              <a:t>→ Trung bình mỗi ngày bán được bao nhiêu kg hoa quả?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7535B4-F2ED-E8D3-717A-718CA6D3DBF5}"/>
              </a:ext>
            </a:extLst>
          </p:cNvPr>
          <p:cNvSpPr/>
          <p:nvPr/>
        </p:nvSpPr>
        <p:spPr>
          <a:xfrm>
            <a:off x="1400098" y="1581856"/>
            <a:ext cx="1363422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Tóm</a:t>
            </a: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tắt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9C7609A-B8B6-A3B9-2FD8-2D6F533A1A3A}"/>
                  </a:ext>
                </a:extLst>
              </p:cNvPr>
              <p:cNvSpPr/>
              <p:nvPr/>
            </p:nvSpPr>
            <p:spPr>
              <a:xfrm>
                <a:off x="1400098" y="2133067"/>
                <a:ext cx="6717445" cy="2622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Ngày 1 bán được : 120 kg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Ngày 2 bán được: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 số hoa quả ngày 1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2400" dirty="0">
                    <a:latin typeface="UTM Avo" panose="02040603050506020204" pitchFamily="18" charset="0"/>
                    <a:ea typeface="等线"/>
                    <a:cs typeface="Times New Roman"/>
                  </a:rPr>
                  <a:t>Ngày 3 bán được: gấp 2 lần ngày 1</a:t>
                </a:r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2400" dirty="0">
                    <a:latin typeface="UTM Avo" panose="02040603050506020204" pitchFamily="18" charset="0"/>
                    <a:ea typeface="Calibri"/>
                  </a:rPr>
                  <a:t>Hỏi: Trung bình mỗi ngày bán được ? kg</a:t>
                </a:r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9C7609A-B8B6-A3B9-2FD8-2D6F533A1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098" y="2133067"/>
                <a:ext cx="6717445" cy="2622577"/>
              </a:xfrm>
              <a:prstGeom prst="rect">
                <a:avLst/>
              </a:prstGeom>
              <a:blipFill>
                <a:blip r:embed="rId5"/>
                <a:stretch>
                  <a:fillRect l="-1452" b="-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>
          <a:extLst>
            <a:ext uri="{FF2B5EF4-FFF2-40B4-BE49-F238E27FC236}">
              <a16:creationId xmlns:a16="http://schemas.microsoft.com/office/drawing/2014/main" id="{CEBA46CA-1910-449F-2E5C-8E13C7B53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45D1DA-935E-A678-4EFB-AD640E80054E}"/>
              </a:ext>
            </a:extLst>
          </p:cNvPr>
          <p:cNvSpPr/>
          <p:nvPr/>
        </p:nvSpPr>
        <p:spPr>
          <a:xfrm>
            <a:off x="683226" y="1733972"/>
            <a:ext cx="632493" cy="375921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A40A5A-701D-82AD-FFE3-17AE26920373}"/>
              </a:ext>
            </a:extLst>
          </p:cNvPr>
          <p:cNvSpPr/>
          <p:nvPr/>
        </p:nvSpPr>
        <p:spPr>
          <a:xfrm>
            <a:off x="1400098" y="1581856"/>
            <a:ext cx="1566622" cy="57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Bài </a:t>
            </a:r>
            <a:r>
              <a:rPr lang="en-US" sz="2400" b="1" dirty="0" err="1">
                <a:solidFill>
                  <a:srgbClr val="C00000"/>
                </a:solidFill>
                <a:latin typeface="UTM Avo" panose="02040603050506020204" pitchFamily="18" charset="0"/>
                <a:cs typeface="Arial" pitchFamily="34" charset="0"/>
              </a:rPr>
              <a:t>giải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B51E93-78EB-79A8-423F-DA5AD5257D14}"/>
                  </a:ext>
                </a:extLst>
              </p:cNvPr>
              <p:cNvSpPr/>
              <p:nvPr/>
            </p:nvSpPr>
            <p:spPr>
              <a:xfrm>
                <a:off x="591824" y="1921932"/>
                <a:ext cx="10726416" cy="37205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2500" dirty="0">
                    <a:latin typeface="UTM Avo" panose="02040603050506020204" pitchFamily="18" charset="0"/>
                    <a:ea typeface="Calibri"/>
                    <a:cs typeface="Times New Roman"/>
                  </a:rPr>
                  <a:t>Ngày thứ 2 cửa hàng bán được số kg hoa quả là:</a:t>
                </a:r>
                <a:r>
                  <a:rPr lang="en-US" sz="25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5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120</m:t>
                    </m:r>
                    <m:r>
                      <a:rPr lang="pt-BR" sz="2500"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pt-BR" sz="250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pt-BR" sz="25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48</m:t>
                    </m:r>
                  </m:oMath>
                </a14:m>
                <a:r>
                  <a:rPr lang="pt-BR" sz="2500" dirty="0">
                    <a:latin typeface="UTM Avo" panose="02040603050506020204" pitchFamily="18" charset="0"/>
                    <a:ea typeface="等线"/>
                    <a:cs typeface="Times New Roman"/>
                  </a:rPr>
                  <a:t> (kg)</a:t>
                </a:r>
                <a:endParaRPr lang="en-US" sz="25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pt-BR" sz="2500" dirty="0">
                    <a:latin typeface="UTM Avo" panose="02040603050506020204" pitchFamily="18" charset="0"/>
                    <a:ea typeface="等线"/>
                    <a:cs typeface="Times New Roman"/>
                  </a:rPr>
                  <a:t>Ngày thứ 3 của hàng bán được số kg hoa quả là:</a:t>
                </a:r>
                <a:r>
                  <a:rPr lang="en-US" sz="25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pt-BR" sz="25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120</m:t>
                    </m:r>
                    <m:r>
                      <a:rPr lang="pt-BR" sz="2500"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r>
                      <m:rPr>
                        <m:nor/>
                      </m:rPr>
                      <a:rPr lang="pt-BR" sz="25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2</m:t>
                    </m:r>
                    <m:r>
                      <a:rPr lang="pt-BR" sz="250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pt-BR" sz="25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240</m:t>
                    </m:r>
                  </m:oMath>
                </a14:m>
                <a:r>
                  <a:rPr lang="pt-BR" sz="2500" dirty="0">
                    <a:latin typeface="UTM Avo" panose="02040603050506020204" pitchFamily="18" charset="0"/>
                    <a:ea typeface="等线"/>
                    <a:cs typeface="Times New Roman"/>
                  </a:rPr>
                  <a:t> (kg)</a:t>
                </a:r>
                <a:endParaRPr lang="en-US" sz="25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pt-BR" sz="2500" dirty="0">
                    <a:latin typeface="UTM Avo" panose="02040603050506020204" pitchFamily="18" charset="0"/>
                    <a:ea typeface="等线"/>
                    <a:cs typeface="Times New Roman"/>
                  </a:rPr>
                  <a:t>Trung bình mỗi ngày cửa hàng đó bán được số kg hoa quả là:</a:t>
                </a:r>
                <a:r>
                  <a:rPr lang="en-US" sz="2500" dirty="0">
                    <a:latin typeface="UTM Avo" panose="02040603050506020204" pitchFamily="18" charset="0"/>
                    <a:ea typeface="等线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120 + 48 + 240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5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pt-BR" sz="250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pt-BR" sz="25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136</m:t>
                    </m:r>
                    <m:r>
                      <a:rPr lang="pt-BR" sz="2500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pt-BR" sz="2500" dirty="0">
                    <a:latin typeface="UTM Avo" panose="02040603050506020204" pitchFamily="18" charset="0"/>
                    <a:ea typeface="等线"/>
                    <a:cs typeface="Times New Roman"/>
                  </a:rPr>
                  <a:t>(kg)</a:t>
                </a:r>
                <a:endParaRPr lang="en-US" sz="25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pt-BR" sz="2500" dirty="0">
                    <a:latin typeface="UTM Avo" panose="02040603050506020204" pitchFamily="18" charset="0"/>
                    <a:ea typeface="等线"/>
                  </a:rPr>
                  <a:t>Đáp số: 136 kg hoa quả.</a:t>
                </a:r>
                <a:endParaRPr lang="en-US" sz="25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CB51E93-78EB-79A8-423F-DA5AD5257D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24" y="1921932"/>
                <a:ext cx="10726416" cy="3720506"/>
              </a:xfrm>
              <a:prstGeom prst="rect">
                <a:avLst/>
              </a:prstGeom>
              <a:blipFill>
                <a:blip r:embed="rId4"/>
                <a:stretch>
                  <a:fillRect l="-568" r="-568" b="-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3"/>
            <a:extLst>
              <a:ext uri="{FF2B5EF4-FFF2-40B4-BE49-F238E27FC236}">
                <a16:creationId xmlns:a16="http://schemas.microsoft.com/office/drawing/2014/main" id="{517D616F-7D11-6BAF-9D67-3406ACBDC5D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11228-AD21-D458-9398-1C752383BD5B}"/>
              </a:ext>
            </a:extLst>
          </p:cNvPr>
          <p:cNvSpPr/>
          <p:nvPr/>
        </p:nvSpPr>
        <p:spPr>
          <a:xfrm>
            <a:off x="601903" y="1719808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BE783-AA9F-401A-B489-90DD261E2B5E}"/>
              </a:ext>
            </a:extLst>
          </p:cNvPr>
          <p:cNvSpPr txBox="1"/>
          <p:nvPr/>
        </p:nvSpPr>
        <p:spPr>
          <a:xfrm>
            <a:off x="1300977" y="1702549"/>
            <a:ext cx="10232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533"/>
              </a:spcAft>
            </a:pPr>
            <a:r>
              <a:rPr lang="vi-VN" sz="2400" b="1" dirty="0">
                <a:latin typeface="UTM Avo" panose="02040603050506020204" pitchFamily="18" charset="0"/>
                <a:ea typeface="Calibri"/>
                <a:cs typeface="Times New Roman"/>
              </a:rPr>
              <a:t>Quan sát biểu đồ dưới dây và nêu nhận xét</a:t>
            </a:r>
            <a:r>
              <a:rPr lang="en-US" sz="2400" b="1" dirty="0">
                <a:latin typeface="UTM Avo" panose="02040603050506020204" pitchFamily="18" charset="0"/>
                <a:ea typeface="Calibri"/>
                <a:cs typeface="Times New Roman"/>
              </a:rPr>
              <a:t>.</a:t>
            </a:r>
            <a:endParaRPr lang="vi-VN" sz="2400" b="1" dirty="0">
              <a:latin typeface="UTM Avo" panose="02040603050506020204" pitchFamily="18" charset="0"/>
              <a:ea typeface="Calibri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7E6E2F-BCD0-11FF-D84E-771FDC4951B1}"/>
              </a:ext>
            </a:extLst>
          </p:cNvPr>
          <p:cNvSpPr/>
          <p:nvPr/>
        </p:nvSpPr>
        <p:spPr>
          <a:xfrm>
            <a:off x="2492727" y="6033387"/>
            <a:ext cx="766748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Nhiệt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độ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trung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bình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tháng</a:t>
            </a:r>
            <a:r>
              <a:rPr lang="en-US" sz="2400" b="1" dirty="0">
                <a:latin typeface="UTM Avo" panose="02040603050506020204" pitchFamily="18" charset="0"/>
              </a:rPr>
              <a:t> ở </a:t>
            </a:r>
            <a:r>
              <a:rPr lang="en-US" sz="2400" b="1" dirty="0" err="1">
                <a:latin typeface="UTM Avo" panose="02040603050506020204" pitchFamily="18" charset="0"/>
              </a:rPr>
              <a:t>một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thành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phố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18567-02B6-59FF-F6A4-08762DEE8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30" y="2282437"/>
            <a:ext cx="7336939" cy="36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46892F-0818-BE06-DDB1-EAA625E0F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1C0E734-40BB-B194-748B-830CA7A3AE51}"/>
              </a:ext>
            </a:extLst>
          </p:cNvPr>
          <p:cNvSpPr/>
          <p:nvPr/>
        </p:nvSpPr>
        <p:spPr>
          <a:xfrm>
            <a:off x="601903" y="1719808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A3960-79B9-B630-01E7-EE3357621D1A}"/>
              </a:ext>
            </a:extLst>
          </p:cNvPr>
          <p:cNvSpPr txBox="1"/>
          <p:nvPr/>
        </p:nvSpPr>
        <p:spPr>
          <a:xfrm>
            <a:off x="551677" y="2248649"/>
            <a:ext cx="10232317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/>
                <a:cs typeface="Times New Roman"/>
              </a:rPr>
              <a:t>Biểu đồ trên cho biết gì ? </a:t>
            </a:r>
          </a:p>
          <a:p>
            <a:pPr marL="342900" lvl="0" indent="-342900" algn="just">
              <a:lnSpc>
                <a:spcPct val="150000"/>
              </a:lnSpc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/>
                <a:cs typeface="Times New Roman"/>
              </a:rPr>
              <a:t>Trục ngang biểu diễn về gì ?</a:t>
            </a:r>
          </a:p>
          <a:p>
            <a:pPr marL="342900" lvl="0" indent="-342900" algn="just"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/>
                <a:cs typeface="Times New Roman"/>
              </a:rPr>
              <a:t>Trục đứng biểu diễn về gì ? </a:t>
            </a:r>
          </a:p>
          <a:p>
            <a:pPr marL="342900" lvl="0" indent="-342900" algn="just"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/>
                <a:cs typeface="Times New Roman"/>
              </a:rPr>
              <a:t>Tháng nào có nhiệt độ trung bình cao nhất?</a:t>
            </a:r>
          </a:p>
          <a:p>
            <a:pPr marL="342900" lvl="0" indent="-342900" algn="just"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/>
                <a:cs typeface="Times New Roman"/>
              </a:rPr>
              <a:t>Tháng nào có nhiệt độ trung bình thấp nhất?</a:t>
            </a:r>
          </a:p>
          <a:p>
            <a:pPr marL="342900" lvl="0" indent="-342900" algn="just"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/>
                <a:cs typeface="Times New Roman"/>
              </a:rPr>
              <a:t>Nhiệt độ trung bình của 3 tháng đầu là ?</a:t>
            </a:r>
          </a:p>
          <a:p>
            <a:pPr marL="342900" lvl="0" indent="-342900" algn="just"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/>
                <a:cs typeface="Times New Roman"/>
              </a:rPr>
              <a:t>Nhiệt độ trung bình của 3 tháng cuối là?</a:t>
            </a:r>
          </a:p>
        </p:txBody>
      </p:sp>
      <p:pic>
        <p:nvPicPr>
          <p:cNvPr id="5" name="Picture 29">
            <a:extLst>
              <a:ext uri="{FF2B5EF4-FFF2-40B4-BE49-F238E27FC236}">
                <a16:creationId xmlns:a16="http://schemas.microsoft.com/office/drawing/2014/main" id="{BEE1E77A-DD01-593F-954F-426F29B637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16936" y="2100975"/>
            <a:ext cx="1660122" cy="318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9D4772-CAEA-E03C-F07E-8AF8BDBB1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E01AB74-B6BE-BB51-B051-4C97D9604F20}"/>
              </a:ext>
            </a:extLst>
          </p:cNvPr>
          <p:cNvSpPr/>
          <p:nvPr/>
        </p:nvSpPr>
        <p:spPr>
          <a:xfrm>
            <a:off x="601903" y="1719808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80D4BD-C1D2-FA11-B7D7-38F443E986EF}"/>
              </a:ext>
            </a:extLst>
          </p:cNvPr>
          <p:cNvSpPr/>
          <p:nvPr/>
        </p:nvSpPr>
        <p:spPr>
          <a:xfrm>
            <a:off x="533194" y="2193414"/>
            <a:ext cx="11379406" cy="1675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UTM Avo" panose="02040603050506020204" pitchFamily="18" charset="0"/>
                <a:ea typeface="Calibri"/>
                <a:cs typeface="Times New Roman"/>
              </a:rPr>
              <a:t>Biểu đồ cho biết “</a:t>
            </a:r>
            <a:r>
              <a:rPr lang="pt-BR" sz="2400" b="1" dirty="0">
                <a:latin typeface="UTM Avo" panose="02040603050506020204" pitchFamily="18" charset="0"/>
                <a:ea typeface="Calibri"/>
                <a:cs typeface="Times New Roman"/>
              </a:rPr>
              <a:t>Nhiệt độ trung bình các tháng của một thành phố</a:t>
            </a:r>
            <a:r>
              <a:rPr lang="pt-BR" sz="2400" dirty="0">
                <a:latin typeface="UTM Avo" panose="02040603050506020204" pitchFamily="18" charset="0"/>
                <a:ea typeface="Calibri"/>
                <a:cs typeface="Times New Roman"/>
              </a:rPr>
              <a:t>”.</a:t>
            </a:r>
            <a:endParaRPr lang="en-US" sz="2400" dirty="0">
              <a:latin typeface="UTM Avo" panose="02040603050506020204" pitchFamily="18" charset="0"/>
              <a:ea typeface="Calibri"/>
              <a:cs typeface="Times New Roman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UTM Avo" panose="02040603050506020204" pitchFamily="18" charset="0"/>
                <a:ea typeface="Calibri"/>
                <a:cs typeface="Times New Roman"/>
              </a:rPr>
              <a:t>Trục ngang biểu diễn các tháng trong năm (từ tháng 1 đến tháng 12).</a:t>
            </a:r>
            <a:endParaRPr lang="en-US" sz="2400" dirty="0">
              <a:latin typeface="UTM Avo" panose="02040603050506020204" pitchFamily="18" charset="0"/>
              <a:ea typeface="Calibri"/>
              <a:cs typeface="Times New Roman"/>
            </a:endParaRP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UTM Avo" panose="02040603050506020204" pitchFamily="18" charset="0"/>
                <a:ea typeface="Calibri"/>
                <a:cs typeface="Times New Roman"/>
              </a:rPr>
              <a:t>Trục đứng biểu diễn nhiệt độ.</a:t>
            </a:r>
            <a:endParaRPr lang="en-US" sz="2400" dirty="0">
              <a:latin typeface="UTM Avo" panose="02040603050506020204" pitchFamily="18" charset="0"/>
              <a:ea typeface="Calibri"/>
              <a:cs typeface="Times New 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F594A-ECC7-BA11-0B35-CEE12DB87FB1}"/>
              </a:ext>
            </a:extLst>
          </p:cNvPr>
          <p:cNvSpPr txBox="1"/>
          <p:nvPr/>
        </p:nvSpPr>
        <p:spPr>
          <a:xfrm>
            <a:off x="533194" y="3885663"/>
            <a:ext cx="7442200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UTM Avo" panose="02040603050506020204" pitchFamily="18" charset="0"/>
                <a:ea typeface="Calibri"/>
                <a:cs typeface="Times New Roman"/>
              </a:rPr>
              <a:t>Tháng có nhiệt độ trung bình cao nhất là tháng 6 và tháng 7 (cột cao nhất).</a:t>
            </a:r>
            <a:endParaRPr lang="en-US" sz="2400" dirty="0">
              <a:latin typeface="UTM Avo" panose="02040603050506020204" pitchFamily="18" charset="0"/>
              <a:ea typeface="Calibri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85EA0-8BB3-F4AE-877B-94F8C4E16717}"/>
              </a:ext>
            </a:extLst>
          </p:cNvPr>
          <p:cNvSpPr txBox="1"/>
          <p:nvPr/>
        </p:nvSpPr>
        <p:spPr>
          <a:xfrm>
            <a:off x="533194" y="5007509"/>
            <a:ext cx="7442200" cy="1121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>
                <a:latin typeface="UTM Avo" panose="02040603050506020204" pitchFamily="18" charset="0"/>
                <a:ea typeface="Calibri"/>
                <a:cs typeface="Times New Roman"/>
              </a:rPr>
              <a:t>Tháng có nhiệt độ trung bình thấp nhất là tháng 1 (cột thấp nhất).</a:t>
            </a:r>
            <a:endParaRPr lang="en-US" sz="2400" dirty="0">
              <a:latin typeface="UTM Avo" panose="02040603050506020204" pitchFamily="18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12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414A8-D6A6-8E82-3B52-90D57853D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0902AE6-E9C1-2905-168A-FA1D38439574}"/>
              </a:ext>
            </a:extLst>
          </p:cNvPr>
          <p:cNvSpPr/>
          <p:nvPr/>
        </p:nvSpPr>
        <p:spPr>
          <a:xfrm>
            <a:off x="601903" y="1719808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77EBD1C-589F-0753-5F0E-9582D0B94454}"/>
                  </a:ext>
                </a:extLst>
              </p:cNvPr>
              <p:cNvSpPr/>
              <p:nvPr/>
            </p:nvSpPr>
            <p:spPr>
              <a:xfrm>
                <a:off x="533194" y="2193414"/>
                <a:ext cx="11379406" cy="1918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pt-B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Nhiệt độ trung bình của 3 tháng đầu là: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17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18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pt-BR" sz="240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18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pt-BR" sz="2400">
                        <a:latin typeface="Cambria Math"/>
                        <a:ea typeface="Calibri"/>
                        <a:cs typeface="Times New Roman"/>
                      </a:rPr>
                      <m:t>°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C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.</m:t>
                    </m:r>
                  </m:oMath>
                </a14:m>
                <a:endParaRPr lang="en-US" sz="24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pt-BR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Nhiệt độ trung bình của 3 tháng cuối là:</a:t>
                </a:r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27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24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pt-BR" sz="2400" i="0"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pt-BR" sz="240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20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 </m:t>
                    </m:r>
                    <m:r>
                      <a:rPr lang="pt-BR" sz="2400">
                        <a:latin typeface="Cambria Math"/>
                        <a:ea typeface="Calibri"/>
                        <a:cs typeface="Times New Roman"/>
                      </a:rPr>
                      <m:t>°</m:t>
                    </m:r>
                    <m:r>
                      <m:rPr>
                        <m:nor/>
                      </m:rPr>
                      <a:rPr lang="pt-BR" sz="2400" i="0"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C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77EBD1C-589F-0753-5F0E-9582D0B944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94" y="2193414"/>
                <a:ext cx="11379406" cy="1918089"/>
              </a:xfrm>
              <a:prstGeom prst="rect">
                <a:avLst/>
              </a:prstGeom>
              <a:blipFill>
                <a:blip r:embed="rId3"/>
                <a:stretch>
                  <a:fillRect l="-803" b="-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0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853439" y="1779400"/>
            <a:ext cx="10352506" cy="65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thêm được điều gì?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9764B82E-9612-8133-A8E8-3B8482E034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>
          <a:extLst>
            <a:ext uri="{FF2B5EF4-FFF2-40B4-BE49-F238E27FC236}">
              <a16:creationId xmlns:a16="http://schemas.microsoft.com/office/drawing/2014/main" id="{EE91E04F-9CC7-D604-89F6-EA35B5CA5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891B1A-5474-07A9-7105-C2729075E31A}"/>
              </a:ext>
            </a:extLst>
          </p:cNvPr>
          <p:cNvSpPr txBox="1"/>
          <p:nvPr/>
        </p:nvSpPr>
        <p:spPr>
          <a:xfrm>
            <a:off x="2336799" y="1779400"/>
            <a:ext cx="7188201" cy="129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  <a:defRPr/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 điều đó giúp ích gì cho em trong cuộc sống hằng ngày?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64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FF2DF7F8-2D75-86A4-C63D-48E5F4A6835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80793" y="2659452"/>
            <a:ext cx="215109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Ôn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kiến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thức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r>
              <a:rPr kumimoji="0" 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thành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VBT</a:t>
            </a:r>
            <a:endParaRPr kumimoji="0" lang="en-VN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401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649052" y="4319772"/>
            <a:ext cx="4377347" cy="1801895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21472" y="4760304"/>
            <a:ext cx="3447194" cy="955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Đọc và chuẩn bị trước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pt-BR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91: Em vui học Toán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018" y="3822281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kết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cộng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đồng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giáo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viên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và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nhận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thêm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nhiều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liệu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giảng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dạy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quý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thầy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cô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gia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3" name="Picture 11">
            <a:extLst>
              <a:ext uri="{FF2B5EF4-FFF2-40B4-BE49-F238E27FC236}">
                <a16:creationId xmlns:a16="http://schemas.microsoft.com/office/drawing/2014/main" id="{0A62EDEB-0B2E-166F-23EA-99F796944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16911" y="316457"/>
            <a:ext cx="1474245" cy="147424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2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6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>
              <a:buClrTx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6" y="2195919"/>
            <a:ext cx="5617029" cy="1325563"/>
          </a:xfrm>
          <a:prstGeom prst="rect">
            <a:avLst/>
          </a:prstGeom>
        </p:spPr>
        <p:txBody>
          <a:bodyPr vert="horz" lIns="91431" tIns="45715" rIns="91431" bIns="45715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630">
              <a:buClrTx/>
            </a:pPr>
            <a:r>
              <a:rPr lang="en-US" sz="7200" b="1" dirty="0">
                <a:ln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 HÁI CAM</a:t>
            </a: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id="{A1645EF3-5193-D171-01B8-D20DBF8BF4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4773985"/>
            <a:ext cx="1110922" cy="1085927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0233" y="3985185"/>
            <a:ext cx="1873013" cy="1901536"/>
          </a:xfrm>
          <a:prstGeom prst="rect">
            <a:avLst/>
          </a:prstGeom>
        </p:spPr>
      </p:pic>
      <p:pic>
        <p:nvPicPr>
          <p:cNvPr id="76" name="Picture 7">
            <a:extLst>
              <a:ext uri="{FF2B5EF4-FFF2-40B4-BE49-F238E27FC236}">
                <a16:creationId xmlns:a16="http://schemas.microsoft.com/office/drawing/2014/main" id="{31B42984-6A06-D543-F5AF-C996616C6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315800" y="4679120"/>
            <a:ext cx="1358793" cy="1251788"/>
          </a:xfrm>
          <a:prstGeom prst="rect">
            <a:avLst/>
          </a:prstGeom>
        </p:spPr>
      </p:pic>
      <p:pic>
        <p:nvPicPr>
          <p:cNvPr id="54" name="Picture 17">
            <a:extLst>
              <a:ext uri="{FF2B5EF4-FFF2-40B4-BE49-F238E27FC236}">
                <a16:creationId xmlns:a16="http://schemas.microsoft.com/office/drawing/2014/main" id="{4A7C7AAC-3B70-C407-EBFD-FF047F25ECA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8390" y="4665406"/>
            <a:ext cx="515068" cy="123123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DBAF44B-A559-0A7F-FB6B-EC7481EEF3E1}"/>
              </a:ext>
            </a:extLst>
          </p:cNvPr>
          <p:cNvGrpSpPr/>
          <p:nvPr/>
        </p:nvGrpSpPr>
        <p:grpSpPr>
          <a:xfrm>
            <a:off x="29812" y="5413029"/>
            <a:ext cx="12122653" cy="684757"/>
            <a:chOff x="-8290" y="5413027"/>
            <a:chExt cx="12122653" cy="6847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A97B517-4A72-F012-4561-8136F0E05B88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57" name="Picture 28">
                <a:extLst>
                  <a:ext uri="{FF2B5EF4-FFF2-40B4-BE49-F238E27FC236}">
                    <a16:creationId xmlns:a16="http://schemas.microsoft.com/office/drawing/2014/main" id="{88A168E1-E521-FE1C-551F-6E9BE1D42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59" name="Picture 28">
                <a:extLst>
                  <a:ext uri="{FF2B5EF4-FFF2-40B4-BE49-F238E27FC236}">
                    <a16:creationId xmlns:a16="http://schemas.microsoft.com/office/drawing/2014/main" id="{F52430A5-D28B-4CA2-3391-B218CCF56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0" name="Picture 28">
                <a:extLst>
                  <a:ext uri="{FF2B5EF4-FFF2-40B4-BE49-F238E27FC236}">
                    <a16:creationId xmlns:a16="http://schemas.microsoft.com/office/drawing/2014/main" id="{389721E7-C836-CCF3-3AD3-0C32B1A41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7" name="Picture 28">
                <a:extLst>
                  <a:ext uri="{FF2B5EF4-FFF2-40B4-BE49-F238E27FC236}">
                    <a16:creationId xmlns:a16="http://schemas.microsoft.com/office/drawing/2014/main" id="{A68E5A3D-6A83-5F9F-7C79-C548C85AA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9" name="Picture 28">
                <a:extLst>
                  <a:ext uri="{FF2B5EF4-FFF2-40B4-BE49-F238E27FC236}">
                    <a16:creationId xmlns:a16="http://schemas.microsoft.com/office/drawing/2014/main" id="{8A68903C-421A-6C36-365F-DA022943D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0" name="Picture 28">
                <a:extLst>
                  <a:ext uri="{FF2B5EF4-FFF2-40B4-BE49-F238E27FC236}">
                    <a16:creationId xmlns:a16="http://schemas.microsoft.com/office/drawing/2014/main" id="{E3676029-B3EB-85AA-DDA4-07AB4D906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1" name="Picture 28">
                <a:extLst>
                  <a:ext uri="{FF2B5EF4-FFF2-40B4-BE49-F238E27FC236}">
                    <a16:creationId xmlns:a16="http://schemas.microsoft.com/office/drawing/2014/main" id="{0C82DD3D-EE82-85A8-E637-F6725963E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2" name="Picture 28">
                <a:extLst>
                  <a:ext uri="{FF2B5EF4-FFF2-40B4-BE49-F238E27FC236}">
                    <a16:creationId xmlns:a16="http://schemas.microsoft.com/office/drawing/2014/main" id="{6013191C-42C2-0263-3911-549E9A94A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id="{C4208611-058B-D079-893C-6AA8E01A9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id="{78AE347E-4624-0DAA-6D1D-98AEE1FAF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79" name="Picture 28">
              <a:extLst>
                <a:ext uri="{FF2B5EF4-FFF2-40B4-BE49-F238E27FC236}">
                  <a16:creationId xmlns:a16="http://schemas.microsoft.com/office/drawing/2014/main" id="{9114F5FE-3390-7CFD-E74D-3A7EBCE1D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80" name="Picture 28">
              <a:extLst>
                <a:ext uri="{FF2B5EF4-FFF2-40B4-BE49-F238E27FC236}">
                  <a16:creationId xmlns:a16="http://schemas.microsoft.com/office/drawing/2014/main" id="{7D209461-B33C-EBB5-B1AA-24F7BC214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81" name="Picture 28">
              <a:extLst>
                <a:ext uri="{FF2B5EF4-FFF2-40B4-BE49-F238E27FC236}">
                  <a16:creationId xmlns:a16="http://schemas.microsoft.com/office/drawing/2014/main" id="{A116D83E-D576-E068-F1A4-6C6B7638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82" name="Picture 28">
              <a:extLst>
                <a:ext uri="{FF2B5EF4-FFF2-40B4-BE49-F238E27FC236}">
                  <a16:creationId xmlns:a16="http://schemas.microsoft.com/office/drawing/2014/main" id="{CB467FAB-A0C1-9414-0EF9-D5B589E16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43" name="Picture 9">
            <a:extLst>
              <a:ext uri="{FF2B5EF4-FFF2-40B4-BE49-F238E27FC236}">
                <a16:creationId xmlns:a16="http://schemas.microsoft.com/office/drawing/2014/main" id="{E8CC3E8C-B601-A94F-0C00-38F3196530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400634" y="-5938"/>
            <a:ext cx="5798132" cy="6851558"/>
          </a:xfrm>
          <a:prstGeom prst="rect">
            <a:avLst/>
          </a:prstGeom>
        </p:spPr>
      </p:pic>
      <p:pic>
        <p:nvPicPr>
          <p:cNvPr id="12" name="Picture 11">
            <a:hlinkClick r:id="rId14" action="ppaction://hlinksldjump"/>
            <a:extLst>
              <a:ext uri="{FF2B5EF4-FFF2-40B4-BE49-F238E27FC236}">
                <a16:creationId xmlns:a16="http://schemas.microsoft.com/office/drawing/2014/main" id="{E6867C48-0FA7-A6BA-E158-19B5D5F64E7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2870228" y="4413107"/>
            <a:ext cx="2792210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2198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1562 0.00232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2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6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>
              <a:buClrTx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buClrTx/>
            </a:pPr>
            <a:endParaRPr lang="en-U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id="{468E6E86-2698-21EC-05BF-8C893A7C99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4773985"/>
            <a:ext cx="1110922" cy="1085927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23FD4A3-7D42-C765-74AF-144EBD0B6F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0233" y="3985185"/>
            <a:ext cx="1873013" cy="1901536"/>
          </a:xfrm>
          <a:prstGeom prst="rect">
            <a:avLst/>
          </a:prstGeom>
        </p:spPr>
      </p:pic>
      <p:pic>
        <p:nvPicPr>
          <p:cNvPr id="58" name="Picture 7">
            <a:extLst>
              <a:ext uri="{FF2B5EF4-FFF2-40B4-BE49-F238E27FC236}">
                <a16:creationId xmlns:a16="http://schemas.microsoft.com/office/drawing/2014/main" id="{7868D53D-5B0C-A25B-07D7-0E7186815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315800" y="4679120"/>
            <a:ext cx="1358793" cy="1251788"/>
          </a:xfrm>
          <a:prstGeom prst="rect">
            <a:avLst/>
          </a:prstGeom>
        </p:spPr>
      </p:pic>
      <p:pic>
        <p:nvPicPr>
          <p:cNvPr id="59" name="Picture 17">
            <a:extLst>
              <a:ext uri="{FF2B5EF4-FFF2-40B4-BE49-F238E27FC236}">
                <a16:creationId xmlns:a16="http://schemas.microsoft.com/office/drawing/2014/main" id="{2A0C6E9A-CE80-90E4-4647-ECC4D0BE3CD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8390" y="4665406"/>
            <a:ext cx="515068" cy="123123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0871AAE-94C1-BF6C-136C-7AD2DEEF3295}"/>
              </a:ext>
            </a:extLst>
          </p:cNvPr>
          <p:cNvGrpSpPr/>
          <p:nvPr/>
        </p:nvGrpSpPr>
        <p:grpSpPr>
          <a:xfrm>
            <a:off x="29812" y="5413029"/>
            <a:ext cx="12122653" cy="684757"/>
            <a:chOff x="-8290" y="5413027"/>
            <a:chExt cx="12122653" cy="68475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6497D3F7-6732-F8B8-579A-D217268FABB5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id="{40015C2E-BA31-33C7-C4D2-0C080A77D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id="{5C136423-896E-306E-2670-9195C7D20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5" name="Picture 28">
                <a:extLst>
                  <a:ext uri="{FF2B5EF4-FFF2-40B4-BE49-F238E27FC236}">
                    <a16:creationId xmlns:a16="http://schemas.microsoft.com/office/drawing/2014/main" id="{0FF70990-447D-C718-34B8-96A7F3587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1" name="Picture 28">
                <a:extLst>
                  <a:ext uri="{FF2B5EF4-FFF2-40B4-BE49-F238E27FC236}">
                    <a16:creationId xmlns:a16="http://schemas.microsoft.com/office/drawing/2014/main" id="{D4CD895B-DBC0-AE79-EF61-52F38B3D1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2" name="Picture 28">
                <a:extLst>
                  <a:ext uri="{FF2B5EF4-FFF2-40B4-BE49-F238E27FC236}">
                    <a16:creationId xmlns:a16="http://schemas.microsoft.com/office/drawing/2014/main" id="{C85EA560-BF4D-59B6-9045-8A3E5A168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3" name="Picture 28">
                <a:extLst>
                  <a:ext uri="{FF2B5EF4-FFF2-40B4-BE49-F238E27FC236}">
                    <a16:creationId xmlns:a16="http://schemas.microsoft.com/office/drawing/2014/main" id="{CF89B1D3-E8C6-B0F9-351D-867569C82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4" name="Picture 28">
                <a:extLst>
                  <a:ext uri="{FF2B5EF4-FFF2-40B4-BE49-F238E27FC236}">
                    <a16:creationId xmlns:a16="http://schemas.microsoft.com/office/drawing/2014/main" id="{476EEEFA-FF27-9941-3143-AE101ECF8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5" name="Picture 28">
                <a:extLst>
                  <a:ext uri="{FF2B5EF4-FFF2-40B4-BE49-F238E27FC236}">
                    <a16:creationId xmlns:a16="http://schemas.microsoft.com/office/drawing/2014/main" id="{1A2F4732-822A-BDB2-FDB0-BB979E27D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6" name="Picture 28">
                <a:extLst>
                  <a:ext uri="{FF2B5EF4-FFF2-40B4-BE49-F238E27FC236}">
                    <a16:creationId xmlns:a16="http://schemas.microsoft.com/office/drawing/2014/main" id="{53959C8A-13A4-F7B6-DDF4-269215EA1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7" name="Picture 28">
                <a:extLst>
                  <a:ext uri="{FF2B5EF4-FFF2-40B4-BE49-F238E27FC236}">
                    <a16:creationId xmlns:a16="http://schemas.microsoft.com/office/drawing/2014/main" id="{4FBCBFF6-0023-FA82-C71C-0E906CD9A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69" name="Picture 28">
              <a:extLst>
                <a:ext uri="{FF2B5EF4-FFF2-40B4-BE49-F238E27FC236}">
                  <a16:creationId xmlns:a16="http://schemas.microsoft.com/office/drawing/2014/main" id="{2BC50069-7DBE-D576-F176-FE3BA9E7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70" name="Picture 28">
              <a:extLst>
                <a:ext uri="{FF2B5EF4-FFF2-40B4-BE49-F238E27FC236}">
                  <a16:creationId xmlns:a16="http://schemas.microsoft.com/office/drawing/2014/main" id="{CA030713-A539-8FF2-1FB3-1B18256A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71" name="Picture 28">
              <a:extLst>
                <a:ext uri="{FF2B5EF4-FFF2-40B4-BE49-F238E27FC236}">
                  <a16:creationId xmlns:a16="http://schemas.microsoft.com/office/drawing/2014/main" id="{6F96AFFC-A2EE-00B4-B81E-955E24F0D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72" name="Picture 28">
              <a:extLst>
                <a:ext uri="{FF2B5EF4-FFF2-40B4-BE49-F238E27FC236}">
                  <a16:creationId xmlns:a16="http://schemas.microsoft.com/office/drawing/2014/main" id="{2EB4F3E3-E2EC-AF72-A7A5-6AD43387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14" name="Picture 13">
            <a:hlinkClick r:id="" action="ppaction://noaction"/>
            <a:extLst>
              <a:ext uri="{FF2B5EF4-FFF2-40B4-BE49-F238E27FC236}">
                <a16:creationId xmlns:a16="http://schemas.microsoft.com/office/drawing/2014/main" id="{930451D9-BEE6-6025-F639-19ACFC3F243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84492" y="5016288"/>
            <a:ext cx="1871634" cy="1865538"/>
          </a:xfrm>
          <a:prstGeom prst="rect">
            <a:avLst/>
          </a:prstGeom>
        </p:spPr>
      </p:pic>
      <p:pic>
        <p:nvPicPr>
          <p:cNvPr id="88" name="Picture 10">
            <a:extLst>
              <a:ext uri="{FF2B5EF4-FFF2-40B4-BE49-F238E27FC236}">
                <a16:creationId xmlns:a16="http://schemas.microsoft.com/office/drawing/2014/main" id="{1FC080CC-B340-7C9B-4125-9A6686BBBBD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695657" y="176245"/>
            <a:ext cx="5977147" cy="6641275"/>
          </a:xfrm>
          <a:prstGeom prst="rect">
            <a:avLst/>
          </a:prstGeom>
        </p:spPr>
      </p:pic>
      <p:pic>
        <p:nvPicPr>
          <p:cNvPr id="89" name="Picture 11">
            <a:extLst>
              <a:ext uri="{FF2B5EF4-FFF2-40B4-BE49-F238E27FC236}">
                <a16:creationId xmlns:a16="http://schemas.microsoft.com/office/drawing/2014/main" id="{2A34D424-4B32-5F54-75C4-AC7EEAD48F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063104" y="581243"/>
            <a:ext cx="1474245" cy="147424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9B42C3E2-D776-1565-5018-85D4757919E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3498" y="1398818"/>
            <a:ext cx="1219306" cy="148755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E605FADC-2AC1-E4B4-8159-34056FDDF08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42968" y="519686"/>
            <a:ext cx="1219306" cy="147536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83CA0418-557D-8608-FC7C-12A255F61E3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92152" y="1048320"/>
            <a:ext cx="1219306" cy="1487553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37F05805-A166-4732-435C-E0AC78CBAAD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9172" y="1149730"/>
            <a:ext cx="1219306" cy="1487553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9F98B548-44D9-6026-2C60-2F53488021D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16248" y="2507238"/>
            <a:ext cx="1219306" cy="1487553"/>
          </a:xfrm>
          <a:prstGeom prst="rect">
            <a:avLst/>
          </a:prstGeom>
        </p:spPr>
      </p:pic>
      <p:pic>
        <p:nvPicPr>
          <p:cNvPr id="16" name="Picture 15">
            <a:hlinkClick r:id="rId21" action="ppaction://hlinksldjump"/>
            <a:extLst>
              <a:ext uri="{FF2B5EF4-FFF2-40B4-BE49-F238E27FC236}">
                <a16:creationId xmlns:a16="http://schemas.microsoft.com/office/drawing/2014/main" id="{8961A69D-374E-850A-26A9-7279FD986BB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36624" y="1402776"/>
            <a:ext cx="1219306" cy="1487553"/>
          </a:xfrm>
          <a:prstGeom prst="rect">
            <a:avLst/>
          </a:prstGeom>
        </p:spPr>
      </p:pic>
      <p:pic>
        <p:nvPicPr>
          <p:cNvPr id="17" name="Picture 16">
            <a:hlinkClick r:id="rId22" action="ppaction://hlinksldjump"/>
            <a:extLst>
              <a:ext uri="{FF2B5EF4-FFF2-40B4-BE49-F238E27FC236}">
                <a16:creationId xmlns:a16="http://schemas.microsoft.com/office/drawing/2014/main" id="{6DC8C934-5803-9BA9-79A2-D9F495109A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38300" y="523644"/>
            <a:ext cx="1219306" cy="1475360"/>
          </a:xfrm>
          <a:prstGeom prst="rect">
            <a:avLst/>
          </a:prstGeom>
        </p:spPr>
      </p:pic>
      <p:pic>
        <p:nvPicPr>
          <p:cNvPr id="18" name="Picture 17">
            <a:hlinkClick r:id="rId23" action="ppaction://hlinksldjump"/>
            <a:extLst>
              <a:ext uri="{FF2B5EF4-FFF2-40B4-BE49-F238E27FC236}">
                <a16:creationId xmlns:a16="http://schemas.microsoft.com/office/drawing/2014/main" id="{6871FC22-2672-D7A2-F9E4-4354F76BF5F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79622" y="1048320"/>
            <a:ext cx="1219306" cy="1487553"/>
          </a:xfrm>
          <a:prstGeom prst="rect">
            <a:avLst/>
          </a:prstGeom>
        </p:spPr>
      </p:pic>
      <p:pic>
        <p:nvPicPr>
          <p:cNvPr id="19" name="Picture 18">
            <a:hlinkClick r:id="rId24" action="ppaction://hlinksldjump"/>
            <a:extLst>
              <a:ext uri="{FF2B5EF4-FFF2-40B4-BE49-F238E27FC236}">
                <a16:creationId xmlns:a16="http://schemas.microsoft.com/office/drawing/2014/main" id="{F647FFAA-2071-AABD-0FE3-598DBB70E01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12648" y="1175926"/>
            <a:ext cx="1219306" cy="1487553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16A655A5-0FD4-520E-2A47-15AAE642A1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19374" y="2497634"/>
            <a:ext cx="1219306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7295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lnSpc>
                <a:spcPct val="150000"/>
              </a:lnSpc>
              <a:buClrTx/>
              <a:defRPr/>
            </a:pPr>
            <a:endParaRPr lang="en-US" sz="1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endParaRPr lang="en-US" sz="2800" kern="1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1214583" y="419034"/>
                <a:ext cx="9762837" cy="19950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fr-FR" sz="2800" b="1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Arial" pitchFamily="34" charset="0"/>
                  </a:rPr>
                  <a:t>Câu 1 : </a:t>
                </a:r>
                <a:r>
                  <a:rPr lang="fr-FR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Arial" pitchFamily="34" charset="0"/>
                  </a:rPr>
                  <a:t>Kết</a:t>
                </a:r>
                <a:r>
                  <a:rPr lang="fr-FR" sz="280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Arial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Arial" pitchFamily="34" charset="0"/>
                  </a:rPr>
                  <a:t>quả</a:t>
                </a:r>
                <a:r>
                  <a:rPr lang="fr-FR" sz="280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Arial" pitchFamily="34" charset="0"/>
                  </a:rPr>
                  <a:t> của </a:t>
                </a:r>
                <a:r>
                  <a:rPr lang="fr-FR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Arial" pitchFamily="34" charset="0"/>
                  </a:rPr>
                  <a:t>phép</a:t>
                </a:r>
                <a:r>
                  <a:rPr lang="fr-FR" sz="280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Arial" pitchFamily="34" charset="0"/>
                  </a:rPr>
                  <a:t> </a:t>
                </a:r>
                <a:r>
                  <a:rPr lang="fr-FR" sz="280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Arial" pitchFamily="34" charset="0"/>
                  </a:rPr>
                  <a:t>tính</a:t>
                </a:r>
                <a:r>
                  <a:rPr lang="fr-FR" sz="280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fr-FR" sz="28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3</m:t>
                        </m:r>
                      </m:den>
                    </m:f>
                    <m:r>
                      <a:rPr lang="fr-FR" sz="28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m:rPr>
                        <m:nor/>
                      </m:rPr>
                      <a:rPr lang="fr-FR" sz="2800" i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Times New Roman"/>
                      </a:rPr>
                      <m:t>?</m:t>
                    </m:r>
                    <m:r>
                      <a:rPr lang="fr-FR" sz="28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endParaRPr lang="en-US" sz="280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3" y="419034"/>
                <a:ext cx="9762837" cy="199505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3" y="271888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buClrTx/>
              <a:defRPr/>
            </a:pPr>
            <a:r>
              <a:rPr lang="fr-FR" sz="2800" dirty="0">
                <a:solidFill>
                  <a:srgbClr val="000000"/>
                </a:solidFill>
                <a:latin typeface="UTM Avo" panose="02040603050506020204" pitchFamily="18" charset="0"/>
                <a:cs typeface="Arial" pitchFamily="34" charset="0"/>
              </a:rPr>
              <a:t>A. 1</a:t>
            </a:r>
            <a:endParaRPr lang="vi-VN" sz="2800" kern="1200" noProof="1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1214583" y="4353723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914355">
                  <a:buClrTx/>
                  <a:defRPr/>
                </a:pPr>
                <a:r>
                  <a:rPr lang="fr-FR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8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3" y="4353723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6442365" y="2718889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914355">
                  <a:buClrTx/>
                  <a:defRPr/>
                </a:pPr>
                <a:r>
                  <a:rPr lang="fr-FR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8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5" y="2718889"/>
                <a:ext cx="4535055" cy="133003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6442364" y="4353723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914355">
                  <a:buClrTx/>
                  <a:defRPr/>
                </a:pPr>
                <a:r>
                  <a:rPr lang="fr-FR" sz="28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800" kern="1200" noProof="1">
                  <a:solidFill>
                    <a:srgbClr val="000000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4" y="4353723"/>
                <a:ext cx="4535055" cy="133003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42364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69227" y="-637266"/>
            <a:ext cx="487363" cy="487363"/>
          </a:xfrm>
          <a:prstGeom prst="rect">
            <a:avLst/>
          </a:prstGeom>
        </p:spPr>
      </p:pic>
      <p:pic>
        <p:nvPicPr>
          <p:cNvPr id="14" name="Picture 27">
            <a:extLst>
              <a:ext uri="{FF2B5EF4-FFF2-40B4-BE49-F238E27FC236}">
                <a16:creationId xmlns:a16="http://schemas.microsoft.com/office/drawing/2014/main" id="{11BB9100-C4D0-5C15-D5DF-538AB5813C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pic>
        <p:nvPicPr>
          <p:cNvPr id="15" name="Picture 14">
            <a:hlinkClick r:id="rId15" action="ppaction://hlinksldjump"/>
            <a:extLst>
              <a:ext uri="{FF2B5EF4-FFF2-40B4-BE49-F238E27FC236}">
                <a16:creationId xmlns:a16="http://schemas.microsoft.com/office/drawing/2014/main" id="{5972F006-448B-76AB-4F16-32DD3489835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50939" y="5591391"/>
            <a:ext cx="1738015" cy="122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0126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lnSpc>
                <a:spcPct val="150000"/>
              </a:lnSpc>
              <a:buClrTx/>
              <a:defRPr/>
            </a:pPr>
            <a:endParaRPr lang="en-US" sz="3200" dirty="0">
              <a:solidFill>
                <a:prstClr val="black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endParaRPr lang="en-US" sz="2800" kern="1200" dirty="0">
              <a:solidFill>
                <a:prstClr val="black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3" y="38208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630"/>
            <a:r>
              <a:rPr lang="fr-FR" sz="2800" b="1" dirty="0" err="1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Câu</a:t>
            </a:r>
            <a:r>
              <a:rPr lang="fr-FR" sz="2800" b="1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2</a:t>
            </a:r>
            <a:r>
              <a:rPr lang="fr-FR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: </a:t>
            </a:r>
            <a:r>
              <a:rPr lang="fr-FR" sz="2800" dirty="0" err="1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Phép</a:t>
            </a:r>
            <a:r>
              <a:rPr lang="fr-FR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tính</a:t>
            </a:r>
            <a:r>
              <a:rPr lang="fr-FR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nào</a:t>
            </a:r>
            <a:r>
              <a:rPr lang="fr-FR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sai</a:t>
            </a:r>
            <a:r>
              <a:rPr lang="fr-FR" sz="2800" dirty="0">
                <a:solidFill>
                  <a:prstClr val="black"/>
                </a:solidFill>
                <a:latin typeface="UTM Avo" panose="02040603050506020204" pitchFamily="18" charset="0"/>
                <a:cs typeface="Arial" pitchFamily="34" charset="0"/>
              </a:rPr>
              <a:t>?</a:t>
            </a:r>
            <a:endParaRPr lang="en-US" sz="2800" dirty="0">
              <a:solidFill>
                <a:prstClr val="black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/>
              <p:nvPr/>
            </p:nvSpPr>
            <p:spPr>
              <a:xfrm>
                <a:off x="1214583" y="2681943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/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>
                        <a:solidFill>
                          <a:prstClr val="black"/>
                        </a:solidFill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3" y="2681943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1214583" y="4316777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/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solidFill>
                    <a:prstClr val="black"/>
                  </a:solidFill>
                  <a:latin typeface="UTM Avo" panose="0204060305050602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3" y="4316777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6442364" y="2681943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/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800" dirty="0">
                  <a:solidFill>
                    <a:prstClr val="black"/>
                  </a:solidFill>
                  <a:latin typeface="UTM Avo" panose="0204060305050602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4" y="2681943"/>
                <a:ext cx="4535055" cy="133003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6442364" y="4316777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/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 :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 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prstClr val="black"/>
                        </a:solidFill>
                        <a:latin typeface="UTM Avo" panose="02040603050506020204" pitchFamily="18" charset="0"/>
                      </a:rPr>
                      <m:t>10</m:t>
                    </m:r>
                  </m:oMath>
                </a14:m>
                <a:endParaRPr lang="en-US" sz="2800" dirty="0">
                  <a:solidFill>
                    <a:prstClr val="black"/>
                  </a:solidFill>
                  <a:latin typeface="UTM Avo" panose="02040603050506020204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4" y="4316777"/>
                <a:ext cx="4535055" cy="133003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42364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69227" y="-637266"/>
            <a:ext cx="487363" cy="487363"/>
          </a:xfrm>
          <a:prstGeom prst="rect">
            <a:avLst/>
          </a:prstGeom>
        </p:spPr>
      </p:pic>
      <p:pic>
        <p:nvPicPr>
          <p:cNvPr id="14" name="Picture 27">
            <a:extLst>
              <a:ext uri="{FF2B5EF4-FFF2-40B4-BE49-F238E27FC236}">
                <a16:creationId xmlns:a16="http://schemas.microsoft.com/office/drawing/2014/main" id="{5B56948F-3406-0063-17CE-FC0D6F1232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pic>
        <p:nvPicPr>
          <p:cNvPr id="15" name="Picture 14">
            <a:hlinkClick r:id="rId15" action="ppaction://hlinksldjump"/>
            <a:extLst>
              <a:ext uri="{FF2B5EF4-FFF2-40B4-BE49-F238E27FC236}">
                <a16:creationId xmlns:a16="http://schemas.microsoft.com/office/drawing/2014/main" id="{8CA887E8-C4D1-31FB-D2FB-3569746D5A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50939" y="5591391"/>
            <a:ext cx="1738015" cy="122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9743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lnSpc>
                <a:spcPct val="150000"/>
              </a:lnSpc>
              <a:buClrTx/>
              <a:defRPr/>
            </a:pPr>
            <a:endParaRPr lang="en-US" sz="3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endParaRPr lang="en-US" sz="2800" kern="12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1214583" y="289726"/>
                <a:ext cx="9762837" cy="19950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>
                  <a:spcAft>
                    <a:spcPts val="533"/>
                  </a:spcAft>
                </a:pPr>
                <a:r>
                  <a:rPr lang="en-US" sz="2800" b="1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Arial" pitchFamily="34" charset="0"/>
                  </a:rPr>
                  <a:t>Câu 3: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Arial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Arial" pitchFamily="34" charset="0"/>
                  </a:rPr>
                  <a:t>Tìm số thích hợp để điền 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Arial" pitchFamily="34" charset="0"/>
                  </a:rPr>
                  <a:t> </a:t>
                </a:r>
                <a:r>
                  <a:rPr lang="vi-VN" sz="280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Arial" pitchFamily="34" charset="0"/>
                  </a:rPr>
                  <a:t>vào ô “?”</a:t>
                </a:r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?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fr-FR" sz="2800" i="1">
                        <a:solidFill>
                          <a:srgbClr val="000000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3" y="289726"/>
                <a:ext cx="9762837" cy="199505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3" y="258958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8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8</a:t>
            </a:r>
            <a:endParaRPr lang="en-US" sz="28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18407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6</a:t>
            </a:r>
            <a:endParaRPr lang="en-US" sz="28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5" y="258958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8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4</a:t>
            </a:r>
            <a:endParaRPr lang="en-US" sz="28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4" y="422441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609630">
              <a:lnSpc>
                <a:spcPct val="150000"/>
              </a:lnSpc>
            </a:pPr>
            <a:r>
              <a:rPr lang="en-US" sz="2800" kern="1200" noProof="1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2</a:t>
            </a:r>
            <a:endParaRPr lang="en-US" sz="2800" dirty="0">
              <a:solidFill>
                <a:srgbClr val="00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4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7" y="-637266"/>
            <a:ext cx="487363" cy="487363"/>
          </a:xfrm>
          <a:prstGeom prst="rect">
            <a:avLst/>
          </a:prstGeom>
        </p:spPr>
      </p:pic>
      <p:pic>
        <p:nvPicPr>
          <p:cNvPr id="14" name="Picture 27">
            <a:extLst>
              <a:ext uri="{FF2B5EF4-FFF2-40B4-BE49-F238E27FC236}">
                <a16:creationId xmlns:a16="http://schemas.microsoft.com/office/drawing/2014/main" id="{A48C5F6E-9B18-44DF-D6D6-C43C8BFE11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D42C434E-14A3-4D03-9074-EA93111460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50939" y="5591391"/>
            <a:ext cx="1738015" cy="122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994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lnSpc>
                <a:spcPct val="150000"/>
              </a:lnSpc>
              <a:buClrTx/>
              <a:defRPr/>
            </a:pPr>
            <a:endParaRPr lang="en-US" sz="3200" dirty="0">
              <a:solidFill>
                <a:prstClr val="black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endParaRPr lang="en-US" sz="2800" kern="1200" dirty="0">
              <a:solidFill>
                <a:prstClr val="black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994156" y="87800"/>
                <a:ext cx="10200640" cy="2414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>
                  <a:lnSpc>
                    <a:spcPct val="150000"/>
                  </a:lnSpc>
                </a:pPr>
                <a:r>
                  <a:rPr lang="en-US" sz="2800" b="1" dirty="0">
                    <a:solidFill>
                      <a:prstClr val="black"/>
                    </a:solidFill>
                    <a:latin typeface="UTM Avo" panose="02040603050506020204" pitchFamily="18" charset="0"/>
                    <a:ea typeface="等线"/>
                    <a:cs typeface="Arial" pitchFamily="34" charset="0"/>
                  </a:rPr>
                  <a:t>Câu 4: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ea typeface="等线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Mẹ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12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cái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kẹo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,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mẹ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chia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có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Linh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một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nửa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số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kẹo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và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chia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cho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Đức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số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kẹo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.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Hỏi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mẹ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còn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lại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bao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nhiêu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cái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kẹo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56" y="87800"/>
                <a:ext cx="10200640" cy="2414035"/>
              </a:xfrm>
              <a:prstGeom prst="roundRect">
                <a:avLst/>
              </a:prstGeom>
              <a:blipFill>
                <a:blip r:embed="rId8"/>
                <a:stretch>
                  <a:fillRect b="-65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3" y="265423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marL="228611" indent="-228611" algn="ctr" defTabSz="609630">
              <a:lnSpc>
                <a:spcPct val="150000"/>
              </a:lnSpc>
              <a:spcAft>
                <a:spcPts val="667"/>
              </a:spcAft>
              <a:buFont typeface="+mj-lt"/>
              <a:buAutoNum type="alphaUcPeriod"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cái</a:t>
            </a:r>
            <a:endParaRPr lang="en-US" sz="2800" dirty="0">
              <a:solidFill>
                <a:prstClr val="black"/>
              </a:solidFill>
              <a:latin typeface="UTM Avo" panose="02040603050506020204" pitchFamily="18" charset="0"/>
              <a:ea typeface="Calibri"/>
              <a:cs typeface="Arial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3" y="428906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4 cái</a:t>
            </a:r>
            <a:endParaRPr lang="vi-VN" sz="2800" kern="1200" noProof="1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04265" y="265423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3 cái</a:t>
            </a:r>
            <a:endParaRPr lang="vi-VN" sz="2800" kern="1200" noProof="1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04264" y="428906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2 cái</a:t>
            </a:r>
            <a:endParaRPr lang="vi-VN" sz="2800" kern="1200" noProof="1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4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7" y="-637266"/>
            <a:ext cx="487363" cy="487363"/>
          </a:xfrm>
          <a:prstGeom prst="rect">
            <a:avLst/>
          </a:prstGeom>
        </p:spPr>
      </p:pic>
      <p:pic>
        <p:nvPicPr>
          <p:cNvPr id="14" name="Picture 27">
            <a:extLst>
              <a:ext uri="{FF2B5EF4-FFF2-40B4-BE49-F238E27FC236}">
                <a16:creationId xmlns:a16="http://schemas.microsoft.com/office/drawing/2014/main" id="{EFAB49F1-3BF0-1AF1-10F8-CF194CEE27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77C95628-BA17-3538-E674-C23A669F515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50939" y="5591391"/>
            <a:ext cx="1738015" cy="122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4303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5">
              <a:lnSpc>
                <a:spcPct val="150000"/>
              </a:lnSpc>
              <a:buClrTx/>
              <a:defRPr/>
            </a:pPr>
            <a:endParaRPr lang="en-US" sz="3200" dirty="0">
              <a:solidFill>
                <a:prstClr val="black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5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lnSpc>
                <a:spcPct val="150000"/>
              </a:lnSpc>
              <a:buClrTx/>
              <a:defRPr/>
            </a:pPr>
            <a:endParaRPr lang="en-US" sz="2800" kern="1200" dirty="0">
              <a:solidFill>
                <a:prstClr val="black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1214583" y="289724"/>
                <a:ext cx="9762837" cy="19950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609630"/>
                <a:r>
                  <a:rPr lang="en-US" sz="2800" b="1" dirty="0">
                    <a:solidFill>
                      <a:prstClr val="black"/>
                    </a:solidFill>
                    <a:latin typeface="UTM Avo" panose="02040603050506020204" pitchFamily="18" charset="0"/>
                    <a:ea typeface="等线"/>
                    <a:cs typeface="Arial" pitchFamily="34" charset="0"/>
                  </a:rPr>
                  <a:t>Câu 5: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ea typeface="等线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Kết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quả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của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phép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tính</a:t>
                </a:r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: </a:t>
                </a:r>
              </a:p>
              <a:p>
                <a:pPr algn="ctr" defTabSz="609630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UTM Avo" panose="02040603050506020204" pitchFamily="18" charset="0"/>
                    <a:cs typeface="Arial" pitchFamily="3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3" y="289724"/>
                <a:ext cx="9762837" cy="199505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/>
              <p:nvPr/>
            </p:nvSpPr>
            <p:spPr>
              <a:xfrm>
                <a:off x="1214583" y="2589579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914355">
                  <a:buClrTx/>
                  <a:defRPr/>
                </a:pPr>
                <a:r>
                  <a:rPr lang="en-US" sz="2800" kern="12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endParaRPr lang="vi-VN" sz="28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3" y="2589579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1214583" y="4224413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914355">
                  <a:buClrTx/>
                  <a:defRPr/>
                </a:pPr>
                <a:r>
                  <a:rPr lang="en-US" sz="2800" kern="12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endParaRPr lang="vi-VN" sz="28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3" y="4224413"/>
                <a:ext cx="4535055" cy="133003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6442365" y="2589579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 defTabSz="914355">
                  <a:buClrTx/>
                  <a:defRPr/>
                </a:pPr>
                <a:r>
                  <a:rPr lang="en-US" sz="2800" kern="1200" noProof="1">
                    <a:solidFill>
                      <a:prstClr val="black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cs typeface="Times New Roman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0">
                            <a:solidFill>
                              <a:prstClr val="black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</a:rPr>
                          <m:t>5</m:t>
                        </m:r>
                      </m:den>
                    </m:f>
                  </m:oMath>
                </a14:m>
                <a:endParaRPr lang="vi-VN" sz="28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5" y="2589579"/>
                <a:ext cx="4535055" cy="133003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4" y="4224413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 defTabSz="914355">
              <a:buClrTx/>
              <a:defRPr/>
            </a:pPr>
            <a:r>
              <a:rPr lang="en-US" sz="2800" kern="1200" noProof="1">
                <a:solidFill>
                  <a:prstClr val="black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1</a:t>
            </a:r>
            <a:endParaRPr lang="vi-VN" sz="2800" kern="1200" noProof="1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442364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769227" y="-637266"/>
            <a:ext cx="487363" cy="487363"/>
          </a:xfrm>
          <a:prstGeom prst="rect">
            <a:avLst/>
          </a:prstGeom>
        </p:spPr>
      </p:pic>
      <p:pic>
        <p:nvPicPr>
          <p:cNvPr id="14" name="Picture 27">
            <a:extLst>
              <a:ext uri="{FF2B5EF4-FFF2-40B4-BE49-F238E27FC236}">
                <a16:creationId xmlns:a16="http://schemas.microsoft.com/office/drawing/2014/main" id="{4A60F95D-CDF7-EF7C-1B3C-41F57F58D5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-1524" y="5449457"/>
            <a:ext cx="1853349" cy="1408545"/>
          </a:xfrm>
          <a:prstGeom prst="rect">
            <a:avLst/>
          </a:prstGeom>
        </p:spPr>
      </p:pic>
      <p:pic>
        <p:nvPicPr>
          <p:cNvPr id="15" name="Picture 14">
            <a:hlinkClick r:id="rId15" action="ppaction://hlinksldjump"/>
            <a:extLst>
              <a:ext uri="{FF2B5EF4-FFF2-40B4-BE49-F238E27FC236}">
                <a16:creationId xmlns:a16="http://schemas.microsoft.com/office/drawing/2014/main" id="{E0BE1B3E-4366-84F8-5AE1-305AA60C9F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50939" y="5591391"/>
            <a:ext cx="1738015" cy="122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6229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704</Words>
  <Application>Microsoft Office PowerPoint</Application>
  <PresentationFormat>Widescreen</PresentationFormat>
  <Paragraphs>83</Paragraphs>
  <Slides>24</Slides>
  <Notes>12</Notes>
  <HiddenSlides>0</HiddenSlides>
  <MMClips>10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Calibri Light</vt:lpstr>
      <vt:lpstr>Calibri</vt:lpstr>
      <vt:lpstr>Cambria Math</vt:lpstr>
      <vt:lpstr>UTM Avo</vt:lpstr>
      <vt:lpstr>Arial</vt:lpstr>
      <vt:lpstr>1_Office Theme</vt:lpstr>
      <vt:lpstr>Office Theme</vt:lpstr>
      <vt:lpstr>3_Office Theme</vt:lpstr>
      <vt:lpstr>4_Office Theme</vt:lpstr>
      <vt:lpstr>2_Office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35</cp:revision>
  <dcterms:created xsi:type="dcterms:W3CDTF">2023-10-24T04:45:10Z</dcterms:created>
  <dcterms:modified xsi:type="dcterms:W3CDTF">2024-02-20T02:47:23Z</dcterms:modified>
</cp:coreProperties>
</file>