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744" r:id="rId3"/>
    <p:sldMasterId id="2147483756" r:id="rId4"/>
    <p:sldMasterId id="2147483768" r:id="rId5"/>
    <p:sldMasterId id="2147483780" r:id="rId6"/>
  </p:sldMasterIdLst>
  <p:notesMasterIdLst>
    <p:notesMasterId r:id="rId34"/>
  </p:notesMasterIdLst>
  <p:sldIdLst>
    <p:sldId id="256" r:id="rId7"/>
    <p:sldId id="257" r:id="rId8"/>
    <p:sldId id="258" r:id="rId9"/>
    <p:sldId id="384" r:id="rId10"/>
    <p:sldId id="259" r:id="rId11"/>
    <p:sldId id="260" r:id="rId12"/>
    <p:sldId id="385" r:id="rId13"/>
    <p:sldId id="386" r:id="rId14"/>
    <p:sldId id="387" r:id="rId15"/>
    <p:sldId id="261" r:id="rId16"/>
    <p:sldId id="378" r:id="rId17"/>
    <p:sldId id="395" r:id="rId18"/>
    <p:sldId id="396" r:id="rId19"/>
    <p:sldId id="391" r:id="rId20"/>
    <p:sldId id="397" r:id="rId21"/>
    <p:sldId id="398" r:id="rId22"/>
    <p:sldId id="393" r:id="rId23"/>
    <p:sldId id="399" r:id="rId24"/>
    <p:sldId id="400" r:id="rId25"/>
    <p:sldId id="401" r:id="rId26"/>
    <p:sldId id="351" r:id="rId27"/>
    <p:sldId id="353" r:id="rId28"/>
    <p:sldId id="263" r:id="rId29"/>
    <p:sldId id="264" r:id="rId30"/>
    <p:sldId id="265" r:id="rId31"/>
    <p:sldId id="266" r:id="rId32"/>
    <p:sldId id="296" r:id="rId33"/>
  </p:sldIdLst>
  <p:sldSz cx="12192000" cy="6858000"/>
  <p:notesSz cx="6858000" cy="9144000"/>
  <p:embeddedFontLst>
    <p:embeddedFont>
      <p:font typeface="UTM Avo" panose="02040603050506020204" pitchFamily="18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FFFFF"/>
    <a:srgbClr val="F5EC91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2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1.fntdata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094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8478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1433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5827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1368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0822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440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4469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20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8036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9121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2685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5273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710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81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1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9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8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2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0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7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8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8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896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24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395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55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585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8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840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008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517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525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987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295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57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750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312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330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717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894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798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87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27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351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9263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4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62D52B3-CF31-4732-86D0-40AC1C07CA05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10683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C1B85617-5F9C-4A1A-B683-2137AA5F1868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12367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83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83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84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83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hyperlink" Target="https://www.facebook.com/groups/hoc10donghanhcunggiaovientieuh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83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1113187" y="1452880"/>
            <a:ext cx="9991693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 32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it-IT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89: Kiểm đếm số lần xuất hiện của một sự kiện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5960DFB9-864E-6F0B-B5AA-D5EA9CDBDE3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04584" y="1610010"/>
            <a:ext cx="9385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 một đồng xu 5 lần liên tiếp, ta có kết quả như sau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D229D5-7D16-18A4-FB45-41D11D1C7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758852"/>
              </p:ext>
            </p:extLst>
          </p:nvPr>
        </p:nvGraphicFramePr>
        <p:xfrm>
          <a:off x="761941" y="2230217"/>
          <a:ext cx="5134399" cy="2809146"/>
        </p:xfrm>
        <a:graphic>
          <a:graphicData uri="http://schemas.openxmlformats.org/drawingml/2006/table">
            <a:tbl>
              <a:tblPr firstRow="1" firstCol="1" bandRow="1"/>
              <a:tblGrid>
                <a:gridCol w="187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1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Lần</a:t>
                      </a:r>
                      <a:r>
                        <a:rPr lang="fr-FR" sz="2400" b="1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400" b="1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tung</a:t>
                      </a:r>
                      <a:endParaRPr lang="en-US" sz="2400" b="1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1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Kết</a:t>
                      </a:r>
                      <a:r>
                        <a:rPr lang="fr-FR" sz="2400" b="1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400" b="1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quả</a:t>
                      </a:r>
                      <a:r>
                        <a:rPr lang="fr-FR" sz="2400" b="1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400" b="1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tung</a:t>
                      </a:r>
                      <a:endParaRPr lang="en-US" sz="2400" b="1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1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Mặt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N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xuất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hiện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2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Mặt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N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xuất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hiện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3</a:t>
                      </a:r>
                      <a:endParaRPr lang="en-US" sz="2400" b="0" i="0" u="none" strike="noStrike" cap="none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Mặt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S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xuất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hiện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4</a:t>
                      </a:r>
                      <a:endParaRPr lang="en-US" sz="2400" b="0" i="0" u="none" strike="noStrike" cap="none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Mặt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N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xuất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hiện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5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Mặt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S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xuất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hiện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B5164E7-4C83-F1C7-A3A8-F2797C9C4FCA}"/>
              </a:ext>
            </a:extLst>
          </p:cNvPr>
          <p:cNvSpPr/>
          <p:nvPr/>
        </p:nvSpPr>
        <p:spPr>
          <a:xfrm>
            <a:off x="693495" y="5044440"/>
            <a:ext cx="6733465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/>
              </a:rPr>
              <a:t>Hãy cho biết số lần xuất hiện mặt N và số lần xuất hiện mặt S sau 5 lần tung đồng xu</a:t>
            </a:r>
            <a:r>
              <a:rPr lang="en-US" sz="2400" dirty="0">
                <a:latin typeface="UTM Avo" panose="02040603050506020204" pitchFamily="18" charset="0"/>
                <a:ea typeface="Calibri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1E6BB7-2C71-2AB6-6019-143160347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871" y="2071675"/>
            <a:ext cx="4334586" cy="211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D229D5-7D16-18A4-FB45-41D11D1C7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800371"/>
              </p:ext>
            </p:extLst>
          </p:nvPr>
        </p:nvGraphicFramePr>
        <p:xfrm>
          <a:off x="761941" y="2230217"/>
          <a:ext cx="5134399" cy="2809146"/>
        </p:xfrm>
        <a:graphic>
          <a:graphicData uri="http://schemas.openxmlformats.org/drawingml/2006/table">
            <a:tbl>
              <a:tblPr firstRow="1" firstCol="1" bandRow="1"/>
              <a:tblGrid>
                <a:gridCol w="187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1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Lần</a:t>
                      </a:r>
                      <a:r>
                        <a:rPr lang="fr-FR" sz="2400" b="1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400" b="1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tung</a:t>
                      </a:r>
                      <a:endParaRPr lang="en-US" sz="2400" b="1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1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Kết</a:t>
                      </a:r>
                      <a:r>
                        <a:rPr lang="fr-FR" sz="2400" b="1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400" b="1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quả</a:t>
                      </a:r>
                      <a:r>
                        <a:rPr lang="fr-FR" sz="2400" b="1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400" b="1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tung</a:t>
                      </a:r>
                      <a:endParaRPr lang="en-US" sz="2400" b="1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1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Mặt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N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xuất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hiện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2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Mặt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N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xuất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hiện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3</a:t>
                      </a:r>
                      <a:endParaRPr lang="en-US" sz="2400" b="0" i="0" u="none" strike="noStrike" cap="none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Mặt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S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xuất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hiện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4</a:t>
                      </a:r>
                      <a:endParaRPr lang="en-US" sz="2400" b="0" i="0" u="none" strike="noStrike" cap="none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Mặt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N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xuất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hiện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5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Mặt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S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xuất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hiện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E59A24A-138F-34C9-5968-D1BFBD593132}"/>
              </a:ext>
            </a:extLst>
          </p:cNvPr>
          <p:cNvSpPr/>
          <p:nvPr/>
        </p:nvSpPr>
        <p:spPr>
          <a:xfrm>
            <a:off x="6536266" y="3215640"/>
            <a:ext cx="5181600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  <a:ea typeface="Calibri"/>
              </a:rPr>
              <a:t>Đồng xu được tung mấy lần? </a:t>
            </a: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  <a:ea typeface="Calibri"/>
              </a:rPr>
              <a:t>Khi tung đồng xu, có mấy khả năng xảy ra?</a:t>
            </a:r>
          </a:p>
        </p:txBody>
      </p:sp>
      <p:pic>
        <p:nvPicPr>
          <p:cNvPr id="8" name="Picture 33">
            <a:extLst>
              <a:ext uri="{FF2B5EF4-FFF2-40B4-BE49-F238E27FC236}">
                <a16:creationId xmlns:a16="http://schemas.microsoft.com/office/drawing/2014/main" id="{F7270CCD-0377-8222-FF48-CFC115DA35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22917" y="1771262"/>
            <a:ext cx="1808298" cy="144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D229D5-7D16-18A4-FB45-41D11D1C766A}"/>
              </a:ext>
            </a:extLst>
          </p:cNvPr>
          <p:cNvGraphicFramePr>
            <a:graphicFrameLocks noGrp="1"/>
          </p:cNvGraphicFramePr>
          <p:nvPr/>
        </p:nvGraphicFramePr>
        <p:xfrm>
          <a:off x="761941" y="2230217"/>
          <a:ext cx="5134399" cy="2809146"/>
        </p:xfrm>
        <a:graphic>
          <a:graphicData uri="http://schemas.openxmlformats.org/drawingml/2006/table">
            <a:tbl>
              <a:tblPr firstRow="1" firstCol="1" bandRow="1"/>
              <a:tblGrid>
                <a:gridCol w="187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1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Lần</a:t>
                      </a:r>
                      <a:r>
                        <a:rPr lang="fr-FR" sz="2400" b="1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400" b="1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tung</a:t>
                      </a:r>
                      <a:endParaRPr lang="en-US" sz="2400" b="1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1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Kết</a:t>
                      </a:r>
                      <a:r>
                        <a:rPr lang="fr-FR" sz="2400" b="1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400" b="1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quả</a:t>
                      </a:r>
                      <a:r>
                        <a:rPr lang="fr-FR" sz="2400" b="1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400" b="1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tung</a:t>
                      </a:r>
                      <a:endParaRPr lang="en-US" sz="2400" b="1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1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Mặt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N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xuất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hiện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2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Mặt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N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xuất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hiện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3</a:t>
                      </a:r>
                      <a:endParaRPr lang="en-US" sz="2400" b="0" i="0" u="none" strike="noStrike" cap="none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Mặt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S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xuất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hiện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4</a:t>
                      </a:r>
                      <a:endParaRPr lang="en-US" sz="2400" b="0" i="0" u="none" strike="noStrike" cap="none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Mặt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N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xuất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hiện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5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Mặt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S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xuất</a:t>
                      </a:r>
                      <a:r>
                        <a:rPr lang="fr-FR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hiện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val Callout 13">
            <a:extLst>
              <a:ext uri="{FF2B5EF4-FFF2-40B4-BE49-F238E27FC236}">
                <a16:creationId xmlns:a16="http://schemas.microsoft.com/office/drawing/2014/main" id="{345B6952-82A8-CF9E-68C2-8FFB1B466929}"/>
              </a:ext>
            </a:extLst>
          </p:cNvPr>
          <p:cNvSpPr/>
          <p:nvPr/>
        </p:nvSpPr>
        <p:spPr>
          <a:xfrm>
            <a:off x="6477754" y="2472266"/>
            <a:ext cx="4962934" cy="1575635"/>
          </a:xfrm>
          <a:prstGeom prst="wedgeEllipseCallout">
            <a:avLst>
              <a:gd name="adj1" fmla="val -47185"/>
              <a:gd name="adj2" fmla="val 4342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>
                <a:latin typeface="UTM Avo" panose="02040603050506020204" pitchFamily="18" charset="0"/>
              </a:rPr>
              <a:t>Mặt</a:t>
            </a:r>
            <a:r>
              <a:rPr lang="en-US" sz="2200" dirty="0">
                <a:latin typeface="UTM Avo" panose="02040603050506020204" pitchFamily="18" charset="0"/>
              </a:rPr>
              <a:t> N </a:t>
            </a:r>
            <a:r>
              <a:rPr lang="en-US" sz="2200" dirty="0" err="1">
                <a:latin typeface="UTM Avo" panose="02040603050506020204" pitchFamily="18" charset="0"/>
              </a:rPr>
              <a:t>xuất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hiện</a:t>
            </a:r>
            <a:r>
              <a:rPr lang="en-US" sz="2200" dirty="0">
                <a:latin typeface="UTM Avo" panose="02040603050506020204" pitchFamily="18" charset="0"/>
              </a:rPr>
              <a:t>: 3 </a:t>
            </a:r>
            <a:r>
              <a:rPr lang="en-US" sz="2200" dirty="0" err="1">
                <a:latin typeface="UTM Avo" panose="02040603050506020204" pitchFamily="18" charset="0"/>
              </a:rPr>
              <a:t>lần</a:t>
            </a:r>
            <a:r>
              <a:rPr lang="en-US" sz="2200" dirty="0">
                <a:latin typeface="UTM Avo" panose="02040603050506020204" pitchFamily="18" charset="0"/>
              </a:rPr>
              <a:t>.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>
                <a:latin typeface="UTM Avo" panose="02040603050506020204" pitchFamily="18" charset="0"/>
              </a:rPr>
              <a:t>Mặt</a:t>
            </a:r>
            <a:r>
              <a:rPr lang="en-US" sz="2200" dirty="0">
                <a:latin typeface="UTM Avo" panose="02040603050506020204" pitchFamily="18" charset="0"/>
              </a:rPr>
              <a:t> S </a:t>
            </a:r>
            <a:r>
              <a:rPr lang="en-US" sz="2200" dirty="0" err="1">
                <a:latin typeface="UTM Avo" panose="02040603050506020204" pitchFamily="18" charset="0"/>
              </a:rPr>
              <a:t>xuất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hiện</a:t>
            </a:r>
            <a:r>
              <a:rPr lang="en-US" sz="2200" dirty="0">
                <a:latin typeface="UTM Avo" panose="02040603050506020204" pitchFamily="18" charset="0"/>
              </a:rPr>
              <a:t>: 2 </a:t>
            </a:r>
            <a:r>
              <a:rPr lang="en-US" sz="2200" dirty="0" err="1">
                <a:latin typeface="UTM Avo" panose="02040603050506020204" pitchFamily="18" charset="0"/>
              </a:rPr>
              <a:t>lần</a:t>
            </a:r>
            <a:r>
              <a:rPr lang="en-US" sz="22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414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04584" y="1630330"/>
            <a:ext cx="10279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 một con xúc xắc 10 lần liên tiếp, ta có kết quả như sau: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48CA8E-FEC8-DDF1-9194-35D5482A3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029" y="2151950"/>
            <a:ext cx="9166411" cy="31998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D92B81-AB2A-EE46-C737-EF4DC42B0AFE}"/>
              </a:ext>
            </a:extLst>
          </p:cNvPr>
          <p:cNvSpPr/>
          <p:nvPr/>
        </p:nvSpPr>
        <p:spPr>
          <a:xfrm>
            <a:off x="622375" y="5288280"/>
            <a:ext cx="7871385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/>
              </a:rPr>
              <a:t>Hãy cho biết số lần xuất hiện mặt 1 chấm và số lần xuất hiện mặt 6 chấm sau 10 lần gieo xúc xắc?</a:t>
            </a:r>
          </a:p>
        </p:txBody>
      </p:sp>
    </p:spTree>
    <p:extLst>
      <p:ext uri="{BB962C8B-B14F-4D97-AF65-F5344CB8AC3E}">
        <p14:creationId xmlns:p14="http://schemas.microsoft.com/office/powerpoint/2010/main" val="148453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48CA8E-FEC8-DDF1-9194-35D5482A3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09" y="3289870"/>
            <a:ext cx="9166411" cy="31998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B9BA8F-EC30-D021-6E3E-7A5E25CC509B}"/>
              </a:ext>
            </a:extLst>
          </p:cNvPr>
          <p:cNvSpPr/>
          <p:nvPr/>
        </p:nvSpPr>
        <p:spPr>
          <a:xfrm>
            <a:off x="1727200" y="2005843"/>
            <a:ext cx="7154279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200" dirty="0">
                <a:latin typeface="UTM Avo" panose="02040603050506020204" pitchFamily="18" charset="0"/>
                <a:ea typeface="Calibri"/>
              </a:rPr>
              <a:t>Xúc xắc được gieo mấy lần? </a:t>
            </a: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200" dirty="0">
                <a:latin typeface="UTM Avo" panose="02040603050506020204" pitchFamily="18" charset="0"/>
                <a:ea typeface="Calibri"/>
              </a:rPr>
              <a:t>Khi gieo xúc xắc , có mấy khả năng xảy ra?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D40A27E-333E-B32C-9F01-60E9899D3C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5058" y="2200870"/>
            <a:ext cx="930382" cy="860603"/>
          </a:xfrm>
          <a:prstGeom prst="rect">
            <a:avLst/>
          </a:prstGeom>
        </p:spPr>
      </p:pic>
      <p:sp>
        <p:nvSpPr>
          <p:cNvPr id="6" name="Right Arrow 4">
            <a:extLst>
              <a:ext uri="{FF2B5EF4-FFF2-40B4-BE49-F238E27FC236}">
                <a16:creationId xmlns:a16="http://schemas.microsoft.com/office/drawing/2014/main" id="{98A47BBA-6F83-D966-CBF5-5DB31C5F3C5E}"/>
              </a:ext>
            </a:extLst>
          </p:cNvPr>
          <p:cNvSpPr/>
          <p:nvPr/>
        </p:nvSpPr>
        <p:spPr>
          <a:xfrm>
            <a:off x="6282383" y="2225387"/>
            <a:ext cx="582592" cy="241873"/>
          </a:xfrm>
          <a:prstGeom prst="rightArrow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endParaRPr lang="en-US" sz="240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Right Arrow 5">
            <a:extLst>
              <a:ext uri="{FF2B5EF4-FFF2-40B4-BE49-F238E27FC236}">
                <a16:creationId xmlns:a16="http://schemas.microsoft.com/office/drawing/2014/main" id="{926EA861-A935-6FDB-07D1-B082979363D9}"/>
              </a:ext>
            </a:extLst>
          </p:cNvPr>
          <p:cNvSpPr/>
          <p:nvPr/>
        </p:nvSpPr>
        <p:spPr>
          <a:xfrm>
            <a:off x="8310880" y="2714687"/>
            <a:ext cx="582592" cy="241873"/>
          </a:xfrm>
          <a:prstGeom prst="rightArrow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endParaRPr lang="en-US" sz="240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524412-4574-CD91-1B43-F1707DCFF23F}"/>
              </a:ext>
            </a:extLst>
          </p:cNvPr>
          <p:cNvSpPr/>
          <p:nvPr/>
        </p:nvSpPr>
        <p:spPr>
          <a:xfrm>
            <a:off x="6864718" y="1997756"/>
            <a:ext cx="1077539" cy="534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C00000"/>
                </a:solidFill>
                <a:latin typeface="UTM Avo" panose="02040603050506020204" pitchFamily="18" charset="0"/>
                <a:ea typeface="Calibri"/>
              </a:rPr>
              <a:t>10 </a:t>
            </a:r>
            <a:r>
              <a:rPr lang="en-US" sz="2200" b="1" dirty="0" err="1">
                <a:solidFill>
                  <a:srgbClr val="C00000"/>
                </a:solidFill>
                <a:latin typeface="UTM Avo" panose="02040603050506020204" pitchFamily="18" charset="0"/>
                <a:ea typeface="Calibri"/>
              </a:rPr>
              <a:t>lần</a:t>
            </a:r>
            <a:endParaRPr lang="en-US" sz="2200" b="1" dirty="0">
              <a:solidFill>
                <a:srgbClr val="C00000"/>
              </a:solidFill>
              <a:latin typeface="UTM Avo" panose="02040603050506020204" pitchFamily="18" charset="0"/>
              <a:ea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DB2DAF-59BB-10B2-A55D-A3B8DB39FF64}"/>
              </a:ext>
            </a:extLst>
          </p:cNvPr>
          <p:cNvSpPr/>
          <p:nvPr/>
        </p:nvSpPr>
        <p:spPr>
          <a:xfrm>
            <a:off x="8920480" y="2499833"/>
            <a:ext cx="3556000" cy="534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C00000"/>
                </a:solidFill>
                <a:latin typeface="UTM Avo" panose="02040603050506020204" pitchFamily="18" charset="0"/>
                <a:ea typeface="Calibri"/>
              </a:rPr>
              <a:t>6 </a:t>
            </a:r>
            <a:r>
              <a:rPr lang="en-US" sz="2200" b="1" dirty="0" err="1">
                <a:solidFill>
                  <a:srgbClr val="C00000"/>
                </a:solidFill>
                <a:latin typeface="UTM Avo" panose="02040603050506020204" pitchFamily="18" charset="0"/>
                <a:ea typeface="Calibri"/>
              </a:rPr>
              <a:t>khả</a:t>
            </a:r>
            <a:r>
              <a:rPr lang="en-US" sz="2200" b="1" dirty="0">
                <a:solidFill>
                  <a:srgbClr val="C00000"/>
                </a:solidFill>
                <a:latin typeface="UTM Avo" panose="02040603050506020204" pitchFamily="18" charset="0"/>
                <a:ea typeface="Calibri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UTM Avo" panose="02040603050506020204" pitchFamily="18" charset="0"/>
                <a:ea typeface="Calibri"/>
              </a:rPr>
              <a:t>năng</a:t>
            </a:r>
            <a:r>
              <a:rPr lang="en-US" sz="2200" b="1" dirty="0">
                <a:solidFill>
                  <a:srgbClr val="C00000"/>
                </a:solidFill>
                <a:latin typeface="UTM Avo" panose="02040603050506020204" pitchFamily="18" charset="0"/>
                <a:ea typeface="Calibri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UTM Avo" panose="02040603050506020204" pitchFamily="18" charset="0"/>
                <a:ea typeface="Calibri"/>
              </a:rPr>
              <a:t>xảy</a:t>
            </a:r>
            <a:r>
              <a:rPr lang="en-US" sz="2200" b="1" dirty="0">
                <a:solidFill>
                  <a:srgbClr val="C00000"/>
                </a:solidFill>
                <a:latin typeface="UTM Avo" panose="02040603050506020204" pitchFamily="18" charset="0"/>
                <a:ea typeface="Calibri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UTM Avo" panose="02040603050506020204" pitchFamily="18" charset="0"/>
                <a:ea typeface="Calibri"/>
              </a:rPr>
              <a:t>ra</a:t>
            </a:r>
            <a:endParaRPr lang="en-US" sz="2200" b="1" dirty="0">
              <a:solidFill>
                <a:srgbClr val="C00000"/>
              </a:solidFill>
              <a:latin typeface="UTM Avo" panose="02040603050506020204" pitchFamily="18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918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48CA8E-FEC8-DDF1-9194-35D5482A3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989" y="1603310"/>
            <a:ext cx="9166411" cy="3199823"/>
          </a:xfrm>
          <a:prstGeom prst="rect">
            <a:avLst/>
          </a:prstGeom>
        </p:spPr>
      </p:pic>
      <p:sp>
        <p:nvSpPr>
          <p:cNvPr id="3" name="Oval Callout 2">
            <a:extLst>
              <a:ext uri="{FF2B5EF4-FFF2-40B4-BE49-F238E27FC236}">
                <a16:creationId xmlns:a16="http://schemas.microsoft.com/office/drawing/2014/main" id="{DBCBF9F7-1E9C-328B-257F-77EB4228FB14}"/>
              </a:ext>
            </a:extLst>
          </p:cNvPr>
          <p:cNvSpPr/>
          <p:nvPr/>
        </p:nvSpPr>
        <p:spPr>
          <a:xfrm>
            <a:off x="2586182" y="4987725"/>
            <a:ext cx="5948218" cy="1565176"/>
          </a:xfrm>
          <a:prstGeom prst="wedgeEllipseCallout">
            <a:avLst>
              <a:gd name="adj1" fmla="val -60560"/>
              <a:gd name="adj2" fmla="val -2401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>
                <a:latin typeface="UTM Avo" panose="02040603050506020204" pitchFamily="18" charset="0"/>
              </a:rPr>
              <a:t>Mặt</a:t>
            </a:r>
            <a:r>
              <a:rPr lang="en-US" sz="2200" dirty="0">
                <a:latin typeface="UTM Avo" panose="02040603050506020204" pitchFamily="18" charset="0"/>
              </a:rPr>
              <a:t> 1 </a:t>
            </a:r>
            <a:r>
              <a:rPr lang="en-US" sz="2200" dirty="0" err="1">
                <a:latin typeface="UTM Avo" panose="02040603050506020204" pitchFamily="18" charset="0"/>
              </a:rPr>
              <a:t>chấm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xuất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hiện</a:t>
            </a:r>
            <a:r>
              <a:rPr lang="en-US" sz="2200" dirty="0">
                <a:latin typeface="UTM Avo" panose="02040603050506020204" pitchFamily="18" charset="0"/>
              </a:rPr>
              <a:t>: 3 </a:t>
            </a:r>
            <a:r>
              <a:rPr lang="en-US" sz="2200" dirty="0" err="1">
                <a:latin typeface="UTM Avo" panose="02040603050506020204" pitchFamily="18" charset="0"/>
              </a:rPr>
              <a:t>lần</a:t>
            </a:r>
            <a:endParaRPr lang="en-US" sz="22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>
                <a:latin typeface="UTM Avo" panose="02040603050506020204" pitchFamily="18" charset="0"/>
              </a:rPr>
              <a:t>Mặt</a:t>
            </a:r>
            <a:r>
              <a:rPr lang="en-US" sz="2200" dirty="0">
                <a:latin typeface="UTM Avo" panose="02040603050506020204" pitchFamily="18" charset="0"/>
              </a:rPr>
              <a:t> 6 </a:t>
            </a:r>
            <a:r>
              <a:rPr lang="en-US" sz="2200" dirty="0" err="1">
                <a:latin typeface="UTM Avo" panose="02040603050506020204" pitchFamily="18" charset="0"/>
              </a:rPr>
              <a:t>chấm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xuất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hiện</a:t>
            </a:r>
            <a:r>
              <a:rPr lang="en-US" sz="2200" dirty="0">
                <a:latin typeface="UTM Avo" panose="02040603050506020204" pitchFamily="18" charset="0"/>
              </a:rPr>
              <a:t>: 1 </a:t>
            </a:r>
            <a:r>
              <a:rPr lang="en-US" sz="2200" dirty="0" err="1">
                <a:latin typeface="UTM Avo" panose="02040603050506020204" pitchFamily="18" charset="0"/>
              </a:rPr>
              <a:t>lần</a:t>
            </a:r>
            <a:endParaRPr lang="en-US" sz="22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93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41530" y="1646533"/>
            <a:ext cx="8277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chơi “Quay kim trên vòng tròn”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B3D0C7-AE82-FE37-F63B-3FE7FEE8986D}"/>
              </a:ext>
            </a:extLst>
          </p:cNvPr>
          <p:cNvSpPr txBox="1"/>
          <p:nvPr/>
        </p:nvSpPr>
        <p:spPr>
          <a:xfrm>
            <a:off x="703544" y="2286092"/>
            <a:ext cx="5392456" cy="2687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Quay kim trên vòng tròn 10 lần liên tiếp, ta có kết quả như sau:</a:t>
            </a:r>
            <a:endParaRPr lang="en-US" sz="22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cho biết số lần kim dừng đúng ở phần màu xanh; màu đỏ; màu vàng của hình tròn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19A96B-84A0-D0DF-44A8-F5B003F97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945" y="2103638"/>
            <a:ext cx="4864350" cy="45404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C80377-B39D-03B8-2136-558B50C1F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8239" y="4520437"/>
            <a:ext cx="2682239" cy="226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4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19A96B-84A0-D0DF-44A8-F5B003F97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945" y="2103638"/>
            <a:ext cx="4864350" cy="4540483"/>
          </a:xfrm>
          <a:prstGeom prst="rect">
            <a:avLst/>
          </a:prstGeom>
        </p:spPr>
      </p:pic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21B3415E-4396-2E2E-7695-E6AA45BFA6C7}"/>
              </a:ext>
            </a:extLst>
          </p:cNvPr>
          <p:cNvSpPr/>
          <p:nvPr/>
        </p:nvSpPr>
        <p:spPr>
          <a:xfrm>
            <a:off x="765387" y="2474833"/>
            <a:ext cx="4962934" cy="1708199"/>
          </a:xfrm>
          <a:prstGeom prst="wedgeRoundRectCallout">
            <a:avLst>
              <a:gd name="adj1" fmla="val 63101"/>
              <a:gd name="adj2" fmla="val -966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>
                <a:latin typeface="UTM Avo" panose="02040603050506020204" pitchFamily="18" charset="0"/>
              </a:rPr>
              <a:t>Số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lần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kim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dừng</a:t>
            </a:r>
            <a:r>
              <a:rPr lang="en-US" sz="2200" dirty="0">
                <a:latin typeface="UTM Avo" panose="02040603050506020204" pitchFamily="18" charset="0"/>
              </a:rPr>
              <a:t> ở </a:t>
            </a:r>
            <a:r>
              <a:rPr lang="en-US" sz="2200" dirty="0" err="1">
                <a:latin typeface="UTM Avo" panose="02040603050506020204" pitchFamily="18" charset="0"/>
              </a:rPr>
              <a:t>phần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màu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xanh</a:t>
            </a:r>
            <a:r>
              <a:rPr lang="en-US" sz="2200" dirty="0">
                <a:latin typeface="UTM Avo" panose="02040603050506020204" pitchFamily="18" charset="0"/>
              </a:rPr>
              <a:t>: 5 </a:t>
            </a:r>
            <a:r>
              <a:rPr lang="en-US" sz="2200" dirty="0" err="1">
                <a:latin typeface="UTM Avo" panose="02040603050506020204" pitchFamily="18" charset="0"/>
              </a:rPr>
              <a:t>lần</a:t>
            </a:r>
            <a:r>
              <a:rPr lang="en-US" sz="2200" dirty="0">
                <a:latin typeface="UTM Avo" panose="02040603050506020204" pitchFamily="18" charset="0"/>
              </a:rPr>
              <a:t> (</a:t>
            </a:r>
            <a:r>
              <a:rPr lang="en-US" sz="2200" dirty="0" err="1">
                <a:latin typeface="UTM Avo" panose="02040603050506020204" pitchFamily="18" charset="0"/>
              </a:rPr>
              <a:t>lần</a:t>
            </a:r>
            <a:r>
              <a:rPr lang="en-US" sz="2200" dirty="0">
                <a:latin typeface="UTM Avo" panose="02040603050506020204" pitchFamily="18" charset="0"/>
              </a:rPr>
              <a:t> quay </a:t>
            </a:r>
            <a:r>
              <a:rPr lang="en-US" sz="2200" dirty="0" err="1">
                <a:latin typeface="UTM Avo" panose="02040603050506020204" pitchFamily="18" charset="0"/>
              </a:rPr>
              <a:t>thứ</a:t>
            </a:r>
            <a:r>
              <a:rPr lang="en-US" sz="2200" dirty="0">
                <a:latin typeface="UTM Avo" panose="02040603050506020204" pitchFamily="18" charset="0"/>
              </a:rPr>
              <a:t> 1, </a:t>
            </a:r>
            <a:r>
              <a:rPr lang="en-US" sz="2200" dirty="0" err="1">
                <a:latin typeface="UTM Avo" panose="02040603050506020204" pitchFamily="18" charset="0"/>
              </a:rPr>
              <a:t>thứ</a:t>
            </a:r>
            <a:r>
              <a:rPr lang="en-US" sz="2200" dirty="0">
                <a:latin typeface="UTM Avo" panose="02040603050506020204" pitchFamily="18" charset="0"/>
              </a:rPr>
              <a:t> 4, </a:t>
            </a:r>
            <a:r>
              <a:rPr lang="en-US" sz="2200" dirty="0" err="1">
                <a:latin typeface="UTM Avo" panose="02040603050506020204" pitchFamily="18" charset="0"/>
              </a:rPr>
              <a:t>thứ</a:t>
            </a:r>
            <a:r>
              <a:rPr lang="en-US" sz="2200" dirty="0">
                <a:latin typeface="UTM Avo" panose="02040603050506020204" pitchFamily="18" charset="0"/>
              </a:rPr>
              <a:t> 5, </a:t>
            </a:r>
            <a:r>
              <a:rPr lang="en-US" sz="2200" dirty="0" err="1">
                <a:latin typeface="UTM Avo" panose="02040603050506020204" pitchFamily="18" charset="0"/>
              </a:rPr>
              <a:t>thứ</a:t>
            </a:r>
            <a:r>
              <a:rPr lang="en-US" sz="2200" dirty="0">
                <a:latin typeface="UTM Avo" panose="02040603050506020204" pitchFamily="18" charset="0"/>
              </a:rPr>
              <a:t> 6 </a:t>
            </a:r>
            <a:r>
              <a:rPr lang="en-US" sz="2200" dirty="0" err="1">
                <a:latin typeface="UTM Avo" panose="02040603050506020204" pitchFamily="18" charset="0"/>
              </a:rPr>
              <a:t>và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thứ</a:t>
            </a:r>
            <a:r>
              <a:rPr lang="en-US" sz="2200" dirty="0">
                <a:latin typeface="UTM Avo" panose="02040603050506020204" pitchFamily="18" charset="0"/>
              </a:rPr>
              <a:t> 10).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25DF53-89A0-117B-EC23-87A254634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441" y="4363632"/>
            <a:ext cx="2682239" cy="226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1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19A96B-84A0-D0DF-44A8-F5B003F97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945" y="2103638"/>
            <a:ext cx="4864350" cy="4540483"/>
          </a:xfrm>
          <a:prstGeom prst="rect">
            <a:avLst/>
          </a:prstGeom>
        </p:spPr>
      </p:pic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21B3415E-4396-2E2E-7695-E6AA45BFA6C7}"/>
              </a:ext>
            </a:extLst>
          </p:cNvPr>
          <p:cNvSpPr/>
          <p:nvPr/>
        </p:nvSpPr>
        <p:spPr>
          <a:xfrm>
            <a:off x="765387" y="2474833"/>
            <a:ext cx="4962934" cy="1146343"/>
          </a:xfrm>
          <a:prstGeom prst="wedgeRoundRectCallout">
            <a:avLst>
              <a:gd name="adj1" fmla="val 63101"/>
              <a:gd name="adj2" fmla="val -966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latin typeface="UTM Avo" panose="02040603050506020204" pitchFamily="18" charset="0"/>
              </a:rPr>
              <a:t>Số </a:t>
            </a:r>
            <a:r>
              <a:rPr lang="en-US" sz="2200" dirty="0" err="1">
                <a:latin typeface="UTM Avo" panose="02040603050506020204" pitchFamily="18" charset="0"/>
              </a:rPr>
              <a:t>lần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kim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dừng</a:t>
            </a:r>
            <a:r>
              <a:rPr lang="en-US" sz="2200" dirty="0">
                <a:latin typeface="UTM Avo" panose="02040603050506020204" pitchFamily="18" charset="0"/>
              </a:rPr>
              <a:t> ở </a:t>
            </a:r>
            <a:r>
              <a:rPr lang="en-US" sz="2200" dirty="0" err="1">
                <a:latin typeface="UTM Avo" panose="02040603050506020204" pitchFamily="18" charset="0"/>
              </a:rPr>
              <a:t>phần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màu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đỏ</a:t>
            </a:r>
            <a:r>
              <a:rPr lang="en-US" sz="2200" dirty="0">
                <a:latin typeface="UTM Avo" panose="02040603050506020204" pitchFamily="18" charset="0"/>
              </a:rPr>
              <a:t>: 2 </a:t>
            </a:r>
            <a:r>
              <a:rPr lang="en-US" sz="2200" dirty="0" err="1">
                <a:latin typeface="UTM Avo" panose="02040603050506020204" pitchFamily="18" charset="0"/>
              </a:rPr>
              <a:t>lần</a:t>
            </a:r>
            <a:r>
              <a:rPr lang="en-US" sz="2200" dirty="0">
                <a:latin typeface="UTM Avo" panose="02040603050506020204" pitchFamily="18" charset="0"/>
              </a:rPr>
              <a:t> (</a:t>
            </a:r>
            <a:r>
              <a:rPr lang="en-US" sz="2200" dirty="0" err="1">
                <a:latin typeface="UTM Avo" panose="02040603050506020204" pitchFamily="18" charset="0"/>
              </a:rPr>
              <a:t>lần</a:t>
            </a:r>
            <a:r>
              <a:rPr lang="en-US" sz="2200" dirty="0">
                <a:latin typeface="UTM Avo" panose="02040603050506020204" pitchFamily="18" charset="0"/>
              </a:rPr>
              <a:t> quay </a:t>
            </a:r>
            <a:r>
              <a:rPr lang="en-US" sz="2200" dirty="0" err="1">
                <a:latin typeface="UTM Avo" panose="02040603050506020204" pitchFamily="18" charset="0"/>
              </a:rPr>
              <a:t>thứ</a:t>
            </a:r>
            <a:r>
              <a:rPr lang="en-US" sz="2200" dirty="0">
                <a:latin typeface="UTM Avo" panose="02040603050506020204" pitchFamily="18" charset="0"/>
              </a:rPr>
              <a:t> 2, </a:t>
            </a:r>
            <a:r>
              <a:rPr lang="en-US" sz="2200" dirty="0" err="1">
                <a:latin typeface="UTM Avo" panose="02040603050506020204" pitchFamily="18" charset="0"/>
              </a:rPr>
              <a:t>thứ</a:t>
            </a:r>
            <a:r>
              <a:rPr lang="en-US" sz="2200" dirty="0">
                <a:latin typeface="UTM Avo" panose="02040603050506020204" pitchFamily="18" charset="0"/>
              </a:rPr>
              <a:t> 7).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25DF53-89A0-117B-EC23-87A254634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441" y="4363632"/>
            <a:ext cx="2682239" cy="226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2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375DB2AC-4791-F821-8B58-F505E36B005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19A96B-84A0-D0DF-44A8-F5B003F97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945" y="2103638"/>
            <a:ext cx="4864350" cy="4540483"/>
          </a:xfrm>
          <a:prstGeom prst="rect">
            <a:avLst/>
          </a:prstGeom>
        </p:spPr>
      </p:pic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21B3415E-4396-2E2E-7695-E6AA45BFA6C7}"/>
              </a:ext>
            </a:extLst>
          </p:cNvPr>
          <p:cNvSpPr/>
          <p:nvPr/>
        </p:nvSpPr>
        <p:spPr>
          <a:xfrm>
            <a:off x="1117599" y="2474833"/>
            <a:ext cx="4478641" cy="1708199"/>
          </a:xfrm>
          <a:prstGeom prst="wedgeRoundRectCallout">
            <a:avLst>
              <a:gd name="adj1" fmla="val 63101"/>
              <a:gd name="adj2" fmla="val -966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latin typeface="UTM Avo" panose="02040603050506020204" pitchFamily="18" charset="0"/>
              </a:rPr>
              <a:t>Số </a:t>
            </a:r>
            <a:r>
              <a:rPr lang="en-US" sz="2200" dirty="0" err="1">
                <a:latin typeface="UTM Avo" panose="02040603050506020204" pitchFamily="18" charset="0"/>
              </a:rPr>
              <a:t>lần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kim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dừng</a:t>
            </a:r>
            <a:r>
              <a:rPr lang="en-US" sz="2200" dirty="0">
                <a:latin typeface="UTM Avo" panose="02040603050506020204" pitchFamily="18" charset="0"/>
              </a:rPr>
              <a:t> ở </a:t>
            </a:r>
            <a:r>
              <a:rPr lang="en-US" sz="2200" dirty="0" err="1">
                <a:latin typeface="UTM Avo" panose="02040603050506020204" pitchFamily="18" charset="0"/>
              </a:rPr>
              <a:t>phần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màu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vàng</a:t>
            </a:r>
            <a:r>
              <a:rPr lang="en-US" sz="2200" dirty="0">
                <a:latin typeface="UTM Avo" panose="02040603050506020204" pitchFamily="18" charset="0"/>
              </a:rPr>
              <a:t>: 3 </a:t>
            </a:r>
            <a:r>
              <a:rPr lang="en-US" sz="2200" dirty="0" err="1">
                <a:latin typeface="UTM Avo" panose="02040603050506020204" pitchFamily="18" charset="0"/>
              </a:rPr>
              <a:t>lần</a:t>
            </a:r>
            <a:r>
              <a:rPr lang="en-US" sz="2200" dirty="0">
                <a:latin typeface="UTM Avo" panose="02040603050506020204" pitchFamily="18" charset="0"/>
              </a:rPr>
              <a:t> (</a:t>
            </a:r>
            <a:r>
              <a:rPr lang="en-US" sz="2200" dirty="0" err="1">
                <a:latin typeface="UTM Avo" panose="02040603050506020204" pitchFamily="18" charset="0"/>
              </a:rPr>
              <a:t>lần</a:t>
            </a:r>
            <a:r>
              <a:rPr lang="en-US" sz="2200" dirty="0">
                <a:latin typeface="UTM Avo" panose="02040603050506020204" pitchFamily="18" charset="0"/>
              </a:rPr>
              <a:t> quay </a:t>
            </a:r>
            <a:r>
              <a:rPr lang="en-US" sz="2200" dirty="0" err="1">
                <a:latin typeface="UTM Avo" panose="02040603050506020204" pitchFamily="18" charset="0"/>
              </a:rPr>
              <a:t>thứ</a:t>
            </a:r>
            <a:r>
              <a:rPr lang="en-US" sz="2200" dirty="0">
                <a:latin typeface="UTM Avo" panose="02040603050506020204" pitchFamily="18" charset="0"/>
              </a:rPr>
              <a:t> 3, </a:t>
            </a:r>
            <a:r>
              <a:rPr lang="en-US" sz="2200" dirty="0" err="1">
                <a:latin typeface="UTM Avo" panose="02040603050506020204" pitchFamily="18" charset="0"/>
              </a:rPr>
              <a:t>thứ</a:t>
            </a:r>
            <a:r>
              <a:rPr lang="en-US" sz="2200" dirty="0">
                <a:latin typeface="UTM Avo" panose="02040603050506020204" pitchFamily="18" charset="0"/>
              </a:rPr>
              <a:t> 8 </a:t>
            </a:r>
            <a:r>
              <a:rPr lang="en-US" sz="2200" dirty="0" err="1">
                <a:latin typeface="UTM Avo" panose="02040603050506020204" pitchFamily="18" charset="0"/>
              </a:rPr>
              <a:t>và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thứ</a:t>
            </a:r>
            <a:r>
              <a:rPr lang="en-US" sz="2200" dirty="0">
                <a:latin typeface="UTM Avo" panose="02040603050506020204" pitchFamily="18" charset="0"/>
              </a:rPr>
              <a:t> 9).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25DF53-89A0-117B-EC23-87A254634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441" y="4363632"/>
            <a:ext cx="2682239" cy="226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6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3"/>
            <a:extLst>
              <a:ext uri="{FF2B5EF4-FFF2-40B4-BE49-F238E27FC236}">
                <a16:creationId xmlns:a16="http://schemas.microsoft.com/office/drawing/2014/main" id="{90B9FE3D-4511-4E7C-10AC-82AE1C049E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3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13820" y="1484739"/>
            <a:ext cx="10198136" cy="11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hành: Tung một đồng xu 20 lần liên tiếp. Sử dụng vạch kiểm để kiểm đếm và hoàn thành bảng sau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425F44-48B6-29D6-21DC-1A3615750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383636"/>
              </p:ext>
            </p:extLst>
          </p:nvPr>
        </p:nvGraphicFramePr>
        <p:xfrm>
          <a:off x="2032000" y="2852887"/>
          <a:ext cx="8127999" cy="1785747"/>
        </p:xfrm>
        <a:graphic>
          <a:graphicData uri="http://schemas.openxmlformats.org/drawingml/2006/table">
            <a:tbl>
              <a:tblPr firstRow="1" bandRow="1"/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52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  <a:sym typeface="Arial"/>
                        </a:rPr>
                        <a:t>Mặt</a:t>
                      </a: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  <a:sym typeface="Arial"/>
                        </a:rPr>
                        <a:t>xuất</a:t>
                      </a: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  <a:sym typeface="Arial"/>
                        </a:rPr>
                        <a:t>hiện</a:t>
                      </a:r>
                      <a:endParaRPr lang="en-US" sz="2400" b="1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  <a:sym typeface="Arial"/>
                        </a:rPr>
                        <a:t>Kiểm</a:t>
                      </a: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  <a:sym typeface="Arial"/>
                        </a:rPr>
                        <a:t>đếm</a:t>
                      </a:r>
                      <a:endParaRPr lang="en-US" sz="2400" b="1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  <a:sym typeface="Arial"/>
                        </a:rPr>
                        <a:t>Tổng</a:t>
                      </a: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  <a:sym typeface="Arial"/>
                        </a:rPr>
                        <a:t>kết</a:t>
                      </a: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  <a:sym typeface="Arial"/>
                        </a:rPr>
                        <a:t>quả</a:t>
                      </a:r>
                      <a:endParaRPr lang="en-US" sz="2400" b="1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2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  <a:sym typeface="Arial"/>
                        </a:rPr>
                        <a:t>Mặt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  <a:sym typeface="Arial"/>
                        </a:rPr>
                        <a:t> N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  <a:sym typeface="Arial"/>
                        </a:rPr>
                        <a:t>?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  <a:sym typeface="Arial"/>
                        </a:rPr>
                        <a:t>?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2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  <a:sym typeface="Arial"/>
                        </a:rPr>
                        <a:t>Mặt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  <a:sym typeface="Arial"/>
                        </a:rPr>
                        <a:t> S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  <a:sym typeface="Arial"/>
                        </a:rPr>
                        <a:t>?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  <a:sym typeface="Arial"/>
                        </a:rPr>
                        <a:t>?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EABB513B-DAD8-005C-A7C0-3E1CA071470D}"/>
              </a:ext>
            </a:extLst>
          </p:cNvPr>
          <p:cNvGrpSpPr/>
          <p:nvPr/>
        </p:nvGrpSpPr>
        <p:grpSpPr>
          <a:xfrm>
            <a:off x="509386" y="4809068"/>
            <a:ext cx="9372600" cy="1816899"/>
            <a:chOff x="2628900" y="6902852"/>
            <a:chExt cx="14058900" cy="27253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B842C7A-4323-234C-6071-DD620E413327}"/>
                </a:ext>
              </a:extLst>
            </p:cNvPr>
            <p:cNvSpPr/>
            <p:nvPr/>
          </p:nvSpPr>
          <p:spPr>
            <a:xfrm>
              <a:off x="6096000" y="6910567"/>
              <a:ext cx="10591800" cy="2513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Khi tung </a:t>
              </a:r>
              <a:r>
                <a:rPr lang="en-US" sz="2400" dirty="0" err="1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đồng</a:t>
              </a:r>
              <a:r>
                <a:rPr lang="en-US" sz="2400" dirty="0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xu, </a:t>
              </a:r>
              <a:r>
                <a:rPr lang="en-US" sz="2400" dirty="0" err="1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mấy</a:t>
              </a:r>
              <a:r>
                <a:rPr lang="en-US" sz="2400" dirty="0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khả</a:t>
              </a:r>
              <a:r>
                <a:rPr lang="en-US" sz="2400" dirty="0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năng</a:t>
              </a:r>
              <a:r>
                <a:rPr lang="en-US" sz="2400" dirty="0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xảy</a:t>
              </a:r>
              <a:r>
                <a:rPr lang="en-US" sz="2400" dirty="0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ra</a:t>
              </a:r>
              <a:r>
                <a:rPr lang="en-US" sz="2400" dirty="0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?</a:t>
              </a:r>
            </a:p>
            <a:p>
              <a:pPr algn="just">
                <a:lnSpc>
                  <a:spcPct val="150000"/>
                </a:lnSpc>
              </a:pPr>
              <a:r>
                <a:rPr lang="en-US" sz="2400" dirty="0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Số </a:t>
              </a:r>
              <a:r>
                <a:rPr lang="en-US" sz="2400" dirty="0" err="1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lần</a:t>
              </a:r>
              <a:r>
                <a:rPr lang="en-US" sz="2400" dirty="0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xuất</a:t>
              </a:r>
              <a:r>
                <a:rPr lang="en-US" sz="2400" dirty="0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hiện</a:t>
              </a:r>
              <a:r>
                <a:rPr lang="en-US" sz="2400" dirty="0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mặt</a:t>
              </a:r>
              <a:r>
                <a:rPr lang="en-US" sz="2400" dirty="0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N?</a:t>
              </a:r>
            </a:p>
            <a:p>
              <a:pPr algn="just">
                <a:lnSpc>
                  <a:spcPct val="150000"/>
                </a:lnSpc>
              </a:pPr>
              <a:r>
                <a:rPr lang="en-US" sz="2400" dirty="0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Số </a:t>
              </a:r>
              <a:r>
                <a:rPr lang="en-US" sz="2400" dirty="0" err="1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lần</a:t>
              </a:r>
              <a:r>
                <a:rPr lang="en-US" sz="2400" dirty="0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xuất</a:t>
              </a:r>
              <a:r>
                <a:rPr lang="en-US" sz="2400" dirty="0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hiện</a:t>
              </a:r>
              <a:r>
                <a:rPr lang="en-US" sz="2400" dirty="0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mặt</a:t>
              </a:r>
              <a:r>
                <a:rPr lang="en-US" sz="2400" dirty="0"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S?</a:t>
              </a:r>
            </a:p>
          </p:txBody>
        </p:sp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F4EB1C9D-C04E-C10C-047E-2E8CADFB7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628900" y="6902852"/>
              <a:ext cx="3141614" cy="2725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35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934719" y="1672720"/>
            <a:ext cx="10352506" cy="73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Học sinh chia sẻ hôm nay học được những gì.</a:t>
            </a:r>
            <a:endParaRPr kumimoji="0" lang="vi-VN" sz="3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F83A73DD-65BF-6FA2-73A4-898DAF48D7E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Ôn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kiến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thức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đã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VBT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649052" y="4319773"/>
            <a:ext cx="437734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109174" y="4434114"/>
            <a:ext cx="3479566" cy="141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Đọc và chuẩn bị trước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90: Em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4597FB-9861-FA44-C134-1B08CB4BB7D0}"/>
              </a:ext>
            </a:extLst>
          </p:cNvPr>
          <p:cNvGrpSpPr/>
          <p:nvPr/>
        </p:nvGrpSpPr>
        <p:grpSpPr>
          <a:xfrm>
            <a:off x="7623532" y="879164"/>
            <a:ext cx="3928388" cy="961305"/>
            <a:chOff x="1295400" y="509551"/>
            <a:chExt cx="6283305" cy="144195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A23D91-55D0-9D4E-D5D3-2E2B9A63CDA6}"/>
                </a:ext>
              </a:extLst>
            </p:cNvPr>
            <p:cNvSpPr/>
            <p:nvPr/>
          </p:nvSpPr>
          <p:spPr>
            <a:xfrm>
              <a:off x="2880220" y="905579"/>
              <a:ext cx="4698485" cy="942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buClrTx/>
                <a:defRPr/>
              </a:pPr>
              <a:r>
                <a:rPr lang="en-US" sz="2667" b="1" cap="all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Tập</a:t>
              </a:r>
              <a:r>
                <a:rPr lang="en-US" sz="2667" b="1" cap="all" dirty="0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cap="all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tầm</a:t>
              </a:r>
              <a:r>
                <a:rPr lang="en-US" sz="2667" b="1" cap="all" dirty="0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cap="all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vông</a:t>
              </a:r>
              <a:endParaRPr lang="en-US" sz="2667" b="1" cap="all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5DE0E5-9C57-324A-45B1-1C0786A88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509551"/>
              <a:ext cx="1441957" cy="1441957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0C3B34B-D330-9115-001A-C28E9034925D}"/>
              </a:ext>
            </a:extLst>
          </p:cNvPr>
          <p:cNvSpPr/>
          <p:nvPr/>
        </p:nvSpPr>
        <p:spPr>
          <a:xfrm>
            <a:off x="706120" y="1829155"/>
            <a:ext cx="10779759" cy="4835653"/>
          </a:xfrm>
          <a:prstGeom prst="rect">
            <a:avLst/>
          </a:prstGeom>
          <a:solidFill>
            <a:srgbClr val="EEFF41">
              <a:lumMod val="20000"/>
              <a:lumOff val="80000"/>
            </a:srgbClr>
          </a:solidFill>
          <a:ln w="25400" cap="flat" cmpd="sng" algn="ctr">
            <a:solidFill>
              <a:srgbClr val="F8BC7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381019" indent="-381019" algn="just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vi-VN" sz="2200" dirty="0">
                <a:latin typeface="UTM Avo" panose="02040603050506020204" pitchFamily="18" charset="0"/>
              </a:rPr>
              <a:t>Người đấu giấu một vật nhỏ trong lòng một bàn tay và nắm cả hai tay lại rồi hát</a:t>
            </a:r>
          </a:p>
          <a:p>
            <a:pPr algn="ctr">
              <a:lnSpc>
                <a:spcPct val="150000"/>
              </a:lnSpc>
              <a:buClrTx/>
            </a:pPr>
            <a:r>
              <a:rPr lang="vi-VN" sz="2200" dirty="0">
                <a:latin typeface="UTM Avo" panose="02040603050506020204" pitchFamily="18" charset="0"/>
              </a:rPr>
              <a:t>“Tập tầm vông</a:t>
            </a:r>
          </a:p>
          <a:p>
            <a:pPr algn="ctr">
              <a:lnSpc>
                <a:spcPct val="150000"/>
              </a:lnSpc>
              <a:buClrTx/>
            </a:pPr>
            <a:r>
              <a:rPr lang="vi-VN" sz="2200" dirty="0">
                <a:latin typeface="UTM Avo" panose="02040603050506020204" pitchFamily="18" charset="0"/>
              </a:rPr>
              <a:t>Tay không tay có</a:t>
            </a:r>
          </a:p>
          <a:p>
            <a:pPr algn="ctr">
              <a:lnSpc>
                <a:spcPct val="150000"/>
              </a:lnSpc>
              <a:buClrTx/>
            </a:pPr>
            <a:r>
              <a:rPr lang="vi-VN" sz="2200" dirty="0">
                <a:latin typeface="UTM Avo" panose="02040603050506020204" pitchFamily="18" charset="0"/>
              </a:rPr>
              <a:t>Tập tầm vó</a:t>
            </a:r>
          </a:p>
          <a:p>
            <a:pPr algn="ctr">
              <a:lnSpc>
                <a:spcPct val="150000"/>
              </a:lnSpc>
              <a:buClrTx/>
            </a:pPr>
            <a:r>
              <a:rPr lang="vi-VN" sz="2200" dirty="0">
                <a:latin typeface="UTM Avo" panose="02040603050506020204" pitchFamily="18" charset="0"/>
              </a:rPr>
              <a:t>Tay có tay không</a:t>
            </a:r>
          </a:p>
          <a:p>
            <a:pPr algn="ctr">
              <a:lnSpc>
                <a:spcPct val="150000"/>
              </a:lnSpc>
              <a:buClrTx/>
            </a:pPr>
            <a:r>
              <a:rPr lang="vi-VN" sz="2200" dirty="0">
                <a:latin typeface="UTM Avo" panose="02040603050506020204" pitchFamily="18" charset="0"/>
              </a:rPr>
              <a:t>Tay nào có, tay nào không?”</a:t>
            </a:r>
          </a:p>
          <a:p>
            <a:pPr marL="381019" indent="-381019" algn="just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vi-VN" sz="2200" dirty="0">
                <a:latin typeface="UTM Avo" panose="02040603050506020204" pitchFamily="18" charset="0"/>
              </a:rPr>
              <a:t>Người đoán chỉ một tay của người đố. Nếu đoán đúng, người đoán trở thành người đố, trò chơi lại tiếp tục.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ABD48C-A8BD-8981-F584-B5956D5CA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80" y="1713654"/>
            <a:ext cx="10051741" cy="34942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20ECBA-0F8D-C5AE-E4CE-EFCD7C61CFEB}"/>
              </a:ext>
            </a:extLst>
          </p:cNvPr>
          <p:cNvSpPr/>
          <p:nvPr/>
        </p:nvSpPr>
        <p:spPr>
          <a:xfrm>
            <a:off x="1053367" y="5461000"/>
            <a:ext cx="10363200" cy="461665"/>
          </a:xfrm>
          <a:prstGeom prst="rect">
            <a:avLst/>
          </a:prstGeom>
          <a:solidFill>
            <a:srgbClr val="FFFFCC"/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latin typeface="UTM Avo" panose="02040603050506020204" pitchFamily="18" charset="0"/>
              </a:rPr>
              <a:t>Kết quả 5 lần tung đồng xu liên tiếp được ghi nhận vào bảng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249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06BBA077-E05D-F786-CB52-4B2D0E97491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1F9D4F-F92C-4761-ECE2-0D79EC243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62854"/>
            <a:ext cx="8202621" cy="2851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1E5037-794A-B470-22BE-84B8D419C694}"/>
              </a:ext>
            </a:extLst>
          </p:cNvPr>
          <p:cNvSpPr/>
          <p:nvPr/>
        </p:nvSpPr>
        <p:spPr>
          <a:xfrm>
            <a:off x="711200" y="4566748"/>
            <a:ext cx="7325360" cy="205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</a:rPr>
              <a:t>Ba bạn cùng chơi trò chơi tung đồng xu,  bạn đầu tiên tung đồng xu 5 lần liên tiếp, bạn thứ hai quan sát và ghi lại mặt xuất hiện quả đồng xu, bạn còn lại đếm số lần xuất hiện mặt  S (mặt sấp).</a:t>
            </a:r>
            <a:endParaRPr lang="en-US" sz="22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EC8038-BC62-8723-A426-24817DEEEFDE}"/>
              </a:ext>
            </a:extLst>
          </p:cNvPr>
          <p:cNvSpPr/>
          <p:nvPr/>
        </p:nvSpPr>
        <p:spPr>
          <a:xfrm>
            <a:off x="325120" y="1489227"/>
            <a:ext cx="148393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Ví</a:t>
            </a:r>
            <a:r>
              <a:rPr lang="en-US" sz="2400" b="1" u="sng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dụ</a:t>
            </a:r>
            <a:endParaRPr lang="en-US" sz="2400" b="1" u="sng" dirty="0">
              <a:solidFill>
                <a:srgbClr val="C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99800A-962B-B30E-E0D2-6B85F0809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357958"/>
              </p:ext>
            </p:extLst>
          </p:nvPr>
        </p:nvGraphicFramePr>
        <p:xfrm>
          <a:off x="721360" y="2148840"/>
          <a:ext cx="5134399" cy="2596327"/>
        </p:xfrm>
        <a:graphic>
          <a:graphicData uri="http://schemas.openxmlformats.org/drawingml/2006/table">
            <a:tbl>
              <a:tblPr firstRow="1" firstCol="1" bandRow="1"/>
              <a:tblGrid>
                <a:gridCol w="187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200" b="1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Lần</a:t>
                      </a:r>
                      <a:r>
                        <a:rPr lang="fr-FR" sz="2200" b="1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200" b="1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tung</a:t>
                      </a:r>
                      <a:endParaRPr lang="en-US" sz="2200" b="1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200" b="1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Kết</a:t>
                      </a:r>
                      <a:r>
                        <a:rPr lang="fr-FR" sz="2200" b="1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200" b="1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quả</a:t>
                      </a:r>
                      <a:r>
                        <a:rPr lang="fr-FR" sz="2200" b="1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200" b="1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tung</a:t>
                      </a:r>
                      <a:endParaRPr lang="en-US" sz="2200" b="1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2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1</a:t>
                      </a:r>
                      <a:endParaRPr lang="en-US" sz="22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2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Mặt</a:t>
                      </a:r>
                      <a:r>
                        <a:rPr lang="fr-FR" sz="22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S </a:t>
                      </a:r>
                      <a:r>
                        <a:rPr lang="fr-FR" sz="22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xuất</a:t>
                      </a:r>
                      <a:r>
                        <a:rPr lang="fr-FR" sz="22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2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hiện</a:t>
                      </a:r>
                      <a:endParaRPr lang="en-US" sz="22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200" b="0" i="0" u="none" strike="noStrike" cap="none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2</a:t>
                      </a:r>
                      <a:endParaRPr lang="en-US" sz="2200" b="0" i="0" u="none" strike="noStrike" cap="none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200" b="0" i="0" u="none" strike="noStrike" cap="none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Mặt N xuất hiện</a:t>
                      </a:r>
                      <a:endParaRPr lang="en-US" sz="2200" b="0" i="0" u="none" strike="noStrike" cap="none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200" b="0" i="0" u="none" strike="noStrike" cap="none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3</a:t>
                      </a:r>
                      <a:endParaRPr lang="en-US" sz="2200" b="0" i="0" u="none" strike="noStrike" cap="none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2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Mặt</a:t>
                      </a:r>
                      <a:r>
                        <a:rPr lang="fr-FR" sz="22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N </a:t>
                      </a:r>
                      <a:r>
                        <a:rPr lang="fr-FR" sz="22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xuất</a:t>
                      </a:r>
                      <a:r>
                        <a:rPr lang="fr-FR" sz="22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2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hiện</a:t>
                      </a:r>
                      <a:endParaRPr lang="en-US" sz="22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200" b="0" i="0" u="none" strike="noStrike" cap="none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4</a:t>
                      </a:r>
                      <a:endParaRPr lang="en-US" sz="2200" b="0" i="0" u="none" strike="noStrike" cap="none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2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Mặt</a:t>
                      </a:r>
                      <a:r>
                        <a:rPr lang="fr-FR" sz="22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N </a:t>
                      </a:r>
                      <a:r>
                        <a:rPr lang="fr-FR" sz="22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xuất</a:t>
                      </a:r>
                      <a:r>
                        <a:rPr lang="fr-FR" sz="22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2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hiện</a:t>
                      </a:r>
                      <a:endParaRPr lang="en-US" sz="22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2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5</a:t>
                      </a:r>
                      <a:endParaRPr lang="en-US" sz="22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2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Mặt</a:t>
                      </a:r>
                      <a:r>
                        <a:rPr lang="fr-FR" sz="22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S </a:t>
                      </a:r>
                      <a:r>
                        <a:rPr lang="fr-FR" sz="22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xuất</a:t>
                      </a:r>
                      <a:r>
                        <a:rPr lang="fr-FR" sz="2200" b="0" i="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2200" b="0" i="0" u="none" strike="noStrike" cap="none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Arial"/>
                          <a:sym typeface="Arial"/>
                        </a:rPr>
                        <a:t>hiện</a:t>
                      </a:r>
                      <a:endParaRPr lang="en-US" sz="2200" b="0" i="0" u="none" strike="noStrike" cap="none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FBF906ED-BE5A-4298-D3FE-0B31AF8148C6}"/>
              </a:ext>
            </a:extLst>
          </p:cNvPr>
          <p:cNvSpPr/>
          <p:nvPr/>
        </p:nvSpPr>
        <p:spPr>
          <a:xfrm>
            <a:off x="6421120" y="1955800"/>
            <a:ext cx="4876800" cy="1828800"/>
          </a:xfrm>
          <a:prstGeom prst="wedgeRoundRectCallout">
            <a:avLst>
              <a:gd name="adj1" fmla="val -58550"/>
              <a:gd name="adj2" fmla="val -1914"/>
              <a:gd name="adj3" fmla="val 16667"/>
            </a:avLst>
          </a:prstGeom>
          <a:solidFill>
            <a:srgbClr val="F5F797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/>
              </a:rPr>
              <a:t>Ở mỗi lần tung đồng xu, hai sự kiện có thể xảy ra là : mặt N xuất hiện, mặt S xuất hiện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/>
              </a:rPr>
              <a:t>.</a:t>
            </a:r>
            <a:endParaRPr lang="vi-VN" sz="2200" dirty="0">
              <a:solidFill>
                <a:srgbClr val="000000"/>
              </a:solidFill>
              <a:latin typeface="UTM Avo" panose="02040603050506020204" pitchFamily="18" charset="0"/>
              <a:ea typeface="Calibri"/>
              <a:cs typeface="Arial"/>
            </a:endParaRP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F56C134D-FC0C-4825-443B-028E5C684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94710" y="3876040"/>
            <a:ext cx="94913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2C0B402-4827-C343-D9D5-97C8B28B99A9}"/>
              </a:ext>
            </a:extLst>
          </p:cNvPr>
          <p:cNvSpPr/>
          <p:nvPr/>
        </p:nvSpPr>
        <p:spPr>
          <a:xfrm>
            <a:off x="6590453" y="4807202"/>
            <a:ext cx="4687147" cy="15439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ea typeface="Calibri"/>
              </a:rPr>
              <a:t>Sau khi tung đồng xu nhiều lần, ta kiểm đếm được số lần xuất hiện lặp lại của mặt N và </a:t>
            </a:r>
            <a:r>
              <a:rPr lang="en-US" sz="2200" dirty="0">
                <a:latin typeface="UTM Avo" panose="02040603050506020204" pitchFamily="18" charset="0"/>
                <a:ea typeface="Calibri"/>
              </a:rPr>
              <a:t>m</a:t>
            </a:r>
            <a:r>
              <a:rPr lang="vi-VN" sz="2200" dirty="0">
                <a:latin typeface="UTM Avo" panose="02040603050506020204" pitchFamily="18" charset="0"/>
                <a:ea typeface="Calibri"/>
              </a:rPr>
              <a:t>ặt S</a:t>
            </a:r>
            <a:r>
              <a:rPr lang="en-US" sz="2200" dirty="0">
                <a:latin typeface="UTM Avo" panose="02040603050506020204" pitchFamily="18" charset="0"/>
                <a:ea typeface="Calibri"/>
              </a:rPr>
              <a:t>.</a:t>
            </a:r>
          </a:p>
        </p:txBody>
      </p:sp>
      <p:sp>
        <p:nvSpPr>
          <p:cNvPr id="10" name="Oval Callout 6">
            <a:extLst>
              <a:ext uri="{FF2B5EF4-FFF2-40B4-BE49-F238E27FC236}">
                <a16:creationId xmlns:a16="http://schemas.microsoft.com/office/drawing/2014/main" id="{31FB4A62-6AF2-75EC-E007-93C79856FD23}"/>
              </a:ext>
            </a:extLst>
          </p:cNvPr>
          <p:cNvSpPr/>
          <p:nvPr/>
        </p:nvSpPr>
        <p:spPr>
          <a:xfrm>
            <a:off x="680720" y="5064235"/>
            <a:ext cx="4775201" cy="1565176"/>
          </a:xfrm>
          <a:prstGeom prst="wedgeEllipseCallout">
            <a:avLst>
              <a:gd name="adj1" fmla="val 18600"/>
              <a:gd name="adj2" fmla="val -5950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>
                <a:latin typeface="UTM Avo" panose="02040603050506020204" pitchFamily="18" charset="0"/>
                <a:ea typeface="Calibri"/>
              </a:rPr>
              <a:t>Mặt</a:t>
            </a:r>
            <a:r>
              <a:rPr lang="en-US" sz="2200" dirty="0">
                <a:latin typeface="UTM Avo" panose="02040603050506020204" pitchFamily="18" charset="0"/>
                <a:ea typeface="Calibri"/>
              </a:rPr>
              <a:t> N </a:t>
            </a:r>
            <a:r>
              <a:rPr lang="en-US" sz="2200" dirty="0" err="1">
                <a:latin typeface="UTM Avo" panose="02040603050506020204" pitchFamily="18" charset="0"/>
                <a:ea typeface="Calibri"/>
              </a:rPr>
              <a:t>xuất</a:t>
            </a:r>
            <a:r>
              <a:rPr lang="en-US" sz="2200" dirty="0">
                <a:latin typeface="UTM Avo" panose="02040603050506020204" pitchFamily="18" charset="0"/>
                <a:ea typeface="Calibri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/>
              </a:rPr>
              <a:t>hiện</a:t>
            </a:r>
            <a:r>
              <a:rPr lang="en-US" sz="2200" dirty="0">
                <a:latin typeface="UTM Avo" panose="02040603050506020204" pitchFamily="18" charset="0"/>
                <a:ea typeface="Calibri"/>
              </a:rPr>
              <a:t>: 3 </a:t>
            </a:r>
            <a:r>
              <a:rPr lang="en-US" sz="2200" dirty="0" err="1">
                <a:latin typeface="UTM Avo" panose="02040603050506020204" pitchFamily="18" charset="0"/>
                <a:ea typeface="Calibri"/>
              </a:rPr>
              <a:t>lần</a:t>
            </a:r>
            <a:endParaRPr lang="en-US" sz="2200" dirty="0">
              <a:latin typeface="UTM Avo" panose="02040603050506020204" pitchFamily="18" charset="0"/>
              <a:ea typeface="Calibri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>
                <a:latin typeface="UTM Avo" panose="02040603050506020204" pitchFamily="18" charset="0"/>
                <a:ea typeface="Calibri"/>
              </a:rPr>
              <a:t>Mặt</a:t>
            </a:r>
            <a:r>
              <a:rPr lang="en-US" sz="2200" dirty="0">
                <a:latin typeface="UTM Avo" panose="02040603050506020204" pitchFamily="18" charset="0"/>
                <a:ea typeface="Calibri"/>
              </a:rPr>
              <a:t> S </a:t>
            </a:r>
            <a:r>
              <a:rPr lang="en-US" sz="2200" dirty="0" err="1">
                <a:latin typeface="UTM Avo" panose="02040603050506020204" pitchFamily="18" charset="0"/>
                <a:ea typeface="Calibri"/>
              </a:rPr>
              <a:t>xuất</a:t>
            </a:r>
            <a:r>
              <a:rPr lang="en-US" sz="2200" dirty="0">
                <a:latin typeface="UTM Avo" panose="02040603050506020204" pitchFamily="18" charset="0"/>
                <a:ea typeface="Calibri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/>
              </a:rPr>
              <a:t>hiện</a:t>
            </a:r>
            <a:r>
              <a:rPr lang="en-US" sz="2200" dirty="0">
                <a:latin typeface="UTM Avo" panose="02040603050506020204" pitchFamily="18" charset="0"/>
                <a:ea typeface="Calibri"/>
              </a:rPr>
              <a:t>: 2 </a:t>
            </a:r>
            <a:r>
              <a:rPr lang="en-US" sz="2200" dirty="0" err="1">
                <a:latin typeface="UTM Avo" panose="02040603050506020204" pitchFamily="18" charset="0"/>
                <a:ea typeface="Calibri"/>
              </a:rPr>
              <a:t>lần</a:t>
            </a:r>
            <a:endParaRPr lang="en-US" sz="2200" dirty="0">
              <a:latin typeface="UTM Avo" panose="02040603050506020204" pitchFamily="18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802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37ECD3D8-7C4D-41C7-6E1F-F6530FC661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68044" y="1884680"/>
            <a:ext cx="1002725" cy="14048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770640-9C43-BD17-98E8-06FD2BF7F6E9}"/>
              </a:ext>
            </a:extLst>
          </p:cNvPr>
          <p:cNvSpPr/>
          <p:nvPr/>
        </p:nvSpPr>
        <p:spPr>
          <a:xfrm>
            <a:off x="4287244" y="1633008"/>
            <a:ext cx="726440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/>
              <a:buChar char="•"/>
            </a:pPr>
            <a:r>
              <a:rPr lang="vi-VN" sz="2400" dirty="0">
                <a:latin typeface="UTM Avo" panose="02040603050506020204" pitchFamily="18" charset="0"/>
              </a:rPr>
              <a:t>Khi tung đồng xu, có mấy khả năng xảy ra?</a:t>
            </a:r>
          </a:p>
          <a:p>
            <a:pPr marL="381019" indent="-381019" algn="just">
              <a:lnSpc>
                <a:spcPct val="150000"/>
              </a:lnSpc>
              <a:buFont typeface="Arial"/>
              <a:buChar char="•"/>
            </a:pPr>
            <a:r>
              <a:rPr lang="vi-VN" sz="2400" dirty="0">
                <a:latin typeface="UTM Avo" panose="02040603050506020204" pitchFamily="18" charset="0"/>
              </a:rPr>
              <a:t>Mặt N xuất hiện mấy lần?</a:t>
            </a:r>
          </a:p>
          <a:p>
            <a:pPr marL="381019" indent="-381019" algn="just">
              <a:lnSpc>
                <a:spcPct val="150000"/>
              </a:lnSpc>
              <a:buFont typeface="Arial"/>
              <a:buChar char="•"/>
            </a:pPr>
            <a:r>
              <a:rPr lang="vi-VN" sz="2400" dirty="0">
                <a:latin typeface="UTM Avo" panose="02040603050506020204" pitchFamily="18" charset="0"/>
              </a:rPr>
              <a:t>Mặt S xuất hiện mấy lần?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70F3C-DB53-D390-B8A7-7BFDEFE9F209}"/>
              </a:ext>
            </a:extLst>
          </p:cNvPr>
          <p:cNvSpPr/>
          <p:nvPr/>
        </p:nvSpPr>
        <p:spPr>
          <a:xfrm>
            <a:off x="619195" y="3703320"/>
            <a:ext cx="6404317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Khi tung đồng xu, có hai khả năng xảy ra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7" name="Oval Callout 4">
            <a:extLst>
              <a:ext uri="{FF2B5EF4-FFF2-40B4-BE49-F238E27FC236}">
                <a16:creationId xmlns:a16="http://schemas.microsoft.com/office/drawing/2014/main" id="{A9F8B31B-4D17-D709-240A-E2275288F9E9}"/>
              </a:ext>
            </a:extLst>
          </p:cNvPr>
          <p:cNvSpPr/>
          <p:nvPr/>
        </p:nvSpPr>
        <p:spPr>
          <a:xfrm>
            <a:off x="1157965" y="4729480"/>
            <a:ext cx="5605975" cy="1591593"/>
          </a:xfrm>
          <a:prstGeom prst="wedgeEllipseCallout">
            <a:avLst>
              <a:gd name="adj1" fmla="val 42550"/>
              <a:gd name="adj2" fmla="val 5832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>
                <a:latin typeface="UTM Avo" panose="02040603050506020204" pitchFamily="18" charset="0"/>
              </a:rPr>
              <a:t>Mặt</a:t>
            </a:r>
            <a:r>
              <a:rPr lang="en-US" sz="2200" dirty="0">
                <a:latin typeface="UTM Avo" panose="02040603050506020204" pitchFamily="18" charset="0"/>
              </a:rPr>
              <a:t> N </a:t>
            </a:r>
            <a:r>
              <a:rPr lang="en-US" sz="2200" dirty="0" err="1">
                <a:latin typeface="UTM Avo" panose="02040603050506020204" pitchFamily="18" charset="0"/>
              </a:rPr>
              <a:t>xuất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hiện</a:t>
            </a:r>
            <a:r>
              <a:rPr lang="en-US" sz="2200" dirty="0">
                <a:latin typeface="UTM Avo" panose="02040603050506020204" pitchFamily="18" charset="0"/>
              </a:rPr>
              <a:t>: 3 </a:t>
            </a:r>
            <a:r>
              <a:rPr lang="en-US" sz="2200" dirty="0" err="1">
                <a:latin typeface="UTM Avo" panose="02040603050506020204" pitchFamily="18" charset="0"/>
              </a:rPr>
              <a:t>lần</a:t>
            </a:r>
            <a:r>
              <a:rPr lang="en-US" sz="2200" dirty="0">
                <a:latin typeface="UTM Avo" panose="02040603050506020204" pitchFamily="18" charset="0"/>
              </a:rPr>
              <a:t>.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>
                <a:latin typeface="UTM Avo" panose="02040603050506020204" pitchFamily="18" charset="0"/>
              </a:rPr>
              <a:t>Mặt</a:t>
            </a:r>
            <a:r>
              <a:rPr lang="en-US" sz="2200" dirty="0">
                <a:latin typeface="UTM Avo" panose="02040603050506020204" pitchFamily="18" charset="0"/>
              </a:rPr>
              <a:t> S </a:t>
            </a:r>
            <a:r>
              <a:rPr lang="en-US" sz="2200" dirty="0" err="1">
                <a:latin typeface="UTM Avo" panose="02040603050506020204" pitchFamily="18" charset="0"/>
              </a:rPr>
              <a:t>xuất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hiện</a:t>
            </a:r>
            <a:r>
              <a:rPr lang="en-US" sz="2200" dirty="0">
                <a:latin typeface="UTM Avo" panose="02040603050506020204" pitchFamily="18" charset="0"/>
              </a:rPr>
              <a:t>: 2 </a:t>
            </a:r>
            <a:r>
              <a:rPr lang="en-US" sz="2200" dirty="0" err="1">
                <a:latin typeface="UTM Avo" panose="02040603050506020204" pitchFamily="18" charset="0"/>
              </a:rPr>
              <a:t>lần</a:t>
            </a:r>
            <a:r>
              <a:rPr lang="en-US" sz="22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690711-008D-35A0-4B48-8932FA4FB91E}"/>
              </a:ext>
            </a:extLst>
          </p:cNvPr>
          <p:cNvSpPr/>
          <p:nvPr/>
        </p:nvSpPr>
        <p:spPr>
          <a:xfrm>
            <a:off x="436735" y="3193635"/>
            <a:ext cx="148393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Trả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lời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6431CC-9754-2F08-4879-27F9AC275053}"/>
              </a:ext>
            </a:extLst>
          </p:cNvPr>
          <p:cNvSpPr/>
          <p:nvPr/>
        </p:nvSpPr>
        <p:spPr>
          <a:xfrm>
            <a:off x="7204736" y="3822623"/>
            <a:ext cx="1093568" cy="461665"/>
          </a:xfrm>
          <a:prstGeom prst="rect">
            <a:avLst/>
          </a:prstGeom>
          <a:ln w="38100">
            <a:solidFill>
              <a:schemeClr val="accent5"/>
            </a:solidFill>
            <a:prstDash val="dash"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latin typeface="UTM Avo" panose="02040603050506020204" pitchFamily="18" charset="0"/>
              </a:rPr>
              <a:t>Mặt</a:t>
            </a:r>
            <a:r>
              <a:rPr lang="en-US" sz="2400" dirty="0">
                <a:latin typeface="UTM Avo" panose="02040603050506020204" pitchFamily="18" charset="0"/>
              </a:rPr>
              <a:t> 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0CB04E-99BF-65DE-D1E9-73D9125659C5}"/>
              </a:ext>
            </a:extLst>
          </p:cNvPr>
          <p:cNvSpPr/>
          <p:nvPr/>
        </p:nvSpPr>
        <p:spPr>
          <a:xfrm>
            <a:off x="8864385" y="3822622"/>
            <a:ext cx="1019830" cy="461665"/>
          </a:xfrm>
          <a:prstGeom prst="rect">
            <a:avLst/>
          </a:prstGeom>
          <a:ln w="38100">
            <a:solidFill>
              <a:schemeClr val="accent5"/>
            </a:solidFill>
            <a:prstDash val="dash"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latin typeface="UTM Avo" panose="02040603050506020204" pitchFamily="18" charset="0"/>
              </a:rPr>
              <a:t>Mặt</a:t>
            </a:r>
            <a:r>
              <a:rPr lang="en-US" sz="2400" dirty="0">
                <a:latin typeface="UTM Avo" panose="02040603050506020204" pitchFamily="18" charset="0"/>
              </a:rPr>
              <a:t> S</a:t>
            </a:r>
          </a:p>
        </p:txBody>
      </p:sp>
    </p:spTree>
    <p:extLst>
      <p:ext uri="{BB962C8B-B14F-4D97-AF65-F5344CB8AC3E}">
        <p14:creationId xmlns:p14="http://schemas.microsoft.com/office/powerpoint/2010/main" val="42537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 animBg="1"/>
      <p:bldP spid="18" grpId="0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929CEC-4B5E-82FB-B878-55E6212B6908}"/>
              </a:ext>
            </a:extLst>
          </p:cNvPr>
          <p:cNvSpPr txBox="1"/>
          <p:nvPr/>
        </p:nvSpPr>
        <p:spPr>
          <a:xfrm>
            <a:off x="-115734" y="1541803"/>
            <a:ext cx="345562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8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  <a:endParaRPr lang="en-US" sz="2800" b="1" dirty="0">
              <a:solidFill>
                <a:srgbClr val="C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CA90D6-96F5-64F8-4F81-C4D9C04DC8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4318" y="2209800"/>
            <a:ext cx="2011681" cy="2119647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78EFFACD-DEFF-BDEF-61D8-814BB5DFE5CD}"/>
              </a:ext>
            </a:extLst>
          </p:cNvPr>
          <p:cNvSpPr/>
          <p:nvPr/>
        </p:nvSpPr>
        <p:spPr>
          <a:xfrm>
            <a:off x="744507" y="2301240"/>
            <a:ext cx="7769573" cy="3657600"/>
          </a:xfrm>
          <a:prstGeom prst="wedgeRoundRectCallout">
            <a:avLst>
              <a:gd name="adj1" fmla="val 54164"/>
              <a:gd name="adj2" fmla="val 1049"/>
              <a:gd name="adj3" fmla="val 16667"/>
            </a:avLst>
          </a:prstGeom>
          <a:solidFill>
            <a:srgbClr val="F5F797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</a:rPr>
              <a:t>Khi bạn nữ tung đồng xu, có hai khả năng xảy ra là : xuất hiện mặt N hoặc xuất hiện mặt S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</a:rPr>
              <a:t>.</a:t>
            </a:r>
            <a:endParaRPr lang="vi-VN" sz="2400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</a:endParaRP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</a:rPr>
              <a:t>Tung đồng xu nhiều lần, ta kiểm đếm được số lần lặp lại của một sự kiện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</a:rPr>
              <a:t>.</a:t>
            </a:r>
            <a:endParaRPr lang="vi-VN" sz="2400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</a:endParaRP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</a:rPr>
              <a:t>Ví dụ : Sau 5 lần thực hiện, mặt N xuất hiện 3 lần, mặt S xuất hiện 2 lần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</a:rPr>
              <a:t>.</a:t>
            </a:r>
            <a:endParaRPr lang="vi-VN" sz="2400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02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910</Words>
  <Application>Microsoft Office PowerPoint</Application>
  <PresentationFormat>Widescreen</PresentationFormat>
  <Paragraphs>134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Calibri Light</vt:lpstr>
      <vt:lpstr>Wingdings</vt:lpstr>
      <vt:lpstr>Calibri</vt:lpstr>
      <vt:lpstr>UTM Avo</vt:lpstr>
      <vt:lpstr>Arial</vt:lpstr>
      <vt:lpstr>1_Office Theme</vt:lpstr>
      <vt:lpstr>Office Theme</vt:lpstr>
      <vt:lpstr>3_Office Theme</vt:lpstr>
      <vt:lpstr>4_Office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dcterms:created xsi:type="dcterms:W3CDTF">2023-10-24T04:45:10Z</dcterms:created>
  <dcterms:modified xsi:type="dcterms:W3CDTF">2024-02-20T02:25:38Z</dcterms:modified>
</cp:coreProperties>
</file>