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68" r:id="rId4"/>
    <p:sldId id="270" r:id="rId5"/>
    <p:sldId id="272" r:id="rId6"/>
    <p:sldId id="257" r:id="rId7"/>
    <p:sldId id="258" r:id="rId8"/>
    <p:sldId id="259" r:id="rId9"/>
    <p:sldId id="260" r:id="rId10"/>
    <p:sldId id="265" r:id="rId11"/>
    <p:sldId id="262" r:id="rId12"/>
    <p:sldId id="26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A5FF-DD0A-4244-BF43-B007DA0D50A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BAA09-1803-46B9-A696-45C65C916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0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E23BA-81D7-DD44-BA07-516D337B1BAF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42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E23BA-81D7-DD44-BA07-516D337B1BAF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0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4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5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3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7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1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5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65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8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5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1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0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4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4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5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3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02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8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2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3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5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4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3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9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0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01AB-63E5-4338-960B-709493520C5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5E3C-CF30-4B5C-AD7D-7A6DD69D6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71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emf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6.xml"/><Relationship Id="rId4" Type="http://schemas.openxmlformats.org/officeDocument/2006/relationships/audio" Target="../media/media2.mp3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5C9497-2151-AC43-8ABC-5886A6E6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08" y="1305346"/>
            <a:ext cx="8100484" cy="2342308"/>
          </a:xfrm>
          <a:prstGeom prst="rect">
            <a:avLst/>
          </a:prstGeom>
        </p:spPr>
      </p:pic>
      <p:pic>
        <p:nvPicPr>
          <p:cNvPr id="3" name="Picture 2" descr="Cute girl standing pointing hand to presentation poses logo banner hand drawn cartoon art illustration">
            <a:extLst>
              <a:ext uri="{FF2B5EF4-FFF2-40B4-BE49-F238E27FC236}">
                <a16:creationId xmlns:a16="http://schemas.microsoft.com/office/drawing/2014/main" xmlns="" id="{EFA54AA9-1382-2B66-9DBC-7F22BA81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95409" l="9585" r="89617">
                        <a14:foregroundMark x1="44089" y1="9780" x2="45367" y2="13174"/>
                        <a14:foregroundMark x1="52596" y1="89421" x2="53035" y2="87226"/>
                        <a14:foregroundMark x1="51917" y1="92814" x2="52436" y2="90220"/>
                        <a14:foregroundMark x1="48403" y1="95010" x2="47923" y2="93613"/>
                        <a14:foregroundMark x1="52236" y1="95409" x2="52077" y2="95210"/>
                        <a14:backgroundMark x1="28435" y1="25749" x2="25240" y2="53493"/>
                        <a14:backgroundMark x1="25240" y1="59281" x2="35942" y2="77844"/>
                        <a14:backgroundMark x1="38339" y1="60479" x2="41054" y2="64072"/>
                        <a14:backgroundMark x1="58786" y1="61677" x2="59904" y2="60878"/>
                        <a14:backgroundMark x1="59105" y1="81437" x2="70447" y2="75050"/>
                        <a14:backgroundMark x1="50000" y1="89421" x2="50000" y2="90220"/>
                        <a14:backgroundMark x1="50000" y1="87026" x2="50000" y2="87226"/>
                        <a14:backgroundMark x1="63578" y1="75649" x2="77636" y2="62475"/>
                        <a14:backgroundMark x1="73642" y1="55689" x2="73962" y2="28942"/>
                        <a14:backgroundMark x1="38179" y1="21557" x2="37859" y2="20958"/>
                        <a14:backgroundMark x1="51438" y1="14571" x2="51438" y2="13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61" y="1962151"/>
            <a:ext cx="6230462" cy="49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43954" cy="6727371"/>
          </a:xfrm>
        </p:spPr>
      </p:pic>
      <p:sp>
        <p:nvSpPr>
          <p:cNvPr id="5" name="Rectangle 4"/>
          <p:cNvSpPr/>
          <p:nvPr/>
        </p:nvSpPr>
        <p:spPr>
          <a:xfrm>
            <a:off x="1676797" y="473908"/>
            <a:ext cx="69586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Vận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dụng</a:t>
            </a:r>
            <a:r>
              <a:rPr lang="en-US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Cute girl standing pointing hand to presentation poses logo banner hand drawn cartoon art illustration">
            <a:extLst>
              <a:ext uri="{FF2B5EF4-FFF2-40B4-BE49-F238E27FC236}">
                <a16:creationId xmlns:a16="http://schemas.microsoft.com/office/drawing/2014/main" xmlns="" id="{EFA54AA9-1382-2B66-9DBC-7F22BA81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95409" l="9585" r="89617">
                        <a14:foregroundMark x1="44089" y1="9780" x2="45367" y2="13174"/>
                        <a14:foregroundMark x1="52596" y1="89421" x2="53035" y2="87226"/>
                        <a14:foregroundMark x1="51917" y1="92814" x2="52436" y2="90220"/>
                        <a14:foregroundMark x1="48403" y1="95010" x2="47923" y2="93613"/>
                        <a14:foregroundMark x1="52236" y1="95409" x2="52077" y2="95210"/>
                        <a14:backgroundMark x1="28435" y1="25749" x2="25240" y2="53493"/>
                        <a14:backgroundMark x1="25240" y1="59281" x2="35942" y2="77844"/>
                        <a14:backgroundMark x1="38339" y1="60479" x2="41054" y2="64072"/>
                        <a14:backgroundMark x1="58786" y1="61677" x2="59904" y2="60878"/>
                        <a14:backgroundMark x1="59105" y1="81437" x2="70447" y2="75050"/>
                        <a14:backgroundMark x1="50000" y1="89421" x2="50000" y2="90220"/>
                        <a14:backgroundMark x1="50000" y1="87026" x2="50000" y2="87226"/>
                        <a14:backgroundMark x1="63578" y1="75649" x2="77636" y2="62475"/>
                        <a14:backgroundMark x1="73642" y1="55689" x2="73962" y2="28942"/>
                        <a14:backgroundMark x1="38179" y1="21557" x2="37859" y2="20958"/>
                        <a14:backgroundMark x1="51438" y1="14571" x2="51438" y2="13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56" y="1766171"/>
            <a:ext cx="6230462" cy="49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0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" y="0"/>
            <a:ext cx="11625943" cy="6557032"/>
          </a:xfrm>
        </p:spPr>
      </p:pic>
    </p:spTree>
    <p:extLst>
      <p:ext uri="{BB962C8B-B14F-4D97-AF65-F5344CB8AC3E}">
        <p14:creationId xmlns:p14="http://schemas.microsoft.com/office/powerpoint/2010/main" val="42118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">
            <a:extLst>
              <a:ext uri="{FF2B5EF4-FFF2-40B4-BE49-F238E27FC236}">
                <a16:creationId xmlns:a16="http://schemas.microsoft.com/office/drawing/2014/main" xmlns="" id="{A0E559FB-B286-C14E-A771-7C0905ABF697}"/>
              </a:ext>
            </a:extLst>
          </p:cNvPr>
          <p:cNvSpPr/>
          <p:nvPr/>
        </p:nvSpPr>
        <p:spPr>
          <a:xfrm>
            <a:off x="2211932" y="1117430"/>
            <a:ext cx="7957689" cy="4311415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026" name="Picture 2" descr="Hình ảnh Anh Bạn Nhỏ Chơi Guitar PNG , Anh Bạn Bé Nhỏ, Chơi Guitar, Nhạc Cụ  PNG và Vector với nền trong suốt để tải xuống miễn phí">
            <a:extLst>
              <a:ext uri="{FF2B5EF4-FFF2-40B4-BE49-F238E27FC236}">
                <a16:creationId xmlns:a16="http://schemas.microsoft.com/office/drawing/2014/main" xmlns="" id="{AB3B4ADC-CCCF-374B-8164-F5F7AF4E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81" b="90000" l="10000" r="90000">
                        <a14:foregroundMark x1="50625" y1="10469" x2="57031" y2="10781"/>
                        <a14:foregroundMark x1="60781" y1="10000" x2="51250" y2="9063"/>
                        <a14:foregroundMark x1="51250" y1="9063" x2="47813" y2="9688"/>
                        <a14:foregroundMark x1="50781" y1="86094" x2="52656" y2="87344"/>
                        <a14:foregroundMark x1="52969" y1="86563" x2="52656" y2="88281"/>
                        <a14:foregroundMark x1="47031" y1="75938" x2="47031" y2="78594"/>
                        <a14:foregroundMark x1="44844" y1="30938" x2="47188" y2="37188"/>
                        <a14:foregroundMark x1="47188" y1="37188" x2="49844" y2="32656"/>
                        <a14:foregroundMark x1="52344" y1="48438" x2="47500" y2="53281"/>
                        <a14:foregroundMark x1="43125" y1="11406" x2="40000" y2="16719"/>
                        <a14:foregroundMark x1="40000" y1="16719" x2="39688" y2="17813"/>
                        <a14:foregroundMark x1="44219" y1="10313" x2="40156" y2="15000"/>
                        <a14:foregroundMark x1="40156" y1="15000" x2="39375" y2="18125"/>
                        <a14:foregroundMark x1="44531" y1="11250" x2="40156" y2="15313"/>
                        <a14:foregroundMark x1="40156" y1="15313" x2="40000" y2="21406"/>
                        <a14:foregroundMark x1="40000" y1="21406" x2="40469" y2="21563"/>
                        <a14:foregroundMark x1="67813" y1="31250" x2="64219" y2="36250"/>
                        <a14:foregroundMark x1="64219" y1="36250" x2="61094" y2="36875"/>
                        <a14:foregroundMark x1="65469" y1="35000" x2="70313" y2="23281"/>
                        <a14:foregroundMark x1="70313" y1="23281" x2="70469" y2="20781"/>
                        <a14:foregroundMark x1="62813" y1="11250" x2="57344" y2="8438"/>
                        <a14:foregroundMark x1="57344" y1="8438" x2="53594" y2="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896" y="2108200"/>
            <a:ext cx="5418667" cy="541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1"/>
          <p:cNvSpPr/>
          <p:nvPr/>
        </p:nvSpPr>
        <p:spPr>
          <a:xfrm>
            <a:off x="5650271" y="4832305"/>
            <a:ext cx="1093896" cy="1042185"/>
          </a:xfrm>
          <a:custGeom>
            <a:avLst/>
            <a:gdLst/>
            <a:ahLst/>
            <a:cxnLst/>
            <a:rect l="l" t="t" r="r" b="b"/>
            <a:pathLst>
              <a:path w="1640844" h="1563277">
                <a:moveTo>
                  <a:pt x="0" y="0"/>
                </a:moveTo>
                <a:lnTo>
                  <a:pt x="1640844" y="0"/>
                </a:lnTo>
                <a:lnTo>
                  <a:pt x="1640844" y="1563276"/>
                </a:lnTo>
                <a:lnTo>
                  <a:pt x="0" y="1563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490225">
            <a:off x="9269228" y="759496"/>
            <a:ext cx="1109444" cy="1177981"/>
          </a:xfrm>
          <a:custGeom>
            <a:avLst/>
            <a:gdLst/>
            <a:ahLst/>
            <a:cxnLst/>
            <a:rect l="l" t="t" r="r" b="b"/>
            <a:pathLst>
              <a:path w="1664166" h="1766972">
                <a:moveTo>
                  <a:pt x="0" y="0"/>
                </a:moveTo>
                <a:lnTo>
                  <a:pt x="1664166" y="0"/>
                </a:lnTo>
                <a:lnTo>
                  <a:pt x="1664166" y="1766971"/>
                </a:lnTo>
                <a:lnTo>
                  <a:pt x="0" y="176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30" name="Picture 6" descr="Hình ảnh đứa Trẻ Ngộ Nghĩnh Bay Trên Cây Bút Chì đầy Màu Sắc Cô Bé Tiểu Học  đọc Vectơ PNG , đọc, Sơ Cấp, Con Gái PNG và Vector với nền">
            <a:extLst>
              <a:ext uri="{FF2B5EF4-FFF2-40B4-BE49-F238E27FC236}">
                <a16:creationId xmlns:a16="http://schemas.microsoft.com/office/drawing/2014/main" xmlns="" id="{8379BE5A-587E-D243-95E8-F3B3500E0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72" y="3866625"/>
            <a:ext cx="4919133" cy="30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922905-F623-B540-A6D6-6112437A6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765" y="113582"/>
            <a:ext cx="4920771" cy="1261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91F498F-4AE5-DEEF-04DC-51BF0BEB26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698" y="923118"/>
            <a:ext cx="3682303" cy="10303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17914" y="2230594"/>
            <a:ext cx="6958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Tiết</a:t>
            </a:r>
            <a:r>
              <a:rPr lang="en-US" sz="4000" b="1" dirty="0">
                <a:solidFill>
                  <a:srgbClr val="FF0000"/>
                </a:solidFill>
              </a:rPr>
              <a:t> 219:  LỰA CHỌN TỪ NGỮ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06FA80-C22C-5F47-9D6A-95AA6FB7B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625" y="1050925"/>
            <a:ext cx="7873050" cy="2336800"/>
          </a:xfrm>
          <a:prstGeom prst="rect">
            <a:avLst/>
          </a:prstGeom>
        </p:spPr>
      </p:pic>
      <p:pic>
        <p:nvPicPr>
          <p:cNvPr id="2" name="Picture 2" descr="Cute girl standing pointing hand to presentation poses logo banner hand drawn cartoon art illustration">
            <a:extLst>
              <a:ext uri="{FF2B5EF4-FFF2-40B4-BE49-F238E27FC236}">
                <a16:creationId xmlns:a16="http://schemas.microsoft.com/office/drawing/2014/main" xmlns="" id="{5B586891-1C6A-84AF-ABC0-FFA35368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1" b="95409" l="9585" r="89617">
                        <a14:foregroundMark x1="44089" y1="9780" x2="45367" y2="13174"/>
                        <a14:foregroundMark x1="52596" y1="89421" x2="53035" y2="87226"/>
                        <a14:foregroundMark x1="51917" y1="92814" x2="52436" y2="90220"/>
                        <a14:foregroundMark x1="48403" y1="95010" x2="47923" y2="93613"/>
                        <a14:foregroundMark x1="52236" y1="95409" x2="52077" y2="95210"/>
                        <a14:backgroundMark x1="28435" y1="25749" x2="25240" y2="53493"/>
                        <a14:backgroundMark x1="25240" y1="59281" x2="35942" y2="77844"/>
                        <a14:backgroundMark x1="38339" y1="60479" x2="41054" y2="64072"/>
                        <a14:backgroundMark x1="58786" y1="61677" x2="59904" y2="60878"/>
                        <a14:backgroundMark x1="59105" y1="81437" x2="70447" y2="75050"/>
                        <a14:backgroundMark x1="50000" y1="89421" x2="50000" y2="90220"/>
                        <a14:backgroundMark x1="50000" y1="87026" x2="50000" y2="87226"/>
                        <a14:backgroundMark x1="63578" y1="75649" x2="77636" y2="62475"/>
                        <a14:backgroundMark x1="73642" y1="55689" x2="73962" y2="28942"/>
                        <a14:backgroundMark x1="38179" y1="21557" x2="37859" y2="20958"/>
                        <a14:backgroundMark x1="51438" y1="14571" x2="51438" y2="13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661" y="1962151"/>
            <a:ext cx="6230462" cy="49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5303"/>
          </a:xfrm>
        </p:spPr>
      </p:pic>
      <p:sp>
        <p:nvSpPr>
          <p:cNvPr id="5" name="Rectangle 4"/>
          <p:cNvSpPr/>
          <p:nvPr/>
        </p:nvSpPr>
        <p:spPr>
          <a:xfrm>
            <a:off x="317861" y="250260"/>
            <a:ext cx="10942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Câu</a:t>
            </a:r>
            <a:r>
              <a:rPr lang="en-US" sz="3200" dirty="0" smtClean="0"/>
              <a:t> 1: </a:t>
            </a:r>
            <a:r>
              <a:rPr lang="vi-VN" sz="3200" dirty="0" smtClean="0"/>
              <a:t>Xếp các từ có tiếng bình dưới đây vào nhóm thích hợp:bình an, bình chọn, bình luận, bình yên, thanh bình, bình phẩm, bình xét, hoà </a:t>
            </a:r>
            <a:r>
              <a:rPr lang="en-US" sz="3200" dirty="0" err="1" smtClean="0"/>
              <a:t>bình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8" y="2211212"/>
            <a:ext cx="10912404" cy="15550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1022" y="3901900"/>
            <a:ext cx="7983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có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nghĩa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là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yên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ổn</a:t>
            </a:r>
            <a:r>
              <a:rPr lang="en-US" sz="3200" dirty="0" smtClean="0">
                <a:solidFill>
                  <a:srgbClr val="00B0F0"/>
                </a:solidFill>
              </a:rPr>
              <a:t>: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 an,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yên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</a:rPr>
              <a:t>thanh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</a:rPr>
              <a:t>hòa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bình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nghĩa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xem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xét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xác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định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xét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phẩm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53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150743"/>
            <a:ext cx="8453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</a:rPr>
              <a:t>Câu</a:t>
            </a:r>
            <a:r>
              <a:rPr lang="en-US" sz="2800" dirty="0" smtClean="0">
                <a:solidFill>
                  <a:srgbClr val="0070C0"/>
                </a:solidFill>
              </a:rPr>
              <a:t> 2: </a:t>
            </a:r>
            <a:r>
              <a:rPr lang="en-US" sz="2800" dirty="0" err="1" smtClean="0">
                <a:solidFill>
                  <a:srgbClr val="0070C0"/>
                </a:solidFill>
              </a:rPr>
              <a:t>Tìm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từ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thích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</a:rPr>
              <a:t> 1 </a:t>
            </a:r>
            <a:r>
              <a:rPr lang="en-US" sz="2800" dirty="0" err="1" smtClean="0">
                <a:solidFill>
                  <a:srgbClr val="0070C0"/>
                </a:solidFill>
              </a:rPr>
              <a:t>thay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cho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bông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Ai </a:t>
            </a:r>
            <a:r>
              <a:rPr lang="en-US" sz="2800" dirty="0" err="1" smtClean="0">
                <a:solidFill>
                  <a:srgbClr val="FF0000"/>
                </a:solidFill>
              </a:rPr>
              <a:t>cũng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</a:rPr>
              <a:t>.......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loài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trưng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.........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quê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</a:rPr>
              <a:t> Nam </a:t>
            </a:r>
            <a:r>
              <a:rPr lang="en-US" sz="2800" dirty="0" err="1" smtClean="0">
                <a:solidFill>
                  <a:srgbClr val="FF0000"/>
                </a:solidFill>
              </a:rPr>
              <a:t>đẹp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.......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4552" y="3362688"/>
            <a:ext cx="8319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3200" dirty="0" smtClean="0">
                <a:solidFill>
                  <a:srgbClr val="FF0000"/>
                </a:solidFill>
              </a:rPr>
              <a:t>Ai </a:t>
            </a:r>
            <a:r>
              <a:rPr lang="en-US" sz="3200" dirty="0" err="1" smtClean="0">
                <a:solidFill>
                  <a:srgbClr val="FF0000"/>
                </a:solidFill>
              </a:rPr>
              <a:t>cũng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cuộc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</a:rPr>
              <a:t> an.</a:t>
            </a:r>
          </a:p>
          <a:p>
            <a:pPr marL="342900" indent="-342900">
              <a:buAutoNum type="alphaLcPeriod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Chim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bồ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câu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là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loài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chim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tượng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trưng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cho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hòa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bình</a:t>
            </a:r>
            <a:r>
              <a:rPr lang="en-US" sz="3200" dirty="0" smtClean="0">
                <a:solidFill>
                  <a:srgbClr val="FFC000"/>
                </a:solidFill>
              </a:rPr>
              <a:t>.</a:t>
            </a:r>
          </a:p>
          <a:p>
            <a:pPr marL="342900" indent="-342900">
              <a:buAutoNum type="alphaLcPeriod"/>
            </a:pP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Làng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quê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Nam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đẹp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bình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yên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AutoNum type="alphaL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48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27" y="1825625"/>
            <a:ext cx="2549945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91"/>
            <a:ext cx="12192000" cy="6505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4790" y="209574"/>
            <a:ext cx="1057387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Câu</a:t>
            </a:r>
            <a:r>
              <a:rPr lang="en-US" sz="2400" dirty="0" smtClean="0"/>
              <a:t> 3: </a:t>
            </a:r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, </a:t>
            </a:r>
            <a:r>
              <a:rPr lang="en-US" sz="2400" dirty="0" err="1" smtClean="0"/>
              <a:t>lựa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ngữ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. </a:t>
            </a:r>
            <a:r>
              <a:rPr lang="en-US" sz="2400" dirty="0" err="1" smtClean="0"/>
              <a:t>Giải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lí</a:t>
            </a:r>
            <a:r>
              <a:rPr lang="en-US" sz="2400" dirty="0" smtClean="0"/>
              <a:t> do </a:t>
            </a:r>
            <a:r>
              <a:rPr lang="en-US" sz="2400" dirty="0" err="1" smtClean="0"/>
              <a:t>lựa</a:t>
            </a:r>
            <a:r>
              <a:rPr lang="en-US" sz="2400" dirty="0" smtClean="0"/>
              <a:t> </a:t>
            </a:r>
            <a:r>
              <a:rPr lang="en-US" sz="2400" dirty="0" err="1" smtClean="0"/>
              <a:t>chọn</a:t>
            </a:r>
            <a:r>
              <a:rPr lang="en-US" sz="2400" dirty="0" smtClean="0"/>
              <a:t>. </a:t>
            </a:r>
          </a:p>
          <a:p>
            <a:pPr marL="342900" indent="-342900">
              <a:buAutoNum type="alphaLcPeriod"/>
            </a:pPr>
            <a:r>
              <a:rPr lang="en-US" sz="2400" dirty="0" err="1" smtClean="0"/>
              <a:t>Đàn</a:t>
            </a:r>
            <a:r>
              <a:rPr lang="en-US" sz="2400" dirty="0" smtClean="0"/>
              <a:t> </a:t>
            </a:r>
            <a:r>
              <a:rPr lang="en-US" sz="2400" dirty="0" err="1" smtClean="0"/>
              <a:t>chim</a:t>
            </a:r>
            <a:r>
              <a:rPr lang="en-US" sz="2400" dirty="0" smtClean="0"/>
              <a:t> </a:t>
            </a:r>
            <a:r>
              <a:rPr lang="en-US" sz="2400" dirty="0" err="1" smtClean="0"/>
              <a:t>én</a:t>
            </a:r>
            <a:r>
              <a:rPr lang="en-US" sz="2400" dirty="0" smtClean="0"/>
              <a:t> .......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trời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sz="3200" dirty="0" smtClean="0"/>
          </a:p>
          <a:p>
            <a:r>
              <a:rPr lang="en-US" sz="3200" dirty="0" smtClean="0"/>
              <a:t>b. </a:t>
            </a:r>
            <a:r>
              <a:rPr lang="en-US" sz="3200" dirty="0" err="1" smtClean="0"/>
              <a:t>Ve</a:t>
            </a:r>
            <a:r>
              <a:rPr lang="en-US" sz="3200" dirty="0" smtClean="0"/>
              <a:t> </a:t>
            </a:r>
            <a:r>
              <a:rPr lang="en-US" sz="3200" dirty="0" err="1" smtClean="0"/>
              <a:t>sầu</a:t>
            </a:r>
            <a:r>
              <a:rPr lang="en-US" sz="3200" dirty="0" smtClean="0"/>
              <a:t>.........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cành</a:t>
            </a:r>
            <a:r>
              <a:rPr lang="en-US" sz="3200" dirty="0" smtClean="0"/>
              <a:t> </a:t>
            </a:r>
            <a:r>
              <a:rPr lang="en-US" sz="3200" dirty="0" err="1" smtClean="0"/>
              <a:t>phượng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vĩ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chào</a:t>
            </a:r>
            <a:r>
              <a:rPr lang="en-US" sz="3200" dirty="0" smtClean="0"/>
              <a:t> </a:t>
            </a:r>
            <a:r>
              <a:rPr lang="en-US" sz="3200" dirty="0" err="1" smtClean="0"/>
              <a:t>đón</a:t>
            </a:r>
            <a:endParaRPr lang="en-US" sz="3200" dirty="0" smtClean="0"/>
          </a:p>
          <a:p>
            <a:endParaRPr lang="en-US" sz="3200" dirty="0"/>
          </a:p>
          <a:p>
            <a:pPr marL="342900" indent="-342900">
              <a:buAutoNum type="alphaLcPeriod"/>
            </a:pPr>
            <a:endParaRPr lang="en-US" sz="3200" dirty="0" smtClean="0"/>
          </a:p>
          <a:p>
            <a:pPr marL="342900" indent="-342900">
              <a:buAutoNum type="alphaLcPeriod"/>
            </a:pP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c. </a:t>
            </a:r>
            <a:r>
              <a:rPr lang="en-US" sz="3200" dirty="0" err="1" smtClean="0"/>
              <a:t>Chú</a:t>
            </a:r>
            <a:r>
              <a:rPr lang="en-US" sz="3200" dirty="0" smtClean="0"/>
              <a:t> </a:t>
            </a:r>
            <a:r>
              <a:rPr lang="en-US" sz="3200" dirty="0" err="1" smtClean="0"/>
              <a:t>nghé</a:t>
            </a:r>
            <a:r>
              <a:rPr lang="en-US" sz="3200" dirty="0" smtClean="0"/>
              <a:t> con </a:t>
            </a:r>
            <a:r>
              <a:rPr lang="en-US" sz="3200" dirty="0" err="1" smtClean="0"/>
              <a:t>đang</a:t>
            </a:r>
            <a:r>
              <a:rPr lang="en-US" sz="3200" dirty="0" smtClean="0"/>
              <a:t> …… </a:t>
            </a:r>
            <a:r>
              <a:rPr lang="en-US" sz="3200" dirty="0" err="1" smtClean="0"/>
              <a:t>mấy</a:t>
            </a:r>
            <a:r>
              <a:rPr lang="en-US" sz="3200" dirty="0" smtClean="0"/>
              <a:t> </a:t>
            </a:r>
            <a:r>
              <a:rPr lang="en-US" sz="3200" dirty="0" err="1" smtClean="0"/>
              <a:t>nhánh</a:t>
            </a:r>
            <a:r>
              <a:rPr lang="en-US" sz="3200" dirty="0" smtClean="0"/>
              <a:t> </a:t>
            </a:r>
            <a:r>
              <a:rPr lang="en-US" sz="3200" dirty="0" err="1" smtClean="0"/>
              <a:t>cỏ</a:t>
            </a:r>
            <a:r>
              <a:rPr lang="en-US" sz="3200" dirty="0" smtClean="0"/>
              <a:t> non. </a:t>
            </a:r>
            <a:endParaRPr lang="en-US" sz="3200" dirty="0"/>
          </a:p>
        </p:txBody>
      </p:sp>
      <p:sp>
        <p:nvSpPr>
          <p:cNvPr id="6" name="Teardrop 5"/>
          <p:cNvSpPr/>
          <p:nvPr/>
        </p:nvSpPr>
        <p:spPr>
          <a:xfrm>
            <a:off x="1425389" y="1499486"/>
            <a:ext cx="1196788" cy="5280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Bay</a:t>
            </a:r>
            <a:endParaRPr lang="en-US"/>
          </a:p>
        </p:txBody>
      </p:sp>
      <p:sp>
        <p:nvSpPr>
          <p:cNvPr id="8" name="Teardrop 7"/>
          <p:cNvSpPr/>
          <p:nvPr/>
        </p:nvSpPr>
        <p:spPr>
          <a:xfrm>
            <a:off x="3635189" y="1494118"/>
            <a:ext cx="1196788" cy="5280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Lượn</a:t>
            </a:r>
            <a:endParaRPr lang="en-US" dirty="0"/>
          </a:p>
        </p:txBody>
      </p:sp>
      <p:sp>
        <p:nvSpPr>
          <p:cNvPr id="9" name="Teardrop 8"/>
          <p:cNvSpPr/>
          <p:nvPr/>
        </p:nvSpPr>
        <p:spPr>
          <a:xfrm>
            <a:off x="6364941" y="1426649"/>
            <a:ext cx="1999129" cy="52807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Chao </a:t>
            </a:r>
            <a:r>
              <a:rPr lang="en-US" dirty="0" err="1" smtClean="0"/>
              <a:t>liệng</a:t>
            </a:r>
            <a:endParaRPr lang="en-US" dirty="0" smtClean="0"/>
          </a:p>
        </p:txBody>
      </p:sp>
      <p:sp>
        <p:nvSpPr>
          <p:cNvPr id="10" name="Teardrop 9"/>
          <p:cNvSpPr/>
          <p:nvPr/>
        </p:nvSpPr>
        <p:spPr>
          <a:xfrm>
            <a:off x="1698812" y="3531444"/>
            <a:ext cx="2079812" cy="59166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Kêu</a:t>
            </a:r>
            <a:endParaRPr lang="en-US" dirty="0"/>
          </a:p>
        </p:txBody>
      </p:sp>
      <p:sp>
        <p:nvSpPr>
          <p:cNvPr id="12" name="Teardrop 11"/>
          <p:cNvSpPr/>
          <p:nvPr/>
        </p:nvSpPr>
        <p:spPr>
          <a:xfrm>
            <a:off x="4766982" y="3531444"/>
            <a:ext cx="2079812" cy="59166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 </a:t>
            </a:r>
            <a:r>
              <a:rPr lang="en-US" dirty="0" err="1" smtClean="0"/>
              <a:t>hát</a:t>
            </a:r>
            <a:endParaRPr lang="en-US" dirty="0"/>
          </a:p>
        </p:txBody>
      </p:sp>
      <p:sp>
        <p:nvSpPr>
          <p:cNvPr id="13" name="Teardrop 12"/>
          <p:cNvSpPr/>
          <p:nvPr/>
        </p:nvSpPr>
        <p:spPr>
          <a:xfrm>
            <a:off x="7835153" y="3417143"/>
            <a:ext cx="2079812" cy="591669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Kêu</a:t>
            </a:r>
            <a:r>
              <a:rPr lang="en-US" dirty="0" smtClean="0"/>
              <a:t> </a:t>
            </a:r>
            <a:r>
              <a:rPr lang="en-US" dirty="0"/>
              <a:t>ran</a:t>
            </a:r>
          </a:p>
        </p:txBody>
      </p:sp>
      <p:sp>
        <p:nvSpPr>
          <p:cNvPr id="15" name="Teardrop 14"/>
          <p:cNvSpPr/>
          <p:nvPr/>
        </p:nvSpPr>
        <p:spPr>
          <a:xfrm>
            <a:off x="1698812" y="5748649"/>
            <a:ext cx="2079812" cy="591669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Nhấm</a:t>
            </a:r>
            <a:r>
              <a:rPr lang="en-US" dirty="0" smtClean="0"/>
              <a:t> </a:t>
            </a:r>
            <a:r>
              <a:rPr lang="en-US" dirty="0" err="1" smtClean="0"/>
              <a:t>nháp</a:t>
            </a:r>
            <a:endParaRPr lang="en-US" dirty="0"/>
          </a:p>
        </p:txBody>
      </p:sp>
      <p:sp>
        <p:nvSpPr>
          <p:cNvPr id="16" name="Teardrop 15"/>
          <p:cNvSpPr/>
          <p:nvPr/>
        </p:nvSpPr>
        <p:spPr>
          <a:xfrm>
            <a:off x="4131914" y="5748648"/>
            <a:ext cx="2079812" cy="591669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Ăn</a:t>
            </a:r>
            <a:endParaRPr lang="en-US" dirty="0"/>
          </a:p>
        </p:txBody>
      </p:sp>
      <p:sp>
        <p:nvSpPr>
          <p:cNvPr id="17" name="Teardrop 16"/>
          <p:cNvSpPr/>
          <p:nvPr/>
        </p:nvSpPr>
        <p:spPr>
          <a:xfrm>
            <a:off x="6660646" y="5644342"/>
            <a:ext cx="2079812" cy="591669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Gặm</a:t>
            </a:r>
            <a:r>
              <a:rPr lang="en-US" dirty="0"/>
              <a:t> 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28" y="695433"/>
            <a:ext cx="1834706" cy="44332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48" y="5029200"/>
            <a:ext cx="3042786" cy="18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04"/>
            <a:ext cx="5163671" cy="695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9" y="-1"/>
            <a:ext cx="7010636" cy="6710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38164" y="150743"/>
            <a:ext cx="69028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3600" dirty="0" err="1" smtClean="0">
                <a:solidFill>
                  <a:srgbClr val="0070C0"/>
                </a:solidFill>
              </a:rPr>
              <a:t>Chọn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từ</a:t>
            </a:r>
            <a:r>
              <a:rPr lang="en-US" sz="3600" dirty="0" smtClean="0">
                <a:solidFill>
                  <a:srgbClr val="0070C0"/>
                </a:solidFill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</a:rPr>
              <a:t>chao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liệng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vì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từ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hiện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đặc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điểm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riêng</a:t>
            </a:r>
            <a:r>
              <a:rPr lang="en-US" sz="3600" dirty="0" smtClean="0">
                <a:solidFill>
                  <a:srgbClr val="0070C0"/>
                </a:solidFill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</a:rPr>
              <a:t>hoạt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loài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chim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én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342900" indent="-342900" algn="just">
              <a:buAutoNum type="alphaLcPeriod"/>
            </a:pPr>
            <a:r>
              <a:rPr lang="en-US" sz="3600" dirty="0" err="1" smtClean="0"/>
              <a:t>Chọn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kêu</a:t>
            </a:r>
            <a:r>
              <a:rPr lang="en-US" sz="3600" dirty="0" smtClean="0"/>
              <a:t> ran </a:t>
            </a:r>
            <a:r>
              <a:rPr lang="en-US" sz="3600" dirty="0" err="1" smtClean="0"/>
              <a:t>vì</a:t>
            </a:r>
            <a:r>
              <a:rPr lang="en-US" sz="3600" dirty="0" smtClean="0"/>
              <a:t> </a:t>
            </a:r>
            <a:r>
              <a:rPr lang="en-US" sz="3600" dirty="0" err="1" smtClean="0"/>
              <a:t>phù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cảnh</a:t>
            </a:r>
            <a:endParaRPr lang="en-US" sz="3600" dirty="0" smtClean="0"/>
          </a:p>
          <a:p>
            <a:pPr marL="342900" indent="-342900" algn="just">
              <a:buAutoNum type="alphaLcPeriod"/>
            </a:pP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từ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gặm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vì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riêng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loài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phù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4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ô giáo" descr="Cartoon Teacher Transparent | PNG All">
            <a:extLst>
              <a:ext uri="{FF2B5EF4-FFF2-40B4-BE49-F238E27FC236}">
                <a16:creationId xmlns:a16="http://schemas.microsoft.com/office/drawing/2014/main" xmlns="" id="{6557AC80-CB15-4B3A-8C04-97BCD1BF4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3"/>
          <a:stretch/>
        </p:blipFill>
        <p:spPr bwMode="auto">
          <a:xfrm>
            <a:off x="7772400" y="2667000"/>
            <a:ext cx="5867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Ô hỏi">
            <a:extLst>
              <a:ext uri="{FF2B5EF4-FFF2-40B4-BE49-F238E27FC236}">
                <a16:creationId xmlns:a16="http://schemas.microsoft.com/office/drawing/2014/main" xmlns="" id="{E3A2E041-8E77-4897-ACF6-F9171479DE81}"/>
              </a:ext>
            </a:extLst>
          </p:cNvPr>
          <p:cNvSpPr/>
          <p:nvPr/>
        </p:nvSpPr>
        <p:spPr>
          <a:xfrm>
            <a:off x="361949" y="476250"/>
            <a:ext cx="11562877" cy="59626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Đúng">
            <a:extLst>
              <a:ext uri="{FF2B5EF4-FFF2-40B4-BE49-F238E27FC236}">
                <a16:creationId xmlns:a16="http://schemas.microsoft.com/office/drawing/2014/main" xmlns="" id="{BA211925-2CE4-4A07-B718-DEFE7F8EBAA2}"/>
              </a:ext>
            </a:extLst>
          </p:cNvPr>
          <p:cNvSpPr/>
          <p:nvPr/>
        </p:nvSpPr>
        <p:spPr>
          <a:xfrm>
            <a:off x="169818" y="1396700"/>
            <a:ext cx="8961120" cy="46421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– Để biểu đạt cùng một ý nghĩa, có thể dùng nhiều dùng nhiều từ ngữ khác nhau</a:t>
            </a: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.</a:t>
            </a:r>
            <a:endParaRPr lang="en-US" sz="4000" dirty="0" smtClean="0">
              <a:solidFill>
                <a:prstClr val="black"/>
              </a:solidFill>
              <a:cs typeface="Arial" panose="020B0604020202020204" pitchFamily="34" charset="0"/>
              <a:sym typeface="Arial"/>
            </a:endParaRPr>
          </a:p>
          <a:p>
            <a:pPr lvl="0" algn="just">
              <a:defRPr/>
            </a:pP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–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Cần dùng từ ngữ phù hợp với hoàn cảnh sử dụng</a:t>
            </a: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.</a:t>
            </a:r>
            <a:endParaRPr lang="en-US" sz="4000" dirty="0" smtClean="0">
              <a:solidFill>
                <a:prstClr val="black"/>
              </a:solidFill>
              <a:cs typeface="Arial" panose="020B0604020202020204" pitchFamily="34" charset="0"/>
              <a:sym typeface="Arial"/>
            </a:endParaRPr>
          </a:p>
          <a:p>
            <a:pPr lvl="0" algn="just">
              <a:defRPr/>
            </a:pPr>
            <a:r>
              <a:rPr lang="vi-VN" sz="4000" dirty="0" smtClean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– </a:t>
            </a: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  <a:sym typeface="Arial"/>
              </a:rPr>
              <a:t>Việc dùng từ ngữ chính xác hoặc độc đáo làm cho câu văn thêm sinh động.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Green Tick Clipart Benefit - Green Check Mark PNG Image | Transparent PNG  Free Download on SeekPNG">
            <a:extLst>
              <a:ext uri="{FF2B5EF4-FFF2-40B4-BE49-F238E27FC236}">
                <a16:creationId xmlns:a16="http://schemas.microsoft.com/office/drawing/2014/main" xmlns="" id="{BC4487DC-066A-4946-939B-7333328D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575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517" y="3181715"/>
            <a:ext cx="2057400" cy="12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âu hỏi">
            <a:extLst>
              <a:ext uri="{FF2B5EF4-FFF2-40B4-BE49-F238E27FC236}">
                <a16:creationId xmlns:a16="http://schemas.microsoft.com/office/drawing/2014/main" xmlns="" id="{1931B93E-408B-4D10-AB82-A35730747D8B}"/>
              </a:ext>
            </a:extLst>
          </p:cNvPr>
          <p:cNvSpPr txBox="1"/>
          <p:nvPr/>
        </p:nvSpPr>
        <p:spPr>
          <a:xfrm>
            <a:off x="1154078" y="570450"/>
            <a:ext cx="49893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nhớ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xmlns="" id="{0880CEC7-421A-4953-8B04-8D09F6C50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5227" y="7015612"/>
            <a:ext cx="609600" cy="609600"/>
          </a:xfrm>
          <a:prstGeom prst="rect">
            <a:avLst/>
          </a:prstGeom>
        </p:spPr>
      </p:pic>
      <p:pic>
        <p:nvPicPr>
          <p:cNvPr id="19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xmlns="" id="{58448941-5E57-4888-A1BD-28E4E1137F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58560" y="5176493"/>
            <a:ext cx="609600" cy="609600"/>
          </a:xfrm>
          <a:prstGeom prst="rect">
            <a:avLst/>
          </a:prstGeom>
        </p:spPr>
      </p:pic>
      <p:sp>
        <p:nvSpPr>
          <p:cNvPr id="14" name="Arrow: Left 1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F70D685-34BF-4597-AF3D-0609C78DB706}"/>
              </a:ext>
            </a:extLst>
          </p:cNvPr>
          <p:cNvSpPr/>
          <p:nvPr/>
        </p:nvSpPr>
        <p:spPr>
          <a:xfrm>
            <a:off x="361949" y="6038850"/>
            <a:ext cx="1372074" cy="6107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1703" cy="6618514"/>
          </a:xfrm>
        </p:spPr>
      </p:pic>
      <p:sp>
        <p:nvSpPr>
          <p:cNvPr id="5" name="Rectangle 4"/>
          <p:cNvSpPr/>
          <p:nvPr/>
        </p:nvSpPr>
        <p:spPr>
          <a:xfrm>
            <a:off x="1389018" y="605471"/>
            <a:ext cx="94923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Câu</a:t>
            </a:r>
            <a:r>
              <a:rPr lang="en-US" sz="3200" dirty="0" smtClean="0"/>
              <a:t> 4: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thay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ô </a:t>
            </a:r>
            <a:r>
              <a:rPr lang="en-US" sz="3200" dirty="0" err="1" smtClean="0"/>
              <a:t>vuông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ấn</a:t>
            </a:r>
            <a:r>
              <a:rPr lang="en-US" sz="3200" dirty="0" smtClean="0"/>
              <a:t> </a:t>
            </a:r>
            <a:r>
              <a:rPr lang="en-US" sz="3200" dirty="0" err="1" smtClean="0"/>
              <a:t>tượng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endParaRPr lang="en-US" sz="3200" dirty="0" smtClean="0"/>
          </a:p>
          <a:p>
            <a:r>
              <a:rPr lang="en-US" sz="3200" dirty="0" smtClean="0"/>
              <a:t>.a. </a:t>
            </a:r>
            <a:r>
              <a:rPr lang="en-US" sz="3200" dirty="0" err="1" smtClean="0"/>
              <a:t>Giọt</a:t>
            </a:r>
            <a:r>
              <a:rPr lang="en-US" sz="3200" dirty="0" smtClean="0"/>
              <a:t> </a:t>
            </a:r>
            <a:r>
              <a:rPr lang="en-US" sz="3200" dirty="0" err="1" smtClean="0"/>
              <a:t>sương</a:t>
            </a:r>
            <a:r>
              <a:rPr lang="en-US" sz="3200" dirty="0" smtClean="0"/>
              <a:t> ?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phiến</a:t>
            </a:r>
            <a:r>
              <a:rPr lang="en-US" sz="3200" dirty="0" smtClean="0"/>
              <a:t> </a:t>
            </a:r>
            <a:r>
              <a:rPr lang="en-US" sz="3200" dirty="0" err="1" smtClean="0"/>
              <a:t>lá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b. </a:t>
            </a:r>
            <a:r>
              <a:rPr lang="en-US" sz="3200" dirty="0" err="1" smtClean="0"/>
              <a:t>Trăng</a:t>
            </a:r>
            <a:r>
              <a:rPr lang="en-US" sz="3200" dirty="0" smtClean="0"/>
              <a:t> ?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đêm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c. </a:t>
            </a:r>
            <a:r>
              <a:rPr lang="en-US" sz="3200" dirty="0" err="1" smtClean="0"/>
              <a:t>Nắng</a:t>
            </a:r>
            <a:r>
              <a:rPr lang="en-US" sz="3200" dirty="0" smtClean="0"/>
              <a:t> ban </a:t>
            </a:r>
            <a:r>
              <a:rPr lang="en-US" sz="3200" dirty="0" err="1" smtClean="0"/>
              <a:t>mai</a:t>
            </a:r>
            <a:r>
              <a:rPr lang="en-US" sz="3200" dirty="0" smtClean="0"/>
              <a:t> ? </a:t>
            </a:r>
            <a:r>
              <a:rPr lang="en-US" sz="3200" dirty="0" err="1" smtClean="0"/>
              <a:t>lụa</a:t>
            </a:r>
            <a:r>
              <a:rPr lang="en-US" sz="3200" dirty="0" smtClean="0"/>
              <a:t> </a:t>
            </a:r>
            <a:r>
              <a:rPr lang="en-US" sz="3200" dirty="0" err="1" smtClean="0"/>
              <a:t>tơ</a:t>
            </a:r>
            <a:r>
              <a:rPr lang="en-US" sz="3200" dirty="0" smtClean="0"/>
              <a:t> </a:t>
            </a:r>
            <a:r>
              <a:rPr lang="en-US" sz="3200" dirty="0" err="1" smtClean="0"/>
              <a:t>vàng</a:t>
            </a:r>
            <a:r>
              <a:rPr lang="en-US" sz="3200" dirty="0" smtClean="0"/>
              <a:t> </a:t>
            </a:r>
            <a:r>
              <a:rPr lang="en-US" sz="3200" dirty="0" err="1" smtClean="0"/>
              <a:t>óng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cánh</a:t>
            </a:r>
            <a:r>
              <a:rPr lang="en-US" sz="3200" dirty="0" smtClean="0"/>
              <a:t> </a:t>
            </a:r>
            <a:r>
              <a:rPr lang="en-US" sz="3200" dirty="0" err="1" smtClean="0"/>
              <a:t>đồng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303416" y="3591673"/>
            <a:ext cx="9374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solidFill>
                  <a:srgbClr val="FF0000"/>
                </a:solidFill>
              </a:rPr>
              <a:t>Giọt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sương</a:t>
            </a:r>
            <a:r>
              <a:rPr lang="en-US" sz="3200" b="1" dirty="0" smtClean="0">
                <a:solidFill>
                  <a:srgbClr val="FF0000"/>
                </a:solidFill>
              </a:rPr>
              <a:t> long </a:t>
            </a:r>
            <a:r>
              <a:rPr lang="en-US" sz="3200" b="1" dirty="0" err="1" smtClean="0">
                <a:solidFill>
                  <a:srgbClr val="FF0000"/>
                </a:solidFill>
              </a:rPr>
              <a:t>lanh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phiến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lá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Trăng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tỏ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với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những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vì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sao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đêm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Nắng</a:t>
            </a:r>
            <a:r>
              <a:rPr lang="en-US" sz="3200" b="1" dirty="0" smtClean="0"/>
              <a:t> ban </a:t>
            </a:r>
            <a:r>
              <a:rPr lang="en-US" sz="3200" b="1" dirty="0" err="1" smtClean="0"/>
              <a:t>mai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lụa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óng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đồng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475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389</Words>
  <Application>Microsoft Office PowerPoint</Application>
  <PresentationFormat>Custom</PresentationFormat>
  <Paragraphs>49</Paragraphs>
  <Slides>11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2024-04-22T02:15:58Z</dcterms:created>
  <dcterms:modified xsi:type="dcterms:W3CDTF">2024-05-15T05:17:30Z</dcterms:modified>
</cp:coreProperties>
</file>