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0" r:id="rId2"/>
    <p:sldId id="258" r:id="rId3"/>
    <p:sldId id="257" r:id="rId4"/>
    <p:sldId id="256" r:id="rId5"/>
    <p:sldId id="321" r:id="rId6"/>
    <p:sldId id="325" r:id="rId7"/>
    <p:sldId id="322" r:id="rId8"/>
    <p:sldId id="324" r:id="rId9"/>
    <p:sldId id="326" r:id="rId10"/>
    <p:sldId id="323" r:id="rId11"/>
    <p:sldId id="264"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D60093"/>
    <a:srgbClr val="CC00FF"/>
    <a:srgbClr val="FF33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2" autoAdjust="0"/>
    <p:restoredTop sz="94660"/>
  </p:normalViewPr>
  <p:slideViewPr>
    <p:cSldViewPr snapToGrid="0">
      <p:cViewPr varScale="1">
        <p:scale>
          <a:sx n="69" d="100"/>
          <a:sy n="69" d="100"/>
        </p:scale>
        <p:origin x="1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930D2-3DFF-4624-8278-C02E1BEAE0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4D6A796C-C37C-4838-AEA2-D8CD5712EE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20B7F1D5-EAB6-4F79-A433-C312A020CF46}"/>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5" name="Footer Placeholder 4">
            <a:extLst>
              <a:ext uri="{FF2B5EF4-FFF2-40B4-BE49-F238E27FC236}">
                <a16:creationId xmlns:a16="http://schemas.microsoft.com/office/drawing/2014/main" id="{663BF385-7D90-4E0A-932C-5810FBD5E94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E0CCBFB-C866-49C0-9299-4E9713D434F2}"/>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130241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B2089-9339-4A45-9D48-0307B20C53C0}"/>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8BB7EB38-E4C4-4417-BE9C-818A395520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7308535-D016-43C3-B8A9-10C27A7051CF}"/>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5" name="Footer Placeholder 4">
            <a:extLst>
              <a:ext uri="{FF2B5EF4-FFF2-40B4-BE49-F238E27FC236}">
                <a16:creationId xmlns:a16="http://schemas.microsoft.com/office/drawing/2014/main" id="{2ABF621F-0DAF-495B-B4D6-FAC00F2FB7E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693E78F-8A5C-4B88-B243-CC6471CD38EE}"/>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807974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FEA0C8-AF32-485E-BB12-1C89BEAEA8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28B7BF3-3698-4433-B86C-50E512592F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81623EA-89EC-421E-92FC-243112B38A8A}"/>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5" name="Footer Placeholder 4">
            <a:extLst>
              <a:ext uri="{FF2B5EF4-FFF2-40B4-BE49-F238E27FC236}">
                <a16:creationId xmlns:a16="http://schemas.microsoft.com/office/drawing/2014/main" id="{2B5D490E-55DF-44EE-BEB0-8A6C8745BE4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8A0331D-8F50-4FCE-8AE5-845D1502A3D5}"/>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11195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37B9-7CA4-4321-BA7F-664EC7F566E0}"/>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6381104D-E9D5-4A22-A2C3-BB76497596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AA2C057-B297-449E-A2FC-671FB679F634}"/>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5" name="Footer Placeholder 4">
            <a:extLst>
              <a:ext uri="{FF2B5EF4-FFF2-40B4-BE49-F238E27FC236}">
                <a16:creationId xmlns:a16="http://schemas.microsoft.com/office/drawing/2014/main" id="{7E33B9A0-E84C-4CB4-AD73-F5CE1185153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CF0C634-0B50-45F7-8D4C-35281B54992C}"/>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47901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1EEFE-9084-4D3E-9A8D-BBC53FD383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30B81E51-C342-4C0E-B930-BB0FD12B61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CB7D0D7-ECEC-4614-B97A-26AC9A67FB86}"/>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5" name="Footer Placeholder 4">
            <a:extLst>
              <a:ext uri="{FF2B5EF4-FFF2-40B4-BE49-F238E27FC236}">
                <a16:creationId xmlns:a16="http://schemas.microsoft.com/office/drawing/2014/main" id="{B8A1730D-0387-417E-903E-D848B98178D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39D2E61-FCD0-464A-8E29-88B082B80088}"/>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94963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8B851-6F8C-4CFA-92B8-C4ED563E8B1B}"/>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175E12E-678F-4BF1-99D9-1DA1420A9CC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C1E0C083-A9D5-4857-9960-0B75A621A7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DFE24E1D-5F19-4BCA-9C5C-3E0CE87ECDCE}"/>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6" name="Footer Placeholder 5">
            <a:extLst>
              <a:ext uri="{FF2B5EF4-FFF2-40B4-BE49-F238E27FC236}">
                <a16:creationId xmlns:a16="http://schemas.microsoft.com/office/drawing/2014/main" id="{1B55A9ED-7FEE-4515-95F2-FB70E916BDF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4E576752-DF3F-406C-BE47-627CFBE1E850}"/>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993647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C9043-CA4A-4EB9-8461-2FB29433C33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3161CA80-D5F2-415C-A87F-26BD0F218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B0F2D0-D970-4DEA-B78D-0CF71CCEE9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3A910C5F-0F6E-485D-A014-A717E214EF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392490-1385-4BF5-BA3B-B5814EA5671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5C2D4EE8-EBA1-4EEA-822C-37686E5BAF02}"/>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8" name="Footer Placeholder 7">
            <a:extLst>
              <a:ext uri="{FF2B5EF4-FFF2-40B4-BE49-F238E27FC236}">
                <a16:creationId xmlns:a16="http://schemas.microsoft.com/office/drawing/2014/main" id="{C41CA65E-9ADF-430B-94EF-38297DCF00A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653BAA12-B181-4DED-8AFD-5704645CC5C2}"/>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893621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2C0A7-671D-4587-84CB-18A1FA92DE6C}"/>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804DBC0C-3165-4FF0-BBDF-40E31651294C}"/>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4" name="Footer Placeholder 3">
            <a:extLst>
              <a:ext uri="{FF2B5EF4-FFF2-40B4-BE49-F238E27FC236}">
                <a16:creationId xmlns:a16="http://schemas.microsoft.com/office/drawing/2014/main" id="{E6F517AD-11D6-413C-B7A0-EEA80E77202B}"/>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AC960FCA-5076-494B-B01F-FC66715B3A82}"/>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75564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638405-3329-4345-8C61-19CFDA016993}"/>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3" name="Footer Placeholder 2">
            <a:extLst>
              <a:ext uri="{FF2B5EF4-FFF2-40B4-BE49-F238E27FC236}">
                <a16:creationId xmlns:a16="http://schemas.microsoft.com/office/drawing/2014/main" id="{D6D880D9-BE12-49D1-9914-CDB98BC5C383}"/>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ECFB77C-4B91-4AEB-B849-1C9E3CD058FC}"/>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46352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96D05-925F-4D1A-8FCF-0C845BFF8E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276E10E2-CCD0-4AAA-9ECA-060D66E181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0F6BB7C-B105-403C-A32F-A69FDBB5BD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61145A-4FAE-4F23-AE88-4184B1F6A96A}"/>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6" name="Footer Placeholder 5">
            <a:extLst>
              <a:ext uri="{FF2B5EF4-FFF2-40B4-BE49-F238E27FC236}">
                <a16:creationId xmlns:a16="http://schemas.microsoft.com/office/drawing/2014/main" id="{0D283BDD-5BC1-4EEF-A00F-F7115168CA5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841D302-97E5-4F47-9927-C2B8644A9D3D}"/>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2809478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38017-985E-4815-B570-59771A05B0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5C0FD30-BB86-4224-865A-20D2A470E1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7577E70C-D9D3-464D-A151-F60D0D5D8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92063A-2E18-4559-98F4-D4769DC0343E}"/>
              </a:ext>
            </a:extLst>
          </p:cNvPr>
          <p:cNvSpPr>
            <a:spLocks noGrp="1"/>
          </p:cNvSpPr>
          <p:nvPr>
            <p:ph type="dt" sz="half" idx="10"/>
          </p:nvPr>
        </p:nvSpPr>
        <p:spPr/>
        <p:txBody>
          <a:bodyPr/>
          <a:lstStyle/>
          <a:p>
            <a:fld id="{3A7CE3E5-D2CA-4570-9073-6EAA00F8265E}" type="datetimeFigureOut">
              <a:rPr lang="vi-VN" smtClean="0"/>
              <a:t>07/07/2023</a:t>
            </a:fld>
            <a:endParaRPr lang="vi-VN"/>
          </a:p>
        </p:txBody>
      </p:sp>
      <p:sp>
        <p:nvSpPr>
          <p:cNvPr id="6" name="Footer Placeholder 5">
            <a:extLst>
              <a:ext uri="{FF2B5EF4-FFF2-40B4-BE49-F238E27FC236}">
                <a16:creationId xmlns:a16="http://schemas.microsoft.com/office/drawing/2014/main" id="{34961965-F8FA-493D-8626-07FB03AA0CF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920EC7B-C0C0-442D-936A-BC672A3ECEBB}"/>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237478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59EF71-45A8-4A7C-83F4-7B78E035F0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CBE92BC-DF8B-4641-88DD-2DFA3BD4F7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BC5BC7A-67FB-45AD-B587-29112640B3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CE3E5-D2CA-4570-9073-6EAA00F8265E}" type="datetimeFigureOut">
              <a:rPr lang="vi-VN" smtClean="0"/>
              <a:t>07/07/2023</a:t>
            </a:fld>
            <a:endParaRPr lang="vi-VN"/>
          </a:p>
        </p:txBody>
      </p:sp>
      <p:sp>
        <p:nvSpPr>
          <p:cNvPr id="5" name="Footer Placeholder 4">
            <a:extLst>
              <a:ext uri="{FF2B5EF4-FFF2-40B4-BE49-F238E27FC236}">
                <a16:creationId xmlns:a16="http://schemas.microsoft.com/office/drawing/2014/main" id="{F7E73611-088B-404A-9680-88D6655B95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0B07F63-8003-44C7-9247-F591045307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8DFCC-D626-4196-8300-B259F7DB55F4}" type="slidenum">
              <a:rPr lang="vi-VN" smtClean="0"/>
              <a:t>‹#›</a:t>
            </a:fld>
            <a:endParaRPr lang="vi-VN"/>
          </a:p>
        </p:txBody>
      </p:sp>
    </p:spTree>
    <p:extLst>
      <p:ext uri="{BB962C8B-B14F-4D97-AF65-F5344CB8AC3E}">
        <p14:creationId xmlns:p14="http://schemas.microsoft.com/office/powerpoint/2010/main" val="2898642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1CFE7E1-DE87-4DBB-B815-5762DCAE35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a:extLst>
              <a:ext uri="{FF2B5EF4-FFF2-40B4-BE49-F238E27FC236}">
                <a16:creationId xmlns:a16="http://schemas.microsoft.com/office/drawing/2014/main" id="{1D87AA80-6116-4111-A9EF-14001D4F2AAF}"/>
              </a:ext>
            </a:extLst>
          </p:cNvPr>
          <p:cNvSpPr/>
          <p:nvPr/>
        </p:nvSpPr>
        <p:spPr>
          <a:xfrm>
            <a:off x="682171" y="2220464"/>
            <a:ext cx="10827657" cy="1569660"/>
          </a:xfrm>
          <a:prstGeom prst="rect">
            <a:avLst/>
          </a:prstGeom>
        </p:spPr>
        <p:txBody>
          <a:bodyPr wrap="square">
            <a:spAutoFit/>
          </a:bodyPr>
          <a:lstStyle/>
          <a:p>
            <a:pPr algn="ctr">
              <a:defRPr/>
            </a:pPr>
            <a:r>
              <a:rPr lang="en-US" sz="4800" b="1">
                <a:solidFill>
                  <a:srgbClr val="FF0000"/>
                </a:solidFill>
                <a:effectLst>
                  <a:outerShdw blurRad="38100" dist="38100" dir="2700000" algn="tl">
                    <a:srgbClr val="000000">
                      <a:alpha val="43137"/>
                    </a:srgbClr>
                  </a:outerShdw>
                </a:effectLst>
                <a:latin typeface="Times New Roman" pitchFamily="18" charset="0"/>
              </a:rPr>
              <a:t>CHÀO MỪNG CÁC THẦY, CÔ GIÁO TỚI DỰ TIẾT TIN HỌC LỚP 4</a:t>
            </a:r>
            <a:endParaRPr lang="en-US" sz="4800" b="1" dirty="0">
              <a:solidFill>
                <a:srgbClr val="0B03B1"/>
              </a:solidFill>
              <a:effectLst>
                <a:outerShdw blurRad="38100" dist="38100" dir="2700000" algn="tl">
                  <a:srgbClr val="000000">
                    <a:alpha val="43137"/>
                  </a:srgbClr>
                </a:outerShdw>
              </a:effectLst>
              <a:latin typeface="Times New Roman" pitchFamily="18" charset="0"/>
            </a:endParaRPr>
          </a:p>
        </p:txBody>
      </p:sp>
      <p:sp>
        <p:nvSpPr>
          <p:cNvPr id="5" name="Text Box 18">
            <a:extLst>
              <a:ext uri="{FF2B5EF4-FFF2-40B4-BE49-F238E27FC236}">
                <a16:creationId xmlns:a16="http://schemas.microsoft.com/office/drawing/2014/main" id="{0EB9E1D2-9EAA-45F2-A5B2-1C13A0DE9EA6}"/>
              </a:ext>
            </a:extLst>
          </p:cNvPr>
          <p:cNvSpPr txBox="1">
            <a:spLocks noChangeArrowheads="1"/>
          </p:cNvSpPr>
          <p:nvPr/>
        </p:nvSpPr>
        <p:spPr bwMode="auto">
          <a:xfrm>
            <a:off x="2252838" y="5457243"/>
            <a:ext cx="7686321" cy="662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7767" tIns="53883" rIns="107767" bIns="53883">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a:latin typeface="Times New Roman" panose="02020603050405020304" pitchFamily="18" charset="0"/>
              </a:rPr>
              <a:t>Giáo viên thực hiện: </a:t>
            </a:r>
            <a:endParaRPr lang="en-US" altLang="en-US" sz="3600" b="1" i="1">
              <a:latin typeface="Times New Roman" panose="02020603050405020304" pitchFamily="18" charset="0"/>
            </a:endParaRPr>
          </a:p>
        </p:txBody>
      </p:sp>
    </p:spTree>
    <p:extLst>
      <p:ext uri="{BB962C8B-B14F-4D97-AF65-F5344CB8AC3E}">
        <p14:creationId xmlns:p14="http://schemas.microsoft.com/office/powerpoint/2010/main" val="216443976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4E0BDE-8C02-43A0-9C3F-27FB12BB28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E6D06543-E99F-470F-9454-04ED84C221AD}"/>
              </a:ext>
            </a:extLst>
          </p:cNvPr>
          <p:cNvSpPr/>
          <p:nvPr/>
        </p:nvSpPr>
        <p:spPr>
          <a:xfrm>
            <a:off x="4634502" y="2558826"/>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4</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B68A5543-654C-47B2-BC74-8A41C863C363}"/>
              </a:ext>
            </a:extLst>
          </p:cNvPr>
          <p:cNvSpPr/>
          <p:nvPr/>
        </p:nvSpPr>
        <p:spPr>
          <a:xfrm>
            <a:off x="5444838" y="2558826"/>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2</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963E275D-37FD-410E-8D9C-D7BDE0EF3B28}"/>
              </a:ext>
            </a:extLst>
          </p:cNvPr>
          <p:cNvSpPr/>
          <p:nvPr/>
        </p:nvSpPr>
        <p:spPr>
          <a:xfrm>
            <a:off x="5444836" y="1908022"/>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1</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610A6729-2C00-4442-B48B-C870AA2B5AFE}"/>
              </a:ext>
            </a:extLst>
          </p:cNvPr>
          <p:cNvSpPr/>
          <p:nvPr/>
        </p:nvSpPr>
        <p:spPr>
          <a:xfrm>
            <a:off x="5444835" y="3209630"/>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3</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56A6DBCC-0C46-4535-B4E9-B582DB644D78}"/>
              </a:ext>
            </a:extLst>
          </p:cNvPr>
          <p:cNvSpPr/>
          <p:nvPr/>
        </p:nvSpPr>
        <p:spPr>
          <a:xfrm>
            <a:off x="6241316" y="2558826"/>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5</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17BF4669-E1C9-4B0F-AF1F-A1FE2D1EDC1F}"/>
              </a:ext>
            </a:extLst>
          </p:cNvPr>
          <p:cNvSpPr/>
          <p:nvPr/>
        </p:nvSpPr>
        <p:spPr>
          <a:xfrm>
            <a:off x="7037794" y="2554353"/>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6</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B269A393-0F0C-47A9-8E31-A328ABBECC48}"/>
              </a:ext>
            </a:extLst>
          </p:cNvPr>
          <p:cNvSpPr txBox="1"/>
          <p:nvPr/>
        </p:nvSpPr>
        <p:spPr>
          <a:xfrm>
            <a:off x="4080006" y="4289170"/>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1. Rặng núi dài nhất Việt Nam.</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4AEE3E79-C26E-4DB6-B681-C86F2B3175D4}"/>
              </a:ext>
            </a:extLst>
          </p:cNvPr>
          <p:cNvSpPr txBox="1"/>
          <p:nvPr/>
        </p:nvSpPr>
        <p:spPr>
          <a:xfrm>
            <a:off x="4080006" y="4799927"/>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2. Mạng máy tính toàn cầu</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FD6743E5-DF9E-4294-8F04-41EF88BAE7EA}"/>
              </a:ext>
            </a:extLst>
          </p:cNvPr>
          <p:cNvSpPr txBox="1"/>
          <p:nvPr/>
        </p:nvSpPr>
        <p:spPr>
          <a:xfrm>
            <a:off x="4080005" y="5152407"/>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3. Tên tiếng Anh của Sao Hoả</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C1FF240E-62D6-4809-BBA5-966C8A9E6648}"/>
              </a:ext>
            </a:extLst>
          </p:cNvPr>
          <p:cNvSpPr txBox="1"/>
          <p:nvPr/>
        </p:nvSpPr>
        <p:spPr>
          <a:xfrm>
            <a:off x="914399" y="3388083"/>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4. Thủ đô n</a:t>
            </a:r>
            <a:r>
              <a:rPr lang="vi-VN" sz="2800">
                <a:solidFill>
                  <a:srgbClr val="0033CC"/>
                </a:solidFill>
                <a:latin typeface="Times New Roman" panose="02020603050405020304" pitchFamily="18" charset="0"/>
                <a:cs typeface="Times New Roman" panose="02020603050405020304" pitchFamily="18" charset="0"/>
              </a:rPr>
              <a:t>ước Malayxia</a:t>
            </a:r>
          </a:p>
        </p:txBody>
      </p:sp>
      <p:sp>
        <p:nvSpPr>
          <p:cNvPr id="23" name="TextBox 22">
            <a:extLst>
              <a:ext uri="{FF2B5EF4-FFF2-40B4-BE49-F238E27FC236}">
                <a16:creationId xmlns:a16="http://schemas.microsoft.com/office/drawing/2014/main" id="{02DB69C2-C3B4-4EFE-A3D8-E063DA8C0BFF}"/>
              </a:ext>
            </a:extLst>
          </p:cNvPr>
          <p:cNvSpPr txBox="1"/>
          <p:nvPr/>
        </p:nvSpPr>
        <p:spPr>
          <a:xfrm>
            <a:off x="914399" y="3931468"/>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5. </a:t>
            </a:r>
            <a:r>
              <a:rPr lang="vi-VN" sz="2800">
                <a:solidFill>
                  <a:srgbClr val="0033CC"/>
                </a:solidFill>
                <a:latin typeface="Times New Roman" panose="02020603050405020304" pitchFamily="18" charset="0"/>
                <a:cs typeface="Times New Roman" panose="02020603050405020304" pitchFamily="18" charset="0"/>
              </a:rPr>
              <a:t>Con vật hay kêu “ồm ộp”</a:t>
            </a:r>
          </a:p>
        </p:txBody>
      </p:sp>
      <p:sp>
        <p:nvSpPr>
          <p:cNvPr id="24" name="TextBox 23">
            <a:extLst>
              <a:ext uri="{FF2B5EF4-FFF2-40B4-BE49-F238E27FC236}">
                <a16:creationId xmlns:a16="http://schemas.microsoft.com/office/drawing/2014/main" id="{9DE14BDA-DC4A-4267-AA5E-BAD05504D55F}"/>
              </a:ext>
            </a:extLst>
          </p:cNvPr>
          <p:cNvSpPr txBox="1"/>
          <p:nvPr/>
        </p:nvSpPr>
        <p:spPr>
          <a:xfrm>
            <a:off x="2257425" y="4410843"/>
            <a:ext cx="802957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6. </a:t>
            </a:r>
            <a:r>
              <a:rPr lang="vi-VN" sz="2800">
                <a:solidFill>
                  <a:srgbClr val="0033CC"/>
                </a:solidFill>
                <a:latin typeface="Times New Roman" panose="02020603050405020304" pitchFamily="18" charset="0"/>
                <a:cs typeface="Times New Roman" panose="02020603050405020304" pitchFamily="18" charset="0"/>
              </a:rPr>
              <a:t>Thiết bị của máy tính trên đó hiện ra chữ, hình ảnh</a:t>
            </a:r>
          </a:p>
        </p:txBody>
      </p:sp>
      <p:sp>
        <p:nvSpPr>
          <p:cNvPr id="27" name="Rectangle 26">
            <a:extLst>
              <a:ext uri="{FF2B5EF4-FFF2-40B4-BE49-F238E27FC236}">
                <a16:creationId xmlns:a16="http://schemas.microsoft.com/office/drawing/2014/main" id="{A71FDDD2-6047-4D6D-A9E9-C3A2CE004E4E}"/>
              </a:ext>
            </a:extLst>
          </p:cNvPr>
          <p:cNvSpPr/>
          <p:nvPr/>
        </p:nvSpPr>
        <p:spPr>
          <a:xfrm>
            <a:off x="4599867" y="2544678"/>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K</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9E3FB65-A628-45E1-8BB0-D069ED30E9B1}"/>
              </a:ext>
            </a:extLst>
          </p:cNvPr>
          <p:cNvSpPr/>
          <p:nvPr/>
        </p:nvSpPr>
        <p:spPr>
          <a:xfrm>
            <a:off x="5410203" y="2544678"/>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I</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5A9FC7DF-B219-44F6-99F2-5297584D4BFE}"/>
              </a:ext>
            </a:extLst>
          </p:cNvPr>
          <p:cNvSpPr/>
          <p:nvPr/>
        </p:nvSpPr>
        <p:spPr>
          <a:xfrm>
            <a:off x="5410201" y="1893874"/>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T</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9ECEFC9-2FB6-4670-8FC2-233AFA08322B}"/>
              </a:ext>
            </a:extLst>
          </p:cNvPr>
          <p:cNvSpPr/>
          <p:nvPr/>
        </p:nvSpPr>
        <p:spPr>
          <a:xfrm>
            <a:off x="5410200" y="3195482"/>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E7459A6E-BC02-4B28-B204-E96A567BCE76}"/>
              </a:ext>
            </a:extLst>
          </p:cNvPr>
          <p:cNvSpPr/>
          <p:nvPr/>
        </p:nvSpPr>
        <p:spPr>
          <a:xfrm>
            <a:off x="6206681" y="2544678"/>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Ê</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32" name="Rectangle 31">
            <a:extLst>
              <a:ext uri="{FF2B5EF4-FFF2-40B4-BE49-F238E27FC236}">
                <a16:creationId xmlns:a16="http://schemas.microsoft.com/office/drawing/2014/main" id="{D764B0E7-F14E-42C8-89A4-1D98F3781537}"/>
              </a:ext>
            </a:extLst>
          </p:cNvPr>
          <p:cNvSpPr/>
          <p:nvPr/>
        </p:nvSpPr>
        <p:spPr>
          <a:xfrm>
            <a:off x="7003159" y="2540205"/>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0" name="Oval 9">
            <a:extLst>
              <a:ext uri="{FF2B5EF4-FFF2-40B4-BE49-F238E27FC236}">
                <a16:creationId xmlns:a16="http://schemas.microsoft.com/office/drawing/2014/main" id="{6F99A46C-450E-4199-926A-C2B9DC597BF4}"/>
              </a:ext>
            </a:extLst>
          </p:cNvPr>
          <p:cNvSpPr/>
          <p:nvPr/>
        </p:nvSpPr>
        <p:spPr>
          <a:xfrm>
            <a:off x="10419484" y="1787071"/>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ĐA1</a:t>
            </a:r>
            <a:endParaRPr lang="vi-VN">
              <a:solidFill>
                <a:schemeClr val="tx1"/>
              </a:solidFill>
            </a:endParaRPr>
          </a:p>
        </p:txBody>
      </p:sp>
      <p:sp>
        <p:nvSpPr>
          <p:cNvPr id="34" name="Oval 33">
            <a:extLst>
              <a:ext uri="{FF2B5EF4-FFF2-40B4-BE49-F238E27FC236}">
                <a16:creationId xmlns:a16="http://schemas.microsoft.com/office/drawing/2014/main" id="{D5B490B9-EF54-4498-B555-BFF5BFCF5A39}"/>
              </a:ext>
            </a:extLst>
          </p:cNvPr>
          <p:cNvSpPr/>
          <p:nvPr/>
        </p:nvSpPr>
        <p:spPr>
          <a:xfrm>
            <a:off x="10419484" y="2283839"/>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ĐA2</a:t>
            </a:r>
            <a:endParaRPr lang="vi-VN">
              <a:solidFill>
                <a:schemeClr val="tx1"/>
              </a:solidFill>
            </a:endParaRPr>
          </a:p>
        </p:txBody>
      </p:sp>
      <p:sp>
        <p:nvSpPr>
          <p:cNvPr id="35" name="Oval 34">
            <a:extLst>
              <a:ext uri="{FF2B5EF4-FFF2-40B4-BE49-F238E27FC236}">
                <a16:creationId xmlns:a16="http://schemas.microsoft.com/office/drawing/2014/main" id="{A4ECCB86-D25D-407D-A9E2-87A404851E66}"/>
              </a:ext>
            </a:extLst>
          </p:cNvPr>
          <p:cNvSpPr/>
          <p:nvPr/>
        </p:nvSpPr>
        <p:spPr>
          <a:xfrm>
            <a:off x="10419484" y="2841788"/>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ĐA3</a:t>
            </a:r>
            <a:endParaRPr lang="vi-VN">
              <a:solidFill>
                <a:schemeClr val="tx1"/>
              </a:solidFill>
            </a:endParaRPr>
          </a:p>
        </p:txBody>
      </p:sp>
      <p:sp>
        <p:nvSpPr>
          <p:cNvPr id="36" name="Oval 35">
            <a:extLst>
              <a:ext uri="{FF2B5EF4-FFF2-40B4-BE49-F238E27FC236}">
                <a16:creationId xmlns:a16="http://schemas.microsoft.com/office/drawing/2014/main" id="{5B3F4564-D715-4A54-90EA-5DBEDA60A8E1}"/>
              </a:ext>
            </a:extLst>
          </p:cNvPr>
          <p:cNvSpPr/>
          <p:nvPr/>
        </p:nvSpPr>
        <p:spPr>
          <a:xfrm>
            <a:off x="10419484" y="3331135"/>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ĐA4</a:t>
            </a:r>
            <a:endParaRPr lang="vi-VN">
              <a:solidFill>
                <a:schemeClr val="tx1"/>
              </a:solidFill>
            </a:endParaRPr>
          </a:p>
        </p:txBody>
      </p:sp>
      <p:sp>
        <p:nvSpPr>
          <p:cNvPr id="37" name="Oval 36">
            <a:extLst>
              <a:ext uri="{FF2B5EF4-FFF2-40B4-BE49-F238E27FC236}">
                <a16:creationId xmlns:a16="http://schemas.microsoft.com/office/drawing/2014/main" id="{7C6ED929-F287-4D0F-8E89-3650474BF0CC}"/>
              </a:ext>
            </a:extLst>
          </p:cNvPr>
          <p:cNvSpPr/>
          <p:nvPr/>
        </p:nvSpPr>
        <p:spPr>
          <a:xfrm>
            <a:off x="10419484" y="3832870"/>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ĐA5</a:t>
            </a:r>
            <a:endParaRPr lang="vi-VN">
              <a:solidFill>
                <a:schemeClr val="tx1"/>
              </a:solidFill>
            </a:endParaRPr>
          </a:p>
        </p:txBody>
      </p:sp>
      <p:sp>
        <p:nvSpPr>
          <p:cNvPr id="38" name="Oval 37">
            <a:extLst>
              <a:ext uri="{FF2B5EF4-FFF2-40B4-BE49-F238E27FC236}">
                <a16:creationId xmlns:a16="http://schemas.microsoft.com/office/drawing/2014/main" id="{F3073B71-453D-4D3D-A88A-22CBB61C843D}"/>
              </a:ext>
            </a:extLst>
          </p:cNvPr>
          <p:cNvSpPr/>
          <p:nvPr/>
        </p:nvSpPr>
        <p:spPr>
          <a:xfrm>
            <a:off x="10437313" y="4321384"/>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ĐA6</a:t>
            </a:r>
            <a:endParaRPr lang="vi-VN">
              <a:solidFill>
                <a:schemeClr val="tx1"/>
              </a:solidFill>
            </a:endParaRPr>
          </a:p>
        </p:txBody>
      </p:sp>
      <p:sp>
        <p:nvSpPr>
          <p:cNvPr id="4" name="Rectangle 3">
            <a:extLst>
              <a:ext uri="{FF2B5EF4-FFF2-40B4-BE49-F238E27FC236}">
                <a16:creationId xmlns:a16="http://schemas.microsoft.com/office/drawing/2014/main" id="{3B50A96E-259D-4887-9786-1705F2C5E8F3}"/>
              </a:ext>
            </a:extLst>
          </p:cNvPr>
          <p:cNvSpPr/>
          <p:nvPr/>
        </p:nvSpPr>
        <p:spPr>
          <a:xfrm>
            <a:off x="2833963" y="666364"/>
            <a:ext cx="6745436" cy="923330"/>
          </a:xfrm>
          <a:prstGeom prst="rect">
            <a:avLst/>
          </a:prstGeom>
          <a:noFill/>
        </p:spPr>
        <p:txBody>
          <a:bodyPr wrap="none" lIns="91440" tIns="45720" rIns="91440" bIns="45720">
            <a:spAutoFit/>
          </a:bodyPr>
          <a:lstStyle/>
          <a:p>
            <a:pPr algn="ctr"/>
            <a:r>
              <a:rPr lang="en-US" sz="5400" b="1" cap="none" spc="0">
                <a:ln w="22225">
                  <a:solidFill>
                    <a:schemeClr val="accent2"/>
                  </a:solidFill>
                  <a:prstDash val="solid"/>
                </a:ln>
                <a:solidFill>
                  <a:schemeClr val="accent2">
                    <a:lumMod val="40000"/>
                    <a:lumOff val="60000"/>
                  </a:schemeClr>
                </a:solidFill>
                <a:effectLst/>
              </a:rPr>
              <a:t>TRÒ CHƠI: GIẢI Ô CHỮ</a:t>
            </a:r>
            <a:endParaRPr lang="vi-VN" sz="5400" b="1" cap="none" spc="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91652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par>
                                <p:cTn id="12" presetID="53" presetClass="entr" presetSubtype="16"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500" fill="hold"/>
                                        <p:tgtEl>
                                          <p:spTgt spid="18"/>
                                        </p:tgtEl>
                                        <p:attrNameLst>
                                          <p:attrName>ppt_w</p:attrName>
                                        </p:attrNameLst>
                                      </p:cBhvr>
                                      <p:tavLst>
                                        <p:tav tm="0">
                                          <p:val>
                                            <p:fltVal val="0"/>
                                          </p:val>
                                        </p:tav>
                                        <p:tav tm="100000">
                                          <p:val>
                                            <p:strVal val="#ppt_w"/>
                                          </p:val>
                                        </p:tav>
                                      </p:tavLst>
                                    </p:anim>
                                    <p:anim calcmode="lin" valueType="num">
                                      <p:cBhvr>
                                        <p:cTn id="40" dur="500" fill="hold"/>
                                        <p:tgtEl>
                                          <p:spTgt spid="18"/>
                                        </p:tgtEl>
                                        <p:attrNameLst>
                                          <p:attrName>ppt_h</p:attrName>
                                        </p:attrNameLst>
                                      </p:cBhvr>
                                      <p:tavLst>
                                        <p:tav tm="0">
                                          <p:val>
                                            <p:fltVal val="0"/>
                                          </p:val>
                                        </p:tav>
                                        <p:tav tm="100000">
                                          <p:val>
                                            <p:strVal val="#ppt_h"/>
                                          </p:val>
                                        </p:tav>
                                      </p:tavLst>
                                    </p:anim>
                                    <p:animEffect transition="in" filter="fade">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2" restart="whenNotActive" fill="hold" evtFilter="cancelBubble" nodeType="interactiveSeq">
                <p:stCondLst>
                  <p:cond evt="onClick" delay="0">
                    <p:tgtEl>
                      <p:spTgt spid="15"/>
                    </p:tgtEl>
                  </p:cond>
                </p:stCondLst>
                <p:endSync evt="end" delay="0">
                  <p:rtn val="all"/>
                </p:endSync>
                <p:childTnLst>
                  <p:par>
                    <p:cTn id="43" fill="hold">
                      <p:stCondLst>
                        <p:cond delay="0"/>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1000"/>
                                        <p:tgtEl>
                                          <p:spTgt spid="19"/>
                                        </p:tgtEl>
                                      </p:cBhvr>
                                    </p:animEffect>
                                    <p:anim calcmode="lin" valueType="num">
                                      <p:cBhvr>
                                        <p:cTn id="48" dur="1000" fill="hold"/>
                                        <p:tgtEl>
                                          <p:spTgt spid="19"/>
                                        </p:tgtEl>
                                        <p:attrNameLst>
                                          <p:attrName>ppt_x</p:attrName>
                                        </p:attrNameLst>
                                      </p:cBhvr>
                                      <p:tavLst>
                                        <p:tav tm="0">
                                          <p:val>
                                            <p:strVal val="#ppt_x"/>
                                          </p:val>
                                        </p:tav>
                                        <p:tav tm="100000">
                                          <p:val>
                                            <p:strVal val="#ppt_x"/>
                                          </p:val>
                                        </p:tav>
                                      </p:tavLst>
                                    </p:anim>
                                    <p:anim calcmode="lin" valueType="num">
                                      <p:cBhvr>
                                        <p:cTn id="4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5"/>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6"/>
                  </p:tgtEl>
                </p:cond>
              </p:nextCondLst>
            </p:seq>
            <p:seq concurrent="1" nextAc="seek">
              <p:cTn id="58" restart="whenNotActive" fill="hold" evtFilter="cancelBubble" nodeType="interactiveSeq">
                <p:stCondLst>
                  <p:cond evt="onClick" delay="0">
                    <p:tgtEl>
                      <p:spTgt spid="8"/>
                    </p:tgtEl>
                  </p:cond>
                </p:stCondLst>
                <p:endSync evt="end" delay="0">
                  <p:rtn val="all"/>
                </p:endSync>
                <p:childTnLst>
                  <p:par>
                    <p:cTn id="59" fill="hold">
                      <p:stCondLst>
                        <p:cond delay="0"/>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barn(inVertical)">
                                      <p:cBhvr>
                                        <p:cTn id="63" dur="500"/>
                                        <p:tgtEl>
                                          <p:spTgt spid="22"/>
                                        </p:tgtEl>
                                      </p:cBhvr>
                                    </p:animEffect>
                                  </p:childTnLst>
                                </p:cTn>
                              </p:par>
                            </p:childTnLst>
                          </p:cTn>
                        </p:par>
                      </p:childTnLst>
                    </p:cTn>
                  </p:par>
                </p:childTnLst>
              </p:cTn>
              <p:nextCondLst>
                <p:cond evt="onClick" delay="0">
                  <p:tgtEl>
                    <p:spTgt spid="8"/>
                  </p:tgtEl>
                </p:cond>
              </p:nextCondLst>
            </p:seq>
            <p:seq concurrent="1" nextAc="seek">
              <p:cTn id="64" restart="whenNotActive" fill="hold" evtFilter="cancelBubble" nodeType="interactiveSeq">
                <p:stCondLst>
                  <p:cond evt="onClick" delay="0">
                    <p:tgtEl>
                      <p:spTgt spid="17"/>
                    </p:tgtEl>
                  </p:cond>
                </p:stCondLst>
                <p:endSync evt="end" delay="0">
                  <p:rtn val="all"/>
                </p:endSync>
                <p:childTnLst>
                  <p:par>
                    <p:cTn id="65" fill="hold">
                      <p:stCondLst>
                        <p:cond delay="0"/>
                      </p:stCondLst>
                      <p:childTnLst>
                        <p:par>
                          <p:cTn id="66" fill="hold">
                            <p:stCondLst>
                              <p:cond delay="0"/>
                            </p:stCondLst>
                            <p:childTnLst>
                              <p:par>
                                <p:cTn id="67" presetID="6" presetClass="entr" presetSubtype="16"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circle(in)">
                                      <p:cBhvr>
                                        <p:cTn id="69" dur="2000"/>
                                        <p:tgtEl>
                                          <p:spTgt spid="23"/>
                                        </p:tgtEl>
                                      </p:cBhvr>
                                    </p:animEffect>
                                  </p:childTnLst>
                                </p:cTn>
                              </p:par>
                            </p:childTnLst>
                          </p:cTn>
                        </p:par>
                      </p:childTnLst>
                    </p:cTn>
                  </p:par>
                </p:childTnLst>
              </p:cTn>
              <p:nextCondLst>
                <p:cond evt="onClick" delay="0">
                  <p:tgtEl>
                    <p:spTgt spid="17"/>
                  </p:tgtEl>
                </p:cond>
              </p:nextCondLst>
            </p:seq>
            <p:seq concurrent="1" nextAc="seek">
              <p:cTn id="70" restart="whenNotActive" fill="hold" evtFilter="cancelBubble" nodeType="interactiveSeq">
                <p:stCondLst>
                  <p:cond evt="onClick" delay="0">
                    <p:tgtEl>
                      <p:spTgt spid="18"/>
                    </p:tgtEl>
                  </p:cond>
                </p:stCondLst>
                <p:endSync evt="end" delay="0">
                  <p:rtn val="all"/>
                </p:endSync>
                <p:childTnLst>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
                                          </p:val>
                                        </p:tav>
                                        <p:tav tm="100000">
                                          <p:val>
                                            <p:strVal val="#ppt_x"/>
                                          </p:val>
                                        </p:tav>
                                      </p:tavLst>
                                    </p:anim>
                                    <p:anim calcmode="lin" valueType="num">
                                      <p:cBhvr>
                                        <p:cTn id="7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8"/>
                  </p:tgtEl>
                </p:cond>
              </p:nextCondLst>
            </p:seq>
            <p:seq concurrent="1" nextAc="seek">
              <p:cTn id="78" restart="whenNotActive" fill="hold" evtFilter="cancelBubble" nodeType="interactiveSeq">
                <p:stCondLst>
                  <p:cond evt="onClick" delay="0">
                    <p:tgtEl>
                      <p:spTgt spid="10"/>
                    </p:tgtEl>
                  </p:cond>
                </p:stCondLst>
                <p:endSync evt="end" delay="0">
                  <p:rtn val="all"/>
                </p:endSync>
                <p:childTnLst>
                  <p:par>
                    <p:cTn id="79" fill="hold">
                      <p:stCondLst>
                        <p:cond delay="0"/>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p:cTn id="83" dur="500" fill="hold"/>
                                        <p:tgtEl>
                                          <p:spTgt spid="29"/>
                                        </p:tgtEl>
                                        <p:attrNameLst>
                                          <p:attrName>ppt_w</p:attrName>
                                        </p:attrNameLst>
                                      </p:cBhvr>
                                      <p:tavLst>
                                        <p:tav tm="0">
                                          <p:val>
                                            <p:fltVal val="0"/>
                                          </p:val>
                                        </p:tav>
                                        <p:tav tm="100000">
                                          <p:val>
                                            <p:strVal val="#ppt_w"/>
                                          </p:val>
                                        </p:tav>
                                      </p:tavLst>
                                    </p:anim>
                                    <p:anim calcmode="lin" valueType="num">
                                      <p:cBhvr>
                                        <p:cTn id="84" dur="500" fill="hold"/>
                                        <p:tgtEl>
                                          <p:spTgt spid="29"/>
                                        </p:tgtEl>
                                        <p:attrNameLst>
                                          <p:attrName>ppt_h</p:attrName>
                                        </p:attrNameLst>
                                      </p:cBhvr>
                                      <p:tavLst>
                                        <p:tav tm="0">
                                          <p:val>
                                            <p:fltVal val="0"/>
                                          </p:val>
                                        </p:tav>
                                        <p:tav tm="100000">
                                          <p:val>
                                            <p:strVal val="#ppt_h"/>
                                          </p:val>
                                        </p:tav>
                                      </p:tavLst>
                                    </p:anim>
                                    <p:animEffect transition="in" filter="fade">
                                      <p:cBhvr>
                                        <p:cTn id="85" dur="500"/>
                                        <p:tgtEl>
                                          <p:spTgt spid="29"/>
                                        </p:tgtEl>
                                      </p:cBhvr>
                                    </p:animEffect>
                                  </p:childTnLst>
                                </p:cTn>
                              </p:par>
                              <p:par>
                                <p:cTn id="86" presetID="14" presetClass="exit" presetSubtype="10" fill="hold" grpId="1" nodeType="withEffect">
                                  <p:stCondLst>
                                    <p:cond delay="0"/>
                                  </p:stCondLst>
                                  <p:childTnLst>
                                    <p:animEffect transition="out" filter="randombar(horizontal)">
                                      <p:cBhvr>
                                        <p:cTn id="87" dur="500"/>
                                        <p:tgtEl>
                                          <p:spTgt spid="19"/>
                                        </p:tgtEl>
                                      </p:cBhvr>
                                    </p:animEffect>
                                    <p:set>
                                      <p:cBhvr>
                                        <p:cTn id="88"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9" restart="whenNotActive" fill="hold" evtFilter="cancelBubble" nodeType="interactiveSeq">
                <p:stCondLst>
                  <p:cond evt="onClick" delay="0">
                    <p:tgtEl>
                      <p:spTgt spid="14"/>
                    </p:tgtEl>
                  </p:cond>
                </p:stCondLst>
                <p:endSync evt="end" delay="0">
                  <p:rtn val="all"/>
                </p:endSync>
                <p:childTnLst>
                  <p:par>
                    <p:cTn id="90" fill="hold">
                      <p:stCondLst>
                        <p:cond delay="0"/>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20"/>
                                        </p:tgtEl>
                                        <p:attrNameLst>
                                          <p:attrName>style.visibility</p:attrName>
                                        </p:attrNameLst>
                                      </p:cBhvr>
                                      <p:to>
                                        <p:strVal val="visible"/>
                                      </p:to>
                                    </p:set>
                                    <p:animEffect transition="in" filter="barn(inVertical)">
                                      <p:cBhvr>
                                        <p:cTn id="94" dur="500"/>
                                        <p:tgtEl>
                                          <p:spTgt spid="20"/>
                                        </p:tgtEl>
                                      </p:cBhvr>
                                    </p:animEffect>
                                  </p:childTnLst>
                                </p:cTn>
                              </p:par>
                            </p:childTnLst>
                          </p:cTn>
                        </p:par>
                      </p:childTnLst>
                    </p:cTn>
                  </p:par>
                </p:childTnLst>
              </p:cTn>
              <p:nextCondLst>
                <p:cond evt="onClick" delay="0">
                  <p:tgtEl>
                    <p:spTgt spid="14"/>
                  </p:tgtEl>
                </p:cond>
              </p:nextCondLst>
            </p:seq>
            <p:seq concurrent="1" nextAc="seek">
              <p:cTn id="95" restart="whenNotActive" fill="hold" evtFilter="cancelBubble" nodeType="interactiveSeq">
                <p:stCondLst>
                  <p:cond evt="onClick" delay="0">
                    <p:tgtEl>
                      <p:spTgt spid="34"/>
                    </p:tgtEl>
                  </p:cond>
                </p:stCondLst>
                <p:endSync evt="end" delay="0">
                  <p:rtn val="all"/>
                </p:endSync>
                <p:childTnLst>
                  <p:par>
                    <p:cTn id="96" fill="hold">
                      <p:stCondLst>
                        <p:cond delay="0"/>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p:cTn id="100" dur="500" fill="hold"/>
                                        <p:tgtEl>
                                          <p:spTgt spid="28"/>
                                        </p:tgtEl>
                                        <p:attrNameLst>
                                          <p:attrName>ppt_w</p:attrName>
                                        </p:attrNameLst>
                                      </p:cBhvr>
                                      <p:tavLst>
                                        <p:tav tm="0">
                                          <p:val>
                                            <p:fltVal val="0"/>
                                          </p:val>
                                        </p:tav>
                                        <p:tav tm="100000">
                                          <p:val>
                                            <p:strVal val="#ppt_w"/>
                                          </p:val>
                                        </p:tav>
                                      </p:tavLst>
                                    </p:anim>
                                    <p:anim calcmode="lin" valueType="num">
                                      <p:cBhvr>
                                        <p:cTn id="101" dur="500" fill="hold"/>
                                        <p:tgtEl>
                                          <p:spTgt spid="28"/>
                                        </p:tgtEl>
                                        <p:attrNameLst>
                                          <p:attrName>ppt_h</p:attrName>
                                        </p:attrNameLst>
                                      </p:cBhvr>
                                      <p:tavLst>
                                        <p:tav tm="0">
                                          <p:val>
                                            <p:fltVal val="0"/>
                                          </p:val>
                                        </p:tav>
                                        <p:tav tm="100000">
                                          <p:val>
                                            <p:strVal val="#ppt_h"/>
                                          </p:val>
                                        </p:tav>
                                      </p:tavLst>
                                    </p:anim>
                                    <p:animEffect transition="in" filter="fade">
                                      <p:cBhvr>
                                        <p:cTn id="102" dur="500"/>
                                        <p:tgtEl>
                                          <p:spTgt spid="28"/>
                                        </p:tgtEl>
                                      </p:cBhvr>
                                    </p:animEffect>
                                  </p:childTnLst>
                                </p:cTn>
                              </p:par>
                              <p:par>
                                <p:cTn id="103" presetID="14" presetClass="exit" presetSubtype="10" fill="hold" grpId="1" nodeType="withEffect">
                                  <p:stCondLst>
                                    <p:cond delay="0"/>
                                  </p:stCondLst>
                                  <p:childTnLst>
                                    <p:animEffect transition="out" filter="randombar(horizontal)">
                                      <p:cBhvr>
                                        <p:cTn id="104" dur="500"/>
                                        <p:tgtEl>
                                          <p:spTgt spid="20"/>
                                        </p:tgtEl>
                                      </p:cBhvr>
                                    </p:animEffect>
                                    <p:set>
                                      <p:cBhvr>
                                        <p:cTn id="105"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106" restart="whenNotActive" fill="hold" evtFilter="cancelBubble" nodeType="interactiveSeq">
                <p:stCondLst>
                  <p:cond evt="onClick" delay="0">
                    <p:tgtEl>
                      <p:spTgt spid="35"/>
                    </p:tgtEl>
                  </p:cond>
                </p:stCondLst>
                <p:endSync evt="end" delay="0">
                  <p:rtn val="all"/>
                </p:endSync>
                <p:childTnLst>
                  <p:par>
                    <p:cTn id="107" fill="hold">
                      <p:stCondLst>
                        <p:cond delay="0"/>
                      </p:stCondLst>
                      <p:childTnLst>
                        <p:par>
                          <p:cTn id="108" fill="hold">
                            <p:stCondLst>
                              <p:cond delay="0"/>
                            </p:stCondLst>
                            <p:childTnLst>
                              <p:par>
                                <p:cTn id="109" presetID="53" presetClass="entr" presetSubtype="16" fill="hold" grpId="0" nodeType="clickEffect">
                                  <p:stCondLst>
                                    <p:cond delay="0"/>
                                  </p:stCondLst>
                                  <p:childTnLst>
                                    <p:set>
                                      <p:cBhvr>
                                        <p:cTn id="110" dur="1" fill="hold">
                                          <p:stCondLst>
                                            <p:cond delay="0"/>
                                          </p:stCondLst>
                                        </p:cTn>
                                        <p:tgtEl>
                                          <p:spTgt spid="30"/>
                                        </p:tgtEl>
                                        <p:attrNameLst>
                                          <p:attrName>style.visibility</p:attrName>
                                        </p:attrNameLst>
                                      </p:cBhvr>
                                      <p:to>
                                        <p:strVal val="visible"/>
                                      </p:to>
                                    </p:set>
                                    <p:anim calcmode="lin" valueType="num">
                                      <p:cBhvr>
                                        <p:cTn id="111" dur="500" fill="hold"/>
                                        <p:tgtEl>
                                          <p:spTgt spid="30"/>
                                        </p:tgtEl>
                                        <p:attrNameLst>
                                          <p:attrName>ppt_w</p:attrName>
                                        </p:attrNameLst>
                                      </p:cBhvr>
                                      <p:tavLst>
                                        <p:tav tm="0">
                                          <p:val>
                                            <p:fltVal val="0"/>
                                          </p:val>
                                        </p:tav>
                                        <p:tav tm="100000">
                                          <p:val>
                                            <p:strVal val="#ppt_w"/>
                                          </p:val>
                                        </p:tav>
                                      </p:tavLst>
                                    </p:anim>
                                    <p:anim calcmode="lin" valueType="num">
                                      <p:cBhvr>
                                        <p:cTn id="112" dur="500" fill="hold"/>
                                        <p:tgtEl>
                                          <p:spTgt spid="30"/>
                                        </p:tgtEl>
                                        <p:attrNameLst>
                                          <p:attrName>ppt_h</p:attrName>
                                        </p:attrNameLst>
                                      </p:cBhvr>
                                      <p:tavLst>
                                        <p:tav tm="0">
                                          <p:val>
                                            <p:fltVal val="0"/>
                                          </p:val>
                                        </p:tav>
                                        <p:tav tm="100000">
                                          <p:val>
                                            <p:strVal val="#ppt_h"/>
                                          </p:val>
                                        </p:tav>
                                      </p:tavLst>
                                    </p:anim>
                                    <p:animEffect transition="in" filter="fade">
                                      <p:cBhvr>
                                        <p:cTn id="113" dur="500"/>
                                        <p:tgtEl>
                                          <p:spTgt spid="30"/>
                                        </p:tgtEl>
                                      </p:cBhvr>
                                    </p:animEffect>
                                  </p:childTnLst>
                                </p:cTn>
                              </p:par>
                              <p:par>
                                <p:cTn id="114" presetID="14" presetClass="exit" presetSubtype="10" fill="hold" grpId="1" nodeType="withEffect">
                                  <p:stCondLst>
                                    <p:cond delay="0"/>
                                  </p:stCondLst>
                                  <p:childTnLst>
                                    <p:animEffect transition="out" filter="randombar(horizontal)">
                                      <p:cBhvr>
                                        <p:cTn id="115" dur="500"/>
                                        <p:tgtEl>
                                          <p:spTgt spid="21"/>
                                        </p:tgtEl>
                                      </p:cBhvr>
                                    </p:animEffect>
                                    <p:set>
                                      <p:cBhvr>
                                        <p:cTn id="116"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117" restart="whenNotActive" fill="hold" evtFilter="cancelBubble" nodeType="interactiveSeq">
                <p:stCondLst>
                  <p:cond evt="onClick" delay="0">
                    <p:tgtEl>
                      <p:spTgt spid="36"/>
                    </p:tgtEl>
                  </p:cond>
                </p:stCondLst>
                <p:endSync evt="end" delay="0">
                  <p:rtn val="all"/>
                </p:endSync>
                <p:childTnLst>
                  <p:par>
                    <p:cTn id="118" fill="hold">
                      <p:stCondLst>
                        <p:cond delay="0"/>
                      </p:stCondLst>
                      <p:childTnLst>
                        <p:par>
                          <p:cTn id="119" fill="hold">
                            <p:stCondLst>
                              <p:cond delay="0"/>
                            </p:stCondLst>
                            <p:childTnLst>
                              <p:par>
                                <p:cTn id="120" presetID="53" presetClass="entr" presetSubtype="16"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 calcmode="lin" valueType="num">
                                      <p:cBhvr>
                                        <p:cTn id="122" dur="500" fill="hold"/>
                                        <p:tgtEl>
                                          <p:spTgt spid="27"/>
                                        </p:tgtEl>
                                        <p:attrNameLst>
                                          <p:attrName>ppt_w</p:attrName>
                                        </p:attrNameLst>
                                      </p:cBhvr>
                                      <p:tavLst>
                                        <p:tav tm="0">
                                          <p:val>
                                            <p:fltVal val="0"/>
                                          </p:val>
                                        </p:tav>
                                        <p:tav tm="100000">
                                          <p:val>
                                            <p:strVal val="#ppt_w"/>
                                          </p:val>
                                        </p:tav>
                                      </p:tavLst>
                                    </p:anim>
                                    <p:anim calcmode="lin" valueType="num">
                                      <p:cBhvr>
                                        <p:cTn id="123" dur="500" fill="hold"/>
                                        <p:tgtEl>
                                          <p:spTgt spid="27"/>
                                        </p:tgtEl>
                                        <p:attrNameLst>
                                          <p:attrName>ppt_h</p:attrName>
                                        </p:attrNameLst>
                                      </p:cBhvr>
                                      <p:tavLst>
                                        <p:tav tm="0">
                                          <p:val>
                                            <p:fltVal val="0"/>
                                          </p:val>
                                        </p:tav>
                                        <p:tav tm="100000">
                                          <p:val>
                                            <p:strVal val="#ppt_h"/>
                                          </p:val>
                                        </p:tav>
                                      </p:tavLst>
                                    </p:anim>
                                    <p:animEffect transition="in" filter="fade">
                                      <p:cBhvr>
                                        <p:cTn id="124" dur="500"/>
                                        <p:tgtEl>
                                          <p:spTgt spid="27"/>
                                        </p:tgtEl>
                                      </p:cBhvr>
                                    </p:animEffect>
                                  </p:childTnLst>
                                </p:cTn>
                              </p:par>
                              <p:par>
                                <p:cTn id="125" presetID="14" presetClass="exit" presetSubtype="10" fill="hold" grpId="1" nodeType="withEffect">
                                  <p:stCondLst>
                                    <p:cond delay="0"/>
                                  </p:stCondLst>
                                  <p:childTnLst>
                                    <p:animEffect transition="out" filter="randombar(horizontal)">
                                      <p:cBhvr>
                                        <p:cTn id="126" dur="500"/>
                                        <p:tgtEl>
                                          <p:spTgt spid="22"/>
                                        </p:tgtEl>
                                      </p:cBhvr>
                                    </p:animEffect>
                                    <p:set>
                                      <p:cBhvr>
                                        <p:cTn id="127"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128" restart="whenNotActive" fill="hold" evtFilter="cancelBubble" nodeType="interactiveSeq">
                <p:stCondLst>
                  <p:cond evt="onClick" delay="0">
                    <p:tgtEl>
                      <p:spTgt spid="37"/>
                    </p:tgtEl>
                  </p:cond>
                </p:stCondLst>
                <p:endSync evt="end" delay="0">
                  <p:rtn val="all"/>
                </p:endSync>
                <p:childTnLst>
                  <p:par>
                    <p:cTn id="129" fill="hold">
                      <p:stCondLst>
                        <p:cond delay="0"/>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31"/>
                                        </p:tgtEl>
                                        <p:attrNameLst>
                                          <p:attrName>style.visibility</p:attrName>
                                        </p:attrNameLst>
                                      </p:cBhvr>
                                      <p:to>
                                        <p:strVal val="visible"/>
                                      </p:to>
                                    </p:set>
                                    <p:anim calcmode="lin" valueType="num">
                                      <p:cBhvr>
                                        <p:cTn id="133" dur="500" fill="hold"/>
                                        <p:tgtEl>
                                          <p:spTgt spid="31"/>
                                        </p:tgtEl>
                                        <p:attrNameLst>
                                          <p:attrName>ppt_w</p:attrName>
                                        </p:attrNameLst>
                                      </p:cBhvr>
                                      <p:tavLst>
                                        <p:tav tm="0">
                                          <p:val>
                                            <p:fltVal val="0"/>
                                          </p:val>
                                        </p:tav>
                                        <p:tav tm="100000">
                                          <p:val>
                                            <p:strVal val="#ppt_w"/>
                                          </p:val>
                                        </p:tav>
                                      </p:tavLst>
                                    </p:anim>
                                    <p:anim calcmode="lin" valueType="num">
                                      <p:cBhvr>
                                        <p:cTn id="134" dur="500" fill="hold"/>
                                        <p:tgtEl>
                                          <p:spTgt spid="31"/>
                                        </p:tgtEl>
                                        <p:attrNameLst>
                                          <p:attrName>ppt_h</p:attrName>
                                        </p:attrNameLst>
                                      </p:cBhvr>
                                      <p:tavLst>
                                        <p:tav tm="0">
                                          <p:val>
                                            <p:fltVal val="0"/>
                                          </p:val>
                                        </p:tav>
                                        <p:tav tm="100000">
                                          <p:val>
                                            <p:strVal val="#ppt_h"/>
                                          </p:val>
                                        </p:tav>
                                      </p:tavLst>
                                    </p:anim>
                                    <p:animEffect transition="in" filter="fade">
                                      <p:cBhvr>
                                        <p:cTn id="135" dur="500"/>
                                        <p:tgtEl>
                                          <p:spTgt spid="31"/>
                                        </p:tgtEl>
                                      </p:cBhvr>
                                    </p:animEffect>
                                  </p:childTnLst>
                                </p:cTn>
                              </p:par>
                              <p:par>
                                <p:cTn id="136" presetID="14" presetClass="exit" presetSubtype="10" fill="hold" grpId="1" nodeType="withEffect">
                                  <p:stCondLst>
                                    <p:cond delay="0"/>
                                  </p:stCondLst>
                                  <p:childTnLst>
                                    <p:animEffect transition="out" filter="randombar(horizontal)">
                                      <p:cBhvr>
                                        <p:cTn id="137" dur="500"/>
                                        <p:tgtEl>
                                          <p:spTgt spid="23"/>
                                        </p:tgtEl>
                                      </p:cBhvr>
                                    </p:animEffect>
                                    <p:set>
                                      <p:cBhvr>
                                        <p:cTn id="138"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139" restart="whenNotActive" fill="hold" evtFilter="cancelBubble" nodeType="interactiveSeq">
                <p:stCondLst>
                  <p:cond evt="onClick" delay="0">
                    <p:tgtEl>
                      <p:spTgt spid="38"/>
                    </p:tgtEl>
                  </p:cond>
                </p:stCondLst>
                <p:endSync evt="end" delay="0">
                  <p:rtn val="all"/>
                </p:endSync>
                <p:childTnLst>
                  <p:par>
                    <p:cTn id="140" fill="hold">
                      <p:stCondLst>
                        <p:cond delay="0"/>
                      </p:stCondLst>
                      <p:childTnLst>
                        <p:par>
                          <p:cTn id="141" fill="hold">
                            <p:stCondLst>
                              <p:cond delay="0"/>
                            </p:stCondLst>
                            <p:childTnLst>
                              <p:par>
                                <p:cTn id="142" presetID="53" presetClass="entr" presetSubtype="16" fill="hold" grpId="0" nodeType="clickEffect">
                                  <p:stCondLst>
                                    <p:cond delay="0"/>
                                  </p:stCondLst>
                                  <p:childTnLst>
                                    <p:set>
                                      <p:cBhvr>
                                        <p:cTn id="143" dur="1" fill="hold">
                                          <p:stCondLst>
                                            <p:cond delay="0"/>
                                          </p:stCondLst>
                                        </p:cTn>
                                        <p:tgtEl>
                                          <p:spTgt spid="32"/>
                                        </p:tgtEl>
                                        <p:attrNameLst>
                                          <p:attrName>style.visibility</p:attrName>
                                        </p:attrNameLst>
                                      </p:cBhvr>
                                      <p:to>
                                        <p:strVal val="visible"/>
                                      </p:to>
                                    </p:set>
                                    <p:anim calcmode="lin" valueType="num">
                                      <p:cBhvr>
                                        <p:cTn id="144" dur="500" fill="hold"/>
                                        <p:tgtEl>
                                          <p:spTgt spid="32"/>
                                        </p:tgtEl>
                                        <p:attrNameLst>
                                          <p:attrName>ppt_w</p:attrName>
                                        </p:attrNameLst>
                                      </p:cBhvr>
                                      <p:tavLst>
                                        <p:tav tm="0">
                                          <p:val>
                                            <p:fltVal val="0"/>
                                          </p:val>
                                        </p:tav>
                                        <p:tav tm="100000">
                                          <p:val>
                                            <p:strVal val="#ppt_w"/>
                                          </p:val>
                                        </p:tav>
                                      </p:tavLst>
                                    </p:anim>
                                    <p:anim calcmode="lin" valueType="num">
                                      <p:cBhvr>
                                        <p:cTn id="145" dur="500" fill="hold"/>
                                        <p:tgtEl>
                                          <p:spTgt spid="32"/>
                                        </p:tgtEl>
                                        <p:attrNameLst>
                                          <p:attrName>ppt_h</p:attrName>
                                        </p:attrNameLst>
                                      </p:cBhvr>
                                      <p:tavLst>
                                        <p:tav tm="0">
                                          <p:val>
                                            <p:fltVal val="0"/>
                                          </p:val>
                                        </p:tav>
                                        <p:tav tm="100000">
                                          <p:val>
                                            <p:strVal val="#ppt_h"/>
                                          </p:val>
                                        </p:tav>
                                      </p:tavLst>
                                    </p:anim>
                                    <p:animEffect transition="in" filter="fade">
                                      <p:cBhvr>
                                        <p:cTn id="146" dur="500"/>
                                        <p:tgtEl>
                                          <p:spTgt spid="32"/>
                                        </p:tgtEl>
                                      </p:cBhvr>
                                    </p:animEffect>
                                  </p:childTnLst>
                                </p:cTn>
                              </p:par>
                              <p:par>
                                <p:cTn id="147" presetID="14" presetClass="exit" presetSubtype="10" fill="hold" grpId="1" nodeType="withEffect">
                                  <p:stCondLst>
                                    <p:cond delay="0"/>
                                  </p:stCondLst>
                                  <p:childTnLst>
                                    <p:animEffect transition="out" filter="randombar(horizontal)">
                                      <p:cBhvr>
                                        <p:cTn id="148" dur="500"/>
                                        <p:tgtEl>
                                          <p:spTgt spid="24"/>
                                        </p:tgtEl>
                                      </p:cBhvr>
                                    </p:animEffect>
                                    <p:set>
                                      <p:cBhvr>
                                        <p:cTn id="14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38"/>
                  </p:tgtEl>
                </p:cond>
              </p:nextCondLst>
            </p:seq>
          </p:childTnLst>
        </p:cTn>
      </p:par>
    </p:tnLst>
    <p:bldLst>
      <p:bldP spid="8" grpId="0" animBg="1"/>
      <p:bldP spid="14" grpId="0" animBg="1"/>
      <p:bldP spid="15" grpId="0" animBg="1"/>
      <p:bldP spid="16" grpId="0" animBg="1"/>
      <p:bldP spid="17" grpId="0" animBg="1"/>
      <p:bldP spid="18" grpId="0" animBg="1"/>
      <p:bldP spid="19" grpId="0"/>
      <p:bldP spid="19" grpId="1"/>
      <p:bldP spid="20" grpId="0"/>
      <p:bldP spid="20" grpId="1"/>
      <p:bldP spid="21" grpId="0"/>
      <p:bldP spid="21" grpId="1"/>
      <p:bldP spid="22" grpId="0"/>
      <p:bldP spid="22" grpId="1"/>
      <p:bldP spid="23" grpId="0"/>
      <p:bldP spid="23" grpId="1"/>
      <p:bldP spid="24" grpId="0"/>
      <p:bldP spid="24" grpId="1"/>
      <p:bldP spid="27" grpId="0" animBg="1"/>
      <p:bldP spid="28" grpId="0" animBg="1"/>
      <p:bldP spid="29" grpId="0" animBg="1"/>
      <p:bldP spid="30" grpId="0" animBg="1"/>
      <p:bldP spid="31" grpId="0" animBg="1"/>
      <p:bldP spid="32" grpId="0" animBg="1"/>
      <p:bldP spid="4" grpId="0"/>
      <p:bldP spid="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6" name="Picture 5">
            <a:extLst>
              <a:ext uri="{FF2B5EF4-FFF2-40B4-BE49-F238E27FC236}">
                <a16:creationId xmlns:a16="http://schemas.microsoft.com/office/drawing/2014/main" id="{AEE7FAAD-C379-4D0A-AA72-B7A3B314CD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9DF4917E-AA60-4CA7-AB80-2F05DDF54B09}"/>
              </a:ext>
            </a:extLst>
          </p:cNvPr>
          <p:cNvSpPr/>
          <p:nvPr/>
        </p:nvSpPr>
        <p:spPr>
          <a:xfrm>
            <a:off x="0" y="1600200"/>
            <a:ext cx="11759210" cy="2035173"/>
          </a:xfrm>
          <a:prstGeom prst="rect">
            <a:avLst/>
          </a:prstGeom>
        </p:spPr>
        <p:txBody>
          <a:bodyPr wrap="square">
            <a:spAutoFit/>
          </a:bodyPr>
          <a:lstStyle/>
          <a:p>
            <a:pPr algn="ctr">
              <a:lnSpc>
                <a:spcPct val="200000"/>
              </a:lnSpc>
              <a:defRPr/>
            </a:pPr>
            <a:r>
              <a:rPr lang="en-US" sz="3600" b="1">
                <a:solidFill>
                  <a:srgbClr val="FF0000"/>
                </a:solidFill>
                <a:effectLst>
                  <a:outerShdw blurRad="38100" dist="38100" dir="2700000" algn="tl">
                    <a:srgbClr val="000000">
                      <a:alpha val="43137"/>
                    </a:srgbClr>
                  </a:outerShdw>
                </a:effectLst>
                <a:latin typeface="Times New Roman" pitchFamily="18" charset="0"/>
              </a:rPr>
              <a:t>CHÚC SỨC KHOẺ CÁC THẦY, CÔ GIÁO!</a:t>
            </a:r>
          </a:p>
          <a:p>
            <a:pPr algn="ctr">
              <a:lnSpc>
                <a:spcPct val="200000"/>
              </a:lnSpc>
              <a:defRPr/>
            </a:pPr>
            <a:r>
              <a:rPr lang="en-US" sz="3200" b="1">
                <a:solidFill>
                  <a:srgbClr val="FF0000"/>
                </a:solidFill>
                <a:effectLst>
                  <a:outerShdw blurRad="38100" dist="38100" dir="2700000" algn="tl">
                    <a:srgbClr val="000000">
                      <a:alpha val="43137"/>
                    </a:srgbClr>
                  </a:outerShdw>
                </a:effectLst>
                <a:latin typeface="Times New Roman" pitchFamily="18" charset="0"/>
              </a:rPr>
              <a:t>CHÚC CÁC EM HỌC SINH CHĂM NGOAN, HỌC GIỎI</a:t>
            </a:r>
            <a:endParaRPr lang="en-US" sz="3200" b="1" dirty="0">
              <a:solidFill>
                <a:srgbClr val="0B03B1"/>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0268357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2175-66BE-4535-9AC2-4FA94130A40A}"/>
              </a:ext>
            </a:extLst>
          </p:cNvPr>
          <p:cNvSpPr>
            <a:spLocks noGrp="1"/>
          </p:cNvSpPr>
          <p:nvPr>
            <p:ph type="title"/>
          </p:nvPr>
        </p:nvSpPr>
        <p:spPr/>
        <p:txBody>
          <a:bodyPr/>
          <a:lstStyle/>
          <a:p>
            <a:endParaRPr lang="vi-VN"/>
          </a:p>
        </p:txBody>
      </p:sp>
      <p:pic>
        <p:nvPicPr>
          <p:cNvPr id="9" name="Content Placeholder 8">
            <a:extLst>
              <a:ext uri="{FF2B5EF4-FFF2-40B4-BE49-F238E27FC236}">
                <a16:creationId xmlns:a16="http://schemas.microsoft.com/office/drawing/2014/main" id="{3B750C36-4531-4B7F-918D-44DCA4D189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10" name="Rectangle 9">
            <a:extLst>
              <a:ext uri="{FF2B5EF4-FFF2-40B4-BE49-F238E27FC236}">
                <a16:creationId xmlns:a16="http://schemas.microsoft.com/office/drawing/2014/main" id="{E000345D-D04E-4D8C-8901-62432468E6C1}"/>
              </a:ext>
            </a:extLst>
          </p:cNvPr>
          <p:cNvSpPr/>
          <p:nvPr/>
        </p:nvSpPr>
        <p:spPr>
          <a:xfrm>
            <a:off x="3221182" y="671585"/>
            <a:ext cx="5749636" cy="923330"/>
          </a:xfrm>
          <a:prstGeom prst="rect">
            <a:avLst/>
          </a:prstGeom>
          <a:noFill/>
        </p:spPr>
        <p:txBody>
          <a:bodyPr wrap="square" lIns="91440" tIns="45720" rIns="91440" bIns="45720">
            <a:spAutoFit/>
          </a:bodyPr>
          <a:lstStyle/>
          <a:p>
            <a:pPr algn="ctr"/>
            <a:r>
              <a:rPr lang="en-US" sz="54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KHỞI ĐỘNG</a:t>
            </a:r>
            <a:endParaRPr lang="en-US"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Rectangle 10">
            <a:extLst>
              <a:ext uri="{FF2B5EF4-FFF2-40B4-BE49-F238E27FC236}">
                <a16:creationId xmlns:a16="http://schemas.microsoft.com/office/drawing/2014/main" id="{73594C44-1E5A-4D5E-A053-6BEACAAA519F}"/>
              </a:ext>
            </a:extLst>
          </p:cNvPr>
          <p:cNvSpPr/>
          <p:nvPr/>
        </p:nvSpPr>
        <p:spPr>
          <a:xfrm>
            <a:off x="1018308" y="1690688"/>
            <a:ext cx="10065327" cy="830997"/>
          </a:xfrm>
          <a:prstGeom prst="rect">
            <a:avLst/>
          </a:prstGeom>
        </p:spPr>
        <p:txBody>
          <a:bodyPr wrap="square">
            <a:spAutoFit/>
          </a:bodyPr>
          <a:lstStyle/>
          <a:p>
            <a:pPr algn="just">
              <a:spcBef>
                <a:spcPts val="405"/>
              </a:spcBef>
              <a:spcAft>
                <a:spcPts val="0"/>
              </a:spcAft>
              <a:tabLst>
                <a:tab pos="1268730" algn="l"/>
              </a:tabLst>
            </a:pPr>
            <a:r>
              <a:rPr lang="en-US" sz="2400">
                <a:solidFill>
                  <a:srgbClr val="0033CC"/>
                </a:solidFill>
                <a:latin typeface="Times New Roman" panose="02020603050405020304" pitchFamily="18" charset="0"/>
                <a:ea typeface="Times New Roman" panose="02020603050405020304" pitchFamily="18" charset="0"/>
              </a:rPr>
              <a:t>Em hãy sắp xếp lại các bước dưới đây theo đúng thứ tự để được một quy trình tìm thông tin trên Internet bằng máy tìm kiếm?</a:t>
            </a:r>
            <a:endParaRPr lang="vi-VN" sz="2400">
              <a:solidFill>
                <a:srgbClr val="0033CC"/>
              </a:solidFill>
              <a:effectLst/>
              <a:latin typeface="Times New Roman" panose="02020603050405020304" pitchFamily="18" charset="0"/>
              <a:ea typeface="Times New Roman" panose="02020603050405020304" pitchFamily="18" charset="0"/>
            </a:endParaRPr>
          </a:p>
        </p:txBody>
      </p:sp>
      <p:sp>
        <p:nvSpPr>
          <p:cNvPr id="12" name="Rectangle 11">
            <a:extLst>
              <a:ext uri="{FF2B5EF4-FFF2-40B4-BE49-F238E27FC236}">
                <a16:creationId xmlns:a16="http://schemas.microsoft.com/office/drawing/2014/main" id="{9DCFEDEC-8344-4239-B2E2-17DF1303AF89}"/>
              </a:ext>
            </a:extLst>
          </p:cNvPr>
          <p:cNvSpPr/>
          <p:nvPr/>
        </p:nvSpPr>
        <p:spPr>
          <a:xfrm>
            <a:off x="838200" y="2880779"/>
            <a:ext cx="5320145" cy="882293"/>
          </a:xfrm>
          <a:prstGeom prst="rect">
            <a:avLst/>
          </a:prstGeom>
        </p:spPr>
        <p:txBody>
          <a:bodyPr wrap="square">
            <a:spAutoFit/>
          </a:bodyPr>
          <a:lstStyle/>
          <a:p>
            <a:pPr>
              <a:spcBef>
                <a:spcPts val="405"/>
              </a:spcBef>
              <a:spcAft>
                <a:spcPts val="0"/>
              </a:spcAft>
              <a:tabLst>
                <a:tab pos="1268730" algn="l"/>
              </a:tabLst>
            </a:pPr>
            <a:r>
              <a:rPr lang="en-US" sz="2400">
                <a:solidFill>
                  <a:srgbClr val="FF0000"/>
                </a:solidFill>
                <a:latin typeface="Times New Roman" panose="02020603050405020304" pitchFamily="18" charset="0"/>
                <a:ea typeface="Times New Roman" panose="02020603050405020304" pitchFamily="18" charset="0"/>
              </a:rPr>
              <a:t>1) </a:t>
            </a:r>
            <a:r>
              <a:rPr lang="en-US" sz="2400">
                <a:latin typeface="Times New Roman" panose="02020603050405020304" pitchFamily="18" charset="0"/>
                <a:ea typeface="Times New Roman" panose="02020603050405020304" pitchFamily="18" charset="0"/>
              </a:rPr>
              <a:t>Nhập từ khoá vào máy tìm kiếm</a:t>
            </a:r>
          </a:p>
          <a:p>
            <a:pPr>
              <a:spcBef>
                <a:spcPts val="405"/>
              </a:spcBef>
              <a:tabLst>
                <a:tab pos="1268730" algn="l"/>
              </a:tabLst>
            </a:pPr>
            <a:r>
              <a:rPr lang="en-US" sz="2400">
                <a:solidFill>
                  <a:srgbClr val="FF0000"/>
                </a:solidFill>
                <a:latin typeface="Times New Roman" panose="02020603050405020304" pitchFamily="18" charset="0"/>
                <a:ea typeface="Times New Roman" panose="02020603050405020304" pitchFamily="18" charset="0"/>
              </a:rPr>
              <a:t>3) </a:t>
            </a:r>
            <a:r>
              <a:rPr lang="en-US" sz="2400">
                <a:latin typeface="Times New Roman" panose="02020603050405020304" pitchFamily="18" charset="0"/>
                <a:ea typeface="Times New Roman" panose="02020603050405020304" pitchFamily="18" charset="0"/>
              </a:rPr>
              <a:t>Truy cập vào trang web máy tìm kiếm</a:t>
            </a:r>
            <a:endParaRPr lang="vi-VN" sz="2400">
              <a:effectLst/>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E56227BE-9D6B-4477-82AB-7870AFCC1DD8}"/>
              </a:ext>
            </a:extLst>
          </p:cNvPr>
          <p:cNvSpPr/>
          <p:nvPr/>
        </p:nvSpPr>
        <p:spPr>
          <a:xfrm>
            <a:off x="6276109" y="2880779"/>
            <a:ext cx="6096000" cy="882293"/>
          </a:xfrm>
          <a:prstGeom prst="rect">
            <a:avLst/>
          </a:prstGeom>
        </p:spPr>
        <p:txBody>
          <a:bodyPr>
            <a:spAutoFit/>
          </a:bodyPr>
          <a:lstStyle/>
          <a:p>
            <a:pPr>
              <a:spcBef>
                <a:spcPts val="405"/>
              </a:spcBef>
              <a:spcAft>
                <a:spcPts val="0"/>
              </a:spcAft>
              <a:tabLst>
                <a:tab pos="1268730" algn="l"/>
              </a:tabLst>
            </a:pPr>
            <a:r>
              <a:rPr lang="en-US" sz="2400">
                <a:solidFill>
                  <a:srgbClr val="FF0000"/>
                </a:solidFill>
                <a:latin typeface="Times New Roman" panose="02020603050405020304" pitchFamily="18" charset="0"/>
                <a:ea typeface="Times New Roman" panose="02020603050405020304" pitchFamily="18" charset="0"/>
              </a:rPr>
              <a:t>2) </a:t>
            </a:r>
            <a:r>
              <a:rPr lang="en-US" sz="2400">
                <a:latin typeface="Times New Roman" panose="02020603050405020304" pitchFamily="18" charset="0"/>
                <a:ea typeface="Times New Roman" panose="02020603050405020304" pitchFamily="18" charset="0"/>
              </a:rPr>
              <a:t>Gõ Enter để tìm, chọn kết quả và xem</a:t>
            </a:r>
            <a:endParaRPr lang="vi-VN" sz="2400">
              <a:effectLst/>
              <a:latin typeface="Times New Roman" panose="02020603050405020304" pitchFamily="18" charset="0"/>
              <a:ea typeface="Times New Roman" panose="02020603050405020304" pitchFamily="18" charset="0"/>
            </a:endParaRPr>
          </a:p>
          <a:p>
            <a:pPr>
              <a:spcBef>
                <a:spcPts val="405"/>
              </a:spcBef>
              <a:spcAft>
                <a:spcPts val="0"/>
              </a:spcAft>
              <a:tabLst>
                <a:tab pos="1268730" algn="l"/>
              </a:tabLst>
            </a:pPr>
            <a:r>
              <a:rPr lang="en-US" sz="2400">
                <a:solidFill>
                  <a:srgbClr val="FF0000"/>
                </a:solidFill>
                <a:latin typeface="Times New Roman" panose="02020603050405020304" pitchFamily="18" charset="0"/>
                <a:ea typeface="Times New Roman" panose="02020603050405020304" pitchFamily="18" charset="0"/>
              </a:rPr>
              <a:t>4) </a:t>
            </a:r>
            <a:r>
              <a:rPr lang="en-US" sz="2400">
                <a:latin typeface="Times New Roman" panose="02020603050405020304" pitchFamily="18" charset="0"/>
                <a:ea typeface="Times New Roman" panose="02020603050405020304" pitchFamily="18" charset="0"/>
              </a:rPr>
              <a:t>Khởi động một trình duyệt internet</a:t>
            </a:r>
            <a:endParaRPr lang="vi-VN" sz="240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1E32F290-0257-46CA-99F5-D795119CA0F8}"/>
              </a:ext>
            </a:extLst>
          </p:cNvPr>
          <p:cNvSpPr txBox="1"/>
          <p:nvPr/>
        </p:nvSpPr>
        <p:spPr>
          <a:xfrm>
            <a:off x="4211781" y="4228177"/>
            <a:ext cx="3325091" cy="461665"/>
          </a:xfrm>
          <a:prstGeom prst="rect">
            <a:avLst/>
          </a:prstGeom>
          <a:noFill/>
        </p:spPr>
        <p:txBody>
          <a:bodyPr wrap="square" rtlCol="0">
            <a:spAutoFit/>
          </a:bodyPr>
          <a:lstStyle/>
          <a:p>
            <a:r>
              <a:rPr lang="en-US" sz="2400" b="1">
                <a:solidFill>
                  <a:srgbClr val="FF0000"/>
                </a:solidFill>
                <a:latin typeface="Times New Roman" panose="02020603050405020304" pitchFamily="18" charset="0"/>
                <a:cs typeface="Times New Roman" panose="02020603050405020304" pitchFamily="18" charset="0"/>
              </a:rPr>
              <a:t>ĐÁP ÁN:  </a:t>
            </a:r>
            <a:r>
              <a:rPr lang="vi-VN" sz="2400" b="1">
                <a:solidFill>
                  <a:srgbClr val="FF0000"/>
                </a:solidFill>
                <a:latin typeface="Times New Roman" panose="02020603050405020304" pitchFamily="18" charset="0"/>
                <a:cs typeface="Times New Roman" panose="02020603050405020304" pitchFamily="18" charset="0"/>
              </a:rPr>
              <a:t>4 – 3 – 1 – 2.</a:t>
            </a:r>
          </a:p>
        </p:txBody>
      </p:sp>
    </p:spTree>
    <p:extLst>
      <p:ext uri="{BB962C8B-B14F-4D97-AF65-F5344CB8AC3E}">
        <p14:creationId xmlns:p14="http://schemas.microsoft.com/office/powerpoint/2010/main" val="33342118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arn(inVertical)">
                                      <p:cBhvr>
                                        <p:cTn id="14" dur="500"/>
                                        <p:tgtEl>
                                          <p:spTgt spid="11"/>
                                        </p:tgtEl>
                                      </p:cBhvr>
                                    </p:animEffect>
                                  </p:childTnLst>
                                </p:cTn>
                              </p:par>
                            </p:childTnLst>
                          </p:cTn>
                        </p:par>
                        <p:par>
                          <p:cTn id="15" fill="hold">
                            <p:stCondLst>
                              <p:cond delay="500"/>
                            </p:stCondLst>
                            <p:childTnLst>
                              <p:par>
                                <p:cTn id="16" presetID="16" presetClass="entr" presetSubtype="21"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par>
                          <p:cTn id="19" fill="hold">
                            <p:stCondLst>
                              <p:cond delay="1000"/>
                            </p:stCondLst>
                            <p:childTnLst>
                              <p:par>
                                <p:cTn id="20" presetID="16" presetClass="entr" presetSubtype="21"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467D7-D739-4657-ABAF-DE6C6A3B8A2C}"/>
              </a:ext>
            </a:extLst>
          </p:cNvPr>
          <p:cNvSpPr>
            <a:spLocks noGrp="1"/>
          </p:cNvSpPr>
          <p:nvPr>
            <p:ph type="title"/>
          </p:nvPr>
        </p:nvSpPr>
        <p:spPr/>
        <p:txBody>
          <a:bodyPr/>
          <a:lstStyle/>
          <a:p>
            <a:endParaRPr lang="vi-VN"/>
          </a:p>
        </p:txBody>
      </p:sp>
      <p:pic>
        <p:nvPicPr>
          <p:cNvPr id="5" name="Content Placeholder 4">
            <a:extLst>
              <a:ext uri="{FF2B5EF4-FFF2-40B4-BE49-F238E27FC236}">
                <a16:creationId xmlns:a16="http://schemas.microsoft.com/office/drawing/2014/main" id="{217C1071-F279-4442-A66E-02CBB9A9F5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0447" y="1825625"/>
            <a:ext cx="6151106" cy="4351338"/>
          </a:xfrm>
        </p:spPr>
      </p:pic>
      <p:pic>
        <p:nvPicPr>
          <p:cNvPr id="7" name="Picture 6">
            <a:extLst>
              <a:ext uri="{FF2B5EF4-FFF2-40B4-BE49-F238E27FC236}">
                <a16:creationId xmlns:a16="http://schemas.microsoft.com/office/drawing/2014/main" id="{375742DC-CDC6-4A45-AD94-E4F95E5276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29D77534-9CE4-4F88-9AFB-FD645E769756}"/>
              </a:ext>
            </a:extLst>
          </p:cNvPr>
          <p:cNvSpPr/>
          <p:nvPr/>
        </p:nvSpPr>
        <p:spPr>
          <a:xfrm>
            <a:off x="945571" y="1318560"/>
            <a:ext cx="9552709" cy="1076257"/>
          </a:xfrm>
          <a:prstGeom prst="rect">
            <a:avLst/>
          </a:prstGeom>
        </p:spPr>
        <p:txBody>
          <a:bodyPr wrap="square">
            <a:spAutoFit/>
          </a:bodyPr>
          <a:lstStyle/>
          <a:p>
            <a:pPr marL="811530" marR="7620" algn="ctr">
              <a:lnSpc>
                <a:spcPct val="162000"/>
              </a:lnSpc>
              <a:spcBef>
                <a:spcPts val="355"/>
              </a:spcBef>
              <a:spcAft>
                <a:spcPts val="0"/>
              </a:spcAft>
            </a:pPr>
            <a:r>
              <a:rPr lang="vi-VN" sz="2000">
                <a:solidFill>
                  <a:srgbClr val="FF3300"/>
                </a:solidFill>
                <a:latin typeface="Times New Roman" panose="02020603050405020304" pitchFamily="18" charset="0"/>
                <a:ea typeface="Times New Roman" panose="02020603050405020304" pitchFamily="18" charset="0"/>
              </a:rPr>
              <a:t>CHỦ ĐỀ C. TỔ CHỨC LƯ</a:t>
            </a:r>
            <a:r>
              <a:rPr lang="en-US" sz="2000">
                <a:solidFill>
                  <a:srgbClr val="FF3300"/>
                </a:solidFill>
                <a:latin typeface="Times New Roman" panose="02020603050405020304" pitchFamily="18" charset="0"/>
                <a:ea typeface="Times New Roman" panose="02020603050405020304" pitchFamily="18" charset="0"/>
              </a:rPr>
              <a:t>U</a:t>
            </a:r>
            <a:r>
              <a:rPr lang="vi-VN" sz="2000">
                <a:solidFill>
                  <a:srgbClr val="FF3300"/>
                </a:solidFill>
                <a:latin typeface="Times New Roman" panose="02020603050405020304" pitchFamily="18" charset="0"/>
                <a:ea typeface="Times New Roman" panose="02020603050405020304" pitchFamily="18" charset="0"/>
              </a:rPr>
              <a:t> TRỮ, TÌM KIẾM VÀ TRAO ĐỔI THÔNG TIN</a:t>
            </a:r>
            <a:r>
              <a:rPr lang="vi-VN" sz="2000" spc="-290">
                <a:solidFill>
                  <a:srgbClr val="FF3300"/>
                </a:solidFill>
                <a:latin typeface="Times New Roman" panose="02020603050405020304" pitchFamily="18" charset="0"/>
                <a:ea typeface="Times New Roman" panose="02020603050405020304" pitchFamily="18" charset="0"/>
              </a:rPr>
              <a:t> </a:t>
            </a:r>
            <a:r>
              <a:rPr lang="en-US" sz="2000" spc="-290">
                <a:solidFill>
                  <a:srgbClr val="FF3300"/>
                </a:solidFill>
                <a:latin typeface="Times New Roman" panose="02020603050405020304" pitchFamily="18" charset="0"/>
                <a:ea typeface="Times New Roman" panose="02020603050405020304" pitchFamily="18" charset="0"/>
              </a:rPr>
              <a:t>     </a:t>
            </a:r>
            <a:endParaRPr lang="vi-VN">
              <a:solidFill>
                <a:srgbClr val="FF3300"/>
              </a:solidFill>
              <a:effectLst/>
              <a:latin typeface="Times New Roman" panose="02020603050405020304" pitchFamily="18" charset="0"/>
              <a:ea typeface="Times New Roman" panose="02020603050405020304" pitchFamily="18" charset="0"/>
            </a:endParaRPr>
          </a:p>
          <a:p>
            <a:pPr marL="1331595" marR="7620" indent="-1331595" algn="ctr">
              <a:lnSpc>
                <a:spcPct val="162000"/>
              </a:lnSpc>
              <a:spcBef>
                <a:spcPts val="355"/>
              </a:spcBef>
              <a:spcAft>
                <a:spcPts val="0"/>
              </a:spcAft>
            </a:pPr>
            <a:r>
              <a:rPr lang="en-US" sz="2000" spc="-290">
                <a:solidFill>
                  <a:srgbClr val="FF3300"/>
                </a:solidFill>
                <a:latin typeface="Times New Roman" panose="02020603050405020304" pitchFamily="18" charset="0"/>
                <a:ea typeface="Times New Roman" panose="02020603050405020304" pitchFamily="18" charset="0"/>
              </a:rPr>
              <a:t> </a:t>
            </a:r>
            <a:r>
              <a:rPr lang="vi-VN" sz="2000">
                <a:solidFill>
                  <a:srgbClr val="FF3300"/>
                </a:solidFill>
                <a:latin typeface="Times New Roman" panose="02020603050405020304" pitchFamily="18" charset="0"/>
                <a:ea typeface="Times New Roman" panose="02020603050405020304" pitchFamily="18" charset="0"/>
              </a:rPr>
              <a:t>C1. BƯỚC ĐẦU TÌM KIẾM THÔNG TIN TRÊN INTERNET</a:t>
            </a:r>
            <a:endParaRPr lang="vi-VN">
              <a:solidFill>
                <a:srgbClr val="FF3300"/>
              </a:solidFill>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0FD4CFAE-78A1-4230-A884-0DEAD91962EC}"/>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10" name="Rectangle 9">
            <a:extLst>
              <a:ext uri="{FF2B5EF4-FFF2-40B4-BE49-F238E27FC236}">
                <a16:creationId xmlns:a16="http://schemas.microsoft.com/office/drawing/2014/main" id="{52E917B6-198B-4BC1-B41B-F505F4B6DF3C}"/>
              </a:ext>
            </a:extLst>
          </p:cNvPr>
          <p:cNvSpPr/>
          <p:nvPr/>
        </p:nvSpPr>
        <p:spPr>
          <a:xfrm>
            <a:off x="193963" y="2552556"/>
            <a:ext cx="11055927" cy="584775"/>
          </a:xfrm>
          <a:prstGeom prst="rect">
            <a:avLst/>
          </a:prstGeom>
        </p:spPr>
        <p:txBody>
          <a:bodyPr wrap="square">
            <a:spAutoFit/>
          </a:bodyPr>
          <a:lstStyle/>
          <a:p>
            <a:pPr marL="811530" marR="8255" indent="10795" algn="ctr">
              <a:spcBef>
                <a:spcPts val="15"/>
              </a:spcBef>
              <a:spcAft>
                <a:spcPts val="0"/>
              </a:spcAft>
            </a:pPr>
            <a:r>
              <a:rPr lang="vi-VN" sz="3200" b="1" kern="0">
                <a:solidFill>
                  <a:srgbClr val="00B050"/>
                </a:solidFill>
                <a:latin typeface="Times New Roman" panose="02020603050405020304" pitchFamily="18" charset="0"/>
                <a:ea typeface="Times New Roman" panose="02020603050405020304" pitchFamily="18" charset="0"/>
              </a:rPr>
              <a:t>BÀI 2. EM TẬP TÌM THÔNG TIN TRÊN INTERNET</a:t>
            </a:r>
            <a:endParaRPr lang="vi-VN" sz="3200" b="1" kern="0">
              <a:solidFill>
                <a:srgbClr val="00B05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043383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66535" y="1430140"/>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4B820D8-7F1B-4E9D-85DB-1310412311A7}"/>
              </a:ext>
            </a:extLst>
          </p:cNvPr>
          <p:cNvSpPr txBox="1"/>
          <p:nvPr/>
        </p:nvSpPr>
        <p:spPr>
          <a:xfrm>
            <a:off x="1161143" y="1868725"/>
            <a:ext cx="3556000" cy="461665"/>
          </a:xfrm>
          <a:prstGeom prst="rect">
            <a:avLst/>
          </a:prstGeom>
          <a:noFill/>
        </p:spPr>
        <p:txBody>
          <a:bodyPr wrap="square" rtlCol="0">
            <a:spAutoFit/>
          </a:bodyPr>
          <a:lstStyle/>
          <a:p>
            <a:r>
              <a:rPr lang="en-US" sz="2400" b="1">
                <a:solidFill>
                  <a:srgbClr val="C00000"/>
                </a:solidFill>
              </a:rPr>
              <a:t>1. Tìm kiếm thông tin</a:t>
            </a:r>
            <a:endParaRPr lang="vi-VN" sz="2400" b="1">
              <a:solidFill>
                <a:srgbClr val="C00000"/>
              </a:solidFill>
            </a:endParaRPr>
          </a:p>
        </p:txBody>
      </p:sp>
      <p:pic>
        <p:nvPicPr>
          <p:cNvPr id="10" name="Picture 9">
            <a:extLst>
              <a:ext uri="{FF2B5EF4-FFF2-40B4-BE49-F238E27FC236}">
                <a16:creationId xmlns:a16="http://schemas.microsoft.com/office/drawing/2014/main" id="{A9BE9022-8823-4598-B382-C7DB85FB8F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3529" y="3056544"/>
            <a:ext cx="7141937" cy="3212313"/>
          </a:xfrm>
          <a:prstGeom prst="rect">
            <a:avLst/>
          </a:prstGeom>
        </p:spPr>
      </p:pic>
      <p:sp>
        <p:nvSpPr>
          <p:cNvPr id="11" name="TextBox 10">
            <a:extLst>
              <a:ext uri="{FF2B5EF4-FFF2-40B4-BE49-F238E27FC236}">
                <a16:creationId xmlns:a16="http://schemas.microsoft.com/office/drawing/2014/main" id="{3713218A-612D-4649-A7A2-2DFFDAFE2469}"/>
              </a:ext>
            </a:extLst>
          </p:cNvPr>
          <p:cNvSpPr txBox="1"/>
          <p:nvPr/>
        </p:nvSpPr>
        <p:spPr>
          <a:xfrm>
            <a:off x="1357745" y="2220784"/>
            <a:ext cx="9964717" cy="830997"/>
          </a:xfrm>
          <a:prstGeom prst="rect">
            <a:avLst/>
          </a:prstGeom>
          <a:noFill/>
        </p:spPr>
        <p:txBody>
          <a:bodyPr wrap="square" rtlCol="0">
            <a:spAutoFit/>
          </a:bodyPr>
          <a:lstStyle/>
          <a:p>
            <a:pPr algn="just"/>
            <a:r>
              <a:rPr lang="en-US" sz="2400">
                <a:solidFill>
                  <a:srgbClr val="0033CC"/>
                </a:solidFill>
                <a:latin typeface="Times New Roman" panose="02020603050405020304" pitchFamily="18" charset="0"/>
                <a:cs typeface="Times New Roman" panose="02020603050405020304" pitchFamily="18" charset="0"/>
              </a:rPr>
              <a:t>Hoạt động 1. Em hãy chọn ở bên phải một từ khoá hợp lí với thông tin muốn biết ở cột bên trái. Kết quả đ</a:t>
            </a:r>
            <a:r>
              <a:rPr lang="vi-VN" sz="2400">
                <a:solidFill>
                  <a:srgbClr val="0033CC"/>
                </a:solidFill>
                <a:latin typeface="Times New Roman" panose="02020603050405020304" pitchFamily="18" charset="0"/>
                <a:cs typeface="Times New Roman" panose="02020603050405020304" pitchFamily="18" charset="0"/>
              </a:rPr>
              <a:t>ược đưa ra dưới dạng cặp ghép, ví dụ (A, 1)</a:t>
            </a:r>
          </a:p>
        </p:txBody>
      </p:sp>
      <p:sp>
        <p:nvSpPr>
          <p:cNvPr id="12" name="TextBox 11">
            <a:extLst>
              <a:ext uri="{FF2B5EF4-FFF2-40B4-BE49-F238E27FC236}">
                <a16:creationId xmlns:a16="http://schemas.microsoft.com/office/drawing/2014/main" id="{AF8284A5-A2DA-45E7-96FF-2A07D34EB457}"/>
              </a:ext>
            </a:extLst>
          </p:cNvPr>
          <p:cNvSpPr txBox="1"/>
          <p:nvPr/>
        </p:nvSpPr>
        <p:spPr>
          <a:xfrm>
            <a:off x="3450771" y="6195455"/>
            <a:ext cx="5401293" cy="461665"/>
          </a:xfrm>
          <a:prstGeom prst="rect">
            <a:avLst/>
          </a:prstGeom>
          <a:noFill/>
        </p:spPr>
        <p:txBody>
          <a:bodyPr wrap="square" rtlCol="0">
            <a:spAutoFit/>
          </a:bodyPr>
          <a:lstStyle/>
          <a:p>
            <a:r>
              <a:rPr lang="en-US" sz="2400" i="1"/>
              <a:t>Bảng 1. Chọn từ khoá để tìm thông tin</a:t>
            </a:r>
            <a:endParaRPr lang="vi-VN" sz="2400" i="1"/>
          </a:p>
        </p:txBody>
      </p:sp>
      <p:pic>
        <p:nvPicPr>
          <p:cNvPr id="13" name="Picture 12">
            <a:extLst>
              <a:ext uri="{FF2B5EF4-FFF2-40B4-BE49-F238E27FC236}">
                <a16:creationId xmlns:a16="http://schemas.microsoft.com/office/drawing/2014/main" id="{141157B5-0449-4FB3-B232-FEC1043D9B21}"/>
              </a:ext>
            </a:extLst>
          </p:cNvPr>
          <p:cNvPicPr>
            <a:picLocks noChangeAspect="1"/>
          </p:cNvPicPr>
          <p:nvPr/>
        </p:nvPicPr>
        <p:blipFill>
          <a:blip r:embed="rId4"/>
          <a:stretch>
            <a:fillRect/>
          </a:stretch>
        </p:blipFill>
        <p:spPr>
          <a:xfrm>
            <a:off x="9379321" y="3383500"/>
            <a:ext cx="2408569" cy="1955718"/>
          </a:xfrm>
          <a:prstGeom prst="rect">
            <a:avLst/>
          </a:prstGeom>
        </p:spPr>
      </p:pic>
    </p:spTree>
    <p:extLst>
      <p:ext uri="{BB962C8B-B14F-4D97-AF65-F5344CB8AC3E}">
        <p14:creationId xmlns:p14="http://schemas.microsoft.com/office/powerpoint/2010/main" val="30658483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circle(in)">
                                      <p:cBhvr>
                                        <p:cTn id="26"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66535" y="1430140"/>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4B820D8-7F1B-4E9D-85DB-1310412311A7}"/>
              </a:ext>
            </a:extLst>
          </p:cNvPr>
          <p:cNvSpPr txBox="1"/>
          <p:nvPr/>
        </p:nvSpPr>
        <p:spPr>
          <a:xfrm>
            <a:off x="1161143" y="1868725"/>
            <a:ext cx="3556000" cy="461665"/>
          </a:xfrm>
          <a:prstGeom prst="rect">
            <a:avLst/>
          </a:prstGeom>
          <a:noFill/>
        </p:spPr>
        <p:txBody>
          <a:bodyPr wrap="square" rtlCol="0">
            <a:spAutoFit/>
          </a:bodyPr>
          <a:lstStyle/>
          <a:p>
            <a:r>
              <a:rPr lang="en-US" sz="2400" b="1">
                <a:solidFill>
                  <a:srgbClr val="C00000"/>
                </a:solidFill>
              </a:rPr>
              <a:t>1. Tìm kiếm thông tin</a:t>
            </a:r>
            <a:endParaRPr lang="vi-VN" sz="2400" b="1">
              <a:solidFill>
                <a:srgbClr val="C00000"/>
              </a:solidFill>
            </a:endParaRPr>
          </a:p>
        </p:txBody>
      </p:sp>
      <p:sp>
        <p:nvSpPr>
          <p:cNvPr id="11" name="TextBox 10">
            <a:extLst>
              <a:ext uri="{FF2B5EF4-FFF2-40B4-BE49-F238E27FC236}">
                <a16:creationId xmlns:a16="http://schemas.microsoft.com/office/drawing/2014/main" id="{3713218A-612D-4649-A7A2-2DFFDAFE2469}"/>
              </a:ext>
            </a:extLst>
          </p:cNvPr>
          <p:cNvSpPr txBox="1"/>
          <p:nvPr/>
        </p:nvSpPr>
        <p:spPr>
          <a:xfrm>
            <a:off x="1524000" y="2241253"/>
            <a:ext cx="9310255" cy="830997"/>
          </a:xfrm>
          <a:prstGeom prst="rect">
            <a:avLst/>
          </a:prstGeom>
          <a:noFill/>
        </p:spPr>
        <p:txBody>
          <a:bodyPr wrap="square" rtlCol="0">
            <a:spAutoFit/>
          </a:bodyPr>
          <a:lstStyle/>
          <a:p>
            <a:pPr algn="just"/>
            <a:r>
              <a:rPr lang="en-US" sz="2400">
                <a:solidFill>
                  <a:srgbClr val="0033CC"/>
                </a:solidFill>
                <a:latin typeface="Times New Roman" panose="02020603050405020304" pitchFamily="18" charset="0"/>
                <a:cs typeface="Times New Roman" panose="02020603050405020304" pitchFamily="18" charset="0"/>
              </a:rPr>
              <a:t>Hoạt động 2. Em hãy </a:t>
            </a:r>
            <a:r>
              <a:rPr lang="vi-VN" sz="2400">
                <a:solidFill>
                  <a:srgbClr val="0033CC"/>
                </a:solidFill>
                <a:latin typeface="Times New Roman" panose="02020603050405020304" pitchFamily="18" charset="0"/>
                <a:cs typeface="Times New Roman" panose="02020603050405020304" pitchFamily="18" charset="0"/>
              </a:rPr>
              <a:t>sử dụng một máy tìm kiếm đã biết để tìm một trong ba thông tin muốn biết ở </a:t>
            </a:r>
            <a:r>
              <a:rPr lang="vi-VN" sz="2400" i="1">
                <a:solidFill>
                  <a:srgbClr val="0033CC"/>
                </a:solidFill>
                <a:latin typeface="Times New Roman" panose="02020603050405020304" pitchFamily="18" charset="0"/>
                <a:cs typeface="Times New Roman" panose="02020603050405020304" pitchFamily="18" charset="0"/>
              </a:rPr>
              <a:t>Bảng 1</a:t>
            </a:r>
          </a:p>
        </p:txBody>
      </p:sp>
      <p:graphicFrame>
        <p:nvGraphicFramePr>
          <p:cNvPr id="4" name="Table 3">
            <a:extLst>
              <a:ext uri="{FF2B5EF4-FFF2-40B4-BE49-F238E27FC236}">
                <a16:creationId xmlns:a16="http://schemas.microsoft.com/office/drawing/2014/main" id="{49A9ABDD-ECEC-4388-92FD-E8718B0F29BA}"/>
              </a:ext>
            </a:extLst>
          </p:cNvPr>
          <p:cNvGraphicFramePr>
            <a:graphicFrameLocks noGrp="1"/>
          </p:cNvGraphicFramePr>
          <p:nvPr>
            <p:extLst>
              <p:ext uri="{D42A27DB-BD31-4B8C-83A1-F6EECF244321}">
                <p14:modId xmlns:p14="http://schemas.microsoft.com/office/powerpoint/2010/main" val="145721492"/>
              </p:ext>
            </p:extLst>
          </p:nvPr>
        </p:nvGraphicFramePr>
        <p:xfrm>
          <a:off x="1579418" y="3141817"/>
          <a:ext cx="9144000" cy="2216914"/>
        </p:xfrm>
        <a:graphic>
          <a:graphicData uri="http://schemas.openxmlformats.org/drawingml/2006/table">
            <a:tbl>
              <a:tblPr firstRow="1" bandRow="1">
                <a:tableStyleId>{5C22544A-7EE6-4342-B048-85BDC9FD1C3A}</a:tableStyleId>
              </a:tblPr>
              <a:tblGrid>
                <a:gridCol w="5537045">
                  <a:extLst>
                    <a:ext uri="{9D8B030D-6E8A-4147-A177-3AD203B41FA5}">
                      <a16:colId xmlns:a16="http://schemas.microsoft.com/office/drawing/2014/main" val="2444908436"/>
                    </a:ext>
                  </a:extLst>
                </a:gridCol>
                <a:gridCol w="3606955">
                  <a:extLst>
                    <a:ext uri="{9D8B030D-6E8A-4147-A177-3AD203B41FA5}">
                      <a16:colId xmlns:a16="http://schemas.microsoft.com/office/drawing/2014/main" val="975324413"/>
                    </a:ext>
                  </a:extLst>
                </a:gridCol>
              </a:tblGrid>
              <a:tr h="370840">
                <a:tc>
                  <a:txBody>
                    <a:bodyPr/>
                    <a:lstStyle/>
                    <a:p>
                      <a:pPr algn="ctr">
                        <a:lnSpc>
                          <a:spcPct val="150000"/>
                        </a:lnSpc>
                      </a:pPr>
                      <a:r>
                        <a:rPr lang="en-US" sz="2000">
                          <a:latin typeface="Times New Roman" panose="02020603050405020304" pitchFamily="18" charset="0"/>
                          <a:cs typeface="Times New Roman" panose="02020603050405020304" pitchFamily="18" charset="0"/>
                        </a:rPr>
                        <a:t>THÔNG TIN MUỐN BIẾT</a:t>
                      </a:r>
                      <a:endParaRPr lang="vi-VN" sz="2000">
                        <a:latin typeface="Times New Roman" panose="02020603050405020304" pitchFamily="18" charset="0"/>
                        <a:cs typeface="Times New Roman" panose="02020603050405020304" pitchFamily="18" charset="0"/>
                      </a:endParaRPr>
                    </a:p>
                  </a:txBody>
                  <a:tcPr/>
                </a:tc>
                <a:tc>
                  <a:txBody>
                    <a:bodyPr/>
                    <a:lstStyle/>
                    <a:p>
                      <a:pPr algn="ctr">
                        <a:lnSpc>
                          <a:spcPct val="150000"/>
                        </a:lnSpc>
                      </a:pPr>
                      <a:r>
                        <a:rPr lang="en-US" sz="2000">
                          <a:latin typeface="Times New Roman" panose="02020603050405020304" pitchFamily="18" charset="0"/>
                          <a:cs typeface="Times New Roman" panose="02020603050405020304" pitchFamily="18" charset="0"/>
                        </a:rPr>
                        <a:t>TỪ KHOÁ</a:t>
                      </a:r>
                      <a:endParaRPr lang="vi-VN" sz="20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84289610"/>
                  </a:ext>
                </a:extLst>
              </a:tr>
              <a:tr h="370840">
                <a:tc>
                  <a:txBody>
                    <a:bodyPr/>
                    <a:lstStyle/>
                    <a:p>
                      <a:pPr>
                        <a:lnSpc>
                          <a:spcPct val="150000"/>
                        </a:lnSpc>
                      </a:pPr>
                      <a:r>
                        <a:rPr lang="en-US" sz="2400">
                          <a:latin typeface="Times New Roman" panose="02020603050405020304" pitchFamily="18" charset="0"/>
                          <a:cs typeface="Times New Roman" panose="02020603050405020304" pitchFamily="18" charset="0"/>
                        </a:rPr>
                        <a:t>A. Trên thế giới, con sông nào dài nhất?</a:t>
                      </a:r>
                      <a:endParaRPr lang="vi-VN" sz="240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2400">
                          <a:latin typeface="Times New Roman" panose="02020603050405020304" pitchFamily="18" charset="0"/>
                          <a:cs typeface="Times New Roman" panose="02020603050405020304" pitchFamily="18" charset="0"/>
                        </a:rPr>
                        <a:t>1. </a:t>
                      </a:r>
                      <a:r>
                        <a:rPr lang="vi-VN" sz="2400">
                          <a:latin typeface="Times New Roman" panose="02020603050405020304" pitchFamily="18" charset="0"/>
                          <a:cs typeface="Times New Roman" panose="02020603050405020304" pitchFamily="18" charset="0"/>
                        </a:rPr>
                        <a:t>Con sông dài nhất</a:t>
                      </a:r>
                    </a:p>
                  </a:txBody>
                  <a:tcPr/>
                </a:tc>
                <a:extLst>
                  <a:ext uri="{0D108BD9-81ED-4DB2-BD59-A6C34878D82A}">
                    <a16:rowId xmlns:a16="http://schemas.microsoft.com/office/drawing/2014/main" val="31493407"/>
                  </a:ext>
                </a:extLst>
              </a:tr>
              <a:tr h="370840">
                <a:tc>
                  <a:txBody>
                    <a:bodyPr/>
                    <a:lstStyle/>
                    <a:p>
                      <a:pPr>
                        <a:lnSpc>
                          <a:spcPct val="150000"/>
                        </a:lnSpc>
                      </a:pPr>
                      <a:r>
                        <a:rPr lang="en-US" sz="2400">
                          <a:latin typeface="Times New Roman" panose="02020603050405020304" pitchFamily="18" charset="0"/>
                          <a:cs typeface="Times New Roman" panose="02020603050405020304" pitchFamily="18" charset="0"/>
                        </a:rPr>
                        <a:t>B. Làm thế nào để vẽ đ</a:t>
                      </a:r>
                      <a:r>
                        <a:rPr lang="vi-VN" sz="2400">
                          <a:latin typeface="Times New Roman" panose="02020603050405020304" pitchFamily="18" charset="0"/>
                          <a:cs typeface="Times New Roman" panose="02020603050405020304" pitchFamily="18" charset="0"/>
                        </a:rPr>
                        <a:t>ược con hổ</a:t>
                      </a:r>
                    </a:p>
                  </a:txBody>
                  <a:tcPr/>
                </a:tc>
                <a:tc>
                  <a:txBody>
                    <a:bodyPr/>
                    <a:lstStyle/>
                    <a:p>
                      <a:pPr>
                        <a:lnSpc>
                          <a:spcPct val="150000"/>
                        </a:lnSpc>
                      </a:pPr>
                      <a:r>
                        <a:rPr lang="vi-VN" sz="2400">
                          <a:latin typeface="Times New Roman" panose="02020603050405020304" pitchFamily="18" charset="0"/>
                          <a:cs typeface="Times New Roman" panose="02020603050405020304" pitchFamily="18" charset="0"/>
                        </a:rPr>
                        <a:t>4. Vẽ con hổ</a:t>
                      </a:r>
                    </a:p>
                  </a:txBody>
                  <a:tcPr/>
                </a:tc>
                <a:extLst>
                  <a:ext uri="{0D108BD9-81ED-4DB2-BD59-A6C34878D82A}">
                    <a16:rowId xmlns:a16="http://schemas.microsoft.com/office/drawing/2014/main" val="2841362245"/>
                  </a:ext>
                </a:extLst>
              </a:tr>
              <a:tr h="370840">
                <a:tc>
                  <a:txBody>
                    <a:bodyPr/>
                    <a:lstStyle/>
                    <a:p>
                      <a:pPr>
                        <a:lnSpc>
                          <a:spcPct val="150000"/>
                        </a:lnSpc>
                      </a:pPr>
                      <a:r>
                        <a:rPr lang="vi-VN" sz="2400">
                          <a:latin typeface="Times New Roman" panose="02020603050405020304" pitchFamily="18" charset="0"/>
                          <a:cs typeface="Times New Roman" panose="02020603050405020304" pitchFamily="18" charset="0"/>
                        </a:rPr>
                        <a:t>C. Có robot cứu hộ không</a:t>
                      </a:r>
                    </a:p>
                  </a:txBody>
                  <a:tcPr/>
                </a:tc>
                <a:tc>
                  <a:txBody>
                    <a:bodyPr/>
                    <a:lstStyle/>
                    <a:p>
                      <a:pPr>
                        <a:lnSpc>
                          <a:spcPct val="150000"/>
                        </a:lnSpc>
                      </a:pPr>
                      <a:r>
                        <a:rPr lang="vi-VN" sz="2400">
                          <a:latin typeface="Times New Roman" panose="02020603050405020304" pitchFamily="18" charset="0"/>
                          <a:cs typeface="Times New Roman" panose="02020603050405020304" pitchFamily="18" charset="0"/>
                        </a:rPr>
                        <a:t>5. Tên robot cứu hộ</a:t>
                      </a:r>
                    </a:p>
                  </a:txBody>
                  <a:tcPr/>
                </a:tc>
                <a:extLst>
                  <a:ext uri="{0D108BD9-81ED-4DB2-BD59-A6C34878D82A}">
                    <a16:rowId xmlns:a16="http://schemas.microsoft.com/office/drawing/2014/main" val="3361932428"/>
                  </a:ext>
                </a:extLst>
              </a:tr>
            </a:tbl>
          </a:graphicData>
        </a:graphic>
      </p:graphicFrame>
      <p:sp>
        <p:nvSpPr>
          <p:cNvPr id="13" name="TextBox 12">
            <a:extLst>
              <a:ext uri="{FF2B5EF4-FFF2-40B4-BE49-F238E27FC236}">
                <a16:creationId xmlns:a16="http://schemas.microsoft.com/office/drawing/2014/main" id="{8FCF4AFB-5B00-4375-A16A-49812B13FE6E}"/>
              </a:ext>
            </a:extLst>
          </p:cNvPr>
          <p:cNvSpPr txBox="1"/>
          <p:nvPr/>
        </p:nvSpPr>
        <p:spPr>
          <a:xfrm>
            <a:off x="1523999" y="5574912"/>
            <a:ext cx="9310255"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vi-VN" sz="2400" i="1"/>
              <a:t>Khi sử dụng máy tìm kiếm, từ khoá tìm kiếm cần ngắn gọn và chứa đầy đủ thông tin cần tìm</a:t>
            </a:r>
            <a:r>
              <a:rPr lang="vi-VN" sz="2400"/>
              <a:t>. </a:t>
            </a:r>
            <a:r>
              <a:rPr lang="vi-VN" sz="2400" i="1"/>
              <a:t>Thông tin em tìm được bằng máy tìm kiếm có thể ở các dạng chữ, ảnh, video</a:t>
            </a:r>
            <a:endParaRPr lang="vi-VN" sz="2400" i="1">
              <a:solidFill>
                <a:srgbClr val="0033CC"/>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E5F694D4-CA9E-4524-8291-115DD448160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flipH="1">
            <a:off x="209797" y="5396824"/>
            <a:ext cx="894608" cy="1378417"/>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82112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arn(inVertical)">
                                      <p:cBhvr>
                                        <p:cTn id="21" dur="500"/>
                                        <p:tgtEl>
                                          <p:spTgt spid="14"/>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randombar(horizontal)">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428998" y="-81162"/>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52021" y="647086"/>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4B820D8-7F1B-4E9D-85DB-1310412311A7}"/>
              </a:ext>
            </a:extLst>
          </p:cNvPr>
          <p:cNvSpPr txBox="1"/>
          <p:nvPr/>
        </p:nvSpPr>
        <p:spPr>
          <a:xfrm>
            <a:off x="1027874" y="1158200"/>
            <a:ext cx="3556000" cy="461665"/>
          </a:xfrm>
          <a:prstGeom prst="rect">
            <a:avLst/>
          </a:prstGeom>
          <a:noFill/>
        </p:spPr>
        <p:txBody>
          <a:bodyPr wrap="square" rtlCol="0">
            <a:spAutoFit/>
          </a:bodyPr>
          <a:lstStyle/>
          <a:p>
            <a:r>
              <a:rPr lang="en-US" sz="2400" b="1">
                <a:solidFill>
                  <a:srgbClr val="C00000"/>
                </a:solidFill>
              </a:rPr>
              <a:t>2. Tìm kiếm hình ảnh</a:t>
            </a:r>
            <a:endParaRPr lang="vi-VN" sz="2400" b="1">
              <a:solidFill>
                <a:srgbClr val="C00000"/>
              </a:solidFill>
            </a:endParaRPr>
          </a:p>
        </p:txBody>
      </p:sp>
      <p:sp>
        <p:nvSpPr>
          <p:cNvPr id="11" name="TextBox 10">
            <a:extLst>
              <a:ext uri="{FF2B5EF4-FFF2-40B4-BE49-F238E27FC236}">
                <a16:creationId xmlns:a16="http://schemas.microsoft.com/office/drawing/2014/main" id="{3713218A-612D-4649-A7A2-2DFFDAFE2469}"/>
              </a:ext>
            </a:extLst>
          </p:cNvPr>
          <p:cNvSpPr txBox="1"/>
          <p:nvPr/>
        </p:nvSpPr>
        <p:spPr>
          <a:xfrm>
            <a:off x="2921988" y="1967037"/>
            <a:ext cx="6716157" cy="461665"/>
          </a:xfrm>
          <a:prstGeom prst="rect">
            <a:avLst/>
          </a:prstGeom>
          <a:solidFill>
            <a:srgbClr val="FFFF00"/>
          </a:solidFill>
        </p:spPr>
        <p:style>
          <a:lnRef idx="3">
            <a:schemeClr val="lt1"/>
          </a:lnRef>
          <a:fillRef idx="1">
            <a:schemeClr val="accent4"/>
          </a:fillRef>
          <a:effectRef idx="1">
            <a:schemeClr val="accent4"/>
          </a:effectRef>
          <a:fontRef idx="minor">
            <a:schemeClr val="lt1"/>
          </a:fontRef>
        </p:style>
        <p:txBody>
          <a:bodyPr wrap="square" rtlCol="0">
            <a:spAutoFit/>
          </a:bodyPr>
          <a:lstStyle/>
          <a:p>
            <a:pPr algn="just"/>
            <a:r>
              <a:rPr lang="vi-VN" sz="2400">
                <a:solidFill>
                  <a:schemeClr val="tx1"/>
                </a:solidFill>
                <a:latin typeface="Times New Roman" panose="02020603050405020304" pitchFamily="18" charset="0"/>
                <a:cs typeface="Times New Roman" panose="02020603050405020304" pitchFamily="18" charset="0"/>
              </a:rPr>
              <a:t>Em hãy thực hiện các bước tìm hình ảnh “con sao la”   </a:t>
            </a:r>
            <a:endParaRPr lang="vi-VN" sz="2400" i="1">
              <a:solidFill>
                <a:schemeClr val="tx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8FCF4AFB-5B00-4375-A16A-49812B13FE6E}"/>
              </a:ext>
            </a:extLst>
          </p:cNvPr>
          <p:cNvSpPr txBox="1"/>
          <p:nvPr/>
        </p:nvSpPr>
        <p:spPr>
          <a:xfrm>
            <a:off x="980373" y="6175077"/>
            <a:ext cx="9310255"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vi-VN" sz="2400" i="1"/>
              <a:t>Máy tìm kiếm có thể giúp ta tìm thông tin với kết quả là hình ảnh. </a:t>
            </a:r>
            <a:endParaRPr lang="vi-VN" sz="2400" i="1">
              <a:solidFill>
                <a:srgbClr val="0033CC"/>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E5F694D4-CA9E-4524-8291-115DD448160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flipH="1">
            <a:off x="133266" y="5485868"/>
            <a:ext cx="894608" cy="1378417"/>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C1CAD7C1-5D7F-4649-B408-C80395D7D6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373" y="2390832"/>
            <a:ext cx="8771343" cy="3308968"/>
          </a:xfrm>
          <a:prstGeom prst="rect">
            <a:avLst/>
          </a:prstGeom>
        </p:spPr>
      </p:pic>
      <p:sp>
        <p:nvSpPr>
          <p:cNvPr id="23" name="TextBox 22">
            <a:extLst>
              <a:ext uri="{FF2B5EF4-FFF2-40B4-BE49-F238E27FC236}">
                <a16:creationId xmlns:a16="http://schemas.microsoft.com/office/drawing/2014/main" id="{8820A8C4-AA60-4D1F-8E3B-0C67BC13B502}"/>
              </a:ext>
            </a:extLst>
          </p:cNvPr>
          <p:cNvSpPr txBox="1"/>
          <p:nvPr/>
        </p:nvSpPr>
        <p:spPr>
          <a:xfrm>
            <a:off x="4172525" y="1502804"/>
            <a:ext cx="4543633" cy="461665"/>
          </a:xfrm>
          <a:prstGeom prst="rect">
            <a:avLst/>
          </a:prstGeom>
          <a:noFill/>
        </p:spPr>
        <p:txBody>
          <a:bodyPr wrap="square" rtlCol="0">
            <a:spAutoFit/>
          </a:bodyPr>
          <a:lstStyle/>
          <a:p>
            <a:r>
              <a:rPr lang="vi-VN" sz="2400">
                <a:solidFill>
                  <a:srgbClr val="0033CC"/>
                </a:solidFill>
                <a:latin typeface="+mj-lt"/>
              </a:rPr>
              <a:t>Quan sát Hình 1 SGK trang 19</a:t>
            </a:r>
          </a:p>
        </p:txBody>
      </p:sp>
      <p:sp>
        <p:nvSpPr>
          <p:cNvPr id="24" name="TextBox 23">
            <a:extLst>
              <a:ext uri="{FF2B5EF4-FFF2-40B4-BE49-F238E27FC236}">
                <a16:creationId xmlns:a16="http://schemas.microsoft.com/office/drawing/2014/main" id="{0AEDB301-754E-4852-BBD0-5221CD341930}"/>
              </a:ext>
            </a:extLst>
          </p:cNvPr>
          <p:cNvSpPr txBox="1"/>
          <p:nvPr/>
        </p:nvSpPr>
        <p:spPr>
          <a:xfrm>
            <a:off x="3285271" y="5661930"/>
            <a:ext cx="6466445" cy="461665"/>
          </a:xfrm>
          <a:prstGeom prst="rect">
            <a:avLst/>
          </a:prstGeom>
          <a:noFill/>
        </p:spPr>
        <p:txBody>
          <a:bodyPr wrap="square" rtlCol="0">
            <a:spAutoFit/>
          </a:bodyPr>
          <a:lstStyle/>
          <a:p>
            <a:r>
              <a:rPr lang="vi-VN" sz="2400">
                <a:solidFill>
                  <a:srgbClr val="0033CC"/>
                </a:solidFill>
                <a:latin typeface="+mj-lt"/>
              </a:rPr>
              <a:t> Hình 1. Các bước tìm kiếm thông tin dạng ảnh</a:t>
            </a:r>
          </a:p>
        </p:txBody>
      </p:sp>
      <p:pic>
        <p:nvPicPr>
          <p:cNvPr id="25" name="Picture 24">
            <a:extLst>
              <a:ext uri="{FF2B5EF4-FFF2-40B4-BE49-F238E27FC236}">
                <a16:creationId xmlns:a16="http://schemas.microsoft.com/office/drawing/2014/main" id="{B66B6BBE-15A6-4759-B1F8-A281A880B12D}"/>
              </a:ext>
            </a:extLst>
          </p:cNvPr>
          <p:cNvPicPr>
            <a:picLocks noChangeAspect="1"/>
          </p:cNvPicPr>
          <p:nvPr/>
        </p:nvPicPr>
        <p:blipFill>
          <a:blip r:embed="rId5"/>
          <a:stretch>
            <a:fillRect/>
          </a:stretch>
        </p:blipFill>
        <p:spPr>
          <a:xfrm>
            <a:off x="9751716" y="2734169"/>
            <a:ext cx="2408569" cy="1955718"/>
          </a:xfrm>
          <a:prstGeom prst="rect">
            <a:avLst/>
          </a:prstGeom>
        </p:spPr>
      </p:pic>
    </p:spTree>
    <p:extLst>
      <p:ext uri="{BB962C8B-B14F-4D97-AF65-F5344CB8AC3E}">
        <p14:creationId xmlns:p14="http://schemas.microsoft.com/office/powerpoint/2010/main" val="29717728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circle(in)">
                                      <p:cBhvr>
                                        <p:cTn id="29" dur="2000"/>
                                        <p:tgtEl>
                                          <p:spTgt spid="25"/>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66535" y="1430140"/>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3713218A-612D-4649-A7A2-2DFFDAFE2469}"/>
              </a:ext>
            </a:extLst>
          </p:cNvPr>
          <p:cNvSpPr txBox="1"/>
          <p:nvPr/>
        </p:nvSpPr>
        <p:spPr>
          <a:xfrm>
            <a:off x="1357745" y="2605385"/>
            <a:ext cx="9964717" cy="830997"/>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Em hãy dùng máy tìm kiếm để biết ng</a:t>
            </a:r>
            <a:r>
              <a:rPr lang="vi-VN" sz="2400">
                <a:latin typeface="Times New Roman" panose="02020603050405020304" pitchFamily="18" charset="0"/>
                <a:cs typeface="Times New Roman" panose="02020603050405020304" pitchFamily="18" charset="0"/>
              </a:rPr>
              <a:t>ười máy Grace ra đời ở nước nào và để xem ảnh của cô người máy này.</a:t>
            </a:r>
          </a:p>
        </p:txBody>
      </p:sp>
      <p:sp>
        <p:nvSpPr>
          <p:cNvPr id="13" name="Rectangle 12">
            <a:extLst>
              <a:ext uri="{FF2B5EF4-FFF2-40B4-BE49-F238E27FC236}">
                <a16:creationId xmlns:a16="http://schemas.microsoft.com/office/drawing/2014/main" id="{3A0483CE-156E-4933-99EE-B79D8746D3D5}"/>
              </a:ext>
            </a:extLst>
          </p:cNvPr>
          <p:cNvSpPr/>
          <p:nvPr/>
        </p:nvSpPr>
        <p:spPr>
          <a:xfrm>
            <a:off x="-450118" y="1989952"/>
            <a:ext cx="5749636" cy="646331"/>
          </a:xfrm>
          <a:prstGeom prst="rect">
            <a:avLst/>
          </a:prstGeom>
          <a:noFill/>
        </p:spPr>
        <p:txBody>
          <a:bodyPr wrap="square" lIns="91440" tIns="45720" rIns="91440" bIns="45720">
            <a:spAutoFit/>
          </a:bodyPr>
          <a:lstStyle/>
          <a:p>
            <a:pPr algn="ctr"/>
            <a:r>
              <a:rPr lang="en-US" sz="3600" b="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LUYỆN TẬP</a:t>
            </a:r>
            <a:endParaRPr lang="en-US" sz="3600" b="1" cap="none" spc="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endParaRPr>
          </a:p>
        </p:txBody>
      </p:sp>
      <p:sp>
        <p:nvSpPr>
          <p:cNvPr id="4" name="Rectangle 3">
            <a:extLst>
              <a:ext uri="{FF2B5EF4-FFF2-40B4-BE49-F238E27FC236}">
                <a16:creationId xmlns:a16="http://schemas.microsoft.com/office/drawing/2014/main" id="{FEA14F3D-4371-4D82-863F-6564318EF7D4}"/>
              </a:ext>
            </a:extLst>
          </p:cNvPr>
          <p:cNvSpPr/>
          <p:nvPr/>
        </p:nvSpPr>
        <p:spPr>
          <a:xfrm>
            <a:off x="4100285" y="3740080"/>
            <a:ext cx="6495143" cy="267765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vi-VN" sz="2400" b="1">
                <a:solidFill>
                  <a:srgbClr val="C00000"/>
                </a:solidFill>
              </a:rPr>
              <a:t> Robot chăm sóc sức khỏe - Grace</a:t>
            </a:r>
          </a:p>
          <a:p>
            <a:pPr algn="just"/>
            <a:r>
              <a:rPr lang="vi-VN" sz="2400">
                <a:solidFill>
                  <a:srgbClr val="333333"/>
                </a:solidFill>
                <a:latin typeface="helvetica" panose="020B0604020202020204" pitchFamily="34" charset="0"/>
              </a:rPr>
              <a:t>Robot chăm sóc sức khỏe mang hình dáng của một cô y tá với bộ quần áo màu xanh làm, tóc ngang vai và gương mặt đậm chất châu Á. Phía trước ngực của Grace được lắp đặt máy ảnh nhiệt để thực hiện nhiệm vụ đo nhiệt độ, đo phản ứng của người bệnh.</a:t>
            </a:r>
            <a:endParaRPr lang="vi-VN" sz="2400" b="0" i="0">
              <a:solidFill>
                <a:srgbClr val="333333"/>
              </a:solidFill>
              <a:effectLst/>
              <a:latin typeface="helvetica" panose="020B0604020202020204" pitchFamily="34" charset="0"/>
            </a:endParaRPr>
          </a:p>
        </p:txBody>
      </p:sp>
      <p:pic>
        <p:nvPicPr>
          <p:cNvPr id="12" name="Picture 11">
            <a:extLst>
              <a:ext uri="{FF2B5EF4-FFF2-40B4-BE49-F238E27FC236}">
                <a16:creationId xmlns:a16="http://schemas.microsoft.com/office/drawing/2014/main" id="{6D06A539-ACB3-4D0A-A531-4C1C357C6149}"/>
              </a:ext>
            </a:extLst>
          </p:cNvPr>
          <p:cNvPicPr>
            <a:picLocks noChangeAspect="1"/>
          </p:cNvPicPr>
          <p:nvPr/>
        </p:nvPicPr>
        <p:blipFill rotWithShape="1">
          <a:blip r:embed="rId3">
            <a:extLst>
              <a:ext uri="{28A0092B-C50C-407E-A947-70E740481C1C}">
                <a14:useLocalDpi xmlns:a14="http://schemas.microsoft.com/office/drawing/2010/main" val="0"/>
              </a:ext>
            </a:extLst>
          </a:blip>
          <a:srcRect l="16971" t="-165" r="27260" b="165"/>
          <a:stretch/>
        </p:blipFill>
        <p:spPr>
          <a:xfrm>
            <a:off x="1052286" y="3652511"/>
            <a:ext cx="2975428" cy="2989360"/>
          </a:xfrm>
          <a:prstGeom prst="rect">
            <a:avLst/>
          </a:prstGeom>
        </p:spPr>
      </p:pic>
    </p:spTree>
    <p:extLst>
      <p:ext uri="{BB962C8B-B14F-4D97-AF65-F5344CB8AC3E}">
        <p14:creationId xmlns:p14="http://schemas.microsoft.com/office/powerpoint/2010/main" val="275918260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par>
                          <p:cTn id="21" fill="hold">
                            <p:stCondLst>
                              <p:cond delay="500"/>
                            </p:stCondLst>
                            <p:childTnLst>
                              <p:par>
                                <p:cTn id="22" presetID="16" presetClass="entr" presetSubtype="21"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13" name="Rectangle 12">
            <a:extLst>
              <a:ext uri="{FF2B5EF4-FFF2-40B4-BE49-F238E27FC236}">
                <a16:creationId xmlns:a16="http://schemas.microsoft.com/office/drawing/2014/main" id="{3A0483CE-156E-4933-99EE-B79D8746D3D5}"/>
              </a:ext>
            </a:extLst>
          </p:cNvPr>
          <p:cNvSpPr/>
          <p:nvPr/>
        </p:nvSpPr>
        <p:spPr>
          <a:xfrm>
            <a:off x="3276600" y="734299"/>
            <a:ext cx="5749636" cy="769441"/>
          </a:xfrm>
          <a:prstGeom prst="rect">
            <a:avLst/>
          </a:prstGeom>
          <a:noFill/>
        </p:spPr>
        <p:txBody>
          <a:bodyPr wrap="square" lIns="91440" tIns="45720" rIns="91440" bIns="45720">
            <a:spAutoFit/>
          </a:bodyPr>
          <a:lstStyle/>
          <a:p>
            <a:pPr algn="ctr"/>
            <a:r>
              <a:rPr lang="en-US" sz="4400" b="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TRÒ CHƠI: GIẢI Ô CHỮ</a:t>
            </a:r>
            <a:endParaRPr lang="en-US" sz="4400" b="1" cap="none" spc="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endParaRPr>
          </a:p>
        </p:txBody>
      </p:sp>
      <p:sp>
        <p:nvSpPr>
          <p:cNvPr id="4" name="TextBox 3">
            <a:extLst>
              <a:ext uri="{FF2B5EF4-FFF2-40B4-BE49-F238E27FC236}">
                <a16:creationId xmlns:a16="http://schemas.microsoft.com/office/drawing/2014/main" id="{2A1A3BCB-7D8D-4FAE-81DA-8BD757111DE2}"/>
              </a:ext>
            </a:extLst>
          </p:cNvPr>
          <p:cNvSpPr txBox="1"/>
          <p:nvPr/>
        </p:nvSpPr>
        <p:spPr>
          <a:xfrm>
            <a:off x="949035" y="2065885"/>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1. Rặng núi dài nhất Việt Nam.</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F08577A-B174-4B9E-8E03-34765FDDE81B}"/>
              </a:ext>
            </a:extLst>
          </p:cNvPr>
          <p:cNvSpPr txBox="1"/>
          <p:nvPr/>
        </p:nvSpPr>
        <p:spPr>
          <a:xfrm>
            <a:off x="949035" y="2570516"/>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2. Mạng máy tính toàn cầu</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8AB1F0D-705E-457D-B706-1D06469F2FDB}"/>
              </a:ext>
            </a:extLst>
          </p:cNvPr>
          <p:cNvSpPr txBox="1"/>
          <p:nvPr/>
        </p:nvSpPr>
        <p:spPr>
          <a:xfrm>
            <a:off x="949035" y="3136668"/>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3. Tên tiếng Anh của Sao Hoả</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4748769D-B097-4682-9E85-CA89E15971E3}"/>
              </a:ext>
            </a:extLst>
          </p:cNvPr>
          <p:cNvSpPr txBox="1"/>
          <p:nvPr/>
        </p:nvSpPr>
        <p:spPr>
          <a:xfrm>
            <a:off x="949035" y="3716865"/>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4. Thủ đô n</a:t>
            </a:r>
            <a:r>
              <a:rPr lang="vi-VN" sz="2800">
                <a:solidFill>
                  <a:srgbClr val="0033CC"/>
                </a:solidFill>
                <a:latin typeface="Times New Roman" panose="02020603050405020304" pitchFamily="18" charset="0"/>
                <a:cs typeface="Times New Roman" panose="02020603050405020304" pitchFamily="18" charset="0"/>
              </a:rPr>
              <a:t>ước Malayxia</a:t>
            </a:r>
          </a:p>
        </p:txBody>
      </p:sp>
      <p:sp>
        <p:nvSpPr>
          <p:cNvPr id="12" name="TextBox 11">
            <a:extLst>
              <a:ext uri="{FF2B5EF4-FFF2-40B4-BE49-F238E27FC236}">
                <a16:creationId xmlns:a16="http://schemas.microsoft.com/office/drawing/2014/main" id="{D9CB5D10-C1AA-4C91-AEA6-EDBD2D1A3EA2}"/>
              </a:ext>
            </a:extLst>
          </p:cNvPr>
          <p:cNvSpPr txBox="1"/>
          <p:nvPr/>
        </p:nvSpPr>
        <p:spPr>
          <a:xfrm>
            <a:off x="949035" y="4260250"/>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5. </a:t>
            </a:r>
            <a:r>
              <a:rPr lang="vi-VN" sz="2800">
                <a:solidFill>
                  <a:srgbClr val="0033CC"/>
                </a:solidFill>
                <a:latin typeface="Times New Roman" panose="02020603050405020304" pitchFamily="18" charset="0"/>
                <a:cs typeface="Times New Roman" panose="02020603050405020304" pitchFamily="18" charset="0"/>
              </a:rPr>
              <a:t>Con vật hay kêu “ồm ộp”</a:t>
            </a:r>
          </a:p>
        </p:txBody>
      </p:sp>
      <p:sp>
        <p:nvSpPr>
          <p:cNvPr id="14" name="TextBox 13">
            <a:extLst>
              <a:ext uri="{FF2B5EF4-FFF2-40B4-BE49-F238E27FC236}">
                <a16:creationId xmlns:a16="http://schemas.microsoft.com/office/drawing/2014/main" id="{3BBB5D6D-F29E-4917-8314-EF9FC148D478}"/>
              </a:ext>
            </a:extLst>
          </p:cNvPr>
          <p:cNvSpPr txBox="1"/>
          <p:nvPr/>
        </p:nvSpPr>
        <p:spPr>
          <a:xfrm>
            <a:off x="949036" y="4814883"/>
            <a:ext cx="4491900" cy="954107"/>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6. </a:t>
            </a:r>
            <a:r>
              <a:rPr lang="vi-VN" sz="2800">
                <a:solidFill>
                  <a:srgbClr val="0033CC"/>
                </a:solidFill>
                <a:latin typeface="Times New Roman" panose="02020603050405020304" pitchFamily="18" charset="0"/>
                <a:cs typeface="Times New Roman" panose="02020603050405020304" pitchFamily="18" charset="0"/>
              </a:rPr>
              <a:t>Thiết bị của máy tính trên đó hiện ra chữ, hình ảnh</a:t>
            </a:r>
          </a:p>
        </p:txBody>
      </p:sp>
      <p:sp>
        <p:nvSpPr>
          <p:cNvPr id="15" name="Rectangle 14">
            <a:extLst>
              <a:ext uri="{FF2B5EF4-FFF2-40B4-BE49-F238E27FC236}">
                <a16:creationId xmlns:a16="http://schemas.microsoft.com/office/drawing/2014/main" id="{34153867-A9D9-4C73-BEA2-E1E885B4499A}"/>
              </a:ext>
            </a:extLst>
          </p:cNvPr>
          <p:cNvSpPr/>
          <p:nvPr/>
        </p:nvSpPr>
        <p:spPr>
          <a:xfrm>
            <a:off x="7796878" y="2593578"/>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4</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83C58305-E885-4571-8335-907F00F79715}"/>
              </a:ext>
            </a:extLst>
          </p:cNvPr>
          <p:cNvSpPr/>
          <p:nvPr/>
        </p:nvSpPr>
        <p:spPr>
          <a:xfrm>
            <a:off x="8607214" y="2593578"/>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2</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AC4BE25C-4C74-4039-989A-0E6FBA61D314}"/>
              </a:ext>
            </a:extLst>
          </p:cNvPr>
          <p:cNvSpPr/>
          <p:nvPr/>
        </p:nvSpPr>
        <p:spPr>
          <a:xfrm>
            <a:off x="8607212" y="1942774"/>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1</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89A91516-5B46-49B6-8868-62605F396816}"/>
              </a:ext>
            </a:extLst>
          </p:cNvPr>
          <p:cNvSpPr/>
          <p:nvPr/>
        </p:nvSpPr>
        <p:spPr>
          <a:xfrm>
            <a:off x="8607211" y="3244382"/>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3</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5897C70C-CABA-4195-9C7B-F494E2A0CAAA}"/>
              </a:ext>
            </a:extLst>
          </p:cNvPr>
          <p:cNvSpPr/>
          <p:nvPr/>
        </p:nvSpPr>
        <p:spPr>
          <a:xfrm>
            <a:off x="9403692" y="2593578"/>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5</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A6BE6911-DA73-452F-86A1-56BE6947825D}"/>
              </a:ext>
            </a:extLst>
          </p:cNvPr>
          <p:cNvSpPr/>
          <p:nvPr/>
        </p:nvSpPr>
        <p:spPr>
          <a:xfrm>
            <a:off x="10200170" y="2589105"/>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6</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92FE7C71-7687-43F8-B5ED-DD3F81DE83D5}"/>
              </a:ext>
            </a:extLst>
          </p:cNvPr>
          <p:cNvSpPr/>
          <p:nvPr/>
        </p:nvSpPr>
        <p:spPr>
          <a:xfrm>
            <a:off x="7783023" y="2605109"/>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K</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F622A97C-9AF6-4839-B797-E675D3211904}"/>
              </a:ext>
            </a:extLst>
          </p:cNvPr>
          <p:cNvSpPr/>
          <p:nvPr/>
        </p:nvSpPr>
        <p:spPr>
          <a:xfrm>
            <a:off x="8593356" y="2616640"/>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I</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A47295EA-D02B-4DD5-9C7C-3AF9B6C0470D}"/>
              </a:ext>
            </a:extLst>
          </p:cNvPr>
          <p:cNvSpPr/>
          <p:nvPr/>
        </p:nvSpPr>
        <p:spPr>
          <a:xfrm>
            <a:off x="8627995" y="1924185"/>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T</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4" name="Rectangle 23">
            <a:extLst>
              <a:ext uri="{FF2B5EF4-FFF2-40B4-BE49-F238E27FC236}">
                <a16:creationId xmlns:a16="http://schemas.microsoft.com/office/drawing/2014/main" id="{68A013E9-4CE1-4A0D-A658-A29C5B64DC47}"/>
              </a:ext>
            </a:extLst>
          </p:cNvPr>
          <p:cNvSpPr/>
          <p:nvPr/>
        </p:nvSpPr>
        <p:spPr>
          <a:xfrm>
            <a:off x="8600282" y="3256507"/>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5" name="Rectangle 24">
            <a:extLst>
              <a:ext uri="{FF2B5EF4-FFF2-40B4-BE49-F238E27FC236}">
                <a16:creationId xmlns:a16="http://schemas.microsoft.com/office/drawing/2014/main" id="{3F7151E6-9B98-4A81-BDB1-26C10EC3F977}"/>
              </a:ext>
            </a:extLst>
          </p:cNvPr>
          <p:cNvSpPr/>
          <p:nvPr/>
        </p:nvSpPr>
        <p:spPr>
          <a:xfrm>
            <a:off x="9417545" y="2591252"/>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Ê</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6" name="Rectangle 25">
            <a:extLst>
              <a:ext uri="{FF2B5EF4-FFF2-40B4-BE49-F238E27FC236}">
                <a16:creationId xmlns:a16="http://schemas.microsoft.com/office/drawing/2014/main" id="{67F360F7-0BCA-48A6-90CE-5182BD8F2606}"/>
              </a:ext>
            </a:extLst>
          </p:cNvPr>
          <p:cNvSpPr/>
          <p:nvPr/>
        </p:nvSpPr>
        <p:spPr>
          <a:xfrm>
            <a:off x="10186312" y="2605108"/>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CD98A60-1C9D-4019-A51A-C457D34F042D}"/>
              </a:ext>
            </a:extLst>
          </p:cNvPr>
          <p:cNvSpPr/>
          <p:nvPr/>
        </p:nvSpPr>
        <p:spPr>
          <a:xfrm>
            <a:off x="5409183" y="2096662"/>
            <a:ext cx="1990288" cy="461665"/>
          </a:xfrm>
          <a:prstGeom prst="rect">
            <a:avLst/>
          </a:prstGeom>
        </p:spPr>
        <p:txBody>
          <a:bodyPr wrap="none">
            <a:spAutoFit/>
          </a:bodyPr>
          <a:lstStyle/>
          <a:p>
            <a:r>
              <a:rPr lang="vi-VN" sz="2400" b="1">
                <a:solidFill>
                  <a:srgbClr val="FF0000"/>
                </a:solidFill>
              </a:rPr>
              <a:t>Trường Sơn</a:t>
            </a:r>
          </a:p>
        </p:txBody>
      </p:sp>
      <p:sp>
        <p:nvSpPr>
          <p:cNvPr id="7" name="Rectangle 6">
            <a:extLst>
              <a:ext uri="{FF2B5EF4-FFF2-40B4-BE49-F238E27FC236}">
                <a16:creationId xmlns:a16="http://schemas.microsoft.com/office/drawing/2014/main" id="{F87E608F-5DE0-4243-8575-827BD710F8C3}"/>
              </a:ext>
            </a:extLst>
          </p:cNvPr>
          <p:cNvSpPr/>
          <p:nvPr/>
        </p:nvSpPr>
        <p:spPr>
          <a:xfrm>
            <a:off x="5425130" y="2618026"/>
            <a:ext cx="1313180" cy="461665"/>
          </a:xfrm>
          <a:prstGeom prst="rect">
            <a:avLst/>
          </a:prstGeom>
        </p:spPr>
        <p:txBody>
          <a:bodyPr wrap="none">
            <a:spAutoFit/>
          </a:bodyPr>
          <a:lstStyle/>
          <a:p>
            <a:r>
              <a:rPr lang="vi-VN" sz="2400" b="1">
                <a:solidFill>
                  <a:srgbClr val="FF0000"/>
                </a:solidFill>
                <a:latin typeface="arial" panose="020B0604020202020204" pitchFamily="34" charset="0"/>
              </a:rPr>
              <a:t>Interne</a:t>
            </a:r>
            <a:r>
              <a:rPr lang="en-US" sz="2400" b="1">
                <a:solidFill>
                  <a:srgbClr val="FF0000"/>
                </a:solidFill>
                <a:latin typeface="arial" panose="020B0604020202020204" pitchFamily="34" charset="0"/>
              </a:rPr>
              <a:t>t</a:t>
            </a:r>
            <a:endParaRPr lang="vi-VN" sz="2400" b="1">
              <a:solidFill>
                <a:srgbClr val="FF0000"/>
              </a:solidFill>
            </a:endParaRPr>
          </a:p>
        </p:txBody>
      </p:sp>
      <p:sp>
        <p:nvSpPr>
          <p:cNvPr id="8" name="Rectangle 7">
            <a:extLst>
              <a:ext uri="{FF2B5EF4-FFF2-40B4-BE49-F238E27FC236}">
                <a16:creationId xmlns:a16="http://schemas.microsoft.com/office/drawing/2014/main" id="{0D66C04A-61A1-4431-8D25-76F9B60B3DE1}"/>
              </a:ext>
            </a:extLst>
          </p:cNvPr>
          <p:cNvSpPr/>
          <p:nvPr/>
        </p:nvSpPr>
        <p:spPr>
          <a:xfrm>
            <a:off x="5427179" y="3189418"/>
            <a:ext cx="904415" cy="461665"/>
          </a:xfrm>
          <a:prstGeom prst="rect">
            <a:avLst/>
          </a:prstGeom>
        </p:spPr>
        <p:txBody>
          <a:bodyPr wrap="none">
            <a:spAutoFit/>
          </a:bodyPr>
          <a:lstStyle/>
          <a:p>
            <a:r>
              <a:rPr lang="vi-VN" sz="2400" b="1">
                <a:solidFill>
                  <a:srgbClr val="FF0000"/>
                </a:solidFill>
                <a:latin typeface="arial" panose="020B0604020202020204" pitchFamily="34" charset="0"/>
              </a:rPr>
              <a:t>Mars</a:t>
            </a:r>
            <a:endParaRPr lang="vi-VN" sz="2400" b="1">
              <a:solidFill>
                <a:srgbClr val="FF0000"/>
              </a:solidFill>
            </a:endParaRPr>
          </a:p>
        </p:txBody>
      </p:sp>
      <p:sp>
        <p:nvSpPr>
          <p:cNvPr id="31" name="Rectangle 30">
            <a:extLst>
              <a:ext uri="{FF2B5EF4-FFF2-40B4-BE49-F238E27FC236}">
                <a16:creationId xmlns:a16="http://schemas.microsoft.com/office/drawing/2014/main" id="{453E031D-32E5-4DFA-8C44-6F00B4F4DCDE}"/>
              </a:ext>
            </a:extLst>
          </p:cNvPr>
          <p:cNvSpPr/>
          <p:nvPr/>
        </p:nvSpPr>
        <p:spPr>
          <a:xfrm>
            <a:off x="5068907" y="3826256"/>
            <a:ext cx="184731" cy="369332"/>
          </a:xfrm>
          <a:prstGeom prst="rect">
            <a:avLst/>
          </a:prstGeom>
        </p:spPr>
        <p:txBody>
          <a:bodyPr wrap="none">
            <a:spAutoFit/>
          </a:bodyPr>
          <a:lstStyle/>
          <a:p>
            <a:endParaRPr lang="vi-VN" b="1" u="sng"/>
          </a:p>
        </p:txBody>
      </p:sp>
      <p:sp>
        <p:nvSpPr>
          <p:cNvPr id="32" name="Rectangle 31">
            <a:extLst>
              <a:ext uri="{FF2B5EF4-FFF2-40B4-BE49-F238E27FC236}">
                <a16:creationId xmlns:a16="http://schemas.microsoft.com/office/drawing/2014/main" id="{736EC268-2DF1-42C0-A04C-F928DCA46E75}"/>
              </a:ext>
            </a:extLst>
          </p:cNvPr>
          <p:cNvSpPr/>
          <p:nvPr/>
        </p:nvSpPr>
        <p:spPr>
          <a:xfrm>
            <a:off x="5440935" y="3767172"/>
            <a:ext cx="2252540" cy="461665"/>
          </a:xfrm>
          <a:prstGeom prst="rect">
            <a:avLst/>
          </a:prstGeom>
        </p:spPr>
        <p:txBody>
          <a:bodyPr wrap="none">
            <a:spAutoFit/>
          </a:bodyPr>
          <a:lstStyle/>
          <a:p>
            <a:r>
              <a:rPr lang="vi-VN" sz="2400" b="1">
                <a:solidFill>
                  <a:srgbClr val="FF0000"/>
                </a:solidFill>
                <a:latin typeface="arial" panose="020B0604020202020204" pitchFamily="34" charset="0"/>
              </a:rPr>
              <a:t>Kuala Lumpur</a:t>
            </a:r>
            <a:endParaRPr lang="vi-VN" sz="2400" b="1">
              <a:solidFill>
                <a:srgbClr val="FF0000"/>
              </a:solidFill>
            </a:endParaRPr>
          </a:p>
        </p:txBody>
      </p:sp>
      <p:sp>
        <p:nvSpPr>
          <p:cNvPr id="33" name="Rectangle 32">
            <a:extLst>
              <a:ext uri="{FF2B5EF4-FFF2-40B4-BE49-F238E27FC236}">
                <a16:creationId xmlns:a16="http://schemas.microsoft.com/office/drawing/2014/main" id="{940D4F29-32AA-49C8-A89A-41E5E5BC78B6}"/>
              </a:ext>
            </a:extLst>
          </p:cNvPr>
          <p:cNvSpPr/>
          <p:nvPr/>
        </p:nvSpPr>
        <p:spPr>
          <a:xfrm>
            <a:off x="5427179" y="4307180"/>
            <a:ext cx="748923" cy="461665"/>
          </a:xfrm>
          <a:prstGeom prst="rect">
            <a:avLst/>
          </a:prstGeom>
        </p:spPr>
        <p:txBody>
          <a:bodyPr wrap="none">
            <a:spAutoFit/>
          </a:bodyPr>
          <a:lstStyle/>
          <a:p>
            <a:r>
              <a:rPr lang="vi-VN" sz="2400" b="1">
                <a:solidFill>
                  <a:srgbClr val="FF0000"/>
                </a:solidFill>
                <a:latin typeface="arial" panose="020B0604020202020204" pitchFamily="34" charset="0"/>
              </a:rPr>
              <a:t>Ếch</a:t>
            </a:r>
            <a:endParaRPr lang="vi-VN" sz="2400" b="1">
              <a:solidFill>
                <a:srgbClr val="FF0000"/>
              </a:solidFill>
            </a:endParaRPr>
          </a:p>
        </p:txBody>
      </p:sp>
      <p:sp>
        <p:nvSpPr>
          <p:cNvPr id="34" name="Rectangle 33">
            <a:extLst>
              <a:ext uri="{FF2B5EF4-FFF2-40B4-BE49-F238E27FC236}">
                <a16:creationId xmlns:a16="http://schemas.microsoft.com/office/drawing/2014/main" id="{09964417-B42C-4360-AA09-E78CFB1D72DC}"/>
              </a:ext>
            </a:extLst>
          </p:cNvPr>
          <p:cNvSpPr/>
          <p:nvPr/>
        </p:nvSpPr>
        <p:spPr>
          <a:xfrm>
            <a:off x="5385022" y="5003584"/>
            <a:ext cx="1532792" cy="461665"/>
          </a:xfrm>
          <a:prstGeom prst="rect">
            <a:avLst/>
          </a:prstGeom>
        </p:spPr>
        <p:txBody>
          <a:bodyPr wrap="none">
            <a:spAutoFit/>
          </a:bodyPr>
          <a:lstStyle/>
          <a:p>
            <a:r>
              <a:rPr lang="vi-VN" sz="2400" b="1">
                <a:solidFill>
                  <a:srgbClr val="FF0000"/>
                </a:solidFill>
              </a:rPr>
              <a:t>Màn hình</a:t>
            </a:r>
          </a:p>
        </p:txBody>
      </p:sp>
    </p:spTree>
    <p:extLst>
      <p:ext uri="{BB962C8B-B14F-4D97-AF65-F5344CB8AC3E}">
        <p14:creationId xmlns:p14="http://schemas.microsoft.com/office/powerpoint/2010/main" val="29699520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53" presetClass="entr" presetSubtype="16"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cBhvr>
                                        <p:cTn id="49" dur="500"/>
                                        <p:tgtEl>
                                          <p:spTgt spid="1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p:cTn id="67" dur="500" fill="hold"/>
                                        <p:tgtEl>
                                          <p:spTgt spid="20"/>
                                        </p:tgtEl>
                                        <p:attrNameLst>
                                          <p:attrName>ppt_w</p:attrName>
                                        </p:attrNameLst>
                                      </p:cBhvr>
                                      <p:tavLst>
                                        <p:tav tm="0">
                                          <p:val>
                                            <p:fltVal val="0"/>
                                          </p:val>
                                        </p:tav>
                                        <p:tav tm="100000">
                                          <p:val>
                                            <p:strVal val="#ppt_w"/>
                                          </p:val>
                                        </p:tav>
                                      </p:tavLst>
                                    </p:anim>
                                    <p:anim calcmode="lin" valueType="num">
                                      <p:cBhvr>
                                        <p:cTn id="68" dur="500" fill="hold"/>
                                        <p:tgtEl>
                                          <p:spTgt spid="20"/>
                                        </p:tgtEl>
                                        <p:attrNameLst>
                                          <p:attrName>ppt_h</p:attrName>
                                        </p:attrNameLst>
                                      </p:cBhvr>
                                      <p:tavLst>
                                        <p:tav tm="0">
                                          <p:val>
                                            <p:fltVal val="0"/>
                                          </p:val>
                                        </p:tav>
                                        <p:tav tm="100000">
                                          <p:val>
                                            <p:strVal val="#ppt_h"/>
                                          </p:val>
                                        </p:tav>
                                      </p:tavLst>
                                    </p:anim>
                                    <p:animEffect transition="in" filter="fade">
                                      <p:cBhvr>
                                        <p:cTn id="6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0" restart="whenNotActive" fill="hold" evtFilter="cancelBubble" nodeType="interactiveSeq">
                <p:stCondLst>
                  <p:cond evt="onClick" delay="0">
                    <p:tgtEl>
                      <p:spTgt spid="17"/>
                    </p:tgtEl>
                  </p:cond>
                </p:stCondLst>
                <p:endSync evt="end" delay="0">
                  <p:rtn val="all"/>
                </p:endSync>
                <p:childTnLst>
                  <p:par>
                    <p:cTn id="71" fill="hold">
                      <p:stCondLst>
                        <p:cond delay="0"/>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 calcmode="lin" valueType="num">
                                      <p:cBhvr>
                                        <p:cTn id="75" dur="500" fill="hold"/>
                                        <p:tgtEl>
                                          <p:spTgt spid="23"/>
                                        </p:tgtEl>
                                        <p:attrNameLst>
                                          <p:attrName>ppt_w</p:attrName>
                                        </p:attrNameLst>
                                      </p:cBhvr>
                                      <p:tavLst>
                                        <p:tav tm="0">
                                          <p:val>
                                            <p:fltVal val="0"/>
                                          </p:val>
                                        </p:tav>
                                        <p:tav tm="100000">
                                          <p:val>
                                            <p:strVal val="#ppt_w"/>
                                          </p:val>
                                        </p:tav>
                                      </p:tavLst>
                                    </p:anim>
                                    <p:anim calcmode="lin" valueType="num">
                                      <p:cBhvr>
                                        <p:cTn id="76" dur="500" fill="hold"/>
                                        <p:tgtEl>
                                          <p:spTgt spid="23"/>
                                        </p:tgtEl>
                                        <p:attrNameLst>
                                          <p:attrName>ppt_h</p:attrName>
                                        </p:attrNameLst>
                                      </p:cBhvr>
                                      <p:tavLst>
                                        <p:tav tm="0">
                                          <p:val>
                                            <p:fltVal val="0"/>
                                          </p:val>
                                        </p:tav>
                                        <p:tav tm="100000">
                                          <p:val>
                                            <p:strVal val="#ppt_h"/>
                                          </p:val>
                                        </p:tav>
                                      </p:tavLst>
                                    </p:anim>
                                    <p:animEffect transition="in" filter="fade">
                                      <p:cBhvr>
                                        <p:cTn id="77" dur="500"/>
                                        <p:tgtEl>
                                          <p:spTgt spid="23"/>
                                        </p:tgtEl>
                                      </p:cBhvr>
                                    </p:animEffect>
                                  </p:childTnLst>
                                </p:cTn>
                              </p:par>
                              <p:par>
                                <p:cTn id="78" presetID="42" presetClass="entr" presetSubtype="0" fill="hold" grpId="0" nodeType="with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fade">
                                      <p:cBhvr>
                                        <p:cTn id="80" dur="1000"/>
                                        <p:tgtEl>
                                          <p:spTgt spid="6"/>
                                        </p:tgtEl>
                                      </p:cBhvr>
                                    </p:animEffect>
                                    <p:anim calcmode="lin" valueType="num">
                                      <p:cBhvr>
                                        <p:cTn id="81" dur="1000" fill="hold"/>
                                        <p:tgtEl>
                                          <p:spTgt spid="6"/>
                                        </p:tgtEl>
                                        <p:attrNameLst>
                                          <p:attrName>ppt_x</p:attrName>
                                        </p:attrNameLst>
                                      </p:cBhvr>
                                      <p:tavLst>
                                        <p:tav tm="0">
                                          <p:val>
                                            <p:strVal val="#ppt_x"/>
                                          </p:val>
                                        </p:tav>
                                        <p:tav tm="100000">
                                          <p:val>
                                            <p:strVal val="#ppt_x"/>
                                          </p:val>
                                        </p:tav>
                                      </p:tavLst>
                                    </p:anim>
                                    <p:anim calcmode="lin" valueType="num">
                                      <p:cBhvr>
                                        <p:cTn id="8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7"/>
                  </p:tgtEl>
                </p:cond>
              </p:nextCondLst>
            </p:seq>
            <p:seq concurrent="1" nextAc="seek">
              <p:cTn id="83" restart="whenNotActive" fill="hold" evtFilter="cancelBubble" nodeType="interactiveSeq">
                <p:stCondLst>
                  <p:cond evt="onClick" delay="0">
                    <p:tgtEl>
                      <p:spTgt spid="16"/>
                    </p:tgtEl>
                  </p:cond>
                </p:stCondLst>
                <p:endSync evt="end" delay="0">
                  <p:rtn val="all"/>
                </p:endSync>
                <p:childTnLst>
                  <p:par>
                    <p:cTn id="84" fill="hold">
                      <p:stCondLst>
                        <p:cond delay="0"/>
                      </p:stCondLst>
                      <p:childTnLst>
                        <p:par>
                          <p:cTn id="85" fill="hold">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22"/>
                                        </p:tgtEl>
                                        <p:attrNameLst>
                                          <p:attrName>style.visibility</p:attrName>
                                        </p:attrNameLst>
                                      </p:cBhvr>
                                      <p:to>
                                        <p:strVal val="visible"/>
                                      </p:to>
                                    </p:set>
                                    <p:anim calcmode="lin" valueType="num">
                                      <p:cBhvr>
                                        <p:cTn id="88" dur="500" fill="hold"/>
                                        <p:tgtEl>
                                          <p:spTgt spid="22"/>
                                        </p:tgtEl>
                                        <p:attrNameLst>
                                          <p:attrName>ppt_w</p:attrName>
                                        </p:attrNameLst>
                                      </p:cBhvr>
                                      <p:tavLst>
                                        <p:tav tm="0">
                                          <p:val>
                                            <p:fltVal val="0"/>
                                          </p:val>
                                        </p:tav>
                                        <p:tav tm="100000">
                                          <p:val>
                                            <p:strVal val="#ppt_w"/>
                                          </p:val>
                                        </p:tav>
                                      </p:tavLst>
                                    </p:anim>
                                    <p:anim calcmode="lin" valueType="num">
                                      <p:cBhvr>
                                        <p:cTn id="89" dur="500" fill="hold"/>
                                        <p:tgtEl>
                                          <p:spTgt spid="22"/>
                                        </p:tgtEl>
                                        <p:attrNameLst>
                                          <p:attrName>ppt_h</p:attrName>
                                        </p:attrNameLst>
                                      </p:cBhvr>
                                      <p:tavLst>
                                        <p:tav tm="0">
                                          <p:val>
                                            <p:fltVal val="0"/>
                                          </p:val>
                                        </p:tav>
                                        <p:tav tm="100000">
                                          <p:val>
                                            <p:strVal val="#ppt_h"/>
                                          </p:val>
                                        </p:tav>
                                      </p:tavLst>
                                    </p:anim>
                                    <p:animEffect transition="in" filter="fade">
                                      <p:cBhvr>
                                        <p:cTn id="90" dur="500"/>
                                        <p:tgtEl>
                                          <p:spTgt spid="22"/>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7"/>
                                        </p:tgtEl>
                                        <p:attrNameLst>
                                          <p:attrName>style.visibility</p:attrName>
                                        </p:attrNameLst>
                                      </p:cBhvr>
                                      <p:to>
                                        <p:strVal val="visible"/>
                                      </p:to>
                                    </p:set>
                                    <p:animEffect transition="in" filter="fade">
                                      <p:cBhvr>
                                        <p:cTn id="93" dur="1000"/>
                                        <p:tgtEl>
                                          <p:spTgt spid="7"/>
                                        </p:tgtEl>
                                      </p:cBhvr>
                                    </p:animEffect>
                                    <p:anim calcmode="lin" valueType="num">
                                      <p:cBhvr>
                                        <p:cTn id="94" dur="1000" fill="hold"/>
                                        <p:tgtEl>
                                          <p:spTgt spid="7"/>
                                        </p:tgtEl>
                                        <p:attrNameLst>
                                          <p:attrName>ppt_x</p:attrName>
                                        </p:attrNameLst>
                                      </p:cBhvr>
                                      <p:tavLst>
                                        <p:tav tm="0">
                                          <p:val>
                                            <p:strVal val="#ppt_x"/>
                                          </p:val>
                                        </p:tav>
                                        <p:tav tm="100000">
                                          <p:val>
                                            <p:strVal val="#ppt_x"/>
                                          </p:val>
                                        </p:tav>
                                      </p:tavLst>
                                    </p:anim>
                                    <p:anim calcmode="lin" valueType="num">
                                      <p:cBhvr>
                                        <p:cTn id="9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6"/>
                  </p:tgtEl>
                </p:cond>
              </p:nextCondLst>
            </p:seq>
            <p:seq concurrent="1" nextAc="seek">
              <p:cTn id="96" restart="whenNotActive" fill="hold" evtFilter="cancelBubble" nodeType="interactiveSeq">
                <p:stCondLst>
                  <p:cond evt="onClick" delay="0">
                    <p:tgtEl>
                      <p:spTgt spid="18"/>
                    </p:tgtEl>
                  </p:cond>
                </p:stCondLst>
                <p:endSync evt="end" delay="0">
                  <p:rtn val="all"/>
                </p:endSync>
                <p:childTnLst>
                  <p:par>
                    <p:cTn id="97" fill="hold">
                      <p:stCondLst>
                        <p:cond delay="0"/>
                      </p:stCondLst>
                      <p:childTnLst>
                        <p:par>
                          <p:cTn id="98" fill="hold">
                            <p:stCondLst>
                              <p:cond delay="0"/>
                            </p:stCondLst>
                            <p:childTnLst>
                              <p:par>
                                <p:cTn id="99" presetID="53" presetClass="entr" presetSubtype="16" fill="hold" grpId="0" nodeType="clickEffect">
                                  <p:stCondLst>
                                    <p:cond delay="0"/>
                                  </p:stCondLst>
                                  <p:childTnLst>
                                    <p:set>
                                      <p:cBhvr>
                                        <p:cTn id="100" dur="1" fill="hold">
                                          <p:stCondLst>
                                            <p:cond delay="0"/>
                                          </p:stCondLst>
                                        </p:cTn>
                                        <p:tgtEl>
                                          <p:spTgt spid="24"/>
                                        </p:tgtEl>
                                        <p:attrNameLst>
                                          <p:attrName>style.visibility</p:attrName>
                                        </p:attrNameLst>
                                      </p:cBhvr>
                                      <p:to>
                                        <p:strVal val="visible"/>
                                      </p:to>
                                    </p:set>
                                    <p:anim calcmode="lin" valueType="num">
                                      <p:cBhvr>
                                        <p:cTn id="101" dur="500" fill="hold"/>
                                        <p:tgtEl>
                                          <p:spTgt spid="24"/>
                                        </p:tgtEl>
                                        <p:attrNameLst>
                                          <p:attrName>ppt_w</p:attrName>
                                        </p:attrNameLst>
                                      </p:cBhvr>
                                      <p:tavLst>
                                        <p:tav tm="0">
                                          <p:val>
                                            <p:fltVal val="0"/>
                                          </p:val>
                                        </p:tav>
                                        <p:tav tm="100000">
                                          <p:val>
                                            <p:strVal val="#ppt_w"/>
                                          </p:val>
                                        </p:tav>
                                      </p:tavLst>
                                    </p:anim>
                                    <p:anim calcmode="lin" valueType="num">
                                      <p:cBhvr>
                                        <p:cTn id="102" dur="500" fill="hold"/>
                                        <p:tgtEl>
                                          <p:spTgt spid="24"/>
                                        </p:tgtEl>
                                        <p:attrNameLst>
                                          <p:attrName>ppt_h</p:attrName>
                                        </p:attrNameLst>
                                      </p:cBhvr>
                                      <p:tavLst>
                                        <p:tav tm="0">
                                          <p:val>
                                            <p:fltVal val="0"/>
                                          </p:val>
                                        </p:tav>
                                        <p:tav tm="100000">
                                          <p:val>
                                            <p:strVal val="#ppt_h"/>
                                          </p:val>
                                        </p:tav>
                                      </p:tavLst>
                                    </p:anim>
                                    <p:animEffect transition="in" filter="fade">
                                      <p:cBhvr>
                                        <p:cTn id="103" dur="500"/>
                                        <p:tgtEl>
                                          <p:spTgt spid="24"/>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8"/>
                                        </p:tgtEl>
                                        <p:attrNameLst>
                                          <p:attrName>style.visibility</p:attrName>
                                        </p:attrNameLst>
                                      </p:cBhvr>
                                      <p:to>
                                        <p:strVal val="visible"/>
                                      </p:to>
                                    </p:set>
                                    <p:anim calcmode="lin" valueType="num">
                                      <p:cBhvr>
                                        <p:cTn id="106" dur="500" fill="hold"/>
                                        <p:tgtEl>
                                          <p:spTgt spid="8"/>
                                        </p:tgtEl>
                                        <p:attrNameLst>
                                          <p:attrName>ppt_w</p:attrName>
                                        </p:attrNameLst>
                                      </p:cBhvr>
                                      <p:tavLst>
                                        <p:tav tm="0">
                                          <p:val>
                                            <p:fltVal val="0"/>
                                          </p:val>
                                        </p:tav>
                                        <p:tav tm="100000">
                                          <p:val>
                                            <p:strVal val="#ppt_w"/>
                                          </p:val>
                                        </p:tav>
                                      </p:tavLst>
                                    </p:anim>
                                    <p:anim calcmode="lin" valueType="num">
                                      <p:cBhvr>
                                        <p:cTn id="107" dur="500" fill="hold"/>
                                        <p:tgtEl>
                                          <p:spTgt spid="8"/>
                                        </p:tgtEl>
                                        <p:attrNameLst>
                                          <p:attrName>ppt_h</p:attrName>
                                        </p:attrNameLst>
                                      </p:cBhvr>
                                      <p:tavLst>
                                        <p:tav tm="0">
                                          <p:val>
                                            <p:fltVal val="0"/>
                                          </p:val>
                                        </p:tav>
                                        <p:tav tm="100000">
                                          <p:val>
                                            <p:strVal val="#ppt_h"/>
                                          </p:val>
                                        </p:tav>
                                      </p:tavLst>
                                    </p:anim>
                                    <p:animEffect transition="in" filter="fade">
                                      <p:cBhvr>
                                        <p:cTn id="108" dur="500"/>
                                        <p:tgtEl>
                                          <p:spTgt spid="8"/>
                                        </p:tgtEl>
                                      </p:cBhvr>
                                    </p:animEffect>
                                  </p:childTnLst>
                                </p:cTn>
                              </p:par>
                            </p:childTnLst>
                          </p:cTn>
                        </p:par>
                      </p:childTnLst>
                    </p:cTn>
                  </p:par>
                </p:childTnLst>
              </p:cTn>
              <p:nextCondLst>
                <p:cond evt="onClick" delay="0">
                  <p:tgtEl>
                    <p:spTgt spid="18"/>
                  </p:tgtEl>
                </p:cond>
              </p:nextCondLst>
            </p:seq>
            <p:seq concurrent="1" nextAc="seek">
              <p:cTn id="109" restart="whenNotActive" fill="hold" evtFilter="cancelBubble" nodeType="interactiveSeq">
                <p:stCondLst>
                  <p:cond evt="onClick" delay="0">
                    <p:tgtEl>
                      <p:spTgt spid="15"/>
                    </p:tgtEl>
                  </p:cond>
                </p:stCondLst>
                <p:endSync evt="end" delay="0">
                  <p:rtn val="all"/>
                </p:endSync>
                <p:childTnLst>
                  <p:par>
                    <p:cTn id="110" fill="hold">
                      <p:stCondLst>
                        <p:cond delay="0"/>
                      </p:stCondLst>
                      <p:childTnLst>
                        <p:par>
                          <p:cTn id="111" fill="hold">
                            <p:stCondLst>
                              <p:cond delay="0"/>
                            </p:stCondLst>
                            <p:childTnLst>
                              <p:par>
                                <p:cTn id="112" presetID="53" presetClass="entr" presetSubtype="16" fill="hold" grpId="0" nodeType="clickEffect">
                                  <p:stCondLst>
                                    <p:cond delay="0"/>
                                  </p:stCondLst>
                                  <p:childTnLst>
                                    <p:set>
                                      <p:cBhvr>
                                        <p:cTn id="113" dur="1" fill="hold">
                                          <p:stCondLst>
                                            <p:cond delay="0"/>
                                          </p:stCondLst>
                                        </p:cTn>
                                        <p:tgtEl>
                                          <p:spTgt spid="21"/>
                                        </p:tgtEl>
                                        <p:attrNameLst>
                                          <p:attrName>style.visibility</p:attrName>
                                        </p:attrNameLst>
                                      </p:cBhvr>
                                      <p:to>
                                        <p:strVal val="visible"/>
                                      </p:to>
                                    </p:set>
                                    <p:anim calcmode="lin" valueType="num">
                                      <p:cBhvr>
                                        <p:cTn id="114" dur="500" fill="hold"/>
                                        <p:tgtEl>
                                          <p:spTgt spid="21"/>
                                        </p:tgtEl>
                                        <p:attrNameLst>
                                          <p:attrName>ppt_w</p:attrName>
                                        </p:attrNameLst>
                                      </p:cBhvr>
                                      <p:tavLst>
                                        <p:tav tm="0">
                                          <p:val>
                                            <p:fltVal val="0"/>
                                          </p:val>
                                        </p:tav>
                                        <p:tav tm="100000">
                                          <p:val>
                                            <p:strVal val="#ppt_w"/>
                                          </p:val>
                                        </p:tav>
                                      </p:tavLst>
                                    </p:anim>
                                    <p:anim calcmode="lin" valueType="num">
                                      <p:cBhvr>
                                        <p:cTn id="115" dur="500" fill="hold"/>
                                        <p:tgtEl>
                                          <p:spTgt spid="21"/>
                                        </p:tgtEl>
                                        <p:attrNameLst>
                                          <p:attrName>ppt_h</p:attrName>
                                        </p:attrNameLst>
                                      </p:cBhvr>
                                      <p:tavLst>
                                        <p:tav tm="0">
                                          <p:val>
                                            <p:fltVal val="0"/>
                                          </p:val>
                                        </p:tav>
                                        <p:tav tm="100000">
                                          <p:val>
                                            <p:strVal val="#ppt_h"/>
                                          </p:val>
                                        </p:tav>
                                      </p:tavLst>
                                    </p:anim>
                                    <p:animEffect transition="in" filter="fade">
                                      <p:cBhvr>
                                        <p:cTn id="116" dur="500"/>
                                        <p:tgtEl>
                                          <p:spTgt spid="21"/>
                                        </p:tgtEl>
                                      </p:cBhvr>
                                    </p:animEffect>
                                  </p:childTnLst>
                                </p:cTn>
                              </p:par>
                              <p:par>
                                <p:cTn id="117" presetID="1" presetClass="entr" presetSubtype="0" fill="hold" grpId="0" nodeType="withEffect">
                                  <p:stCondLst>
                                    <p:cond delay="0"/>
                                  </p:stCondLst>
                                  <p:childTnLst>
                                    <p:set>
                                      <p:cBhvr>
                                        <p:cTn id="118"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119" restart="whenNotActive" fill="hold" evtFilter="cancelBubble" nodeType="interactiveSeq">
                <p:stCondLst>
                  <p:cond evt="onClick" delay="0">
                    <p:tgtEl>
                      <p:spTgt spid="19"/>
                    </p:tgtEl>
                  </p:cond>
                </p:stCondLst>
                <p:endSync evt="end" delay="0">
                  <p:rtn val="all"/>
                </p:endSync>
                <p:childTnLst>
                  <p:par>
                    <p:cTn id="120" fill="hold">
                      <p:stCondLst>
                        <p:cond delay="0"/>
                      </p:stCondLst>
                      <p:childTnLst>
                        <p:par>
                          <p:cTn id="121" fill="hold">
                            <p:stCondLst>
                              <p:cond delay="0"/>
                            </p:stCondLst>
                            <p:childTnLst>
                              <p:par>
                                <p:cTn id="122" presetID="53" presetClass="entr" presetSubtype="16" fill="hold" grpId="0" nodeType="click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par>
                                <p:cTn id="127" presetID="16" presetClass="entr" presetSubtype="21" fill="hold" grpId="0" nodeType="with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barn(inVertical)">
                                      <p:cBhvr>
                                        <p:cTn id="129" dur="500"/>
                                        <p:tgtEl>
                                          <p:spTgt spid="33"/>
                                        </p:tgtEl>
                                      </p:cBhvr>
                                    </p:animEffect>
                                  </p:childTnLst>
                                </p:cTn>
                              </p:par>
                            </p:childTnLst>
                          </p:cTn>
                        </p:par>
                      </p:childTnLst>
                    </p:cTn>
                  </p:par>
                </p:childTnLst>
              </p:cTn>
              <p:nextCondLst>
                <p:cond evt="onClick" delay="0">
                  <p:tgtEl>
                    <p:spTgt spid="19"/>
                  </p:tgtEl>
                </p:cond>
              </p:nextCondLst>
            </p:seq>
            <p:seq concurrent="1" nextAc="seek">
              <p:cTn id="130" restart="whenNotActive" fill="hold" evtFilter="cancelBubble" nodeType="interactiveSeq">
                <p:stCondLst>
                  <p:cond evt="onClick" delay="0">
                    <p:tgtEl>
                      <p:spTgt spid="20"/>
                    </p:tgtEl>
                  </p:cond>
                </p:stCondLst>
                <p:endSync evt="end" delay="0">
                  <p:rtn val="all"/>
                </p:endSync>
                <p:childTnLst>
                  <p:par>
                    <p:cTn id="131" fill="hold">
                      <p:stCondLst>
                        <p:cond delay="indefinite"/>
                      </p:stCondLst>
                      <p:childTnLst>
                        <p:par>
                          <p:cTn id="132" fill="hold">
                            <p:stCondLst>
                              <p:cond delay="0"/>
                            </p:stCondLst>
                            <p:childTnLst>
                              <p:par>
                                <p:cTn id="133" presetID="53" presetClass="entr" presetSubtype="16" fill="hold" grpId="0" nodeType="clickEffect">
                                  <p:stCondLst>
                                    <p:cond delay="0"/>
                                  </p:stCondLst>
                                  <p:childTnLst>
                                    <p:set>
                                      <p:cBhvr>
                                        <p:cTn id="134" dur="1" fill="hold">
                                          <p:stCondLst>
                                            <p:cond delay="0"/>
                                          </p:stCondLst>
                                        </p:cTn>
                                        <p:tgtEl>
                                          <p:spTgt spid="26"/>
                                        </p:tgtEl>
                                        <p:attrNameLst>
                                          <p:attrName>style.visibility</p:attrName>
                                        </p:attrNameLst>
                                      </p:cBhvr>
                                      <p:to>
                                        <p:strVal val="visible"/>
                                      </p:to>
                                    </p:set>
                                    <p:anim calcmode="lin" valueType="num">
                                      <p:cBhvr>
                                        <p:cTn id="135" dur="500" fill="hold"/>
                                        <p:tgtEl>
                                          <p:spTgt spid="26"/>
                                        </p:tgtEl>
                                        <p:attrNameLst>
                                          <p:attrName>ppt_w</p:attrName>
                                        </p:attrNameLst>
                                      </p:cBhvr>
                                      <p:tavLst>
                                        <p:tav tm="0">
                                          <p:val>
                                            <p:fltVal val="0"/>
                                          </p:val>
                                        </p:tav>
                                        <p:tav tm="100000">
                                          <p:val>
                                            <p:strVal val="#ppt_w"/>
                                          </p:val>
                                        </p:tav>
                                      </p:tavLst>
                                    </p:anim>
                                    <p:anim calcmode="lin" valueType="num">
                                      <p:cBhvr>
                                        <p:cTn id="136" dur="500" fill="hold"/>
                                        <p:tgtEl>
                                          <p:spTgt spid="26"/>
                                        </p:tgtEl>
                                        <p:attrNameLst>
                                          <p:attrName>ppt_h</p:attrName>
                                        </p:attrNameLst>
                                      </p:cBhvr>
                                      <p:tavLst>
                                        <p:tav tm="0">
                                          <p:val>
                                            <p:fltVal val="0"/>
                                          </p:val>
                                        </p:tav>
                                        <p:tav tm="100000">
                                          <p:val>
                                            <p:strVal val="#ppt_h"/>
                                          </p:val>
                                        </p:tav>
                                      </p:tavLst>
                                    </p:anim>
                                    <p:animEffect transition="in" filter="fade">
                                      <p:cBhvr>
                                        <p:cTn id="137" dur="500"/>
                                        <p:tgtEl>
                                          <p:spTgt spid="26"/>
                                        </p:tgtEl>
                                      </p:cBhvr>
                                    </p:animEffect>
                                  </p:childTnLst>
                                </p:cTn>
                              </p:par>
                              <p:par>
                                <p:cTn id="138" presetID="42" presetClass="entr" presetSubtype="0" fill="hold" grpId="0" nodeType="withEffect">
                                  <p:stCondLst>
                                    <p:cond delay="0"/>
                                  </p:stCondLst>
                                  <p:childTnLst>
                                    <p:set>
                                      <p:cBhvr>
                                        <p:cTn id="139" dur="1" fill="hold">
                                          <p:stCondLst>
                                            <p:cond delay="0"/>
                                          </p:stCondLst>
                                        </p:cTn>
                                        <p:tgtEl>
                                          <p:spTgt spid="34"/>
                                        </p:tgtEl>
                                        <p:attrNameLst>
                                          <p:attrName>style.visibility</p:attrName>
                                        </p:attrNameLst>
                                      </p:cBhvr>
                                      <p:to>
                                        <p:strVal val="visible"/>
                                      </p:to>
                                    </p:set>
                                    <p:animEffect transition="in" filter="fade">
                                      <p:cBhvr>
                                        <p:cTn id="140" dur="1000"/>
                                        <p:tgtEl>
                                          <p:spTgt spid="34"/>
                                        </p:tgtEl>
                                      </p:cBhvr>
                                    </p:animEffect>
                                    <p:anim calcmode="lin" valueType="num">
                                      <p:cBhvr>
                                        <p:cTn id="141" dur="1000" fill="hold"/>
                                        <p:tgtEl>
                                          <p:spTgt spid="34"/>
                                        </p:tgtEl>
                                        <p:attrNameLst>
                                          <p:attrName>ppt_x</p:attrName>
                                        </p:attrNameLst>
                                      </p:cBhvr>
                                      <p:tavLst>
                                        <p:tav tm="0">
                                          <p:val>
                                            <p:strVal val="#ppt_x"/>
                                          </p:val>
                                        </p:tav>
                                        <p:tav tm="100000">
                                          <p:val>
                                            <p:strVal val="#ppt_x"/>
                                          </p:val>
                                        </p:tav>
                                      </p:tavLst>
                                    </p:anim>
                                    <p:anim calcmode="lin" valueType="num">
                                      <p:cBhvr>
                                        <p:cTn id="142"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20"/>
                  </p:tgtEl>
                </p:cond>
              </p:nextCondLst>
            </p:seq>
          </p:childTnLst>
        </p:cTn>
      </p:par>
    </p:tnLst>
    <p:bldLst>
      <p:bldP spid="13" grpId="0"/>
      <p:bldP spid="4" grpId="0"/>
      <p:bldP spid="9" grpId="0"/>
      <p:bldP spid="10" grpId="0"/>
      <p:bldP spid="11" grpId="0"/>
      <p:bldP spid="12" grpId="0"/>
      <p:bldP spid="14"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6" grpId="0"/>
      <p:bldP spid="7" grpId="0"/>
      <p:bldP spid="8" grpId="0"/>
      <p:bldP spid="32" grpId="0"/>
      <p:bldP spid="33" grpId="0"/>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18" y="0"/>
            <a:ext cx="12302836" cy="6858000"/>
          </a:xfrm>
          <a:prstGeom prst="rect">
            <a:avLst/>
          </a:prstGeom>
        </p:spPr>
      </p:pic>
      <p:grpSp>
        <p:nvGrpSpPr>
          <p:cNvPr id="35" name="Group 34">
            <a:extLst>
              <a:ext uri="{FF2B5EF4-FFF2-40B4-BE49-F238E27FC236}">
                <a16:creationId xmlns:a16="http://schemas.microsoft.com/office/drawing/2014/main" id="{58BDE034-6C4E-4AF8-A09F-639884DF812D}"/>
              </a:ext>
            </a:extLst>
          </p:cNvPr>
          <p:cNvGrpSpPr/>
          <p:nvPr/>
        </p:nvGrpSpPr>
        <p:grpSpPr>
          <a:xfrm>
            <a:off x="1306286" y="2001794"/>
            <a:ext cx="2584716" cy="628738"/>
            <a:chOff x="2517371" y="1160305"/>
            <a:chExt cx="2584716" cy="628738"/>
          </a:xfrm>
        </p:grpSpPr>
        <p:sp>
          <p:nvSpPr>
            <p:cNvPr id="36" name="Flowchart: Terminator 35">
              <a:extLst>
                <a:ext uri="{FF2B5EF4-FFF2-40B4-BE49-F238E27FC236}">
                  <a16:creationId xmlns:a16="http://schemas.microsoft.com/office/drawing/2014/main" id="{49A08FED-3212-4CE8-8C63-A0F9C23D1CD2}"/>
                </a:ext>
              </a:extLst>
            </p:cNvPr>
            <p:cNvSpPr/>
            <p:nvPr/>
          </p:nvSpPr>
          <p:spPr>
            <a:xfrm>
              <a:off x="2659462" y="1160305"/>
              <a:ext cx="2442625" cy="628738"/>
            </a:xfrm>
            <a:prstGeom prst="flowChartTerminator">
              <a:avLst/>
            </a:prstGeom>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vi-VN" sz="2400" b="1"/>
                <a:t>GHI NHỚ</a:t>
              </a:r>
            </a:p>
          </p:txBody>
        </p:sp>
        <p:pic>
          <p:nvPicPr>
            <p:cNvPr id="37" name="Picture 36">
              <a:extLst>
                <a:ext uri="{FF2B5EF4-FFF2-40B4-BE49-F238E27FC236}">
                  <a16:creationId xmlns:a16="http://schemas.microsoft.com/office/drawing/2014/main" id="{A97C51C4-B38B-413F-947A-FB56E6E499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7371" y="1160305"/>
              <a:ext cx="628738" cy="628738"/>
            </a:xfrm>
            <a:prstGeom prst="rect">
              <a:avLst/>
            </a:prstGeom>
          </p:spPr>
        </p:pic>
      </p:grpSp>
      <p:sp>
        <p:nvSpPr>
          <p:cNvPr id="27" name="TextBox 26">
            <a:extLst>
              <a:ext uri="{FF2B5EF4-FFF2-40B4-BE49-F238E27FC236}">
                <a16:creationId xmlns:a16="http://schemas.microsoft.com/office/drawing/2014/main" id="{FD0FA6F9-BD8A-415D-B0AF-56C4AF57EFA7}"/>
              </a:ext>
            </a:extLst>
          </p:cNvPr>
          <p:cNvSpPr txBox="1"/>
          <p:nvPr/>
        </p:nvSpPr>
        <p:spPr>
          <a:xfrm>
            <a:off x="1440533" y="2563550"/>
            <a:ext cx="9445181" cy="1892826"/>
          </a:xfrm>
          <a:prstGeom prst="rect">
            <a:avLst/>
          </a:prstGeom>
          <a:solidFill>
            <a:srgbClr val="FFFF0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spcAft>
                <a:spcPts val="600"/>
              </a:spcAft>
            </a:pPr>
            <a:r>
              <a:rPr lang="en-US" sz="2800">
                <a:solidFill>
                  <a:schemeClr val="tx1"/>
                </a:solidFill>
                <a:latin typeface="Times New Roman" panose="02020603050405020304" pitchFamily="18" charset="0"/>
                <a:cs typeface="Times New Roman" panose="02020603050405020304" pitchFamily="18" charset="0"/>
              </a:rPr>
              <a:t>- Em cần xác định từ khoá tìm kiếm là cụm từ ngắn gọn thể hiện nội dung thông tin muốn tìm.</a:t>
            </a:r>
          </a:p>
          <a:p>
            <a:pPr>
              <a:spcAft>
                <a:spcPts val="600"/>
              </a:spcAft>
            </a:pPr>
            <a:r>
              <a:rPr lang="en-US" sz="2800">
                <a:solidFill>
                  <a:schemeClr val="tx1"/>
                </a:solidFill>
                <a:latin typeface="Times New Roman" panose="02020603050405020304" pitchFamily="18" charset="0"/>
                <a:cs typeface="Times New Roman" panose="02020603050405020304" pitchFamily="18" charset="0"/>
              </a:rPr>
              <a:t>- Thông tin trên Internet rất đa dạng, kết quả tìm kiếm có thể là thông tin dạng chữ, dạng ảnh hay video.</a:t>
            </a:r>
            <a:endParaRPr lang="vi-VN" sz="28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017038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par>
                          <p:cTn id="10" fill="hold">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randombar(horizontal)">
                                      <p:cBhvr>
                                        <p:cTn id="1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789</Words>
  <Application>Microsoft Office PowerPoint</Application>
  <PresentationFormat>Widescreen</PresentationFormat>
  <Paragraphs>104</Paragraphs>
  <Slides>11</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vt:lpstr>
      <vt:lpstr>Calibri</vt:lpstr>
      <vt:lpstr>Calibri Light</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155</cp:revision>
  <dcterms:created xsi:type="dcterms:W3CDTF">2023-07-06T08:05:45Z</dcterms:created>
  <dcterms:modified xsi:type="dcterms:W3CDTF">2023-07-07T09:39:59Z</dcterms:modified>
</cp:coreProperties>
</file>