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2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609C781-CDA6-4148-93E7-2D6516F867F8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8277EF-0E02-4EE8-8B8F-9E4883635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219200" y="685800"/>
            <a:ext cx="716670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ngày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11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tháng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10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năm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2023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Hướng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dẫn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thực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hành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ÔN BÀI TOÁN LIÊN QUAN ĐẾN RÚT VỀ ĐƠN VỊ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04801" y="914400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liên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quan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rút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này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đều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giải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2057400"/>
          <a:ext cx="8153400" cy="3566160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2819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DẠNG</a:t>
                      </a:r>
                      <a:r>
                        <a:rPr lang="en-US" sz="26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Bước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1: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Rút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về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đơn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vị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tức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tìm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giá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trị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phần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đều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giống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nhau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Bước</a:t>
                      </a:r>
                      <a:r>
                        <a:rPr lang="en-US" sz="2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2: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Tìm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giá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trị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nhiều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phần</a:t>
                      </a:r>
                      <a:r>
                        <a:rPr lang="en-US" sz="2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làm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tính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nhân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en-US" sz="2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DẠNG</a:t>
                      </a:r>
                      <a:r>
                        <a:rPr lang="en-US" sz="26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Bước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1: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Rút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về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đơn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vị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tức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tìm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giá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trị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1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phần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đều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giống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nhau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Bước</a:t>
                      </a:r>
                      <a:r>
                        <a:rPr lang="en-US" sz="2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2: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Tìm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số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phần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làm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tính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chia</a:t>
                      </a:r>
                      <a:r>
                        <a:rPr lang="en-US" sz="260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en-US" sz="26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30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vi-VN" sz="2800" b="1" dirty="0">
                <a:solidFill>
                  <a:srgbClr val="002060"/>
                </a:solidFill>
              </a:rPr>
              <a:t>Có 8 bao gạo đựng tất cả 448 kg gạo. Hỏi có 5 bao gạo như thế nặng bao nhiêu </a:t>
            </a:r>
            <a:r>
              <a:rPr lang="vi-VN" sz="2800" b="1" dirty="0" smtClean="0">
                <a:solidFill>
                  <a:srgbClr val="002060"/>
                </a:solidFill>
              </a:rPr>
              <a:t>k</a:t>
            </a:r>
            <a:r>
              <a:rPr lang="en-US" sz="2800" b="1" dirty="0" err="1" smtClean="0">
                <a:solidFill>
                  <a:srgbClr val="002060"/>
                </a:solidFill>
              </a:rPr>
              <a:t>i-lô-gam</a:t>
            </a:r>
            <a:r>
              <a:rPr lang="vi-VN" sz="2800" b="1" dirty="0" smtClean="0">
                <a:solidFill>
                  <a:srgbClr val="002060"/>
                </a:solidFill>
              </a:rPr>
              <a:t>?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05200" y="1524000"/>
            <a:ext cx="1350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2133600"/>
            <a:ext cx="5270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dirty="0">
                <a:solidFill>
                  <a:srgbClr val="002060"/>
                </a:solidFill>
              </a:rPr>
              <a:t>Mỗi bao đựng số </a:t>
            </a:r>
            <a:r>
              <a:rPr lang="vi-VN" sz="2800" dirty="0" smtClean="0">
                <a:solidFill>
                  <a:srgbClr val="002060"/>
                </a:solidFill>
              </a:rPr>
              <a:t>ki</a:t>
            </a:r>
            <a:r>
              <a:rPr lang="en-US" sz="2800" dirty="0" smtClean="0">
                <a:solidFill>
                  <a:srgbClr val="002060"/>
                </a:solidFill>
              </a:rPr>
              <a:t>-</a:t>
            </a:r>
            <a:r>
              <a:rPr lang="vi-VN" sz="2800" dirty="0" smtClean="0">
                <a:solidFill>
                  <a:srgbClr val="002060"/>
                </a:solidFill>
              </a:rPr>
              <a:t>lô</a:t>
            </a:r>
            <a:r>
              <a:rPr lang="en-US" sz="2800" dirty="0" smtClean="0">
                <a:solidFill>
                  <a:srgbClr val="002060"/>
                </a:solidFill>
              </a:rPr>
              <a:t>-</a:t>
            </a:r>
            <a:r>
              <a:rPr lang="vi-VN" sz="2800" dirty="0" smtClean="0">
                <a:solidFill>
                  <a:srgbClr val="002060"/>
                </a:solidFill>
              </a:rPr>
              <a:t>gam </a:t>
            </a:r>
            <a:r>
              <a:rPr lang="vi-VN" sz="2800" dirty="0">
                <a:solidFill>
                  <a:srgbClr val="002060"/>
                </a:solidFill>
              </a:rPr>
              <a:t>gạo là: </a:t>
            </a:r>
            <a:endParaRPr lang="en-US" sz="2800" dirty="0" smtClean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4038600"/>
            <a:ext cx="394467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dirty="0" smtClean="0">
                <a:solidFill>
                  <a:srgbClr val="002060"/>
                </a:solidFill>
              </a:rPr>
              <a:t>Đáp </a:t>
            </a:r>
            <a:r>
              <a:rPr lang="vi-VN" sz="2800" dirty="0">
                <a:solidFill>
                  <a:srgbClr val="002060"/>
                </a:solidFill>
              </a:rPr>
              <a:t>số: </a:t>
            </a:r>
            <a:r>
              <a:rPr lang="vi-VN" sz="2800" dirty="0" smtClean="0">
                <a:solidFill>
                  <a:srgbClr val="002060"/>
                </a:solidFill>
              </a:rPr>
              <a:t>280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vi-VN" sz="2800" dirty="0" smtClean="0">
                <a:solidFill>
                  <a:srgbClr val="002060"/>
                </a:solidFill>
              </a:rPr>
              <a:t>kg</a:t>
            </a:r>
            <a:endParaRPr lang="vi-VN" sz="2800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2667000"/>
            <a:ext cx="27013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dirty="0" smtClean="0">
                <a:solidFill>
                  <a:srgbClr val="002060"/>
                </a:solidFill>
              </a:rPr>
              <a:t> 448 </a:t>
            </a:r>
            <a:r>
              <a:rPr lang="vi-VN" sz="2800" dirty="0">
                <a:solidFill>
                  <a:srgbClr val="002060"/>
                </a:solidFill>
              </a:rPr>
              <a:t>: 8 = 56 (kg</a:t>
            </a:r>
            <a:r>
              <a:rPr lang="vi-VN" sz="2800" dirty="0" smtClean="0">
                <a:solidFill>
                  <a:srgbClr val="002060"/>
                </a:solidFill>
              </a:rPr>
              <a:t>)</a:t>
            </a:r>
            <a:endParaRPr lang="vi-VN" sz="28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3124200"/>
            <a:ext cx="488723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dirty="0" smtClean="0">
                <a:solidFill>
                  <a:srgbClr val="002060"/>
                </a:solidFill>
              </a:rPr>
              <a:t>5 </a:t>
            </a:r>
            <a:r>
              <a:rPr lang="vi-VN" sz="2800" dirty="0">
                <a:solidFill>
                  <a:srgbClr val="002060"/>
                </a:solidFill>
              </a:rPr>
              <a:t>bao gạo nặng số ki lô gam là: 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5600" y="3581400"/>
            <a:ext cx="371383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 smtClean="0">
                <a:solidFill>
                  <a:srgbClr val="002060"/>
                </a:solidFill>
              </a:rPr>
              <a:t>56 </a:t>
            </a:r>
            <a:r>
              <a:rPr lang="vi-VN" sz="2800" dirty="0">
                <a:solidFill>
                  <a:srgbClr val="002060"/>
                </a:solidFill>
              </a:rPr>
              <a:t>x 5 = 280 (kg)</a:t>
            </a:r>
          </a:p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               </a:t>
            </a:r>
            <a:endParaRPr lang="vi-VN" sz="2800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57200" y="685800"/>
            <a:ext cx="8382000" cy="661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1: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Rút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về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3581400"/>
            <a:ext cx="8382000" cy="130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Nếu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khác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chia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1371600"/>
            <a:ext cx="8382000" cy="661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2: So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sánh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" y="2209800"/>
            <a:ext cx="8382000" cy="130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Nếu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ở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bước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đơn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phải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giống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nhau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thì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phép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nhân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458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/>
              <a:t>Bài 2:</a:t>
            </a:r>
            <a:r>
              <a:rPr lang="vi-VN" sz="2800" dirty="0"/>
              <a:t> Một cửa hàng có 6 thùng nước mắm như nhau chứa tổng cộng </a:t>
            </a:r>
            <a:r>
              <a:rPr lang="vi-VN" sz="2800" dirty="0" smtClean="0"/>
              <a:t>54l. </a:t>
            </a:r>
            <a:r>
              <a:rPr lang="vi-VN" sz="2800" dirty="0"/>
              <a:t>Cửa hàng đã bán hết </a:t>
            </a:r>
            <a:r>
              <a:rPr lang="vi-VN" sz="2800" dirty="0" smtClean="0"/>
              <a:t>36l. </a:t>
            </a:r>
            <a:r>
              <a:rPr lang="vi-VN" sz="2800" dirty="0"/>
              <a:t>Hỏi cửa hàng đã bán bao nhiêu thùng nước mắm?</a:t>
            </a:r>
          </a:p>
          <a:p>
            <a:r>
              <a:rPr lang="vi-VN" sz="2800" dirty="0" smtClean="0"/>
              <a:t/>
            </a:r>
            <a:br>
              <a:rPr lang="vi-VN" sz="2800" dirty="0" smtClean="0"/>
            </a:b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05200" y="1905000"/>
            <a:ext cx="1350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6400" y="2514600"/>
            <a:ext cx="53816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dirty="0">
                <a:solidFill>
                  <a:srgbClr val="002060"/>
                </a:solidFill>
              </a:rPr>
              <a:t>Mỗi bao đựng số </a:t>
            </a:r>
            <a:r>
              <a:rPr lang="en-US" sz="2800" dirty="0" err="1" smtClean="0">
                <a:solidFill>
                  <a:srgbClr val="002060"/>
                </a:solidFill>
              </a:rPr>
              <a:t>lít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nước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mắm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vi-VN" sz="2800" dirty="0" smtClean="0">
                <a:solidFill>
                  <a:srgbClr val="002060"/>
                </a:solidFill>
              </a:rPr>
              <a:t>là</a:t>
            </a:r>
            <a:r>
              <a:rPr lang="vi-VN" sz="2800" dirty="0">
                <a:solidFill>
                  <a:srgbClr val="002060"/>
                </a:solidFill>
              </a:rPr>
              <a:t>: </a:t>
            </a:r>
            <a:endParaRPr lang="en-US" sz="2800" dirty="0" smtClean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0" y="4724400"/>
            <a:ext cx="267092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dirty="0" smtClean="0">
                <a:solidFill>
                  <a:srgbClr val="002060"/>
                </a:solidFill>
              </a:rPr>
              <a:t>Đáp </a:t>
            </a:r>
            <a:r>
              <a:rPr lang="vi-VN" sz="2800" dirty="0">
                <a:solidFill>
                  <a:srgbClr val="002060"/>
                </a:solidFill>
              </a:rPr>
              <a:t>số: </a:t>
            </a:r>
            <a:r>
              <a:rPr lang="en-US" sz="2800" dirty="0" smtClean="0">
                <a:solidFill>
                  <a:srgbClr val="002060"/>
                </a:solidFill>
              </a:rPr>
              <a:t>4 </a:t>
            </a:r>
            <a:r>
              <a:rPr lang="en-US" sz="2800" dirty="0" err="1" smtClean="0">
                <a:solidFill>
                  <a:srgbClr val="002060"/>
                </a:solidFill>
              </a:rPr>
              <a:t>thùng</a:t>
            </a:r>
            <a:endParaRPr lang="vi-VN" sz="2800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1800" y="3048000"/>
            <a:ext cx="21804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54</a:t>
            </a:r>
            <a:r>
              <a:rPr lang="vi-VN" sz="2800" dirty="0" smtClean="0">
                <a:solidFill>
                  <a:srgbClr val="002060"/>
                </a:solidFill>
              </a:rPr>
              <a:t> </a:t>
            </a:r>
            <a:r>
              <a:rPr lang="vi-VN" sz="2800" dirty="0">
                <a:solidFill>
                  <a:srgbClr val="002060"/>
                </a:solidFill>
              </a:rPr>
              <a:t>: </a:t>
            </a:r>
            <a:r>
              <a:rPr lang="en-US" sz="2800" dirty="0" smtClean="0">
                <a:solidFill>
                  <a:srgbClr val="002060"/>
                </a:solidFill>
              </a:rPr>
              <a:t>9</a:t>
            </a:r>
            <a:r>
              <a:rPr lang="vi-VN" sz="2800" dirty="0" smtClean="0">
                <a:solidFill>
                  <a:srgbClr val="002060"/>
                </a:solidFill>
              </a:rPr>
              <a:t> </a:t>
            </a:r>
            <a:r>
              <a:rPr lang="vi-VN" sz="2800" dirty="0">
                <a:solidFill>
                  <a:srgbClr val="002060"/>
                </a:solidFill>
              </a:rPr>
              <a:t>= </a:t>
            </a:r>
            <a:r>
              <a:rPr lang="en-US" sz="2800" dirty="0" smtClean="0">
                <a:solidFill>
                  <a:srgbClr val="002060"/>
                </a:solidFill>
              </a:rPr>
              <a:t>9</a:t>
            </a:r>
            <a:r>
              <a:rPr lang="vi-VN" sz="2800" dirty="0" smtClean="0">
                <a:solidFill>
                  <a:srgbClr val="002060"/>
                </a:solidFill>
              </a:rPr>
              <a:t> (</a:t>
            </a:r>
            <a:r>
              <a:rPr lang="en-US" sz="2800" dirty="0" smtClean="0">
                <a:solidFill>
                  <a:srgbClr val="002060"/>
                </a:solidFill>
              </a:rPr>
              <a:t>l</a:t>
            </a:r>
            <a:r>
              <a:rPr lang="vi-VN" sz="2800" dirty="0" smtClean="0">
                <a:solidFill>
                  <a:srgbClr val="002060"/>
                </a:solidFill>
              </a:rPr>
              <a:t>)</a:t>
            </a:r>
            <a:endParaRPr lang="vi-VN" sz="28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3581400"/>
            <a:ext cx="6078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2800" dirty="0">
                <a:solidFill>
                  <a:srgbClr val="002060"/>
                </a:solidFill>
              </a:rPr>
              <a:t>Cửa hàng bán hết số thùng nước mắm </a:t>
            </a:r>
            <a:r>
              <a:rPr lang="vi-VN" sz="2800" dirty="0" smtClean="0">
                <a:solidFill>
                  <a:srgbClr val="002060"/>
                </a:solidFill>
              </a:rPr>
              <a:t>là</a:t>
            </a:r>
            <a:r>
              <a:rPr lang="en-US" sz="2800" dirty="0" smtClean="0">
                <a:solidFill>
                  <a:srgbClr val="002060"/>
                </a:solidFill>
              </a:rPr>
              <a:t>: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4191000"/>
            <a:ext cx="371383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36 : 9 </a:t>
            </a:r>
            <a:r>
              <a:rPr lang="vi-VN" sz="2800" dirty="0" smtClean="0">
                <a:solidFill>
                  <a:srgbClr val="002060"/>
                </a:solidFill>
              </a:rPr>
              <a:t>= </a:t>
            </a:r>
            <a:r>
              <a:rPr lang="en-US" sz="2800" dirty="0" smtClean="0">
                <a:solidFill>
                  <a:srgbClr val="002060"/>
                </a:solidFill>
              </a:rPr>
              <a:t>4</a:t>
            </a:r>
            <a:r>
              <a:rPr lang="vi-VN" sz="2800" dirty="0" smtClean="0">
                <a:solidFill>
                  <a:srgbClr val="002060"/>
                </a:solidFill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</a:rPr>
              <a:t>thùng</a:t>
            </a:r>
            <a:r>
              <a:rPr lang="vi-VN" sz="2800" dirty="0" smtClean="0">
                <a:solidFill>
                  <a:srgbClr val="002060"/>
                </a:solidFill>
              </a:rPr>
              <a:t>)</a:t>
            </a:r>
            <a:endParaRPr lang="vi-VN" sz="2800" dirty="0">
              <a:solidFill>
                <a:srgbClr val="002060"/>
              </a:solidFill>
            </a:endParaRPr>
          </a:p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               </a:t>
            </a:r>
            <a:endParaRPr lang="vi-VN" sz="2800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</TotalTime>
  <Words>231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Slide 1</vt:lpstr>
      <vt:lpstr>Slide 2</vt:lpstr>
      <vt:lpstr>Slide 3</vt:lpstr>
      <vt:lpstr>Slide 4</vt:lpstr>
      <vt:lpstr>Slide 5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MTBA</dc:creator>
  <cp:lastModifiedBy>MTBA</cp:lastModifiedBy>
  <cp:revision>3</cp:revision>
  <dcterms:created xsi:type="dcterms:W3CDTF">2023-10-10T14:05:02Z</dcterms:created>
  <dcterms:modified xsi:type="dcterms:W3CDTF">2023-10-11T08:47:12Z</dcterms:modified>
</cp:coreProperties>
</file>