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5" r:id="rId2"/>
    <p:sldId id="257" r:id="rId3"/>
    <p:sldId id="258" r:id="rId4"/>
    <p:sldId id="259" r:id="rId5"/>
    <p:sldId id="260" r:id="rId6"/>
    <p:sldId id="267" r:id="rId7"/>
    <p:sldId id="268" r:id="rId8"/>
    <p:sldId id="261" r:id="rId9"/>
    <p:sldId id="269" r:id="rId10"/>
    <p:sldId id="262" r:id="rId11"/>
    <p:sldId id="270" r:id="rId12"/>
    <p:sldId id="271" r:id="rId13"/>
    <p:sldId id="263" r:id="rId14"/>
    <p:sldId id="26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26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408D5-4DB7-498D-A061-F063D950DDDF}" type="datetimeFigureOut">
              <a:rPr lang="en-US" smtClean="0"/>
              <a:t>11/13/2021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0AF83E-866A-4395-9C61-34C24973A656}" type="slidenum">
              <a:rPr lang="en-US" smtClean="0"/>
              <a:t>‹#›</a:t>
            </a:fld>
            <a:endParaRPr lang="en-US"/>
          </a:p>
        </p:txBody>
      </p:sp>
    </p:spTree>
    <p:extLst>
      <p:ext uri="{BB962C8B-B14F-4D97-AF65-F5344CB8AC3E}">
        <p14:creationId xmlns:p14="http://schemas.microsoft.com/office/powerpoint/2010/main" val="273979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C7658-DD5F-497C-9395-5C29738E05F8}" type="slidenum">
              <a:rPr lang="en-US" smtClean="0"/>
              <a:t>1</a:t>
            </a:fld>
            <a:endParaRPr lang="en-US"/>
          </a:p>
        </p:txBody>
      </p:sp>
    </p:spTree>
    <p:extLst>
      <p:ext uri="{BB962C8B-B14F-4D97-AF65-F5344CB8AC3E}">
        <p14:creationId xmlns:p14="http://schemas.microsoft.com/office/powerpoint/2010/main" val="305731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C7658-DD5F-497C-9395-5C29738E05F8}" type="slidenum">
              <a:rPr lang="en-US" smtClean="0"/>
              <a:t>6</a:t>
            </a:fld>
            <a:endParaRPr lang="en-US"/>
          </a:p>
        </p:txBody>
      </p:sp>
    </p:spTree>
    <p:extLst>
      <p:ext uri="{BB962C8B-B14F-4D97-AF65-F5344CB8AC3E}">
        <p14:creationId xmlns:p14="http://schemas.microsoft.com/office/powerpoint/2010/main" val="305731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E068F340-0E12-4D90-921F-B2D0B6FB462D}" type="slidenum">
              <a:rPr lang="en-US" altLang="en-US" smtClean="0"/>
              <a:pPr eaLnBrk="1" hangingPunct="1"/>
              <a:t>14</a:t>
            </a:fld>
            <a:endParaRPr lang="en-US" altLang="en-US"/>
          </a:p>
        </p:txBody>
      </p:sp>
    </p:spTree>
    <p:extLst>
      <p:ext uri="{BB962C8B-B14F-4D97-AF65-F5344CB8AC3E}">
        <p14:creationId xmlns:p14="http://schemas.microsoft.com/office/powerpoint/2010/main" val="205274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2527084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233946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90351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63290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5F22B-A181-43C3-80E7-312ACB2D1CF8}"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173211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85F22B-A181-43C3-80E7-312ACB2D1CF8}"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388620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85F22B-A181-43C3-80E7-312ACB2D1CF8}"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53971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5F22B-A181-43C3-80E7-312ACB2D1CF8}"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166312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369887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77066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2931879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5F22B-A181-43C3-80E7-312ACB2D1CF8}" type="datetimeFigureOut">
              <a:rPr lang="en-US" smtClean="0"/>
              <a:t>11/13/2021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249DE-64E2-4A85-BA24-CD42311A4D9E}" type="slidenum">
              <a:rPr lang="en-US" smtClean="0"/>
              <a:t>‹#›</a:t>
            </a:fld>
            <a:endParaRPr lang="en-US"/>
          </a:p>
        </p:txBody>
      </p:sp>
    </p:spTree>
    <p:extLst>
      <p:ext uri="{BB962C8B-B14F-4D97-AF65-F5344CB8AC3E}">
        <p14:creationId xmlns:p14="http://schemas.microsoft.com/office/powerpoint/2010/main" val="663117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tags" Target="../tags/tag3.xml"/><Relationship Id="rId7" Type="http://schemas.openxmlformats.org/officeDocument/2006/relationships/image" Target="../media/image19.jpeg"/><Relationship Id="rId12" Type="http://schemas.openxmlformats.org/officeDocument/2006/relationships/audio" Target="NUL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23.gif"/><Relationship Id="rId5" Type="http://schemas.openxmlformats.org/officeDocument/2006/relationships/notesSlide" Target="../notesSlides/notesSlide3.xml"/><Relationship Id="rId10" Type="http://schemas.openxmlformats.org/officeDocument/2006/relationships/image" Target="../media/image22.gif"/><Relationship Id="rId4" Type="http://schemas.openxmlformats.org/officeDocument/2006/relationships/slideLayout" Target="../slideLayouts/slideLayout2.xml"/><Relationship Id="rId9"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2228850" y="838200"/>
            <a:ext cx="63104" cy="5181600"/>
          </a:xfrm>
          <a:prstGeom prst="line">
            <a:avLst/>
          </a:prstGeom>
          <a:noFill/>
          <a:ln w="9525">
            <a:solidFill>
              <a:srgbClr val="008000"/>
            </a:solidFill>
            <a:round/>
            <a:headEnd/>
            <a:tailEnd/>
          </a:ln>
          <a:scene3d>
            <a:camera prst="legacyObliqueTopLeft"/>
            <a:lightRig rig="legacyFlat3" dir="t"/>
          </a:scene3d>
          <a:sp3d extrusionH="430200" prstMaterial="legacyMatte">
            <a:bevelT w="13500" h="13500" prst="angle"/>
            <a:bevelB w="13500" h="13500" prst="angle"/>
            <a:extrusionClr>
              <a:srgbClr val="0080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39" name="Line 3"/>
          <p:cNvSpPr>
            <a:spLocks noChangeShapeType="1"/>
          </p:cNvSpPr>
          <p:nvPr/>
        </p:nvSpPr>
        <p:spPr bwMode="auto">
          <a:xfrm flipV="1">
            <a:off x="2286000" y="5943600"/>
            <a:ext cx="4686300" cy="76200"/>
          </a:xfrm>
          <a:prstGeom prst="line">
            <a:avLst/>
          </a:prstGeom>
          <a:noFill/>
          <a:ln w="9525">
            <a:solidFill>
              <a:srgbClr val="CC99FF"/>
            </a:solidFill>
            <a:round/>
            <a:headEnd/>
            <a:tailEnd/>
          </a:ln>
          <a:scene3d>
            <a:camera prst="legacyObliqueTopLeft"/>
            <a:lightRig rig="legacyFlat3" dir="t"/>
          </a:scene3d>
          <a:sp3d extrusionH="430200" prstMaterial="legacyMatte">
            <a:bevelT w="13500" h="13500" prst="angle"/>
            <a:bevelB w="13500" h="13500" prst="angle"/>
            <a:extrusionClr>
              <a:srgbClr val="CC99FF"/>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0" name="Line 4"/>
          <p:cNvSpPr>
            <a:spLocks noChangeShapeType="1"/>
          </p:cNvSpPr>
          <p:nvPr/>
        </p:nvSpPr>
        <p:spPr bwMode="auto">
          <a:xfrm flipV="1">
            <a:off x="2228850" y="838200"/>
            <a:ext cx="4629150" cy="46038"/>
          </a:xfrm>
          <a:prstGeom prst="line">
            <a:avLst/>
          </a:prstGeom>
          <a:noFill/>
          <a:ln w="9525">
            <a:solidFill>
              <a:srgbClr val="CC3300"/>
            </a:solidFill>
            <a:round/>
            <a:headEnd/>
            <a:tailEnd/>
          </a:ln>
          <a:scene3d>
            <a:camera prst="legacyObliqueTopLeft"/>
            <a:lightRig rig="legacyFlat3" dir="t"/>
          </a:scene3d>
          <a:sp3d extrusionH="430200" prstMaterial="legacyMatte">
            <a:bevelT w="13500" h="13500" prst="angle"/>
            <a:bevelB w="13500" h="13500" prst="angle"/>
            <a:extrusionClr>
              <a:srgbClr val="CC33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1" name="Line 5"/>
          <p:cNvSpPr>
            <a:spLocks noChangeShapeType="1"/>
          </p:cNvSpPr>
          <p:nvPr/>
        </p:nvSpPr>
        <p:spPr bwMode="auto">
          <a:xfrm>
            <a:off x="6894911" y="838200"/>
            <a:ext cx="34528" cy="5105400"/>
          </a:xfrm>
          <a:prstGeom prst="line">
            <a:avLst/>
          </a:prstGeom>
          <a:noFill/>
          <a:ln w="9525">
            <a:solidFill>
              <a:srgbClr val="FFCC00"/>
            </a:solidFill>
            <a:round/>
            <a:headEnd/>
            <a:tailEnd/>
          </a:ln>
          <a:scene3d>
            <a:camera prst="legacyObliqueTopLeft"/>
            <a:lightRig rig="legacyFlat3" dir="t"/>
          </a:scene3d>
          <a:sp3d extrusionH="430200" prstMaterial="legacyMatte">
            <a:bevelT w="13500" h="13500" prst="angle"/>
            <a:bevelB w="13500" h="13500" prst="angle"/>
            <a:extrusionClr>
              <a:srgbClr val="FFCC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2" name="Line 6"/>
          <p:cNvSpPr>
            <a:spLocks noChangeShapeType="1"/>
          </p:cNvSpPr>
          <p:nvPr/>
        </p:nvSpPr>
        <p:spPr bwMode="auto">
          <a:xfrm>
            <a:off x="2386012" y="2743200"/>
            <a:ext cx="34529" cy="3048000"/>
          </a:xfrm>
          <a:prstGeom prst="line">
            <a:avLst/>
          </a:prstGeom>
          <a:noFill/>
          <a:ln w="107950">
            <a:solidFill>
              <a:srgbClr val="0066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343" name="Line 7"/>
          <p:cNvSpPr>
            <a:spLocks noChangeShapeType="1"/>
          </p:cNvSpPr>
          <p:nvPr/>
        </p:nvSpPr>
        <p:spPr bwMode="auto">
          <a:xfrm>
            <a:off x="2141936" y="5638800"/>
            <a:ext cx="1872853"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4" name="Line 8"/>
          <p:cNvSpPr>
            <a:spLocks noChangeShapeType="1"/>
          </p:cNvSpPr>
          <p:nvPr/>
        </p:nvSpPr>
        <p:spPr bwMode="auto">
          <a:xfrm flipH="1">
            <a:off x="2286000" y="5715000"/>
            <a:ext cx="2028825" cy="460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5" name="Line 9"/>
          <p:cNvSpPr>
            <a:spLocks noChangeShapeType="1"/>
          </p:cNvSpPr>
          <p:nvPr/>
        </p:nvSpPr>
        <p:spPr bwMode="auto">
          <a:xfrm>
            <a:off x="2514600" y="2819400"/>
            <a:ext cx="34529" cy="2971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6" name="Line 10"/>
          <p:cNvSpPr>
            <a:spLocks noChangeShapeType="1"/>
          </p:cNvSpPr>
          <p:nvPr/>
        </p:nvSpPr>
        <p:spPr bwMode="auto">
          <a:xfrm>
            <a:off x="2471737" y="2895600"/>
            <a:ext cx="100013" cy="289560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8" name="WordArt 12"/>
          <p:cNvSpPr>
            <a:spLocks noChangeArrowheads="1" noChangeShapeType="1" noTextEdit="1"/>
          </p:cNvSpPr>
          <p:nvPr/>
        </p:nvSpPr>
        <p:spPr bwMode="auto">
          <a:xfrm>
            <a:off x="2943225" y="1447802"/>
            <a:ext cx="3128963" cy="2773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Tiết</a:t>
            </a: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 1</a:t>
            </a:r>
          </a:p>
        </p:txBody>
      </p:sp>
    </p:spTree>
    <p:extLst>
      <p:ext uri="{BB962C8B-B14F-4D97-AF65-F5344CB8AC3E}">
        <p14:creationId xmlns:p14="http://schemas.microsoft.com/office/powerpoint/2010/main" val="928046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2"/>
            <a:ext cx="8946741" cy="672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962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solidFill>
                  <a:srgbClr val="FF0000"/>
                </a:solidFill>
                <a:latin typeface="Times New Roman" pitchFamily="18" charset="0"/>
                <a:cs typeface="Times New Roman" pitchFamily="18" charset="0"/>
              </a:rPr>
              <a:t>Một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số</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ảnh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về</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chợ</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6146" name="Picture 2" descr="D:\lớp 1 năm 2020 -2021 knttvcs\ảnh tiếng việt\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523" y="1219200"/>
            <a:ext cx="4066573" cy="258377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lớp 1 năm 2020 -2021 knttvcs\ảnh tiếng việt\tải xuố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962400"/>
            <a:ext cx="412229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lớp 1 năm 2020 -2021 knttvcs\ảnh tiếng việt\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81" y="4114800"/>
            <a:ext cx="3858765" cy="26484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lớp 1 năm 2020 -2021 knttvcs\ảnh tiếng việt\unnamed.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3879546" cy="258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8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barn(inVertical)">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barn(inVertical)">
                                      <p:cBhvr>
                                        <p:cTn id="2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solidFill>
                  <a:srgbClr val="FF0000"/>
                </a:solidFill>
                <a:latin typeface="Times New Roman" pitchFamily="18" charset="0"/>
                <a:cs typeface="Times New Roman" pitchFamily="18" charset="0"/>
              </a:rPr>
              <a:t>Một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số</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ảnh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của</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siêu</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thị</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7170" name="Picture 2" descr="D:\lớp 1 năm 2020 -2021 knttvcs\ảnh tiếng việt\sieu-thi-1583378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10000"/>
            <a:ext cx="4142508"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lớp 1 năm 2020 -2021 knttvcs\ảnh tiếng việt\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366" y="1143000"/>
            <a:ext cx="4227742" cy="2534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lớp 1 năm 2020 -2021 knttvcs\ảnh tiếng việt\tải xuống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9" y="3810000"/>
            <a:ext cx="4355091"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lớp 1 năm 2020 -2021 knttvcs\ảnh tiếng việt\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2" y="1066800"/>
            <a:ext cx="4300538" cy="261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6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1000"/>
                                        <p:tgtEl>
                                          <p:spTgt spid="7173"/>
                                        </p:tgtEl>
                                      </p:cBhvr>
                                    </p:animEffect>
                                    <p:anim calcmode="lin" valueType="num">
                                      <p:cBhvr>
                                        <p:cTn id="8" dur="1000" fill="hold"/>
                                        <p:tgtEl>
                                          <p:spTgt spid="7173"/>
                                        </p:tgtEl>
                                        <p:attrNameLst>
                                          <p:attrName>ppt_x</p:attrName>
                                        </p:attrNameLst>
                                      </p:cBhvr>
                                      <p:tavLst>
                                        <p:tav tm="0">
                                          <p:val>
                                            <p:strVal val="#ppt_x"/>
                                          </p:val>
                                        </p:tav>
                                        <p:tav tm="100000">
                                          <p:val>
                                            <p:strVal val="#ppt_x"/>
                                          </p:val>
                                        </p:tav>
                                      </p:tavLst>
                                    </p:anim>
                                    <p:anim calcmode="lin" valueType="num">
                                      <p:cBhvr>
                                        <p:cTn id="9"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fade">
                                      <p:cBhvr>
                                        <p:cTn id="28" dur="1000"/>
                                        <p:tgtEl>
                                          <p:spTgt spid="7170"/>
                                        </p:tgtEl>
                                      </p:cBhvr>
                                    </p:animEffect>
                                    <p:anim calcmode="lin" valueType="num">
                                      <p:cBhvr>
                                        <p:cTn id="29" dur="1000" fill="hold"/>
                                        <p:tgtEl>
                                          <p:spTgt spid="7170"/>
                                        </p:tgtEl>
                                        <p:attrNameLst>
                                          <p:attrName>ppt_x</p:attrName>
                                        </p:attrNameLst>
                                      </p:cBhvr>
                                      <p:tavLst>
                                        <p:tav tm="0">
                                          <p:val>
                                            <p:strVal val="#ppt_x"/>
                                          </p:val>
                                        </p:tav>
                                        <p:tav tm="100000">
                                          <p:val>
                                            <p:strVal val="#ppt_x"/>
                                          </p:val>
                                        </p:tav>
                                      </p:tavLst>
                                    </p:anim>
                                    <p:anim calcmode="lin" valueType="num">
                                      <p:cBhvr>
                                        <p:cTn id="30"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 xmlns:a16="http://schemas.microsoft.com/office/drawing/2014/main" id="{5C94FE37-4B82-489C-A86D-FE45A8DF6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26937" cy="67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 xmlns:a16="http://schemas.microsoft.com/office/drawing/2014/main" id="{55BAEC85-0BE8-45F1-B26C-11C35861F6D6}"/>
              </a:ext>
            </a:extLst>
          </p:cNvPr>
          <p:cNvSpPr txBox="1">
            <a:spLocks noChangeArrowheads="1"/>
          </p:cNvSpPr>
          <p:nvPr/>
        </p:nvSpPr>
        <p:spPr bwMode="auto">
          <a:xfrm>
            <a:off x="2190751" y="1882914"/>
            <a:ext cx="4667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err="1">
                <a:solidFill>
                  <a:srgbClr val="C00000"/>
                </a:solidFill>
                <a:latin typeface="Times New Roman" panose="02020603050405020304" pitchFamily="18" charset="0"/>
                <a:cs typeface="Times New Roman" panose="02020603050405020304" pitchFamily="18" charset="0"/>
              </a:rPr>
              <a:t>Củng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cố</a:t>
            </a:r>
            <a:r>
              <a:rPr lang="en-US" altLang="en-US" sz="4000" b="1" dirty="0">
                <a:solidFill>
                  <a:srgbClr val="C00000"/>
                </a:solidFill>
                <a:latin typeface="Times New Roman" panose="02020603050405020304" pitchFamily="18" charset="0"/>
                <a:cs typeface="Times New Roman" panose="02020603050405020304" pitchFamily="18" charset="0"/>
              </a:rPr>
              <a:t> - </a:t>
            </a:r>
            <a:r>
              <a:rPr lang="en-US" altLang="en-US" sz="4000" b="1" dirty="0" err="1">
                <a:solidFill>
                  <a:srgbClr val="C00000"/>
                </a:solidFill>
                <a:latin typeface="Times New Roman" panose="02020603050405020304" pitchFamily="18" charset="0"/>
                <a:cs typeface="Times New Roman" panose="02020603050405020304" pitchFamily="18" charset="0"/>
              </a:rPr>
              <a:t>Dặn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dò</a:t>
            </a:r>
            <a:endParaRPr lang="en-US" altLang="en-US" sz="4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a:extLst>
              <a:ext uri="{FF2B5EF4-FFF2-40B4-BE49-F238E27FC236}">
                <a16:creationId xmlns="" xmlns:a16="http://schemas.microsoft.com/office/drawing/2014/main" id="{B5491E47-8564-41CC-9A1C-B61CAEE93965}"/>
              </a:ext>
            </a:extLst>
          </p:cNvPr>
          <p:cNvSpPr txBox="1">
            <a:spLocks noChangeArrowheads="1"/>
          </p:cNvSpPr>
          <p:nvPr/>
        </p:nvSpPr>
        <p:spPr bwMode="auto">
          <a:xfrm>
            <a:off x="2190750" y="2416314"/>
            <a:ext cx="46672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spcBef>
                <a:spcPct val="0"/>
              </a:spcBef>
              <a:buClrTx/>
              <a:buFontTx/>
              <a:buChar char="-"/>
            </a:pPr>
            <a:r>
              <a:rPr lang="en-US" altLang="en-US" sz="4000" b="1" dirty="0" err="1" smtClean="0">
                <a:solidFill>
                  <a:srgbClr val="002060"/>
                </a:solidFill>
                <a:latin typeface="Times New Roman" panose="02020603050405020304" pitchFamily="18" charset="0"/>
                <a:cs typeface="Times New Roman" panose="02020603050405020304" pitchFamily="18" charset="0"/>
              </a:rPr>
              <a:t>Nhận</a:t>
            </a:r>
            <a:r>
              <a:rPr lang="en-US" altLang="en-US" sz="4000" b="1" dirty="0" smtClean="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xét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tiết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smtClean="0">
                <a:solidFill>
                  <a:srgbClr val="002060"/>
                </a:solidFill>
                <a:latin typeface="Times New Roman" panose="02020603050405020304" pitchFamily="18" charset="0"/>
                <a:cs typeface="Times New Roman" panose="02020603050405020304" pitchFamily="18" charset="0"/>
              </a:rPr>
              <a:t>học</a:t>
            </a:r>
            <a:endParaRPr lang="en-US" altLang="en-US" sz="4000" b="1" dirty="0" smtClean="0">
              <a:solidFill>
                <a:srgbClr val="002060"/>
              </a:solidFill>
              <a:latin typeface="Times New Roman" panose="02020603050405020304" pitchFamily="18" charset="0"/>
              <a:cs typeface="Times New Roman" panose="02020603050405020304" pitchFamily="18" charset="0"/>
            </a:endParaRPr>
          </a:p>
          <a:p>
            <a:pPr>
              <a:spcBef>
                <a:spcPct val="0"/>
              </a:spcBef>
              <a:buClrTx/>
              <a:buNone/>
            </a:pPr>
            <a:endParaRPr lang="en-US" alt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667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85850" y="0"/>
            <a:ext cx="691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custDataLst>
              <p:tags r:id="rId2"/>
            </p:custDataLst>
          </p:nvPr>
        </p:nvSpPr>
        <p:spPr bwMode="auto">
          <a:xfrm>
            <a:off x="1306116" y="1857377"/>
            <a:ext cx="6572250" cy="2124075"/>
          </a:xfrm>
          <a:prstGeom prst="rect">
            <a:avLst/>
          </a:prstGeom>
        </p:spPr>
        <p:txBody>
          <a:bodyPr wrap="none" fromWordArt="1">
            <a:prstTxWarp prst="textWave1">
              <a:avLst>
                <a:gd name="adj1" fmla="val 13005"/>
                <a:gd name="adj2" fmla="val 0"/>
              </a:avLst>
            </a:prstTxWarp>
          </a:bodyPr>
          <a:lstStyle/>
          <a:p>
            <a:pPr algn="ctr"/>
            <a:r>
              <a:rPr lang="vi-VN" sz="2900" b="1" kern="1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chăm ngoan, học giỏi.</a:t>
            </a:r>
            <a:endParaRPr lang="en-US" sz="2900" b="1" kern="1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42340" name="WordArt 12"/>
          <p:cNvSpPr>
            <a:spLocks noChangeArrowheads="1" noChangeShapeType="1" noTextEdit="1"/>
          </p:cNvSpPr>
          <p:nvPr>
            <p:custDataLst>
              <p:tags r:id="rId3"/>
            </p:custDataLst>
          </p:nvPr>
        </p:nvSpPr>
        <p:spPr bwMode="auto">
          <a:xfrm>
            <a:off x="3225405" y="0"/>
            <a:ext cx="2530078" cy="1428750"/>
          </a:xfrm>
          <a:prstGeom prst="rect">
            <a:avLst/>
          </a:prstGeom>
        </p:spPr>
        <p:txBody>
          <a:bodyPr wrap="none" fromWordArt="1">
            <a:prstTxWarp prst="textPlain">
              <a:avLst>
                <a:gd name="adj" fmla="val 50000"/>
              </a:avLst>
            </a:prstTxWarp>
          </a:bodyPr>
          <a:lstStyle/>
          <a:p>
            <a:pPr algn="ctr"/>
            <a:r>
              <a:rPr lang="vi-VN"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rPr>
              <a:t>CHÀO TẠM BIỆT</a:t>
            </a:r>
            <a:endParaRPr lang="en-US"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endParaRPr>
          </a:p>
        </p:txBody>
      </p:sp>
      <p:pic>
        <p:nvPicPr>
          <p:cNvPr id="142342" name="Picture 54" descr="nature%20(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28750" y="269877"/>
            <a:ext cx="165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3086100"/>
            <a:ext cx="571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5850" y="-96838"/>
            <a:ext cx="571500"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03722" y="3581402"/>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43750" y="3714752"/>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65119" y="244477"/>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27922" y="3579815"/>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8" descr="2067166a35x1e8i0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20366" y="5210177"/>
            <a:ext cx="942976"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9611316"/>
      </p:ext>
    </p:extLst>
  </p:cSld>
  <p:clrMapOvr>
    <a:masterClrMapping/>
  </p:clrMapOvr>
  <mc:AlternateContent xmlns:mc="http://schemas.openxmlformats.org/markup-compatibility/2006" xmlns:p14="http://schemas.microsoft.com/office/powerpoint/2010/main">
    <mc:Choice Requires="p14">
      <p:transition spd="slow" p14:dur="1250" advClick="0" advTm="360929">
        <p:sndAc>
          <p:stSnd>
            <p:snd r:embed="rId6" name="applause.wav"/>
          </p:stSnd>
        </p:sndAc>
      </p:transition>
    </mc:Choice>
    <mc:Fallback xmlns="">
      <p:transition spd="slow" advClick="0" advTm="360929">
        <p:sndAc>
          <p:stSnd>
            <p:snd r:embed="rId12"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2" presetClass="emph" presetSubtype="0" fill="hold" grpId="1" nodeType="withEffect">
                                  <p:stCondLst>
                                    <p:cond delay="0"/>
                                  </p:stCondLst>
                                  <p:childTnLst>
                                    <p:animClr clrSpc="hsl" dir="cw">
                                      <p:cBhvr override="childStyle">
                                        <p:cTn id="11" dur="3000" fill="hold"/>
                                        <p:tgtEl>
                                          <p:spTgt spid="5"/>
                                        </p:tgtEl>
                                        <p:attrNameLst>
                                          <p:attrName>style.color</p:attrName>
                                        </p:attrNameLst>
                                      </p:cBhvr>
                                      <p:by>
                                        <p:hsl h="-7200000" s="0" l="0"/>
                                      </p:by>
                                    </p:animClr>
                                    <p:animClr clrSpc="hsl" dir="cw">
                                      <p:cBhvr>
                                        <p:cTn id="12" dur="3000" fill="hold"/>
                                        <p:tgtEl>
                                          <p:spTgt spid="5"/>
                                        </p:tgtEl>
                                        <p:attrNameLst>
                                          <p:attrName>fillcolor</p:attrName>
                                        </p:attrNameLst>
                                      </p:cBhvr>
                                      <p:by>
                                        <p:hsl h="-7200000" s="0" l="0"/>
                                      </p:by>
                                    </p:animClr>
                                    <p:animClr clrSpc="hsl" dir="cw">
                                      <p:cBhvr>
                                        <p:cTn id="13" dur="3000" fill="hold"/>
                                        <p:tgtEl>
                                          <p:spTgt spid="5"/>
                                        </p:tgtEl>
                                        <p:attrNameLst>
                                          <p:attrName>stroke.color</p:attrName>
                                        </p:attrNameLst>
                                      </p:cBhvr>
                                      <p:by>
                                        <p:hsl h="-7200000" s="0" l="0"/>
                                      </p:by>
                                    </p:animClr>
                                    <p:set>
                                      <p:cBhvr>
                                        <p:cTn id="14" dur="3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588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52401"/>
            <a:ext cx="19050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smtClean="0">
                <a:solidFill>
                  <a:schemeClr val="tx1"/>
                </a:solidFill>
              </a:rPr>
              <a:t>   </a:t>
            </a:r>
            <a:r>
              <a:rPr lang="en-US" sz="4400" b="1" dirty="0" err="1" smtClean="0">
                <a:solidFill>
                  <a:schemeClr val="tx1"/>
                </a:solidFill>
              </a:rPr>
              <a:t>Đọc</a:t>
            </a:r>
            <a:endParaRPr lang="en-US" sz="4400" b="1" dirty="0">
              <a:solidFill>
                <a:schemeClr val="tx1"/>
              </a:solidFill>
            </a:endParaRPr>
          </a:p>
        </p:txBody>
      </p:sp>
      <p:sp>
        <p:nvSpPr>
          <p:cNvPr id="5" name="Oval 4"/>
          <p:cNvSpPr/>
          <p:nvPr/>
        </p:nvSpPr>
        <p:spPr>
          <a:xfrm>
            <a:off x="228600" y="228601"/>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smtClean="0">
                <a:solidFill>
                  <a:schemeClr val="tx1"/>
                </a:solidFill>
              </a:rPr>
              <a:t>2</a:t>
            </a:r>
            <a:endParaRPr lang="en-US" sz="4400" dirty="0">
              <a:solidFill>
                <a:schemeClr val="tx1"/>
              </a:solidFill>
            </a:endParaRPr>
          </a:p>
        </p:txBody>
      </p:sp>
      <p:sp>
        <p:nvSpPr>
          <p:cNvPr id="6" name="TextBox 5"/>
          <p:cNvSpPr txBox="1"/>
          <p:nvPr/>
        </p:nvSpPr>
        <p:spPr>
          <a:xfrm>
            <a:off x="1295400" y="702849"/>
            <a:ext cx="1600200" cy="923330"/>
          </a:xfrm>
          <a:prstGeom prst="rect">
            <a:avLst/>
          </a:prstGeom>
          <a:noFill/>
        </p:spPr>
        <p:txBody>
          <a:bodyPr wrap="square" rtlCol="0">
            <a:spAutoFit/>
          </a:bodyPr>
          <a:lstStyle/>
          <a:p>
            <a:r>
              <a:rPr lang="en-US" sz="5400" b="1" dirty="0" err="1" smtClean="0">
                <a:solidFill>
                  <a:srgbClr val="FF0000"/>
                </a:solidFill>
                <a:latin typeface=".VnAvant" pitchFamily="34" charset="0"/>
              </a:rPr>
              <a:t>ong</a:t>
            </a:r>
            <a:endParaRPr lang="en-US" sz="5400" b="1" dirty="0">
              <a:solidFill>
                <a:srgbClr val="FF0000"/>
              </a:solidFill>
              <a:latin typeface=".VnAvant" pitchFamily="34" charset="0"/>
            </a:endParaRPr>
          </a:p>
        </p:txBody>
      </p:sp>
      <p:sp>
        <p:nvSpPr>
          <p:cNvPr id="7" name="TextBox 6"/>
          <p:cNvSpPr txBox="1"/>
          <p:nvPr/>
        </p:nvSpPr>
        <p:spPr>
          <a:xfrm>
            <a:off x="3352800" y="735888"/>
            <a:ext cx="1600200" cy="923330"/>
          </a:xfrm>
          <a:prstGeom prst="rect">
            <a:avLst/>
          </a:prstGeom>
          <a:noFill/>
        </p:spPr>
        <p:txBody>
          <a:bodyPr wrap="square" rtlCol="0">
            <a:spAutoFit/>
          </a:bodyPr>
          <a:lstStyle/>
          <a:p>
            <a:r>
              <a:rPr lang="en-US" sz="5400" b="1" dirty="0" smtClean="0">
                <a:solidFill>
                  <a:srgbClr val="FF0000"/>
                </a:solidFill>
                <a:latin typeface=".VnAvant" pitchFamily="34" charset="0"/>
              </a:rPr>
              <a:t>ô</a:t>
            </a:r>
            <a:r>
              <a:rPr lang="en-US" sz="5400" b="1" dirty="0" smtClean="0">
                <a:solidFill>
                  <a:srgbClr val="FF0000"/>
                </a:solidFill>
                <a:latin typeface=".VnAvant" pitchFamily="34" charset="0"/>
              </a:rPr>
              <a:t>ng</a:t>
            </a:r>
            <a:endParaRPr lang="en-US" sz="5400" b="1" dirty="0">
              <a:solidFill>
                <a:srgbClr val="FF0000"/>
              </a:solidFill>
              <a:latin typeface=".VnAvant" pitchFamily="34" charset="0"/>
            </a:endParaRPr>
          </a:p>
        </p:txBody>
      </p:sp>
      <p:sp>
        <p:nvSpPr>
          <p:cNvPr id="8" name="TextBox 7"/>
          <p:cNvSpPr txBox="1"/>
          <p:nvPr/>
        </p:nvSpPr>
        <p:spPr>
          <a:xfrm>
            <a:off x="7086600" y="702849"/>
            <a:ext cx="1600200" cy="923330"/>
          </a:xfrm>
          <a:prstGeom prst="rect">
            <a:avLst/>
          </a:prstGeom>
          <a:noFill/>
        </p:spPr>
        <p:txBody>
          <a:bodyPr wrap="square" rtlCol="0">
            <a:spAutoFit/>
          </a:bodyPr>
          <a:lstStyle/>
          <a:p>
            <a:r>
              <a:rPr lang="en-US" sz="5400" b="1" dirty="0" err="1" smtClean="0">
                <a:solidFill>
                  <a:srgbClr val="FF0000"/>
                </a:solidFill>
                <a:latin typeface=".VnAvant" pitchFamily="34" charset="0"/>
              </a:rPr>
              <a:t>ưng</a:t>
            </a:r>
            <a:endParaRPr lang="en-US" sz="5400" b="1" dirty="0">
              <a:solidFill>
                <a:srgbClr val="FF0000"/>
              </a:solidFill>
              <a:latin typeface=".VnAvant"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798890969"/>
              </p:ext>
            </p:extLst>
          </p:nvPr>
        </p:nvGraphicFramePr>
        <p:xfrm>
          <a:off x="3276600" y="1676400"/>
          <a:ext cx="2514600" cy="1280160"/>
        </p:xfrm>
        <a:graphic>
          <a:graphicData uri="http://schemas.openxmlformats.org/drawingml/2006/table">
            <a:tbl>
              <a:tblPr firstRow="1" bandRow="1">
                <a:tableStyleId>{5C22544A-7EE6-4342-B048-85BDC9FD1C3A}</a:tableStyleId>
              </a:tblPr>
              <a:tblGrid>
                <a:gridCol w="1257300"/>
                <a:gridCol w="1257300"/>
              </a:tblGrid>
              <a:tr h="639773">
                <a:tc>
                  <a:txBody>
                    <a:bodyPr/>
                    <a:lstStyle/>
                    <a:p>
                      <a:pPr algn="ctr"/>
                      <a:r>
                        <a:rPr lang="en-US" sz="3600" dirty="0" err="1" smtClean="0">
                          <a:latin typeface=".VnAvant" pitchFamily="34" charset="0"/>
                        </a:rPr>
                        <a:t>tr</a:t>
                      </a:r>
                      <a:endParaRPr lang="en-US" sz="3600" dirty="0">
                        <a:latin typeface=".VnAvant" pitchFamily="34" charset="0"/>
                      </a:endParaRPr>
                    </a:p>
                  </a:txBody>
                  <a:tcPr/>
                </a:tc>
                <a:tc>
                  <a:txBody>
                    <a:bodyPr/>
                    <a:lstStyle/>
                    <a:p>
                      <a:pPr algn="ctr"/>
                      <a:r>
                        <a:rPr lang="en-US" sz="3600" dirty="0" err="1" smtClean="0">
                          <a:solidFill>
                            <a:srgbClr val="FF0000"/>
                          </a:solidFill>
                          <a:latin typeface=".VnAvant" pitchFamily="34" charset="0"/>
                        </a:rPr>
                        <a:t>ong</a:t>
                      </a:r>
                      <a:endParaRPr lang="en-US" sz="3600" dirty="0">
                        <a:solidFill>
                          <a:srgbClr val="FF0000"/>
                        </a:solidFill>
                        <a:latin typeface=".VnAvant" pitchFamily="34" charset="0"/>
                      </a:endParaRPr>
                    </a:p>
                  </a:txBody>
                  <a:tcPr/>
                </a:tc>
              </a:tr>
              <a:tr h="639773">
                <a:tc gridSpan="2">
                  <a:txBody>
                    <a:bodyPr/>
                    <a:lstStyle/>
                    <a:p>
                      <a:pPr algn="ctr"/>
                      <a:r>
                        <a:rPr lang="en-US" sz="3600" b="1" dirty="0" err="1" smtClean="0">
                          <a:solidFill>
                            <a:schemeClr val="dk1"/>
                          </a:solidFill>
                          <a:latin typeface=".VnAvant" pitchFamily="34" charset="0"/>
                        </a:rPr>
                        <a:t>tr</a:t>
                      </a:r>
                      <a:r>
                        <a:rPr lang="en-US" sz="3600" b="1" dirty="0" err="1" smtClean="0">
                          <a:solidFill>
                            <a:srgbClr val="FF0000"/>
                          </a:solidFill>
                          <a:latin typeface=".VnAvant" pitchFamily="34" charset="0"/>
                        </a:rPr>
                        <a:t>ong</a:t>
                      </a:r>
                      <a:endParaRPr lang="en-US" sz="3600" b="1" dirty="0">
                        <a:solidFill>
                          <a:srgbClr val="FF0000"/>
                        </a:solidFill>
                        <a:latin typeface=".VnAvant" pitchFamily="34" charset="0"/>
                      </a:endParaRPr>
                    </a:p>
                  </a:txBody>
                  <a:tcPr/>
                </a:tc>
                <a:tc hMerge="1">
                  <a:txBody>
                    <a:bodyPr/>
                    <a:lstStyle/>
                    <a:p>
                      <a:endParaRPr lang="en-US"/>
                    </a:p>
                  </a:txBody>
                  <a:tcPr/>
                </a:tc>
              </a:tr>
            </a:tbl>
          </a:graphicData>
        </a:graphic>
      </p:graphicFrame>
      <p:sp>
        <p:nvSpPr>
          <p:cNvPr id="10" name="TextBox 9"/>
          <p:cNvSpPr txBox="1"/>
          <p:nvPr/>
        </p:nvSpPr>
        <p:spPr>
          <a:xfrm>
            <a:off x="762000" y="3048000"/>
            <a:ext cx="7810500" cy="1200329"/>
          </a:xfrm>
          <a:prstGeom prst="rect">
            <a:avLst/>
          </a:prstGeom>
          <a:noFill/>
        </p:spPr>
        <p:txBody>
          <a:bodyPr wrap="square" rtlCol="0">
            <a:spAutoFit/>
          </a:bodyPr>
          <a:lstStyle/>
          <a:p>
            <a:r>
              <a:rPr lang="en-US" sz="3600" b="1" dirty="0" smtClean="0">
                <a:latin typeface=".VnAvant" pitchFamily="34" charset="0"/>
              </a:rPr>
              <a:t>dõng</a:t>
            </a:r>
            <a:r>
              <a:rPr lang="en-US" sz="3600" b="1" dirty="0" smtClean="0">
                <a:latin typeface=".VnAvant" pitchFamily="34" charset="0"/>
              </a:rPr>
              <a:t>    võng       bổng       cộng</a:t>
            </a:r>
            <a:endParaRPr lang="en-US" sz="3600" b="1" dirty="0" smtClean="0">
              <a:latin typeface=".VnAvant" pitchFamily="34" charset="0"/>
            </a:endParaRPr>
          </a:p>
          <a:p>
            <a:r>
              <a:rPr lang="en-US" sz="3600" b="1" dirty="0" smtClean="0">
                <a:latin typeface=".VnAvant" pitchFamily="34" charset="0"/>
              </a:rPr>
              <a:t>thúng    vũng       đựng      hửng</a:t>
            </a:r>
            <a:endParaRPr lang="en-US" sz="3600" b="1" dirty="0">
              <a:latin typeface=".VnAvant" pitchFamily="34" charset="0"/>
            </a:endParaRPr>
          </a:p>
        </p:txBody>
      </p:sp>
      <p:sp>
        <p:nvSpPr>
          <p:cNvPr id="11" name="TextBox 10"/>
          <p:cNvSpPr txBox="1"/>
          <p:nvPr/>
        </p:nvSpPr>
        <p:spPr>
          <a:xfrm>
            <a:off x="152400" y="6096000"/>
            <a:ext cx="3619501" cy="646331"/>
          </a:xfrm>
          <a:prstGeom prst="rect">
            <a:avLst/>
          </a:prstGeom>
          <a:noFill/>
        </p:spPr>
        <p:txBody>
          <a:bodyPr wrap="square" rtlCol="0">
            <a:spAutoFit/>
          </a:bodyPr>
          <a:lstStyle/>
          <a:p>
            <a:r>
              <a:rPr lang="en-US" sz="3600" b="1" dirty="0">
                <a:latin typeface=".VnAvant" pitchFamily="34" charset="0"/>
              </a:rPr>
              <a:t>c</a:t>
            </a:r>
            <a:r>
              <a:rPr lang="en-US" sz="3600" b="1" dirty="0" smtClean="0">
                <a:latin typeface=".VnAvant" pitchFamily="34" charset="0"/>
              </a:rPr>
              <a:t>hong </a:t>
            </a:r>
            <a:r>
              <a:rPr lang="en-US" sz="3600" b="1" dirty="0" smtClean="0">
                <a:latin typeface=".VnAvant" pitchFamily="34" charset="0"/>
              </a:rPr>
              <a:t>chóng</a:t>
            </a:r>
            <a:endParaRPr lang="en-US" sz="3600" b="1" dirty="0">
              <a:latin typeface=".VnAvant" pitchFamily="34" charset="0"/>
            </a:endParaRPr>
          </a:p>
        </p:txBody>
      </p:sp>
      <p:sp>
        <p:nvSpPr>
          <p:cNvPr id="15" name="TextBox 14"/>
          <p:cNvSpPr txBox="1"/>
          <p:nvPr/>
        </p:nvSpPr>
        <p:spPr>
          <a:xfrm>
            <a:off x="3581400" y="6096000"/>
            <a:ext cx="2743200" cy="646331"/>
          </a:xfrm>
          <a:prstGeom prst="rect">
            <a:avLst/>
          </a:prstGeom>
          <a:noFill/>
        </p:spPr>
        <p:txBody>
          <a:bodyPr wrap="square" rtlCol="0">
            <a:spAutoFit/>
          </a:bodyPr>
          <a:lstStyle/>
          <a:p>
            <a:r>
              <a:rPr lang="en-US" sz="3600" b="1" dirty="0">
                <a:latin typeface=".VnAvant" pitchFamily="34" charset="0"/>
              </a:rPr>
              <a:t>b</a:t>
            </a:r>
            <a:r>
              <a:rPr lang="en-US" sz="3600" b="1" dirty="0" smtClean="0">
                <a:latin typeface=".VnAvant" pitchFamily="34" charset="0"/>
              </a:rPr>
              <a:t>ông súng</a:t>
            </a:r>
            <a:endParaRPr lang="en-US" sz="3600" b="1" dirty="0">
              <a:latin typeface=".VnAvant" pitchFamily="34" charset="0"/>
            </a:endParaRPr>
          </a:p>
        </p:txBody>
      </p:sp>
      <p:sp>
        <p:nvSpPr>
          <p:cNvPr id="16" name="TextBox 15"/>
          <p:cNvSpPr txBox="1"/>
          <p:nvPr/>
        </p:nvSpPr>
        <p:spPr>
          <a:xfrm>
            <a:off x="6248400" y="6096000"/>
            <a:ext cx="2971800" cy="646331"/>
          </a:xfrm>
          <a:prstGeom prst="rect">
            <a:avLst/>
          </a:prstGeom>
          <a:noFill/>
        </p:spPr>
        <p:txBody>
          <a:bodyPr wrap="square" rtlCol="0">
            <a:spAutoFit/>
          </a:bodyPr>
          <a:lstStyle/>
          <a:p>
            <a:r>
              <a:rPr lang="en-US" sz="3600" b="1" dirty="0" smtClean="0">
                <a:latin typeface=".VnAvant" pitchFamily="34" charset="0"/>
              </a:rPr>
              <a:t>bánh </a:t>
            </a:r>
            <a:r>
              <a:rPr lang="en-US" sz="3600" b="1" dirty="0" smtClean="0">
                <a:latin typeface=".VnAvant" pitchFamily="34" charset="0"/>
              </a:rPr>
              <a:t>chưng</a:t>
            </a:r>
            <a:endParaRPr lang="en-US" sz="3600" b="1" dirty="0">
              <a:latin typeface=".VnAvant" pitchFamily="34" charset="0"/>
            </a:endParaRPr>
          </a:p>
        </p:txBody>
      </p:sp>
      <p:sp>
        <p:nvSpPr>
          <p:cNvPr id="17" name="TextBox 16"/>
          <p:cNvSpPr txBox="1"/>
          <p:nvPr/>
        </p:nvSpPr>
        <p:spPr>
          <a:xfrm>
            <a:off x="5257800" y="685800"/>
            <a:ext cx="1600200" cy="923330"/>
          </a:xfrm>
          <a:prstGeom prst="rect">
            <a:avLst/>
          </a:prstGeom>
          <a:noFill/>
        </p:spPr>
        <p:txBody>
          <a:bodyPr wrap="square" rtlCol="0">
            <a:spAutoFit/>
          </a:bodyPr>
          <a:lstStyle/>
          <a:p>
            <a:r>
              <a:rPr lang="en-US" sz="5400" b="1" dirty="0" err="1" smtClean="0">
                <a:solidFill>
                  <a:srgbClr val="FF0000"/>
                </a:solidFill>
                <a:latin typeface=".VnAvant" pitchFamily="34" charset="0"/>
              </a:rPr>
              <a:t>ung</a:t>
            </a:r>
            <a:endParaRPr lang="en-US" sz="5400" b="1" dirty="0">
              <a:solidFill>
                <a:srgbClr val="FF0000"/>
              </a:solidFill>
              <a:latin typeface=".VnAvant"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58" y="4419600"/>
            <a:ext cx="2124941" cy="168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459" y="4419600"/>
            <a:ext cx="227659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462" y="4419600"/>
            <a:ext cx="2319338" cy="168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circle(in)">
                                      <p:cBhvr>
                                        <p:cTn id="37" dur="2000"/>
                                        <p:tgtEl>
                                          <p:spTgt spid="205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circle(in)">
                                      <p:cBhvr>
                                        <p:cTn id="53" dur="2000"/>
                                        <p:tgtEl>
                                          <p:spTgt spid="2052"/>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atin typeface=".VnAvant" pitchFamily="34" charset="0"/>
              </a:rPr>
              <a:t>Giải </a:t>
            </a:r>
            <a:r>
              <a:rPr lang="en-US" sz="4800" b="1" dirty="0" smtClean="0">
                <a:latin typeface=".VnAvant" pitchFamily="34" charset="0"/>
              </a:rPr>
              <a:t>lao</a:t>
            </a:r>
            <a:endParaRPr lang="en-US" sz="4800" b="1" dirty="0">
              <a:latin typeface=".VnAvant" pitchFamily="34" charset="0"/>
            </a:endParaRPr>
          </a:p>
        </p:txBody>
      </p:sp>
      <p:pic>
        <p:nvPicPr>
          <p:cNvPr id="4" name="video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157276"/>
            <a:ext cx="6624602" cy="4968888"/>
          </a:xfrm>
        </p:spPr>
      </p:pic>
    </p:spTree>
    <p:extLst>
      <p:ext uri="{BB962C8B-B14F-4D97-AF65-F5344CB8AC3E}">
        <p14:creationId xmlns:p14="http://schemas.microsoft.com/office/powerpoint/2010/main" val="1058002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52401"/>
            <a:ext cx="35052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smtClean="0">
                <a:solidFill>
                  <a:schemeClr val="tx1"/>
                </a:solidFill>
              </a:rPr>
              <a:t>   </a:t>
            </a:r>
            <a:r>
              <a:rPr lang="en-US" sz="4400" b="1" dirty="0" err="1" smtClean="0">
                <a:solidFill>
                  <a:schemeClr val="tx1"/>
                </a:solidFill>
                <a:latin typeface=".VnAvant" pitchFamily="34" charset="0"/>
              </a:rPr>
              <a:t>viÕt</a:t>
            </a:r>
            <a:r>
              <a:rPr lang="en-US" sz="4400" b="1" dirty="0" smtClean="0">
                <a:solidFill>
                  <a:schemeClr val="tx1"/>
                </a:solidFill>
                <a:latin typeface=".VnAvant" pitchFamily="34" charset="0"/>
              </a:rPr>
              <a:t> </a:t>
            </a:r>
            <a:r>
              <a:rPr lang="en-US" sz="4400" b="1" dirty="0" err="1" smtClean="0">
                <a:solidFill>
                  <a:schemeClr val="tx1"/>
                </a:solidFill>
                <a:latin typeface=".VnAvant" pitchFamily="34" charset="0"/>
              </a:rPr>
              <a:t>bảng</a:t>
            </a:r>
            <a:endParaRPr lang="en-US" sz="4400" b="1" dirty="0">
              <a:solidFill>
                <a:schemeClr val="tx1"/>
              </a:solidFill>
            </a:endParaRPr>
          </a:p>
        </p:txBody>
      </p:sp>
      <p:sp>
        <p:nvSpPr>
          <p:cNvPr id="5" name="Oval 4"/>
          <p:cNvSpPr/>
          <p:nvPr/>
        </p:nvSpPr>
        <p:spPr>
          <a:xfrm>
            <a:off x="228600" y="228601"/>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rPr>
              <a:t>3</a:t>
            </a:r>
          </a:p>
        </p:txBody>
      </p:sp>
      <p:sp>
        <p:nvSpPr>
          <p:cNvPr id="6" name="TextBox 5"/>
          <p:cNvSpPr txBox="1"/>
          <p:nvPr/>
        </p:nvSpPr>
        <p:spPr>
          <a:xfrm>
            <a:off x="1524000" y="1600200"/>
            <a:ext cx="8763000" cy="1569660"/>
          </a:xfrm>
          <a:prstGeom prst="rect">
            <a:avLst/>
          </a:prstGeom>
          <a:noFill/>
        </p:spPr>
        <p:txBody>
          <a:bodyPr wrap="square" rtlCol="0">
            <a:spAutoFit/>
          </a:bodyPr>
          <a:lstStyle/>
          <a:p>
            <a:r>
              <a:rPr lang="en-US" sz="9600" dirty="0" err="1" smtClean="0">
                <a:latin typeface="HP001 4 hàng 2 ô ly" pitchFamily="34" charset="0"/>
              </a:rPr>
              <a:t>ông</a:t>
            </a:r>
            <a:r>
              <a:rPr lang="en-US" sz="9600" dirty="0" smtClean="0">
                <a:latin typeface="HP001 4 hàng 2 ô ly" pitchFamily="34" charset="0"/>
              </a:rPr>
              <a:t>    </a:t>
            </a:r>
            <a:r>
              <a:rPr lang="en-US" sz="9600" dirty="0" err="1" smtClean="0">
                <a:latin typeface="HP001 4 hàng 2 ô ly" pitchFamily="34" charset="0"/>
              </a:rPr>
              <a:t>ưng</a:t>
            </a:r>
            <a:endParaRPr lang="en-US" sz="9600" dirty="0">
              <a:latin typeface="HP001 4 hàng 2 ô ly" pitchFamily="34" charset="0"/>
            </a:endParaRPr>
          </a:p>
        </p:txBody>
      </p:sp>
      <p:sp>
        <p:nvSpPr>
          <p:cNvPr id="7" name="TextBox 6"/>
          <p:cNvSpPr txBox="1"/>
          <p:nvPr/>
        </p:nvSpPr>
        <p:spPr>
          <a:xfrm>
            <a:off x="1600200" y="4373940"/>
            <a:ext cx="7620000" cy="1569660"/>
          </a:xfrm>
          <a:prstGeom prst="rect">
            <a:avLst/>
          </a:prstGeom>
          <a:noFill/>
        </p:spPr>
        <p:txBody>
          <a:bodyPr wrap="square" rtlCol="0">
            <a:spAutoFit/>
          </a:bodyPr>
          <a:lstStyle/>
          <a:p>
            <a:r>
              <a:rPr lang="en-US" sz="9600" dirty="0" err="1">
                <a:latin typeface="HP001 4 hàng 2 ô ly" pitchFamily="34" charset="0"/>
              </a:rPr>
              <a:t>b</a:t>
            </a:r>
            <a:r>
              <a:rPr lang="en-US" sz="9600" dirty="0" err="1" smtClean="0">
                <a:latin typeface="HP001 4 hàng 2 ô ly" pitchFamily="34" charset="0"/>
              </a:rPr>
              <a:t>ông</a:t>
            </a:r>
            <a:r>
              <a:rPr lang="en-US" sz="9600" dirty="0" smtClean="0">
                <a:latin typeface="HP001 4 hàng 2 ô ly" pitchFamily="34" charset="0"/>
              </a:rPr>
              <a:t> </a:t>
            </a:r>
            <a:r>
              <a:rPr lang="en-US" sz="9600" dirty="0" err="1" smtClean="0">
                <a:latin typeface="HP001 4 hàng 2 ô ly" pitchFamily="34" charset="0"/>
              </a:rPr>
              <a:t>súng</a:t>
            </a:r>
            <a:endParaRPr lang="en-US" sz="9600" dirty="0">
              <a:latin typeface="HP001 4 hàng 2 ô ly" pitchFamily="34" charset="0"/>
            </a:endParaRPr>
          </a:p>
        </p:txBody>
      </p:sp>
    </p:spTree>
    <p:extLst>
      <p:ext uri="{BB962C8B-B14F-4D97-AF65-F5344CB8AC3E}">
        <p14:creationId xmlns:p14="http://schemas.microsoft.com/office/powerpoint/2010/main" val="384519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2228850" y="838200"/>
            <a:ext cx="63104" cy="5181600"/>
          </a:xfrm>
          <a:prstGeom prst="line">
            <a:avLst/>
          </a:prstGeom>
          <a:noFill/>
          <a:ln w="9525">
            <a:solidFill>
              <a:srgbClr val="008000"/>
            </a:solidFill>
            <a:round/>
            <a:headEnd/>
            <a:tailEnd/>
          </a:ln>
          <a:scene3d>
            <a:camera prst="legacyObliqueTopLeft"/>
            <a:lightRig rig="legacyFlat3" dir="t"/>
          </a:scene3d>
          <a:sp3d extrusionH="430200" prstMaterial="legacyMatte">
            <a:bevelT w="13500" h="13500" prst="angle"/>
            <a:bevelB w="13500" h="13500" prst="angle"/>
            <a:extrusionClr>
              <a:srgbClr val="0080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39" name="Line 3"/>
          <p:cNvSpPr>
            <a:spLocks noChangeShapeType="1"/>
          </p:cNvSpPr>
          <p:nvPr/>
        </p:nvSpPr>
        <p:spPr bwMode="auto">
          <a:xfrm flipV="1">
            <a:off x="2286000" y="5943600"/>
            <a:ext cx="4686300" cy="76200"/>
          </a:xfrm>
          <a:prstGeom prst="line">
            <a:avLst/>
          </a:prstGeom>
          <a:noFill/>
          <a:ln w="9525">
            <a:solidFill>
              <a:srgbClr val="CC99FF"/>
            </a:solidFill>
            <a:round/>
            <a:headEnd/>
            <a:tailEnd/>
          </a:ln>
          <a:scene3d>
            <a:camera prst="legacyObliqueTopLeft"/>
            <a:lightRig rig="legacyFlat3" dir="t"/>
          </a:scene3d>
          <a:sp3d extrusionH="430200" prstMaterial="legacyMatte">
            <a:bevelT w="13500" h="13500" prst="angle"/>
            <a:bevelB w="13500" h="13500" prst="angle"/>
            <a:extrusionClr>
              <a:srgbClr val="CC99FF"/>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0" name="Line 4"/>
          <p:cNvSpPr>
            <a:spLocks noChangeShapeType="1"/>
          </p:cNvSpPr>
          <p:nvPr/>
        </p:nvSpPr>
        <p:spPr bwMode="auto">
          <a:xfrm flipV="1">
            <a:off x="2228850" y="838200"/>
            <a:ext cx="4629150" cy="46038"/>
          </a:xfrm>
          <a:prstGeom prst="line">
            <a:avLst/>
          </a:prstGeom>
          <a:noFill/>
          <a:ln w="9525">
            <a:solidFill>
              <a:srgbClr val="CC3300"/>
            </a:solidFill>
            <a:round/>
            <a:headEnd/>
            <a:tailEnd/>
          </a:ln>
          <a:scene3d>
            <a:camera prst="legacyObliqueTopLeft"/>
            <a:lightRig rig="legacyFlat3" dir="t"/>
          </a:scene3d>
          <a:sp3d extrusionH="430200" prstMaterial="legacyMatte">
            <a:bevelT w="13500" h="13500" prst="angle"/>
            <a:bevelB w="13500" h="13500" prst="angle"/>
            <a:extrusionClr>
              <a:srgbClr val="CC33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1" name="Line 5"/>
          <p:cNvSpPr>
            <a:spLocks noChangeShapeType="1"/>
          </p:cNvSpPr>
          <p:nvPr/>
        </p:nvSpPr>
        <p:spPr bwMode="auto">
          <a:xfrm>
            <a:off x="6894911" y="838200"/>
            <a:ext cx="34528" cy="5105400"/>
          </a:xfrm>
          <a:prstGeom prst="line">
            <a:avLst/>
          </a:prstGeom>
          <a:noFill/>
          <a:ln w="9525">
            <a:solidFill>
              <a:srgbClr val="FFCC00"/>
            </a:solidFill>
            <a:round/>
            <a:headEnd/>
            <a:tailEnd/>
          </a:ln>
          <a:scene3d>
            <a:camera prst="legacyObliqueTopLeft"/>
            <a:lightRig rig="legacyFlat3" dir="t"/>
          </a:scene3d>
          <a:sp3d extrusionH="430200" prstMaterial="legacyMatte">
            <a:bevelT w="13500" h="13500" prst="angle"/>
            <a:bevelB w="13500" h="13500" prst="angle"/>
            <a:extrusionClr>
              <a:srgbClr val="FFCC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2" name="Line 6"/>
          <p:cNvSpPr>
            <a:spLocks noChangeShapeType="1"/>
          </p:cNvSpPr>
          <p:nvPr/>
        </p:nvSpPr>
        <p:spPr bwMode="auto">
          <a:xfrm>
            <a:off x="2386012" y="2743200"/>
            <a:ext cx="34529" cy="3048000"/>
          </a:xfrm>
          <a:prstGeom prst="line">
            <a:avLst/>
          </a:prstGeom>
          <a:noFill/>
          <a:ln w="107950">
            <a:solidFill>
              <a:srgbClr val="0066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spAutoFit/>
          </a:bodyPr>
          <a:lstStyle/>
          <a:p>
            <a:endParaRPr lang="en-US" dirty="0"/>
          </a:p>
        </p:txBody>
      </p:sp>
      <p:sp>
        <p:nvSpPr>
          <p:cNvPr id="14343" name="Line 7"/>
          <p:cNvSpPr>
            <a:spLocks noChangeShapeType="1"/>
          </p:cNvSpPr>
          <p:nvPr/>
        </p:nvSpPr>
        <p:spPr bwMode="auto">
          <a:xfrm>
            <a:off x="2141936" y="5638800"/>
            <a:ext cx="1872853"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4" name="Line 8"/>
          <p:cNvSpPr>
            <a:spLocks noChangeShapeType="1"/>
          </p:cNvSpPr>
          <p:nvPr/>
        </p:nvSpPr>
        <p:spPr bwMode="auto">
          <a:xfrm flipH="1">
            <a:off x="2286000" y="5715000"/>
            <a:ext cx="2028825" cy="460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5" name="Line 9"/>
          <p:cNvSpPr>
            <a:spLocks noChangeShapeType="1"/>
          </p:cNvSpPr>
          <p:nvPr/>
        </p:nvSpPr>
        <p:spPr bwMode="auto">
          <a:xfrm>
            <a:off x="2514600" y="2819400"/>
            <a:ext cx="34529" cy="2971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6" name="Line 10"/>
          <p:cNvSpPr>
            <a:spLocks noChangeShapeType="1"/>
          </p:cNvSpPr>
          <p:nvPr/>
        </p:nvSpPr>
        <p:spPr bwMode="auto">
          <a:xfrm>
            <a:off x="2471737" y="2895600"/>
            <a:ext cx="100013" cy="289560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8" name="WordArt 12"/>
          <p:cNvSpPr>
            <a:spLocks noChangeArrowheads="1" noChangeShapeType="1" noTextEdit="1"/>
          </p:cNvSpPr>
          <p:nvPr/>
        </p:nvSpPr>
        <p:spPr bwMode="auto">
          <a:xfrm>
            <a:off x="2943225" y="1447802"/>
            <a:ext cx="3128963" cy="2773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Tiết</a:t>
            </a: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 2</a:t>
            </a:r>
          </a:p>
        </p:txBody>
      </p:sp>
    </p:spTree>
    <p:extLst>
      <p:ext uri="{BB962C8B-B14F-4D97-AF65-F5344CB8AC3E}">
        <p14:creationId xmlns:p14="http://schemas.microsoft.com/office/powerpoint/2010/main" val="3578408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52401"/>
            <a:ext cx="35052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smtClean="0">
                <a:solidFill>
                  <a:schemeClr val="tx1"/>
                </a:solidFill>
              </a:rPr>
              <a:t>   </a:t>
            </a:r>
            <a:r>
              <a:rPr lang="en-US" sz="4400" b="1" dirty="0" err="1" smtClean="0">
                <a:solidFill>
                  <a:schemeClr val="tx1"/>
                </a:solidFill>
                <a:latin typeface=".VnAvant" pitchFamily="34" charset="0"/>
              </a:rPr>
              <a:t>viÕt</a:t>
            </a:r>
            <a:r>
              <a:rPr lang="en-US" sz="4400" b="1" dirty="0" smtClean="0">
                <a:solidFill>
                  <a:schemeClr val="tx1"/>
                </a:solidFill>
                <a:latin typeface=".VnAvant" pitchFamily="34" charset="0"/>
              </a:rPr>
              <a:t> </a:t>
            </a:r>
            <a:r>
              <a:rPr lang="en-US" sz="4400" b="1" dirty="0" err="1" smtClean="0">
                <a:solidFill>
                  <a:schemeClr val="tx1"/>
                </a:solidFill>
                <a:latin typeface=".VnAvant" pitchFamily="34" charset="0"/>
              </a:rPr>
              <a:t>vë</a:t>
            </a:r>
            <a:endParaRPr lang="en-US" sz="4400" b="1" dirty="0">
              <a:solidFill>
                <a:schemeClr val="tx1"/>
              </a:solidFill>
            </a:endParaRPr>
          </a:p>
        </p:txBody>
      </p:sp>
      <p:sp>
        <p:nvSpPr>
          <p:cNvPr id="5" name="Oval 4"/>
          <p:cNvSpPr/>
          <p:nvPr/>
        </p:nvSpPr>
        <p:spPr>
          <a:xfrm>
            <a:off x="228600" y="228601"/>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rPr>
              <a:t>3</a:t>
            </a:r>
          </a:p>
        </p:txBody>
      </p:sp>
      <p:pic>
        <p:nvPicPr>
          <p:cNvPr id="3074" name="Picture 2" descr="D:\lớp 1 năm 2020 -2021 knttvcs\ảnh tiếng việt\tu-the-ngoi-hoc-dung-cho-tre-60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72837"/>
            <a:ext cx="8406246" cy="560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913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800" y="4267200"/>
            <a:ext cx="8458200" cy="2554545"/>
          </a:xfrm>
          <a:prstGeom prst="rect">
            <a:avLst/>
          </a:prstGeom>
          <a:noFill/>
        </p:spPr>
        <p:txBody>
          <a:bodyPr wrap="square" rtlCol="0">
            <a:spAutoFit/>
          </a:bodyPr>
          <a:lstStyle/>
          <a:p>
            <a:pPr algn="just"/>
            <a:r>
              <a:rPr lang="en-US" sz="3200" dirty="0" smtClean="0">
                <a:latin typeface=".VnAvant" pitchFamily="34" charset="0"/>
              </a:rPr>
              <a:t>      </a:t>
            </a:r>
            <a:r>
              <a:rPr lang="en-US" sz="3200" dirty="0" smtClean="0">
                <a:latin typeface=".VnAvant" pitchFamily="34" charset="0"/>
              </a:rPr>
              <a:t>Nam theo mẹ ra chợ. Chợ đông vui và bán đủ thứ. Ngay từ cổng là những dãy hàng đồ dùng gia đình. Bên trong là hàng rau, thịt và cá. </a:t>
            </a:r>
            <a:r>
              <a:rPr lang="en-US" sz="3200" dirty="0" smtClean="0">
                <a:latin typeface=".VnAvant" pitchFamily="34" charset="0"/>
              </a:rPr>
              <a:t>Nam thích lắm vì lần đầu cùng mẹ đi chợ.</a:t>
            </a:r>
            <a:r>
              <a:rPr lang="en-US" sz="3200" dirty="0" smtClean="0">
                <a:latin typeface=".VnAvant" pitchFamily="34" charset="0"/>
              </a:rPr>
              <a:t> </a:t>
            </a:r>
            <a:endParaRPr lang="en-US" sz="32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1004"/>
            <a:ext cx="8915400" cy="425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481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OneDrive\NAM HOC 2019- 2020\e TIN\Tap huan Elearning_2018\Minh hoa\Anh\001-6_500_01.png">
            <a:extLst>
              <a:ext uri="{FF2B5EF4-FFF2-40B4-BE49-F238E27FC236}">
                <a16:creationId xmlns:a16="http://schemas.microsoft.com/office/drawing/2014/main" xmlns="" id="{78ED9BA3-D843-4197-B16B-CB061D7D3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616" y="700089"/>
            <a:ext cx="564713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3">
            <a:extLst>
              <a:ext uri="{FF2B5EF4-FFF2-40B4-BE49-F238E27FC236}">
                <a16:creationId xmlns:a16="http://schemas.microsoft.com/office/drawing/2014/main" xmlns="" id="{458FB854-7680-48DA-A765-071EFCB64D6E}"/>
              </a:ext>
            </a:extLst>
          </p:cNvPr>
          <p:cNvSpPr txBox="1">
            <a:spLocks noChangeArrowheads="1"/>
          </p:cNvSpPr>
          <p:nvPr/>
        </p:nvSpPr>
        <p:spPr bwMode="auto">
          <a:xfrm>
            <a:off x="2590800" y="2586040"/>
            <a:ext cx="43183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200" b="1" dirty="0"/>
              <a:t>GIẢI LAO</a:t>
            </a:r>
          </a:p>
        </p:txBody>
      </p:sp>
    </p:spTree>
    <p:extLst>
      <p:ext uri="{BB962C8B-B14F-4D97-AF65-F5344CB8AC3E}">
        <p14:creationId xmlns:p14="http://schemas.microsoft.com/office/powerpoint/2010/main" val="20843764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B68A5AE1-99C1-41FA-AFAB-4C5CB90654C0}"/>
  <p:tag name="ISPRING_CUSTOM_TIMING_USED" val="1"/>
  <p:tag name="ISPRING_PLAYER_LAYOUT_TYPE" val="Full"/>
  <p:tag name="GENSWF_SLIDE_TITLE" val="CHÀO TẠM BIỆT"/>
  <p:tag name="GENSWF_ADVANCE_TIME" val="360.929"/>
  <p:tag name="ISPRING_SLIDE_ID_2" val="{BA8CF360-01C9-45C1-8B88-BDF8F12F771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74DFE4-7392-4B66-9F7E-A7DFF6BAB262}&quot;/&gt;&lt;isInvalidForFieldText val=&quot;0&quot;/&gt;&lt;Image&gt;&lt;filename val=&quot;C:\Users\Truc\AppData\Local\Temp\PR\data\asimages\{3974DFE4-7392-4B66-9F7E-A7DFF6BAB262}_60.png&quot;/&gt;&lt;left val=&quot;23&quot;/&gt;&lt;top val=&quot;156&quot;/&gt;&lt;width val=&quot;971&quot;/&gt;&lt;height val=&quot;181&quot;/&gt;&lt;hasText val=&quot;1&quot;/&gt;&lt;/Image&gt;&lt;/ThreeDShapeInfo&gt;"/>
  <p:tag name="PRESENTER_SHAPETEXTINFO" val="&lt;ShapeTextInfo&gt;&lt;TableIndex row=&quot;-1&quot; col=&quot;-1&quot;&gt;&lt;linesCount val=&quot;1&quot;/&gt;&lt;lineCharCount val=&quot;3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22C7E-7D84-4D7B-8FA9-7A5437FCCD52}&quot;/&gt;&lt;isInvalidForFieldText val=&quot;0&quot;/&gt;&lt;Image&gt;&lt;filename val=&quot;C:\Users\Truc\AppData\Local\Temp\PR\data\asimages\{35122C7E-7D84-4D7B-8FA9-7A5437FCCD52}_60.png&quot;/&gt;&lt;left val=&quot;305&quot;/&gt;&lt;top val=&quot;0&quot;/&gt;&lt;width val=&quot;377&quot;/&gt;&lt;height val=&quot;124&quot;/&gt;&lt;hasText val=&quot;1&quot;/&gt;&lt;/Image&gt;&lt;/ThreeDShapeInfo&gt;"/>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129</Words>
  <Application>Microsoft Office PowerPoint</Application>
  <PresentationFormat>On-screen Show (4:3)</PresentationFormat>
  <Paragraphs>34</Paragraphs>
  <Slides>14</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.VnAvant</vt:lpstr>
      <vt:lpstr>Arial</vt:lpstr>
      <vt:lpstr>Calibri</vt:lpstr>
      <vt:lpstr>HP001 4 hàng 2 ô ly</vt:lpstr>
      <vt:lpstr>Times New Roman</vt:lpstr>
      <vt:lpstr>Wingdings</vt:lpstr>
      <vt:lpstr>Office Theme</vt:lpstr>
      <vt:lpstr>PowerPoint Presentation</vt:lpstr>
      <vt:lpstr>PowerPoint Presentation</vt:lpstr>
      <vt:lpstr>PowerPoint Presentation</vt:lpstr>
      <vt:lpstr>Giải lao</vt:lpstr>
      <vt:lpstr>PowerPoint Presentation</vt:lpstr>
      <vt:lpstr>PowerPoint Presentation</vt:lpstr>
      <vt:lpstr>PowerPoint Presentation</vt:lpstr>
      <vt:lpstr>PowerPoint Presentation</vt:lpstr>
      <vt:lpstr>PowerPoint Presentation</vt:lpstr>
      <vt:lpstr>PowerPoint Presentation</vt:lpstr>
      <vt:lpstr>Một số hình ảnh về chợ</vt:lpstr>
      <vt:lpstr>Một số hình ảnh của siêu thị</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9</cp:revision>
  <dcterms:created xsi:type="dcterms:W3CDTF">2020-08-18T11:46:26Z</dcterms:created>
  <dcterms:modified xsi:type="dcterms:W3CDTF">2021-11-13T11:05:57Z</dcterms:modified>
</cp:coreProperties>
</file>