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7" r:id="rId2"/>
    <p:sldId id="259" r:id="rId3"/>
    <p:sldId id="260" r:id="rId4"/>
    <p:sldId id="261" r:id="rId5"/>
    <p:sldId id="262" r:id="rId6"/>
    <p:sldId id="263" r:id="rId7"/>
    <p:sldId id="264" r:id="rId8"/>
    <p:sldId id="265" r:id="rId9"/>
    <p:sldId id="266" r:id="rId10"/>
    <p:sldId id="267" r:id="rId11"/>
    <p:sldId id="268" r:id="rId12"/>
    <p:sldId id="270" r:id="rId13"/>
    <p:sldId id="271"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1260" y="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EB5B46-B35C-4A76-B0E9-01DA6647944B}" type="datetimeFigureOut">
              <a:rPr lang="en-US" smtClean="0"/>
              <a:t>11/18/2021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3E9F04-10AD-4660-8155-D21DCA287489}" type="slidenum">
              <a:rPr lang="en-US" smtClean="0"/>
              <a:t>‹#›</a:t>
            </a:fld>
            <a:endParaRPr lang="en-US"/>
          </a:p>
        </p:txBody>
      </p:sp>
    </p:spTree>
    <p:extLst>
      <p:ext uri="{BB962C8B-B14F-4D97-AF65-F5344CB8AC3E}">
        <p14:creationId xmlns:p14="http://schemas.microsoft.com/office/powerpoint/2010/main" val="178413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7C7658-DD5F-497C-9395-5C29738E05F8}" type="slidenum">
              <a:rPr lang="en-US" smtClean="0"/>
              <a:t>1</a:t>
            </a:fld>
            <a:endParaRPr lang="en-US"/>
          </a:p>
        </p:txBody>
      </p:sp>
    </p:spTree>
    <p:extLst>
      <p:ext uri="{BB962C8B-B14F-4D97-AF65-F5344CB8AC3E}">
        <p14:creationId xmlns:p14="http://schemas.microsoft.com/office/powerpoint/2010/main" val="3057316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7C7658-DD5F-497C-9395-5C29738E05F8}" type="slidenum">
              <a:rPr lang="en-US" smtClean="0"/>
              <a:t>6</a:t>
            </a:fld>
            <a:endParaRPr lang="en-US"/>
          </a:p>
        </p:txBody>
      </p:sp>
    </p:spTree>
    <p:extLst>
      <p:ext uri="{BB962C8B-B14F-4D97-AF65-F5344CB8AC3E}">
        <p14:creationId xmlns:p14="http://schemas.microsoft.com/office/powerpoint/2010/main" val="3057316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5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fld id="{E068F340-0E12-4D90-921F-B2D0B6FB462D}" type="slidenum">
              <a:rPr lang="en-US" altLang="en-US" smtClean="0"/>
              <a:pPr eaLnBrk="1" hangingPunct="1"/>
              <a:t>13</a:t>
            </a:fld>
            <a:endParaRPr lang="en-US" altLang="en-US"/>
          </a:p>
        </p:txBody>
      </p:sp>
    </p:spTree>
    <p:extLst>
      <p:ext uri="{BB962C8B-B14F-4D97-AF65-F5344CB8AC3E}">
        <p14:creationId xmlns:p14="http://schemas.microsoft.com/office/powerpoint/2010/main" val="3707115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6AAB989-32C8-4B2E-8C4C-09366F252BE0}"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3163175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AAB989-32C8-4B2E-8C4C-09366F252BE0}"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953316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AAB989-32C8-4B2E-8C4C-09366F252BE0}"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143232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AAB989-32C8-4B2E-8C4C-09366F252BE0}"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3525414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AAB989-32C8-4B2E-8C4C-09366F252BE0}"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3283503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AAB989-32C8-4B2E-8C4C-09366F252BE0}" type="datetimeFigureOut">
              <a:rPr lang="en-US" smtClean="0"/>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1277472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6AAB989-32C8-4B2E-8C4C-09366F252BE0}" type="datetimeFigureOut">
              <a:rPr lang="en-US" smtClean="0"/>
              <a:t>11/18/2021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768291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AAB989-32C8-4B2E-8C4C-09366F252BE0}" type="datetimeFigureOut">
              <a:rPr lang="en-US" smtClean="0"/>
              <a:t>11/18/2021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1534584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AAB989-32C8-4B2E-8C4C-09366F252BE0}" type="datetimeFigureOut">
              <a:rPr lang="en-US" smtClean="0"/>
              <a:t>11/18/2021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1898966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AAB989-32C8-4B2E-8C4C-09366F252BE0}" type="datetimeFigureOut">
              <a:rPr lang="en-US" smtClean="0"/>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4110121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AAB989-32C8-4B2E-8C4C-09366F252BE0}" type="datetimeFigureOut">
              <a:rPr lang="en-US" smtClean="0"/>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1603800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AAB989-32C8-4B2E-8C4C-09366F252BE0}" type="datetimeFigureOut">
              <a:rPr lang="en-US" smtClean="0"/>
              <a:t>11/18/2021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FE4B5C-AEF7-456F-9991-03365307CCFB}" type="slidenum">
              <a:rPr lang="en-US" smtClean="0"/>
              <a:t>‹#›</a:t>
            </a:fld>
            <a:endParaRPr lang="en-US"/>
          </a:p>
        </p:txBody>
      </p:sp>
    </p:spTree>
    <p:extLst>
      <p:ext uri="{BB962C8B-B14F-4D97-AF65-F5344CB8AC3E}">
        <p14:creationId xmlns:p14="http://schemas.microsoft.com/office/powerpoint/2010/main" val="2902372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tags" Target="../tags/tag3.xml"/><Relationship Id="rId7" Type="http://schemas.openxmlformats.org/officeDocument/2006/relationships/image" Target="../media/image15.jpeg"/><Relationship Id="rId12" Type="http://schemas.openxmlformats.org/officeDocument/2006/relationships/audio" Target="NUL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audio" Target="../media/audio1.wav"/><Relationship Id="rId11" Type="http://schemas.openxmlformats.org/officeDocument/2006/relationships/image" Target="../media/image19.gif"/><Relationship Id="rId5" Type="http://schemas.openxmlformats.org/officeDocument/2006/relationships/notesSlide" Target="../notesSlides/notesSlide3.xml"/><Relationship Id="rId10" Type="http://schemas.openxmlformats.org/officeDocument/2006/relationships/image" Target="../media/image18.gif"/><Relationship Id="rId4" Type="http://schemas.openxmlformats.org/officeDocument/2006/relationships/slideLayout" Target="../slideLayouts/slideLayout2.xml"/><Relationship Id="rId9" Type="http://schemas.openxmlformats.org/officeDocument/2006/relationships/image" Target="../media/image17.gif"/></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Line 2"/>
          <p:cNvSpPr>
            <a:spLocks noChangeShapeType="1"/>
          </p:cNvSpPr>
          <p:nvPr/>
        </p:nvSpPr>
        <p:spPr bwMode="auto">
          <a:xfrm>
            <a:off x="2228850" y="838200"/>
            <a:ext cx="63104" cy="5181600"/>
          </a:xfrm>
          <a:prstGeom prst="line">
            <a:avLst/>
          </a:prstGeom>
          <a:noFill/>
          <a:ln w="9525">
            <a:solidFill>
              <a:srgbClr val="008000"/>
            </a:solidFill>
            <a:round/>
            <a:headEnd/>
            <a:tailEnd/>
          </a:ln>
          <a:scene3d>
            <a:camera prst="legacyObliqueTopLeft"/>
            <a:lightRig rig="legacyFlat3" dir="t"/>
          </a:scene3d>
          <a:sp3d extrusionH="430200" prstMaterial="legacyMatte">
            <a:bevelT w="13500" h="13500" prst="angle"/>
            <a:bevelB w="13500" h="13500" prst="angle"/>
            <a:extrusionClr>
              <a:srgbClr val="008000"/>
            </a:extrusionClr>
          </a:sp3d>
          <a:extLst>
            <a:ext uri="{909E8E84-426E-40DD-AFC4-6F175D3DCCD1}">
              <a14:hiddenFill xmlns:a14="http://schemas.microsoft.com/office/drawing/2010/main">
                <a:noFill/>
              </a14:hiddenFill>
            </a:ext>
          </a:extLst>
        </p:spPr>
        <p:txBody>
          <a:bodyPr>
            <a:spAutoFit/>
            <a:flatTx/>
          </a:bodyPr>
          <a:lstStyle/>
          <a:p>
            <a:endParaRPr lang="en-US"/>
          </a:p>
        </p:txBody>
      </p:sp>
      <p:sp>
        <p:nvSpPr>
          <p:cNvPr id="14339" name="Line 3"/>
          <p:cNvSpPr>
            <a:spLocks noChangeShapeType="1"/>
          </p:cNvSpPr>
          <p:nvPr/>
        </p:nvSpPr>
        <p:spPr bwMode="auto">
          <a:xfrm flipV="1">
            <a:off x="2286000" y="5943600"/>
            <a:ext cx="4686300" cy="76200"/>
          </a:xfrm>
          <a:prstGeom prst="line">
            <a:avLst/>
          </a:prstGeom>
          <a:noFill/>
          <a:ln w="9525">
            <a:solidFill>
              <a:srgbClr val="CC99FF"/>
            </a:solidFill>
            <a:round/>
            <a:headEnd/>
            <a:tailEnd/>
          </a:ln>
          <a:scene3d>
            <a:camera prst="legacyObliqueTopLeft"/>
            <a:lightRig rig="legacyFlat3" dir="t"/>
          </a:scene3d>
          <a:sp3d extrusionH="430200" prstMaterial="legacyMatte">
            <a:bevelT w="13500" h="13500" prst="angle"/>
            <a:bevelB w="13500" h="13500" prst="angle"/>
            <a:extrusionClr>
              <a:srgbClr val="CC99FF"/>
            </a:extrusionClr>
          </a:sp3d>
          <a:extLst>
            <a:ext uri="{909E8E84-426E-40DD-AFC4-6F175D3DCCD1}">
              <a14:hiddenFill xmlns:a14="http://schemas.microsoft.com/office/drawing/2010/main">
                <a:noFill/>
              </a14:hiddenFill>
            </a:ext>
          </a:extLst>
        </p:spPr>
        <p:txBody>
          <a:bodyPr>
            <a:spAutoFit/>
            <a:flatTx/>
          </a:bodyPr>
          <a:lstStyle/>
          <a:p>
            <a:endParaRPr lang="en-US"/>
          </a:p>
        </p:txBody>
      </p:sp>
      <p:sp>
        <p:nvSpPr>
          <p:cNvPr id="14340" name="Line 4"/>
          <p:cNvSpPr>
            <a:spLocks noChangeShapeType="1"/>
          </p:cNvSpPr>
          <p:nvPr/>
        </p:nvSpPr>
        <p:spPr bwMode="auto">
          <a:xfrm flipV="1">
            <a:off x="2228850" y="838200"/>
            <a:ext cx="4629150" cy="46038"/>
          </a:xfrm>
          <a:prstGeom prst="line">
            <a:avLst/>
          </a:prstGeom>
          <a:noFill/>
          <a:ln w="9525">
            <a:solidFill>
              <a:srgbClr val="CC3300"/>
            </a:solidFill>
            <a:round/>
            <a:headEnd/>
            <a:tailEnd/>
          </a:ln>
          <a:scene3d>
            <a:camera prst="legacyObliqueTopLeft"/>
            <a:lightRig rig="legacyFlat3" dir="t"/>
          </a:scene3d>
          <a:sp3d extrusionH="430200" prstMaterial="legacyMatte">
            <a:bevelT w="13500" h="13500" prst="angle"/>
            <a:bevelB w="13500" h="13500" prst="angle"/>
            <a:extrusionClr>
              <a:srgbClr val="CC3300"/>
            </a:extrusionClr>
          </a:sp3d>
          <a:extLst>
            <a:ext uri="{909E8E84-426E-40DD-AFC4-6F175D3DCCD1}">
              <a14:hiddenFill xmlns:a14="http://schemas.microsoft.com/office/drawing/2010/main">
                <a:noFill/>
              </a14:hiddenFill>
            </a:ext>
          </a:extLst>
        </p:spPr>
        <p:txBody>
          <a:bodyPr>
            <a:spAutoFit/>
            <a:flatTx/>
          </a:bodyPr>
          <a:lstStyle/>
          <a:p>
            <a:endParaRPr lang="en-US"/>
          </a:p>
        </p:txBody>
      </p:sp>
      <p:sp>
        <p:nvSpPr>
          <p:cNvPr id="14341" name="Line 5"/>
          <p:cNvSpPr>
            <a:spLocks noChangeShapeType="1"/>
          </p:cNvSpPr>
          <p:nvPr/>
        </p:nvSpPr>
        <p:spPr bwMode="auto">
          <a:xfrm>
            <a:off x="6894911" y="838200"/>
            <a:ext cx="34528" cy="5105400"/>
          </a:xfrm>
          <a:prstGeom prst="line">
            <a:avLst/>
          </a:prstGeom>
          <a:noFill/>
          <a:ln w="9525">
            <a:solidFill>
              <a:srgbClr val="FFCC00"/>
            </a:solidFill>
            <a:round/>
            <a:headEnd/>
            <a:tailEnd/>
          </a:ln>
          <a:scene3d>
            <a:camera prst="legacyObliqueTopLeft"/>
            <a:lightRig rig="legacyFlat3" dir="t"/>
          </a:scene3d>
          <a:sp3d extrusionH="430200" prstMaterial="legacyMatte">
            <a:bevelT w="13500" h="13500" prst="angle"/>
            <a:bevelB w="13500" h="13500" prst="angle"/>
            <a:extrusionClr>
              <a:srgbClr val="FFCC00"/>
            </a:extrusionClr>
          </a:sp3d>
          <a:extLst>
            <a:ext uri="{909E8E84-426E-40DD-AFC4-6F175D3DCCD1}">
              <a14:hiddenFill xmlns:a14="http://schemas.microsoft.com/office/drawing/2010/main">
                <a:noFill/>
              </a14:hiddenFill>
            </a:ext>
          </a:extLst>
        </p:spPr>
        <p:txBody>
          <a:bodyPr>
            <a:spAutoFit/>
            <a:flatTx/>
          </a:bodyPr>
          <a:lstStyle/>
          <a:p>
            <a:endParaRPr lang="en-US"/>
          </a:p>
        </p:txBody>
      </p:sp>
      <p:sp>
        <p:nvSpPr>
          <p:cNvPr id="14342" name="Line 6"/>
          <p:cNvSpPr>
            <a:spLocks noChangeShapeType="1"/>
          </p:cNvSpPr>
          <p:nvPr/>
        </p:nvSpPr>
        <p:spPr bwMode="auto">
          <a:xfrm>
            <a:off x="2386012" y="2743200"/>
            <a:ext cx="34529" cy="3048000"/>
          </a:xfrm>
          <a:prstGeom prst="line">
            <a:avLst/>
          </a:prstGeom>
          <a:noFill/>
          <a:ln w="107950">
            <a:solidFill>
              <a:srgbClr val="006600"/>
            </a:solidFill>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spAutoFit/>
          </a:bodyPr>
          <a:lstStyle/>
          <a:p>
            <a:endParaRPr lang="en-US"/>
          </a:p>
        </p:txBody>
      </p:sp>
      <p:sp>
        <p:nvSpPr>
          <p:cNvPr id="14343" name="Line 7"/>
          <p:cNvSpPr>
            <a:spLocks noChangeShapeType="1"/>
          </p:cNvSpPr>
          <p:nvPr/>
        </p:nvSpPr>
        <p:spPr bwMode="auto">
          <a:xfrm>
            <a:off x="2141936" y="5638800"/>
            <a:ext cx="1872853"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4344" name="Line 8"/>
          <p:cNvSpPr>
            <a:spLocks noChangeShapeType="1"/>
          </p:cNvSpPr>
          <p:nvPr/>
        </p:nvSpPr>
        <p:spPr bwMode="auto">
          <a:xfrm flipH="1">
            <a:off x="2286000" y="5715000"/>
            <a:ext cx="2028825" cy="46038"/>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4345" name="Line 9"/>
          <p:cNvSpPr>
            <a:spLocks noChangeShapeType="1"/>
          </p:cNvSpPr>
          <p:nvPr/>
        </p:nvSpPr>
        <p:spPr bwMode="auto">
          <a:xfrm>
            <a:off x="2514600" y="2819400"/>
            <a:ext cx="34529" cy="29718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4346" name="Line 10"/>
          <p:cNvSpPr>
            <a:spLocks noChangeShapeType="1"/>
          </p:cNvSpPr>
          <p:nvPr/>
        </p:nvSpPr>
        <p:spPr bwMode="auto">
          <a:xfrm>
            <a:off x="2471737" y="2895600"/>
            <a:ext cx="100013" cy="2895600"/>
          </a:xfrm>
          <a:prstGeom prst="line">
            <a:avLst/>
          </a:prstGeom>
          <a:noFill/>
          <a:ln w="9525">
            <a:solidFill>
              <a:srgbClr val="FFFF66"/>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4348" name="WordArt 12"/>
          <p:cNvSpPr>
            <a:spLocks noChangeArrowheads="1" noChangeShapeType="1" noTextEdit="1"/>
          </p:cNvSpPr>
          <p:nvPr/>
        </p:nvSpPr>
        <p:spPr bwMode="auto">
          <a:xfrm>
            <a:off x="2943225" y="1447802"/>
            <a:ext cx="3128963" cy="27733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err="1">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a:cs typeface="Arial"/>
              </a:rPr>
              <a:t>Tiết</a:t>
            </a:r>
            <a:r>
              <a:rPr lang="en-US"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a:cs typeface="Arial"/>
              </a:rPr>
              <a:t> 1</a:t>
            </a:r>
          </a:p>
        </p:txBody>
      </p:sp>
    </p:spTree>
    <p:extLst>
      <p:ext uri="{BB962C8B-B14F-4D97-AF65-F5344CB8AC3E}">
        <p14:creationId xmlns:p14="http://schemas.microsoft.com/office/powerpoint/2010/main" val="32214273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709"/>
            <a:ext cx="9164880" cy="6601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37947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err="1" smtClean="0">
                <a:solidFill>
                  <a:srgbClr val="FF0000"/>
                </a:solidFill>
                <a:latin typeface="Times New Roman" pitchFamily="18" charset="0"/>
                <a:cs typeface="Times New Roman" pitchFamily="18" charset="0"/>
              </a:rPr>
              <a:t>Một</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số</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hình</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ảnh</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về</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thế</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giới</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dưới</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biển</a:t>
            </a:r>
            <a:endParaRPr lang="en-US"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endParaRPr lang="en-US" dirty="0"/>
          </a:p>
        </p:txBody>
      </p:sp>
      <p:pic>
        <p:nvPicPr>
          <p:cNvPr id="5122" name="Picture 2" descr="D:\lớp 1 năm 2020 -2021 knttvcs\ảnh tiếng việt\images (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862303"/>
            <a:ext cx="4283592" cy="2995697"/>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D:\lớp 1 năm 2020 -2021 knttvcs\ảnh tiếng việt\tải xuống (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64227"/>
            <a:ext cx="4283592" cy="23622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lớp 1 năm 2020 -2021 knttvcs\ảnh tiếng việt\tải xuống (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855" y="3893476"/>
            <a:ext cx="3948545" cy="2957597"/>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D:\lớp 1 năm 2020 -2021 knttvcs\ảnh tiếng việt\images (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275" y="1295400"/>
            <a:ext cx="4048125"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8014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a:extLst>
              <a:ext uri="{FF2B5EF4-FFF2-40B4-BE49-F238E27FC236}">
                <a16:creationId xmlns="" xmlns:a16="http://schemas.microsoft.com/office/drawing/2014/main" id="{5C94FE37-4B82-489C-A86D-FE45A8DF638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
            <a:ext cx="6826937" cy="6746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4">
            <a:extLst>
              <a:ext uri="{FF2B5EF4-FFF2-40B4-BE49-F238E27FC236}">
                <a16:creationId xmlns="" xmlns:a16="http://schemas.microsoft.com/office/drawing/2014/main" id="{55BAEC85-0BE8-45F1-B26C-11C35861F6D6}"/>
              </a:ext>
            </a:extLst>
          </p:cNvPr>
          <p:cNvSpPr txBox="1">
            <a:spLocks noChangeArrowheads="1"/>
          </p:cNvSpPr>
          <p:nvPr/>
        </p:nvSpPr>
        <p:spPr bwMode="auto">
          <a:xfrm>
            <a:off x="2190751" y="1882914"/>
            <a:ext cx="46672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4000" b="1" dirty="0" err="1">
                <a:solidFill>
                  <a:srgbClr val="C00000"/>
                </a:solidFill>
                <a:latin typeface="Times New Roman" panose="02020603050405020304" pitchFamily="18" charset="0"/>
                <a:cs typeface="Times New Roman" panose="02020603050405020304" pitchFamily="18" charset="0"/>
              </a:rPr>
              <a:t>Củng</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cố</a:t>
            </a:r>
            <a:r>
              <a:rPr lang="en-US" altLang="en-US" sz="4000" b="1" dirty="0">
                <a:solidFill>
                  <a:srgbClr val="C00000"/>
                </a:solidFill>
                <a:latin typeface="Times New Roman" panose="02020603050405020304" pitchFamily="18" charset="0"/>
                <a:cs typeface="Times New Roman" panose="02020603050405020304" pitchFamily="18" charset="0"/>
              </a:rPr>
              <a:t> - </a:t>
            </a:r>
            <a:r>
              <a:rPr lang="en-US" altLang="en-US" sz="4000" b="1" dirty="0" err="1">
                <a:solidFill>
                  <a:srgbClr val="C00000"/>
                </a:solidFill>
                <a:latin typeface="Times New Roman" panose="02020603050405020304" pitchFamily="18" charset="0"/>
                <a:cs typeface="Times New Roman" panose="02020603050405020304" pitchFamily="18" charset="0"/>
              </a:rPr>
              <a:t>Dặn</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dò</a:t>
            </a:r>
            <a:endParaRPr lang="en-US" altLang="en-US" sz="4000" b="1" dirty="0">
              <a:solidFill>
                <a:srgbClr val="C00000"/>
              </a:solidFill>
              <a:latin typeface="Times New Roman" panose="02020603050405020304" pitchFamily="18" charset="0"/>
              <a:cs typeface="Times New Roman" panose="02020603050405020304" pitchFamily="18" charset="0"/>
            </a:endParaRPr>
          </a:p>
        </p:txBody>
      </p:sp>
      <p:sp>
        <p:nvSpPr>
          <p:cNvPr id="27652" name="TextBox 4">
            <a:extLst>
              <a:ext uri="{FF2B5EF4-FFF2-40B4-BE49-F238E27FC236}">
                <a16:creationId xmlns="" xmlns:a16="http://schemas.microsoft.com/office/drawing/2014/main" id="{B5491E47-8564-41CC-9A1C-B61CAEE93965}"/>
              </a:ext>
            </a:extLst>
          </p:cNvPr>
          <p:cNvSpPr txBox="1">
            <a:spLocks noChangeArrowheads="1"/>
          </p:cNvSpPr>
          <p:nvPr/>
        </p:nvSpPr>
        <p:spPr bwMode="auto">
          <a:xfrm>
            <a:off x="2190750" y="2416314"/>
            <a:ext cx="466724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571500" indent="-571500">
              <a:spcBef>
                <a:spcPct val="0"/>
              </a:spcBef>
              <a:buClrTx/>
              <a:buFontTx/>
              <a:buChar char="-"/>
            </a:pPr>
            <a:r>
              <a:rPr lang="en-US" altLang="en-US" sz="4000" b="1" dirty="0" err="1" smtClean="0">
                <a:solidFill>
                  <a:srgbClr val="002060"/>
                </a:solidFill>
                <a:latin typeface="Times New Roman" panose="02020603050405020304" pitchFamily="18" charset="0"/>
                <a:cs typeface="Times New Roman" panose="02020603050405020304" pitchFamily="18" charset="0"/>
              </a:rPr>
              <a:t>Nhận</a:t>
            </a:r>
            <a:r>
              <a:rPr lang="en-US" altLang="en-US" sz="4000" b="1" dirty="0" smtClean="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xét</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tiết</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smtClean="0">
                <a:solidFill>
                  <a:srgbClr val="002060"/>
                </a:solidFill>
                <a:latin typeface="Times New Roman" panose="02020603050405020304" pitchFamily="18" charset="0"/>
                <a:cs typeface="Times New Roman" panose="02020603050405020304" pitchFamily="18" charset="0"/>
              </a:rPr>
              <a:t>học</a:t>
            </a:r>
            <a:endParaRPr lang="en-US" altLang="en-US" sz="4000" b="1" dirty="0" smtClean="0">
              <a:solidFill>
                <a:srgbClr val="002060"/>
              </a:solidFill>
              <a:latin typeface="Times New Roman" panose="02020603050405020304" pitchFamily="18" charset="0"/>
              <a:cs typeface="Times New Roman" panose="02020603050405020304" pitchFamily="18" charset="0"/>
            </a:endParaRPr>
          </a:p>
          <a:p>
            <a:pPr>
              <a:spcBef>
                <a:spcPct val="0"/>
              </a:spcBef>
              <a:buClrTx/>
              <a:buNone/>
            </a:pPr>
            <a:endParaRPr lang="en-US" altLang="en-US" sz="4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38221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85850" y="0"/>
            <a:ext cx="6915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6"/>
          <p:cNvSpPr>
            <a:spLocks noChangeArrowheads="1" noChangeShapeType="1" noTextEdit="1"/>
          </p:cNvSpPr>
          <p:nvPr>
            <p:custDataLst>
              <p:tags r:id="rId2"/>
            </p:custDataLst>
          </p:nvPr>
        </p:nvSpPr>
        <p:spPr bwMode="auto">
          <a:xfrm>
            <a:off x="1306116" y="1857377"/>
            <a:ext cx="6572250" cy="2124075"/>
          </a:xfrm>
          <a:prstGeom prst="rect">
            <a:avLst/>
          </a:prstGeom>
        </p:spPr>
        <p:txBody>
          <a:bodyPr wrap="none" fromWordArt="1">
            <a:prstTxWarp prst="textWave1">
              <a:avLst>
                <a:gd name="adj1" fmla="val 13005"/>
                <a:gd name="adj2" fmla="val 0"/>
              </a:avLst>
            </a:prstTxWarp>
          </a:bodyPr>
          <a:lstStyle/>
          <a:p>
            <a:pPr algn="ctr"/>
            <a:r>
              <a:rPr lang="vi-VN" sz="2900" b="1" kern="10">
                <a:ln w="9525">
                  <a:solidFill>
                    <a:srgbClr val="0000FF"/>
                  </a:solidFill>
                  <a:round/>
                  <a:headEnd/>
                  <a:tailEnd/>
                </a:ln>
                <a:solidFill>
                  <a:srgbClr val="FF0000"/>
                </a:solidFill>
                <a:effectLst>
                  <a:outerShdw dist="53882" dir="2700000" algn="ctr" rotWithShape="0">
                    <a:srgbClr val="9999FF">
                      <a:alpha val="79999"/>
                    </a:srgbClr>
                  </a:outerShdw>
                </a:effectLst>
                <a:latin typeface="Times New Roman"/>
                <a:cs typeface="Times New Roman"/>
              </a:rPr>
              <a:t>Chúc các em chăm ngoan, học giỏi.</a:t>
            </a:r>
            <a:endParaRPr lang="en-US" sz="2900" b="1" kern="10">
              <a:ln w="9525">
                <a:solidFill>
                  <a:srgbClr val="0000FF"/>
                </a:solidFill>
                <a:round/>
                <a:headEnd/>
                <a:tailEnd/>
              </a:ln>
              <a:solidFill>
                <a:srgbClr val="FF0000"/>
              </a:solidFill>
              <a:effectLst>
                <a:outerShdw dist="53882" dir="2700000" algn="ctr" rotWithShape="0">
                  <a:srgbClr val="9999FF">
                    <a:alpha val="79999"/>
                  </a:srgbClr>
                </a:outerShdw>
              </a:effectLst>
              <a:latin typeface="Times New Roman"/>
              <a:cs typeface="Times New Roman"/>
            </a:endParaRPr>
          </a:p>
        </p:txBody>
      </p:sp>
      <p:sp>
        <p:nvSpPr>
          <p:cNvPr id="142340" name="WordArt 12"/>
          <p:cNvSpPr>
            <a:spLocks noChangeArrowheads="1" noChangeShapeType="1" noTextEdit="1"/>
          </p:cNvSpPr>
          <p:nvPr>
            <p:custDataLst>
              <p:tags r:id="rId3"/>
            </p:custDataLst>
          </p:nvPr>
        </p:nvSpPr>
        <p:spPr bwMode="auto">
          <a:xfrm>
            <a:off x="3225405" y="0"/>
            <a:ext cx="2530078" cy="1428750"/>
          </a:xfrm>
          <a:prstGeom prst="rect">
            <a:avLst/>
          </a:prstGeom>
        </p:spPr>
        <p:txBody>
          <a:bodyPr wrap="none" fromWordArt="1">
            <a:prstTxWarp prst="textPlain">
              <a:avLst>
                <a:gd name="adj" fmla="val 50000"/>
              </a:avLst>
            </a:prstTxWarp>
          </a:bodyPr>
          <a:lstStyle/>
          <a:p>
            <a:pPr algn="ctr"/>
            <a:r>
              <a:rPr lang="vi-VN" sz="2900" b="1" kern="10">
                <a:ln w="22225">
                  <a:solidFill>
                    <a:srgbClr val="FF00FF"/>
                  </a:solidFill>
                  <a:round/>
                  <a:headEnd/>
                  <a:tailEnd/>
                </a:ln>
                <a:solidFill>
                  <a:srgbClr val="000099"/>
                </a:solidFill>
                <a:effectLst>
                  <a:outerShdw dist="45791" dir="2021404" algn="ctr" rotWithShape="0">
                    <a:srgbClr val="B2B2B2">
                      <a:alpha val="79999"/>
                    </a:srgbClr>
                  </a:outerShdw>
                </a:effectLst>
                <a:latin typeface="Times New Roman"/>
                <a:cs typeface="Times New Roman"/>
              </a:rPr>
              <a:t>CHÀO TẠM BIỆT</a:t>
            </a:r>
            <a:endParaRPr lang="en-US" sz="2900" b="1" kern="10">
              <a:ln w="22225">
                <a:solidFill>
                  <a:srgbClr val="FF00FF"/>
                </a:solidFill>
                <a:round/>
                <a:headEnd/>
                <a:tailEnd/>
              </a:ln>
              <a:solidFill>
                <a:srgbClr val="000099"/>
              </a:solidFill>
              <a:effectLst>
                <a:outerShdw dist="45791" dir="2021404" algn="ctr" rotWithShape="0">
                  <a:srgbClr val="B2B2B2">
                    <a:alpha val="79999"/>
                  </a:srgbClr>
                </a:outerShdw>
              </a:effectLst>
              <a:latin typeface="Times New Roman"/>
              <a:cs typeface="Times New Roman"/>
            </a:endParaRPr>
          </a:p>
        </p:txBody>
      </p:sp>
      <p:pic>
        <p:nvPicPr>
          <p:cNvPr id="142342" name="Picture 54" descr="nature%20(6)"/>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428750" y="269877"/>
            <a:ext cx="165735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3" name="Picture 10" descr="1153132qsksesct1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400300" y="3086100"/>
            <a:ext cx="5715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4" name="Picture 10" descr="1153132qsksesct1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85850" y="-96838"/>
            <a:ext cx="571500" cy="2667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5" name="Picture 13" descr="1224088f9z0urr8eo"/>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203722" y="3581402"/>
            <a:ext cx="528638"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6" name="Picture 13" descr="1224088f9z0urr8eo"/>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143750" y="3714752"/>
            <a:ext cx="528638"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7" name="Picture 13" descr="1224088f9z0urr8eo"/>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665119" y="244477"/>
            <a:ext cx="528638"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8" name="Picture 13" descr="1224088f9z0urr8eo"/>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327922" y="3579815"/>
            <a:ext cx="528638"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9" name="Picture 18" descr="2067166a35x1e8i0t"/>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020366" y="5210177"/>
            <a:ext cx="942976"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80683430"/>
      </p:ext>
    </p:extLst>
  </p:cSld>
  <p:clrMapOvr>
    <a:masterClrMapping/>
  </p:clrMapOvr>
  <mc:AlternateContent xmlns:mc="http://schemas.openxmlformats.org/markup-compatibility/2006" xmlns:p14="http://schemas.microsoft.com/office/powerpoint/2010/main">
    <mc:Choice Requires="p14">
      <p:transition spd="slow" p14:dur="1250" advClick="0" advTm="360929">
        <p:sndAc>
          <p:stSnd>
            <p:snd r:embed="rId6" name="applause.wav"/>
          </p:stSnd>
        </p:sndAc>
      </p:transition>
    </mc:Choice>
    <mc:Fallback xmlns="">
      <p:transition spd="slow" advClick="0" advTm="360929">
        <p:sndAc>
          <p:stSnd>
            <p:snd r:embed="rId12" name="applause.wav"/>
          </p:st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par>
                                <p:cTn id="10" presetID="22" presetClass="emph" presetSubtype="0" fill="hold" grpId="1" nodeType="withEffect">
                                  <p:stCondLst>
                                    <p:cond delay="0"/>
                                  </p:stCondLst>
                                  <p:childTnLst>
                                    <p:animClr clrSpc="hsl" dir="cw">
                                      <p:cBhvr override="childStyle">
                                        <p:cTn id="11" dur="3000" fill="hold"/>
                                        <p:tgtEl>
                                          <p:spTgt spid="5"/>
                                        </p:tgtEl>
                                        <p:attrNameLst>
                                          <p:attrName>style.color</p:attrName>
                                        </p:attrNameLst>
                                      </p:cBhvr>
                                      <p:by>
                                        <p:hsl h="-7200000" s="0" l="0"/>
                                      </p:by>
                                    </p:animClr>
                                    <p:animClr clrSpc="hsl" dir="cw">
                                      <p:cBhvr>
                                        <p:cTn id="12" dur="3000" fill="hold"/>
                                        <p:tgtEl>
                                          <p:spTgt spid="5"/>
                                        </p:tgtEl>
                                        <p:attrNameLst>
                                          <p:attrName>fillcolor</p:attrName>
                                        </p:attrNameLst>
                                      </p:cBhvr>
                                      <p:by>
                                        <p:hsl h="-7200000" s="0" l="0"/>
                                      </p:by>
                                    </p:animClr>
                                    <p:animClr clrSpc="hsl" dir="cw">
                                      <p:cBhvr>
                                        <p:cTn id="13" dur="3000" fill="hold"/>
                                        <p:tgtEl>
                                          <p:spTgt spid="5"/>
                                        </p:tgtEl>
                                        <p:attrNameLst>
                                          <p:attrName>stroke.color</p:attrName>
                                        </p:attrNameLst>
                                      </p:cBhvr>
                                      <p:by>
                                        <p:hsl h="-7200000" s="0" l="0"/>
                                      </p:by>
                                    </p:animClr>
                                    <p:set>
                                      <p:cBhvr>
                                        <p:cTn id="14" dur="30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 y="0"/>
            <a:ext cx="9091658"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93237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81000" y="76200"/>
            <a:ext cx="1905000" cy="6858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400" b="1" dirty="0" smtClean="0">
                <a:solidFill>
                  <a:schemeClr val="tx1"/>
                </a:solidFill>
              </a:rPr>
              <a:t>   </a:t>
            </a:r>
            <a:r>
              <a:rPr lang="en-US" sz="4400" b="1" dirty="0" err="1" smtClean="0">
                <a:solidFill>
                  <a:schemeClr val="tx1"/>
                </a:solidFill>
              </a:rPr>
              <a:t>Đọc</a:t>
            </a:r>
            <a:endParaRPr lang="en-US" sz="4400" b="1" dirty="0">
              <a:solidFill>
                <a:schemeClr val="tx1"/>
              </a:solidFill>
            </a:endParaRPr>
          </a:p>
        </p:txBody>
      </p:sp>
      <p:sp>
        <p:nvSpPr>
          <p:cNvPr id="5" name="Oval 4"/>
          <p:cNvSpPr/>
          <p:nvPr/>
        </p:nvSpPr>
        <p:spPr>
          <a:xfrm>
            <a:off x="76200" y="152400"/>
            <a:ext cx="838200" cy="580293"/>
          </a:xfrm>
          <a:prstGeom prst="ellipse">
            <a:avLst/>
          </a:prstGeom>
          <a:solidFill>
            <a:srgbClr val="FFFF0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4400" dirty="0" smtClean="0">
                <a:solidFill>
                  <a:schemeClr val="tx1"/>
                </a:solidFill>
              </a:rPr>
              <a:t>2</a:t>
            </a:r>
            <a:endParaRPr lang="en-US" sz="4400" dirty="0">
              <a:solidFill>
                <a:schemeClr val="tx1"/>
              </a:solidFill>
            </a:endParaRPr>
          </a:p>
        </p:txBody>
      </p:sp>
      <p:sp>
        <p:nvSpPr>
          <p:cNvPr id="6" name="TextBox 5"/>
          <p:cNvSpPr txBox="1"/>
          <p:nvPr/>
        </p:nvSpPr>
        <p:spPr>
          <a:xfrm>
            <a:off x="1600200" y="609600"/>
            <a:ext cx="1600200" cy="923330"/>
          </a:xfrm>
          <a:prstGeom prst="rect">
            <a:avLst/>
          </a:prstGeom>
          <a:noFill/>
        </p:spPr>
        <p:txBody>
          <a:bodyPr wrap="square" rtlCol="0">
            <a:spAutoFit/>
          </a:bodyPr>
          <a:lstStyle/>
          <a:p>
            <a:r>
              <a:rPr lang="en-US" sz="5400" b="1" dirty="0" smtClean="0">
                <a:solidFill>
                  <a:srgbClr val="FF0000"/>
                </a:solidFill>
                <a:latin typeface=".VnAvant" pitchFamily="34" charset="0"/>
              </a:rPr>
              <a:t>iêc</a:t>
            </a:r>
            <a:endParaRPr lang="en-US" sz="5400" b="1" dirty="0">
              <a:solidFill>
                <a:srgbClr val="FF0000"/>
              </a:solidFill>
              <a:latin typeface=".VnAvant" pitchFamily="34" charset="0"/>
            </a:endParaRPr>
          </a:p>
        </p:txBody>
      </p:sp>
      <p:sp>
        <p:nvSpPr>
          <p:cNvPr id="7" name="TextBox 6"/>
          <p:cNvSpPr txBox="1"/>
          <p:nvPr/>
        </p:nvSpPr>
        <p:spPr>
          <a:xfrm>
            <a:off x="3657600" y="609600"/>
            <a:ext cx="1600200" cy="923330"/>
          </a:xfrm>
          <a:prstGeom prst="rect">
            <a:avLst/>
          </a:prstGeom>
          <a:noFill/>
        </p:spPr>
        <p:txBody>
          <a:bodyPr wrap="square" rtlCol="0">
            <a:spAutoFit/>
          </a:bodyPr>
          <a:lstStyle/>
          <a:p>
            <a:r>
              <a:rPr lang="en-US" sz="5400" b="1" dirty="0" smtClean="0">
                <a:solidFill>
                  <a:srgbClr val="FF0000"/>
                </a:solidFill>
                <a:latin typeface=".VnAvant" pitchFamily="34" charset="0"/>
              </a:rPr>
              <a:t>iên</a:t>
            </a:r>
            <a:endParaRPr lang="en-US" sz="5400" b="1" dirty="0">
              <a:solidFill>
                <a:srgbClr val="FF0000"/>
              </a:solidFill>
              <a:latin typeface=".VnAvant"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192517416"/>
              </p:ext>
            </p:extLst>
          </p:nvPr>
        </p:nvGraphicFramePr>
        <p:xfrm>
          <a:off x="3276600" y="1463040"/>
          <a:ext cx="2514600" cy="1280160"/>
        </p:xfrm>
        <a:graphic>
          <a:graphicData uri="http://schemas.openxmlformats.org/drawingml/2006/table">
            <a:tbl>
              <a:tblPr firstRow="1" bandRow="1">
                <a:tableStyleId>{5C22544A-7EE6-4342-B048-85BDC9FD1C3A}</a:tableStyleId>
              </a:tblPr>
              <a:tblGrid>
                <a:gridCol w="1257300"/>
                <a:gridCol w="1257300"/>
              </a:tblGrid>
              <a:tr h="639773">
                <a:tc>
                  <a:txBody>
                    <a:bodyPr/>
                    <a:lstStyle/>
                    <a:p>
                      <a:pPr algn="ctr"/>
                      <a:r>
                        <a:rPr lang="en-US" sz="3600" dirty="0" smtClean="0">
                          <a:latin typeface=".VnAvant" pitchFamily="34" charset="0"/>
                        </a:rPr>
                        <a:t>b</a:t>
                      </a:r>
                      <a:endParaRPr lang="en-US" sz="3600" dirty="0">
                        <a:latin typeface=".VnAvant" pitchFamily="34" charset="0"/>
                      </a:endParaRPr>
                    </a:p>
                  </a:txBody>
                  <a:tcPr/>
                </a:tc>
                <a:tc>
                  <a:txBody>
                    <a:bodyPr/>
                    <a:lstStyle/>
                    <a:p>
                      <a:pPr algn="ctr"/>
                      <a:r>
                        <a:rPr lang="en-US" sz="3600" dirty="0" smtClean="0">
                          <a:solidFill>
                            <a:srgbClr val="FF0000"/>
                          </a:solidFill>
                          <a:latin typeface=".VnAvant" pitchFamily="34" charset="0"/>
                        </a:rPr>
                        <a:t>iêc</a:t>
                      </a:r>
                      <a:endParaRPr lang="en-US" sz="3600" dirty="0">
                        <a:solidFill>
                          <a:srgbClr val="FF0000"/>
                        </a:solidFill>
                        <a:latin typeface=".VnAvant" pitchFamily="34" charset="0"/>
                      </a:endParaRPr>
                    </a:p>
                  </a:txBody>
                  <a:tcPr/>
                </a:tc>
              </a:tr>
              <a:tr h="639773">
                <a:tc gridSpan="2">
                  <a:txBody>
                    <a:bodyPr/>
                    <a:lstStyle/>
                    <a:p>
                      <a:pPr algn="ctr"/>
                      <a:r>
                        <a:rPr lang="en-US" sz="3600" b="1" dirty="0" smtClean="0">
                          <a:solidFill>
                            <a:schemeClr val="dk1"/>
                          </a:solidFill>
                          <a:latin typeface=".VnAvant" pitchFamily="34" charset="0"/>
                        </a:rPr>
                        <a:t>b</a:t>
                      </a:r>
                      <a:r>
                        <a:rPr lang="en-US" sz="3600" b="1" dirty="0" smtClean="0">
                          <a:solidFill>
                            <a:srgbClr val="FF0000"/>
                          </a:solidFill>
                          <a:latin typeface=".VnAvant" pitchFamily="34" charset="0"/>
                        </a:rPr>
                        <a:t>iếc</a:t>
                      </a:r>
                      <a:endParaRPr lang="en-US" sz="3600" b="1" dirty="0">
                        <a:solidFill>
                          <a:srgbClr val="FF0000"/>
                        </a:solidFill>
                        <a:latin typeface=".VnAvant" pitchFamily="34" charset="0"/>
                      </a:endParaRPr>
                    </a:p>
                  </a:txBody>
                  <a:tcPr/>
                </a:tc>
                <a:tc hMerge="1">
                  <a:txBody>
                    <a:bodyPr/>
                    <a:lstStyle/>
                    <a:p>
                      <a:endParaRPr lang="en-US"/>
                    </a:p>
                  </a:txBody>
                  <a:tcPr/>
                </a:tc>
              </a:tr>
            </a:tbl>
          </a:graphicData>
        </a:graphic>
      </p:graphicFrame>
      <p:sp>
        <p:nvSpPr>
          <p:cNvPr id="10" name="TextBox 9"/>
          <p:cNvSpPr txBox="1"/>
          <p:nvPr/>
        </p:nvSpPr>
        <p:spPr>
          <a:xfrm>
            <a:off x="838200" y="2743200"/>
            <a:ext cx="6172200" cy="1569660"/>
          </a:xfrm>
          <a:prstGeom prst="rect">
            <a:avLst/>
          </a:prstGeom>
          <a:noFill/>
        </p:spPr>
        <p:txBody>
          <a:bodyPr wrap="square" rtlCol="0">
            <a:spAutoFit/>
          </a:bodyPr>
          <a:lstStyle/>
          <a:p>
            <a:r>
              <a:rPr lang="en-US" sz="3200" b="1" dirty="0">
                <a:latin typeface=".VnAvant" pitchFamily="34" charset="0"/>
              </a:rPr>
              <a:t>t</a:t>
            </a:r>
            <a:r>
              <a:rPr lang="en-US" sz="3200" b="1" dirty="0" smtClean="0">
                <a:latin typeface=".VnAvant" pitchFamily="34" charset="0"/>
              </a:rPr>
              <a:t>hiếc      tiệc       xiếc      </a:t>
            </a:r>
            <a:endParaRPr lang="en-US" sz="3200" b="1" dirty="0">
              <a:latin typeface=".VnAvant" pitchFamily="34" charset="0"/>
            </a:endParaRPr>
          </a:p>
          <a:p>
            <a:r>
              <a:rPr lang="en-US" sz="3200" b="1" dirty="0" smtClean="0">
                <a:latin typeface=".VnAvant" pitchFamily="34" charset="0"/>
              </a:rPr>
              <a:t>điện      kiến      thiện</a:t>
            </a:r>
          </a:p>
          <a:p>
            <a:r>
              <a:rPr lang="en-US" sz="3200" b="1" dirty="0" smtClean="0">
                <a:latin typeface=".VnAvant" pitchFamily="34" charset="0"/>
              </a:rPr>
              <a:t>diệp      </a:t>
            </a:r>
            <a:r>
              <a:rPr lang="en-US" sz="3200" b="1" dirty="0" smtClean="0">
                <a:latin typeface=".VnAvant" pitchFamily="34" charset="0"/>
              </a:rPr>
              <a:t>thiếp     tiệp</a:t>
            </a:r>
            <a:endParaRPr lang="en-US" sz="3200" b="1" dirty="0">
              <a:latin typeface=".VnAvant" pitchFamily="34" charset="0"/>
            </a:endParaRPr>
          </a:p>
        </p:txBody>
      </p:sp>
      <p:sp>
        <p:nvSpPr>
          <p:cNvPr id="11" name="TextBox 10"/>
          <p:cNvSpPr txBox="1"/>
          <p:nvPr/>
        </p:nvSpPr>
        <p:spPr>
          <a:xfrm>
            <a:off x="533400" y="6096000"/>
            <a:ext cx="2971800" cy="584775"/>
          </a:xfrm>
          <a:prstGeom prst="rect">
            <a:avLst/>
          </a:prstGeom>
          <a:noFill/>
        </p:spPr>
        <p:txBody>
          <a:bodyPr wrap="square" rtlCol="0">
            <a:spAutoFit/>
          </a:bodyPr>
          <a:lstStyle/>
          <a:p>
            <a:r>
              <a:rPr lang="en-US" sz="3200" b="1" dirty="0">
                <a:latin typeface=".VnAvant" pitchFamily="34" charset="0"/>
              </a:rPr>
              <a:t>x</a:t>
            </a:r>
            <a:r>
              <a:rPr lang="en-US" sz="3200" b="1" dirty="0" smtClean="0">
                <a:latin typeface=".VnAvant" pitchFamily="34" charset="0"/>
              </a:rPr>
              <a:t>anh biếc</a:t>
            </a:r>
            <a:endParaRPr lang="en-US" sz="3200" b="1" dirty="0">
              <a:latin typeface=".VnAvant" pitchFamily="34" charset="0"/>
            </a:endParaRPr>
          </a:p>
        </p:txBody>
      </p:sp>
      <p:sp>
        <p:nvSpPr>
          <p:cNvPr id="15" name="TextBox 14"/>
          <p:cNvSpPr txBox="1"/>
          <p:nvPr/>
        </p:nvSpPr>
        <p:spPr>
          <a:xfrm>
            <a:off x="3687041" y="6096000"/>
            <a:ext cx="1905000" cy="584775"/>
          </a:xfrm>
          <a:prstGeom prst="rect">
            <a:avLst/>
          </a:prstGeom>
          <a:noFill/>
        </p:spPr>
        <p:txBody>
          <a:bodyPr wrap="square" rtlCol="0">
            <a:spAutoFit/>
          </a:bodyPr>
          <a:lstStyle/>
          <a:p>
            <a:r>
              <a:rPr lang="en-US" sz="3200" b="1" dirty="0">
                <a:latin typeface=".VnAvant" pitchFamily="34" charset="0"/>
              </a:rPr>
              <a:t>b</a:t>
            </a:r>
            <a:r>
              <a:rPr lang="en-US" sz="3200" b="1" dirty="0" smtClean="0">
                <a:latin typeface=".VnAvant" pitchFamily="34" charset="0"/>
              </a:rPr>
              <a:t>ờ biển</a:t>
            </a:r>
            <a:endParaRPr lang="en-US" sz="3200" b="1" dirty="0">
              <a:latin typeface=".VnAvant" pitchFamily="34" charset="0"/>
            </a:endParaRPr>
          </a:p>
        </p:txBody>
      </p:sp>
      <p:sp>
        <p:nvSpPr>
          <p:cNvPr id="16" name="TextBox 15"/>
          <p:cNvSpPr txBox="1"/>
          <p:nvPr/>
        </p:nvSpPr>
        <p:spPr>
          <a:xfrm>
            <a:off x="6477000" y="6096000"/>
            <a:ext cx="1905000" cy="584775"/>
          </a:xfrm>
          <a:prstGeom prst="rect">
            <a:avLst/>
          </a:prstGeom>
          <a:noFill/>
        </p:spPr>
        <p:txBody>
          <a:bodyPr wrap="square" rtlCol="0">
            <a:spAutoFit/>
          </a:bodyPr>
          <a:lstStyle/>
          <a:p>
            <a:r>
              <a:rPr lang="en-US" sz="3200" b="1" dirty="0">
                <a:latin typeface=".VnAvant" pitchFamily="34" charset="0"/>
              </a:rPr>
              <a:t>s</a:t>
            </a:r>
            <a:r>
              <a:rPr lang="en-US" sz="3200" b="1" dirty="0" smtClean="0">
                <a:latin typeface=".VnAvant" pitchFamily="34" charset="0"/>
              </a:rPr>
              <a:t>ò điệp</a:t>
            </a:r>
            <a:endParaRPr lang="en-US" sz="3200" b="1" dirty="0">
              <a:latin typeface=".VnAvant" pitchFamily="34" charset="0"/>
            </a:endParaRPr>
          </a:p>
        </p:txBody>
      </p:sp>
      <p:sp>
        <p:nvSpPr>
          <p:cNvPr id="17" name="TextBox 16"/>
          <p:cNvSpPr txBox="1"/>
          <p:nvPr/>
        </p:nvSpPr>
        <p:spPr>
          <a:xfrm>
            <a:off x="5791200" y="609600"/>
            <a:ext cx="1600200" cy="923330"/>
          </a:xfrm>
          <a:prstGeom prst="rect">
            <a:avLst/>
          </a:prstGeom>
          <a:noFill/>
        </p:spPr>
        <p:txBody>
          <a:bodyPr wrap="square" rtlCol="0">
            <a:spAutoFit/>
          </a:bodyPr>
          <a:lstStyle/>
          <a:p>
            <a:r>
              <a:rPr lang="en-US" sz="5400" b="1" dirty="0" smtClean="0">
                <a:solidFill>
                  <a:srgbClr val="FF0000"/>
                </a:solidFill>
                <a:latin typeface=".VnAvant" pitchFamily="34" charset="0"/>
              </a:rPr>
              <a:t>iêp</a:t>
            </a:r>
            <a:endParaRPr lang="en-US" sz="5400" b="1" dirty="0">
              <a:solidFill>
                <a:srgbClr val="FF0000"/>
              </a:solidFill>
              <a:latin typeface=".VnAvant" pitchFamily="34"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87" y="4495800"/>
            <a:ext cx="2614613" cy="161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699" y="4572000"/>
            <a:ext cx="2529471" cy="153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7" y="4602476"/>
            <a:ext cx="2582180" cy="1507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90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circle(in)">
                                      <p:cBhvr>
                                        <p:cTn id="32" dur="2000"/>
                                        <p:tgtEl>
                                          <p:spTgt spid="3"/>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ircle(in)">
                                      <p:cBhvr>
                                        <p:cTn id="35" dur="20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2051"/>
                                        </p:tgtEl>
                                        <p:attrNameLst>
                                          <p:attrName>style.visibility</p:attrName>
                                        </p:attrNameLst>
                                      </p:cBhvr>
                                      <p:to>
                                        <p:strVal val="visible"/>
                                      </p:to>
                                    </p:set>
                                    <p:animEffect transition="in" filter="circle(in)">
                                      <p:cBhvr>
                                        <p:cTn id="40" dur="2000"/>
                                        <p:tgtEl>
                                          <p:spTgt spid="2051"/>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circle(in)">
                                      <p:cBhvr>
                                        <p:cTn id="43" dur="20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circle(in)">
                                      <p:cBhvr>
                                        <p:cTn id="48" dur="2000"/>
                                        <p:tgtEl>
                                          <p:spTgt spid="12"/>
                                        </p:tgtEl>
                                      </p:cBhvr>
                                    </p:animEffect>
                                  </p:childTnLst>
                                </p:cTn>
                              </p:par>
                              <p:par>
                                <p:cTn id="49" presetID="6" presetClass="entr" presetSubtype="16"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circle(in)">
                                      <p:cBhvr>
                                        <p:cTn id="5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p:bldP spid="15" grpId="0"/>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latin typeface=".VnAvant" pitchFamily="34" charset="0"/>
              </a:rPr>
              <a:t>Giải lao</a:t>
            </a:r>
            <a:endParaRPr lang="en-US" sz="4800" b="1" dirty="0">
              <a:latin typeface=".VnAvant" pitchFamily="34" charset="0"/>
            </a:endParaRPr>
          </a:p>
        </p:txBody>
      </p:sp>
      <p:pic>
        <p:nvPicPr>
          <p:cNvPr id="4" name="video5.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71600" y="1157276"/>
            <a:ext cx="6624602" cy="4968888"/>
          </a:xfrm>
        </p:spPr>
      </p:pic>
    </p:spTree>
    <p:extLst>
      <p:ext uri="{BB962C8B-B14F-4D97-AF65-F5344CB8AC3E}">
        <p14:creationId xmlns:p14="http://schemas.microsoft.com/office/powerpoint/2010/main" val="37640709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400" y="152401"/>
            <a:ext cx="3505200" cy="6858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400" b="1" dirty="0" smtClean="0">
                <a:solidFill>
                  <a:schemeClr val="tx1"/>
                </a:solidFill>
              </a:rPr>
              <a:t>   </a:t>
            </a:r>
            <a:r>
              <a:rPr lang="en-US" sz="4400" b="1" dirty="0" smtClean="0">
                <a:solidFill>
                  <a:schemeClr val="tx1"/>
                </a:solidFill>
                <a:latin typeface=".VnAvant" pitchFamily="34" charset="0"/>
              </a:rPr>
              <a:t>viết bảng</a:t>
            </a:r>
            <a:endParaRPr lang="en-US" sz="4400" b="1" dirty="0">
              <a:solidFill>
                <a:schemeClr val="tx1"/>
              </a:solidFill>
            </a:endParaRPr>
          </a:p>
        </p:txBody>
      </p:sp>
      <p:sp>
        <p:nvSpPr>
          <p:cNvPr id="5" name="Oval 4"/>
          <p:cNvSpPr/>
          <p:nvPr/>
        </p:nvSpPr>
        <p:spPr>
          <a:xfrm>
            <a:off x="228600" y="228601"/>
            <a:ext cx="838200" cy="580293"/>
          </a:xfrm>
          <a:prstGeom prst="ellipse">
            <a:avLst/>
          </a:prstGeom>
          <a:solidFill>
            <a:srgbClr val="FFFF0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4400" dirty="0">
                <a:solidFill>
                  <a:schemeClr val="tx1"/>
                </a:solidFill>
              </a:rPr>
              <a:t>3</a:t>
            </a:r>
          </a:p>
        </p:txBody>
      </p:sp>
      <p:sp>
        <p:nvSpPr>
          <p:cNvPr id="6" name="TextBox 5"/>
          <p:cNvSpPr txBox="1"/>
          <p:nvPr/>
        </p:nvSpPr>
        <p:spPr>
          <a:xfrm>
            <a:off x="762000" y="1600200"/>
            <a:ext cx="8763000" cy="1569660"/>
          </a:xfrm>
          <a:prstGeom prst="rect">
            <a:avLst/>
          </a:prstGeom>
          <a:noFill/>
        </p:spPr>
        <p:txBody>
          <a:bodyPr wrap="square" rtlCol="0">
            <a:spAutoFit/>
          </a:bodyPr>
          <a:lstStyle/>
          <a:p>
            <a:r>
              <a:rPr lang="en-US" sz="9600" dirty="0" err="1">
                <a:latin typeface="HP001 4 hàng 2 ô ly" pitchFamily="34" charset="0"/>
              </a:rPr>
              <a:t>i</a:t>
            </a:r>
            <a:r>
              <a:rPr lang="en-US" sz="9600" dirty="0" err="1" smtClean="0">
                <a:latin typeface="HP001 4 hàng 2 ô ly" pitchFamily="34" charset="0"/>
              </a:rPr>
              <a:t>êc</a:t>
            </a:r>
            <a:r>
              <a:rPr lang="en-US" sz="9600" dirty="0" smtClean="0">
                <a:latin typeface="HP001 4 hàng 2 ô ly" pitchFamily="34" charset="0"/>
              </a:rPr>
              <a:t>   </a:t>
            </a:r>
            <a:r>
              <a:rPr lang="en-US" sz="9600" dirty="0" err="1" smtClean="0">
                <a:latin typeface="HP001 4 hàng 2 ô ly" pitchFamily="34" charset="0"/>
              </a:rPr>
              <a:t>iên</a:t>
            </a:r>
            <a:r>
              <a:rPr lang="en-US" sz="9600" dirty="0" smtClean="0">
                <a:latin typeface="HP001 4 hàng 2 ô ly" pitchFamily="34" charset="0"/>
              </a:rPr>
              <a:t>   </a:t>
            </a:r>
            <a:r>
              <a:rPr lang="en-US" sz="9600" dirty="0" err="1" smtClean="0">
                <a:latin typeface="HP001 4 hàng 2 ô ly" pitchFamily="34" charset="0"/>
              </a:rPr>
              <a:t>iêp</a:t>
            </a:r>
            <a:endParaRPr lang="en-US" sz="9600" dirty="0">
              <a:latin typeface="HP001 4 hàng 2 ô ly" pitchFamily="34" charset="0"/>
            </a:endParaRPr>
          </a:p>
        </p:txBody>
      </p:sp>
      <p:sp>
        <p:nvSpPr>
          <p:cNvPr id="7" name="TextBox 6"/>
          <p:cNvSpPr txBox="1"/>
          <p:nvPr/>
        </p:nvSpPr>
        <p:spPr>
          <a:xfrm>
            <a:off x="1981200" y="4191000"/>
            <a:ext cx="4876800" cy="1569660"/>
          </a:xfrm>
          <a:prstGeom prst="rect">
            <a:avLst/>
          </a:prstGeom>
          <a:noFill/>
        </p:spPr>
        <p:txBody>
          <a:bodyPr wrap="square" rtlCol="0">
            <a:spAutoFit/>
          </a:bodyPr>
          <a:lstStyle/>
          <a:p>
            <a:r>
              <a:rPr lang="en-US" sz="9600" dirty="0" err="1">
                <a:latin typeface="HP001 4 hàng 2 ô ly" pitchFamily="34" charset="0"/>
              </a:rPr>
              <a:t>s</a:t>
            </a:r>
            <a:r>
              <a:rPr lang="en-US" sz="9600" dirty="0" err="1" smtClean="0">
                <a:latin typeface="HP001 4 hàng 2 ô ly" pitchFamily="34" charset="0"/>
              </a:rPr>
              <a:t>ò</a:t>
            </a:r>
            <a:r>
              <a:rPr lang="en-US" sz="9600" dirty="0" smtClean="0">
                <a:latin typeface="HP001 4 hàng 2 ô ly" pitchFamily="34" charset="0"/>
              </a:rPr>
              <a:t> </a:t>
            </a:r>
            <a:r>
              <a:rPr lang="en-US" sz="9600" dirty="0" err="1" smtClean="0">
                <a:latin typeface="HP001 4 hàng 2 ô ly" pitchFamily="34" charset="0"/>
              </a:rPr>
              <a:t>điệp</a:t>
            </a:r>
            <a:endParaRPr lang="en-US" sz="9600" dirty="0">
              <a:latin typeface="HP001 4 hàng 2 ô ly" pitchFamily="34" charset="0"/>
            </a:endParaRPr>
          </a:p>
        </p:txBody>
      </p:sp>
    </p:spTree>
    <p:extLst>
      <p:ext uri="{BB962C8B-B14F-4D97-AF65-F5344CB8AC3E}">
        <p14:creationId xmlns:p14="http://schemas.microsoft.com/office/powerpoint/2010/main" val="300452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Line 2"/>
          <p:cNvSpPr>
            <a:spLocks noChangeShapeType="1"/>
          </p:cNvSpPr>
          <p:nvPr/>
        </p:nvSpPr>
        <p:spPr bwMode="auto">
          <a:xfrm>
            <a:off x="2228850" y="838200"/>
            <a:ext cx="63104" cy="5181600"/>
          </a:xfrm>
          <a:prstGeom prst="line">
            <a:avLst/>
          </a:prstGeom>
          <a:noFill/>
          <a:ln w="9525">
            <a:solidFill>
              <a:srgbClr val="008000"/>
            </a:solidFill>
            <a:round/>
            <a:headEnd/>
            <a:tailEnd/>
          </a:ln>
          <a:scene3d>
            <a:camera prst="legacyObliqueTopLeft"/>
            <a:lightRig rig="legacyFlat3" dir="t"/>
          </a:scene3d>
          <a:sp3d extrusionH="430200" prstMaterial="legacyMatte">
            <a:bevelT w="13500" h="13500" prst="angle"/>
            <a:bevelB w="13500" h="13500" prst="angle"/>
            <a:extrusionClr>
              <a:srgbClr val="008000"/>
            </a:extrusionClr>
          </a:sp3d>
          <a:extLst>
            <a:ext uri="{909E8E84-426E-40DD-AFC4-6F175D3DCCD1}">
              <a14:hiddenFill xmlns:a14="http://schemas.microsoft.com/office/drawing/2010/main">
                <a:noFill/>
              </a14:hiddenFill>
            </a:ext>
          </a:extLst>
        </p:spPr>
        <p:txBody>
          <a:bodyPr>
            <a:spAutoFit/>
            <a:flatTx/>
          </a:bodyPr>
          <a:lstStyle/>
          <a:p>
            <a:endParaRPr lang="en-US" dirty="0"/>
          </a:p>
        </p:txBody>
      </p:sp>
      <p:sp>
        <p:nvSpPr>
          <p:cNvPr id="14339" name="Line 3"/>
          <p:cNvSpPr>
            <a:spLocks noChangeShapeType="1"/>
          </p:cNvSpPr>
          <p:nvPr/>
        </p:nvSpPr>
        <p:spPr bwMode="auto">
          <a:xfrm flipV="1">
            <a:off x="2286000" y="5943600"/>
            <a:ext cx="4686300" cy="76200"/>
          </a:xfrm>
          <a:prstGeom prst="line">
            <a:avLst/>
          </a:prstGeom>
          <a:noFill/>
          <a:ln w="9525">
            <a:solidFill>
              <a:srgbClr val="CC99FF"/>
            </a:solidFill>
            <a:round/>
            <a:headEnd/>
            <a:tailEnd/>
          </a:ln>
          <a:scene3d>
            <a:camera prst="legacyObliqueTopLeft"/>
            <a:lightRig rig="legacyFlat3" dir="t"/>
          </a:scene3d>
          <a:sp3d extrusionH="430200" prstMaterial="legacyMatte">
            <a:bevelT w="13500" h="13500" prst="angle"/>
            <a:bevelB w="13500" h="13500" prst="angle"/>
            <a:extrusionClr>
              <a:srgbClr val="CC99FF"/>
            </a:extrusionClr>
          </a:sp3d>
          <a:extLst>
            <a:ext uri="{909E8E84-426E-40DD-AFC4-6F175D3DCCD1}">
              <a14:hiddenFill xmlns:a14="http://schemas.microsoft.com/office/drawing/2010/main">
                <a:noFill/>
              </a14:hiddenFill>
            </a:ext>
          </a:extLst>
        </p:spPr>
        <p:txBody>
          <a:bodyPr>
            <a:spAutoFit/>
            <a:flatTx/>
          </a:bodyPr>
          <a:lstStyle/>
          <a:p>
            <a:endParaRPr lang="en-US" dirty="0"/>
          </a:p>
        </p:txBody>
      </p:sp>
      <p:sp>
        <p:nvSpPr>
          <p:cNvPr id="14340" name="Line 4"/>
          <p:cNvSpPr>
            <a:spLocks noChangeShapeType="1"/>
          </p:cNvSpPr>
          <p:nvPr/>
        </p:nvSpPr>
        <p:spPr bwMode="auto">
          <a:xfrm flipV="1">
            <a:off x="2228850" y="838200"/>
            <a:ext cx="4629150" cy="46038"/>
          </a:xfrm>
          <a:prstGeom prst="line">
            <a:avLst/>
          </a:prstGeom>
          <a:noFill/>
          <a:ln w="9525">
            <a:solidFill>
              <a:srgbClr val="CC3300"/>
            </a:solidFill>
            <a:round/>
            <a:headEnd/>
            <a:tailEnd/>
          </a:ln>
          <a:scene3d>
            <a:camera prst="legacyObliqueTopLeft"/>
            <a:lightRig rig="legacyFlat3" dir="t"/>
          </a:scene3d>
          <a:sp3d extrusionH="430200" prstMaterial="legacyMatte">
            <a:bevelT w="13500" h="13500" prst="angle"/>
            <a:bevelB w="13500" h="13500" prst="angle"/>
            <a:extrusionClr>
              <a:srgbClr val="CC3300"/>
            </a:extrusionClr>
          </a:sp3d>
          <a:extLst>
            <a:ext uri="{909E8E84-426E-40DD-AFC4-6F175D3DCCD1}">
              <a14:hiddenFill xmlns:a14="http://schemas.microsoft.com/office/drawing/2010/main">
                <a:noFill/>
              </a14:hiddenFill>
            </a:ext>
          </a:extLst>
        </p:spPr>
        <p:txBody>
          <a:bodyPr>
            <a:spAutoFit/>
            <a:flatTx/>
          </a:bodyPr>
          <a:lstStyle/>
          <a:p>
            <a:endParaRPr lang="en-US" dirty="0"/>
          </a:p>
        </p:txBody>
      </p:sp>
      <p:sp>
        <p:nvSpPr>
          <p:cNvPr id="14341" name="Line 5"/>
          <p:cNvSpPr>
            <a:spLocks noChangeShapeType="1"/>
          </p:cNvSpPr>
          <p:nvPr/>
        </p:nvSpPr>
        <p:spPr bwMode="auto">
          <a:xfrm>
            <a:off x="6894911" y="838200"/>
            <a:ext cx="34528" cy="5105400"/>
          </a:xfrm>
          <a:prstGeom prst="line">
            <a:avLst/>
          </a:prstGeom>
          <a:noFill/>
          <a:ln w="9525">
            <a:solidFill>
              <a:srgbClr val="FFCC00"/>
            </a:solidFill>
            <a:round/>
            <a:headEnd/>
            <a:tailEnd/>
          </a:ln>
          <a:scene3d>
            <a:camera prst="legacyObliqueTopLeft"/>
            <a:lightRig rig="legacyFlat3" dir="t"/>
          </a:scene3d>
          <a:sp3d extrusionH="430200" prstMaterial="legacyMatte">
            <a:bevelT w="13500" h="13500" prst="angle"/>
            <a:bevelB w="13500" h="13500" prst="angle"/>
            <a:extrusionClr>
              <a:srgbClr val="FFCC00"/>
            </a:extrusionClr>
          </a:sp3d>
          <a:extLst>
            <a:ext uri="{909E8E84-426E-40DD-AFC4-6F175D3DCCD1}">
              <a14:hiddenFill xmlns:a14="http://schemas.microsoft.com/office/drawing/2010/main">
                <a:noFill/>
              </a14:hiddenFill>
            </a:ext>
          </a:extLst>
        </p:spPr>
        <p:txBody>
          <a:bodyPr>
            <a:spAutoFit/>
            <a:flatTx/>
          </a:bodyPr>
          <a:lstStyle/>
          <a:p>
            <a:endParaRPr lang="en-US" dirty="0"/>
          </a:p>
        </p:txBody>
      </p:sp>
      <p:sp>
        <p:nvSpPr>
          <p:cNvPr id="14342" name="Line 6"/>
          <p:cNvSpPr>
            <a:spLocks noChangeShapeType="1"/>
          </p:cNvSpPr>
          <p:nvPr/>
        </p:nvSpPr>
        <p:spPr bwMode="auto">
          <a:xfrm>
            <a:off x="2386012" y="2743200"/>
            <a:ext cx="34529" cy="3048000"/>
          </a:xfrm>
          <a:prstGeom prst="line">
            <a:avLst/>
          </a:prstGeom>
          <a:noFill/>
          <a:ln w="107950">
            <a:solidFill>
              <a:srgbClr val="006600"/>
            </a:solidFill>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spAutoFit/>
          </a:bodyPr>
          <a:lstStyle/>
          <a:p>
            <a:endParaRPr lang="en-US" dirty="0"/>
          </a:p>
        </p:txBody>
      </p:sp>
      <p:sp>
        <p:nvSpPr>
          <p:cNvPr id="14343" name="Line 7"/>
          <p:cNvSpPr>
            <a:spLocks noChangeShapeType="1"/>
          </p:cNvSpPr>
          <p:nvPr/>
        </p:nvSpPr>
        <p:spPr bwMode="auto">
          <a:xfrm>
            <a:off x="2141936" y="5638800"/>
            <a:ext cx="1872853"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14344" name="Line 8"/>
          <p:cNvSpPr>
            <a:spLocks noChangeShapeType="1"/>
          </p:cNvSpPr>
          <p:nvPr/>
        </p:nvSpPr>
        <p:spPr bwMode="auto">
          <a:xfrm flipH="1">
            <a:off x="2286000" y="5715000"/>
            <a:ext cx="2028825" cy="46038"/>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14345" name="Line 9"/>
          <p:cNvSpPr>
            <a:spLocks noChangeShapeType="1"/>
          </p:cNvSpPr>
          <p:nvPr/>
        </p:nvSpPr>
        <p:spPr bwMode="auto">
          <a:xfrm>
            <a:off x="2514600" y="2819400"/>
            <a:ext cx="34529" cy="29718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14346" name="Line 10"/>
          <p:cNvSpPr>
            <a:spLocks noChangeShapeType="1"/>
          </p:cNvSpPr>
          <p:nvPr/>
        </p:nvSpPr>
        <p:spPr bwMode="auto">
          <a:xfrm>
            <a:off x="2471737" y="2895600"/>
            <a:ext cx="100013" cy="2895600"/>
          </a:xfrm>
          <a:prstGeom prst="line">
            <a:avLst/>
          </a:prstGeom>
          <a:noFill/>
          <a:ln w="9525">
            <a:solidFill>
              <a:srgbClr val="FFFF66"/>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14348" name="WordArt 12"/>
          <p:cNvSpPr>
            <a:spLocks noChangeArrowheads="1" noChangeShapeType="1" noTextEdit="1"/>
          </p:cNvSpPr>
          <p:nvPr/>
        </p:nvSpPr>
        <p:spPr bwMode="auto">
          <a:xfrm>
            <a:off x="2943225" y="1447802"/>
            <a:ext cx="3128963" cy="27733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err="1">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a:cs typeface="Arial"/>
              </a:rPr>
              <a:t>Tiết</a:t>
            </a:r>
            <a:r>
              <a:rPr lang="en-US"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a:cs typeface="Arial"/>
              </a:rPr>
              <a:t> 2</a:t>
            </a:r>
          </a:p>
        </p:txBody>
      </p:sp>
    </p:spTree>
    <p:extLst>
      <p:ext uri="{BB962C8B-B14F-4D97-AF65-F5344CB8AC3E}">
        <p14:creationId xmlns:p14="http://schemas.microsoft.com/office/powerpoint/2010/main" val="39954523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400" y="152401"/>
            <a:ext cx="3505200" cy="6858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400" b="1" dirty="0" smtClean="0">
                <a:solidFill>
                  <a:schemeClr val="tx1"/>
                </a:solidFill>
              </a:rPr>
              <a:t>   </a:t>
            </a:r>
            <a:r>
              <a:rPr lang="en-US" sz="4400" b="1" dirty="0" err="1" smtClean="0">
                <a:solidFill>
                  <a:schemeClr val="tx1"/>
                </a:solidFill>
                <a:latin typeface=".VnAvant" pitchFamily="34" charset="0"/>
              </a:rPr>
              <a:t>viÕt</a:t>
            </a:r>
            <a:r>
              <a:rPr lang="en-US" sz="4400" b="1" dirty="0" smtClean="0">
                <a:solidFill>
                  <a:schemeClr val="tx1"/>
                </a:solidFill>
                <a:latin typeface=".VnAvant" pitchFamily="34" charset="0"/>
              </a:rPr>
              <a:t> </a:t>
            </a:r>
            <a:r>
              <a:rPr lang="en-US" sz="4400" b="1" dirty="0" err="1" smtClean="0">
                <a:solidFill>
                  <a:schemeClr val="tx1"/>
                </a:solidFill>
                <a:latin typeface=".VnAvant" pitchFamily="34" charset="0"/>
              </a:rPr>
              <a:t>vë</a:t>
            </a:r>
            <a:endParaRPr lang="en-US" sz="4400" b="1" dirty="0">
              <a:solidFill>
                <a:schemeClr val="tx1"/>
              </a:solidFill>
            </a:endParaRPr>
          </a:p>
        </p:txBody>
      </p:sp>
      <p:sp>
        <p:nvSpPr>
          <p:cNvPr id="5" name="Oval 4"/>
          <p:cNvSpPr/>
          <p:nvPr/>
        </p:nvSpPr>
        <p:spPr>
          <a:xfrm>
            <a:off x="228600" y="228601"/>
            <a:ext cx="838200" cy="580293"/>
          </a:xfrm>
          <a:prstGeom prst="ellipse">
            <a:avLst/>
          </a:prstGeom>
          <a:solidFill>
            <a:srgbClr val="FFFF0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4400" dirty="0">
                <a:solidFill>
                  <a:schemeClr val="tx1"/>
                </a:solidFill>
              </a:rPr>
              <a:t>3</a:t>
            </a:r>
          </a:p>
        </p:txBody>
      </p:sp>
      <p:pic>
        <p:nvPicPr>
          <p:cNvPr id="3074" name="Picture 2" descr="D:\lớp 1 năm 2020 -2021 knttvcs\ảnh tiếng việt\tu-the-ngoi-hoc-dung-cho-tre-600x4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872837"/>
            <a:ext cx="8406246" cy="5604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5975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04800" y="3733800"/>
            <a:ext cx="8839200" cy="2554545"/>
          </a:xfrm>
          <a:prstGeom prst="rect">
            <a:avLst/>
          </a:prstGeom>
          <a:noFill/>
        </p:spPr>
        <p:txBody>
          <a:bodyPr wrap="square" rtlCol="0">
            <a:spAutoFit/>
          </a:bodyPr>
          <a:lstStyle/>
          <a:p>
            <a:pPr algn="just"/>
            <a:r>
              <a:rPr lang="en-US" sz="3200" dirty="0" smtClean="0">
                <a:latin typeface=".VnAvant" pitchFamily="34" charset="0"/>
              </a:rPr>
              <a:t>       Vịnh Hạ Long là một kì quan thiên nhiên. Nơi đây có những hòn đảo lớn nhỏ trùng điệp, soi bóng trên mặt biển xanh biếc. Du khách thích đến đây ngắm cảnh, tắm mát và đi dạo trên những bãi biển.</a:t>
            </a:r>
            <a:endParaRPr lang="en-US" sz="3200"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154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52131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OneDrive\NAM HOC 2019- 2020\e TIN\Tap huan Elearning_2018\Minh hoa\Anh\001-6_500_01.png">
            <a:extLst>
              <a:ext uri="{FF2B5EF4-FFF2-40B4-BE49-F238E27FC236}">
                <a16:creationId xmlns:a16="http://schemas.microsoft.com/office/drawing/2014/main" xmlns="" id="{78ED9BA3-D843-4197-B16B-CB061D7D38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6616" y="700089"/>
            <a:ext cx="5647135"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3">
            <a:extLst>
              <a:ext uri="{FF2B5EF4-FFF2-40B4-BE49-F238E27FC236}">
                <a16:creationId xmlns:a16="http://schemas.microsoft.com/office/drawing/2014/main" xmlns="" id="{458FB854-7680-48DA-A765-071EFCB64D6E}"/>
              </a:ext>
            </a:extLst>
          </p:cNvPr>
          <p:cNvSpPr txBox="1">
            <a:spLocks noChangeArrowheads="1"/>
          </p:cNvSpPr>
          <p:nvPr/>
        </p:nvSpPr>
        <p:spPr bwMode="auto">
          <a:xfrm>
            <a:off x="2590800" y="2586040"/>
            <a:ext cx="431839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7200" b="1" dirty="0"/>
              <a:t>GIẢI LAO</a:t>
            </a:r>
          </a:p>
        </p:txBody>
      </p:sp>
    </p:spTree>
    <p:extLst>
      <p:ext uri="{BB962C8B-B14F-4D97-AF65-F5344CB8AC3E}">
        <p14:creationId xmlns:p14="http://schemas.microsoft.com/office/powerpoint/2010/main" val="126438291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B68A5AE1-99C1-41FA-AFAB-4C5CB90654C0}"/>
  <p:tag name="ISPRING_CUSTOM_TIMING_USED" val="1"/>
  <p:tag name="ISPRING_PLAYER_LAYOUT_TYPE" val="Full"/>
  <p:tag name="GENSWF_SLIDE_TITLE" val="CHÀO TẠM BIỆT"/>
  <p:tag name="GENSWF_ADVANCE_TIME" val="360.929"/>
  <p:tag name="ISPRING_SLIDE_ID_2" val="{BA8CF360-01C9-45C1-8B88-BDF8F12F7711}"/>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3974DFE4-7392-4B66-9F7E-A7DFF6BAB262}&quot;/&gt;&lt;isInvalidForFieldText val=&quot;0&quot;/&gt;&lt;Image&gt;&lt;filename val=&quot;C:\Users\Truc\AppData\Local\Temp\PR\data\asimages\{3974DFE4-7392-4B66-9F7E-A7DFF6BAB262}_60.png&quot;/&gt;&lt;left val=&quot;23&quot;/&gt;&lt;top val=&quot;156&quot;/&gt;&lt;width val=&quot;971&quot;/&gt;&lt;height val=&quot;181&quot;/&gt;&lt;hasText val=&quot;1&quot;/&gt;&lt;/Image&gt;&lt;/ThreeDShapeInfo&gt;"/>
  <p:tag name="PRESENTER_SHAPETEXTINFO" val="&lt;ShapeTextInfo&gt;&lt;TableIndex row=&quot;-1&quot; col=&quot;-1&quot;&gt;&lt;linesCount val=&quot;1&quot;/&gt;&lt;lineCharCount val=&quot;33&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35122C7E-7D84-4D7B-8FA9-7A5437FCCD52}&quot;/&gt;&lt;isInvalidForFieldText val=&quot;0&quot;/&gt;&lt;Image&gt;&lt;filename val=&quot;C:\Users\Truc\AppData\Local\Temp\PR\data\asimages\{35122C7E-7D84-4D7B-8FA9-7A5437FCCD52}_60.png&quot;/&gt;&lt;left val=&quot;305&quot;/&gt;&lt;top val=&quot;0&quot;/&gt;&lt;width val=&quot;377&quot;/&gt;&lt;height val=&quot;124&quot;/&gt;&lt;hasText val=&quot;1&quot;/&gt;&lt;/Image&gt;&lt;/ThreeDShapeInfo&gt;"/>
  <p:tag name="PRESENTER_SHAPETEXTINFO" val="&lt;ShapeTextInfo&gt;&lt;TableIndex row=&quot;-1&quot; col=&quot;-1&quot;&gt;&lt;linesCount val=&quot;1&quot;/&gt;&lt;lineCharCount val=&quot;16&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218</TotalTime>
  <Words>126</Words>
  <Application>Microsoft Office PowerPoint</Application>
  <PresentationFormat>On-screen Show (4:3)</PresentationFormat>
  <Paragraphs>33</Paragraphs>
  <Slides>13</Slides>
  <Notes>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.VnAvant</vt:lpstr>
      <vt:lpstr>Arial</vt:lpstr>
      <vt:lpstr>Calibri</vt:lpstr>
      <vt:lpstr>HP001 4 hàng 2 ô ly</vt:lpstr>
      <vt:lpstr>Times New Roman</vt:lpstr>
      <vt:lpstr>Wingdings</vt:lpstr>
      <vt:lpstr>Office Theme</vt:lpstr>
      <vt:lpstr>PowerPoint Presentation</vt:lpstr>
      <vt:lpstr>PowerPoint Presentation</vt:lpstr>
      <vt:lpstr>PowerPoint Presentation</vt:lpstr>
      <vt:lpstr>Giải lao</vt:lpstr>
      <vt:lpstr>PowerPoint Presentation</vt:lpstr>
      <vt:lpstr>PowerPoint Presentation</vt:lpstr>
      <vt:lpstr>PowerPoint Presentation</vt:lpstr>
      <vt:lpstr>PowerPoint Presentation</vt:lpstr>
      <vt:lpstr>PowerPoint Presentation</vt:lpstr>
      <vt:lpstr>PowerPoint Presentation</vt:lpstr>
      <vt:lpstr>Một số hình ảnh về thế giới dưới biển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PC</cp:lastModifiedBy>
  <cp:revision>11</cp:revision>
  <dcterms:created xsi:type="dcterms:W3CDTF">2020-08-18T12:22:49Z</dcterms:created>
  <dcterms:modified xsi:type="dcterms:W3CDTF">2021-11-18T02:39:41Z</dcterms:modified>
</cp:coreProperties>
</file>