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343" r:id="rId4"/>
    <p:sldId id="346" r:id="rId5"/>
    <p:sldId id="344" r:id="rId6"/>
    <p:sldId id="348" r:id="rId7"/>
    <p:sldId id="360" r:id="rId8"/>
    <p:sldId id="347"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262" r:id="rId24"/>
    <p:sldId id="263" r:id="rId25"/>
    <p:sldId id="282" r:id="rId26"/>
    <p:sldId id="283" r:id="rId27"/>
    <p:sldId id="284" r:id="rId28"/>
    <p:sldId id="264" r:id="rId29"/>
    <p:sldId id="372" r:id="rId30"/>
    <p:sldId id="355" r:id="rId31"/>
    <p:sldId id="267" r:id="rId32"/>
    <p:sldId id="357" r:id="rId33"/>
    <p:sldId id="350" r:id="rId34"/>
    <p:sldId id="356" r:id="rId35"/>
    <p:sldId id="320" r:id="rId36"/>
    <p:sldId id="308" r:id="rId37"/>
    <p:sldId id="342" r:id="rId38"/>
    <p:sldId id="294" r:id="rId39"/>
    <p:sldId id="377" r:id="rId40"/>
    <p:sldId id="268" r:id="rId41"/>
    <p:sldId id="279" r:id="rId42"/>
    <p:sldId id="367" r:id="rId43"/>
    <p:sldId id="286" r:id="rId44"/>
    <p:sldId id="359" r:id="rId45"/>
    <p:sldId id="314" r:id="rId46"/>
    <p:sldId id="272" r:id="rId47"/>
    <p:sldId id="338" r:id="rId48"/>
    <p:sldId id="379" r:id="rId49"/>
    <p:sldId id="380" r:id="rId50"/>
    <p:sldId id="339" r:id="rId51"/>
    <p:sldId id="326" r:id="rId52"/>
    <p:sldId id="274" r:id="rId53"/>
    <p:sldId id="275" r:id="rId54"/>
    <p:sldId id="381" r:id="rId55"/>
    <p:sldId id="277" r:id="rId5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0" autoAdjust="0"/>
    <p:restoredTop sz="90214" autoAdjust="0"/>
  </p:normalViewPr>
  <p:slideViewPr>
    <p:cSldViewPr>
      <p:cViewPr varScale="1">
        <p:scale>
          <a:sx n="64" d="100"/>
          <a:sy n="64" d="100"/>
        </p:scale>
        <p:origin x="648" y="4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46</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47</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50</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15</a:t>
            </a:fld>
            <a:endParaRPr lang="en-US"/>
          </a:p>
        </p:txBody>
      </p:sp>
    </p:spTree>
    <p:extLst>
      <p:ext uri="{BB962C8B-B14F-4D97-AF65-F5344CB8AC3E}">
        <p14:creationId xmlns:p14="http://schemas.microsoft.com/office/powerpoint/2010/main" val="141142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0.jpeg"/><Relationship Id="rId10" Type="http://schemas.openxmlformats.org/officeDocument/2006/relationships/slide" Target="slide7.xml"/><Relationship Id="rId4" Type="http://schemas.openxmlformats.org/officeDocument/2006/relationships/slide" Target="slide3.xml"/><Relationship Id="rId9" Type="http://schemas.openxmlformats.org/officeDocument/2006/relationships/image" Target="../media/image7.jpeg"/><Relationship Id="rId14" Type="http://schemas.openxmlformats.org/officeDocument/2006/relationships/slide" Target="slide8.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3.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042319" y="990601"/>
            <a:ext cx="1905000" cy="9905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a:solidFill>
                  <a:schemeClr val="tx1"/>
                </a:solidFill>
              </a:rPr>
              <a:t>  Đọc</a:t>
            </a:r>
            <a:endParaRPr lang="en-US" sz="4400" b="1" dirty="0">
              <a:solidFill>
                <a:schemeClr val="tx1"/>
              </a:solidFill>
            </a:endParaRPr>
          </a:p>
        </p:txBody>
      </p:sp>
      <p:sp>
        <p:nvSpPr>
          <p:cNvPr id="30" name="Oval 29"/>
          <p:cNvSpPr/>
          <p:nvPr/>
        </p:nvSpPr>
        <p:spPr>
          <a:xfrm>
            <a:off x="1737519" y="1066801"/>
            <a:ext cx="838200" cy="838200"/>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1</a:t>
            </a:r>
          </a:p>
        </p:txBody>
      </p:sp>
      <p:graphicFrame>
        <p:nvGraphicFramePr>
          <p:cNvPr id="31" name="Table 30"/>
          <p:cNvGraphicFramePr>
            <a:graphicFrameLocks noGrp="1"/>
          </p:cNvGraphicFramePr>
          <p:nvPr>
            <p:extLst/>
          </p:nvPr>
        </p:nvGraphicFramePr>
        <p:xfrm>
          <a:off x="1737519" y="2529840"/>
          <a:ext cx="8839200" cy="1737360"/>
        </p:xfrm>
        <a:graphic>
          <a:graphicData uri="http://schemas.openxmlformats.org/drawingml/2006/table">
            <a:tbl>
              <a:tblPr firstRow="1" bandRow="1">
                <a:tableStyleId>{5C22544A-7EE6-4342-B048-85BDC9FD1C3A}</a:tableStyleId>
              </a:tblPr>
              <a:tblGrid>
                <a:gridCol w="1473200"/>
                <a:gridCol w="1473200"/>
                <a:gridCol w="1473200"/>
                <a:gridCol w="1473200"/>
                <a:gridCol w="1473200"/>
                <a:gridCol w="1473200"/>
              </a:tblGrid>
              <a:tr h="370840">
                <a:tc>
                  <a:txBody>
                    <a:bodyPr/>
                    <a:lstStyle/>
                    <a:p>
                      <a:pPr algn="ctr"/>
                      <a:endParaRPr lang="en-US" sz="3200" b="0" dirty="0">
                        <a:solidFill>
                          <a:schemeClr val="tx1"/>
                        </a:solidFill>
                        <a:latin typeface=".VnAvant" pitchFamily="34" charset="0"/>
                      </a:endParaRPr>
                    </a:p>
                  </a:txBody>
                  <a:tcPr>
                    <a:solidFill>
                      <a:schemeClr val="bg1"/>
                    </a:solidFill>
                  </a:tcPr>
                </a:tc>
                <a:tc>
                  <a:txBody>
                    <a:bodyPr/>
                    <a:lstStyle/>
                    <a:p>
                      <a:pPr algn="ctr"/>
                      <a:r>
                        <a:rPr lang="en-US" sz="3200" b="0" dirty="0" err="1" smtClean="0">
                          <a:solidFill>
                            <a:schemeClr val="tx1"/>
                          </a:solidFill>
                          <a:latin typeface=".VnAvant" pitchFamily="34" charset="0"/>
                        </a:rPr>
                        <a:t>trong</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trung</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err="1" smtClean="0">
                          <a:solidFill>
                            <a:schemeClr val="tx1"/>
                          </a:solidFill>
                          <a:latin typeface=".VnAvant" pitchFamily="34" charset="0"/>
                        </a:rPr>
                        <a:t>khung</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vừng</a:t>
                      </a:r>
                      <a:endParaRPr lang="en-US" sz="3200" b="0" dirty="0">
                        <a:solidFill>
                          <a:schemeClr val="tx1"/>
                        </a:solidFill>
                        <a:latin typeface=".VnAvant" pitchFamily="34" charset="0"/>
                      </a:endParaRPr>
                    </a:p>
                  </a:txBody>
                  <a:tcPr>
                    <a:solidFill>
                      <a:srgbClr val="FFFFA3"/>
                    </a:solidFill>
                  </a:tcPr>
                </a:tc>
                <a:tc>
                  <a:txBody>
                    <a:bodyPr/>
                    <a:lstStyle/>
                    <a:p>
                      <a:pPr algn="ctr"/>
                      <a:endParaRPr lang="en-US" sz="3200" b="0" dirty="0">
                        <a:solidFill>
                          <a:schemeClr val="tx1"/>
                        </a:solidFill>
                        <a:latin typeface=".VnAvant" pitchFamily="34" charset="0"/>
                      </a:endParaRPr>
                    </a:p>
                  </a:txBody>
                  <a:tcPr>
                    <a:solidFill>
                      <a:schemeClr val="bg1"/>
                    </a:solidFill>
                  </a:tcPr>
                </a:tc>
              </a:tr>
              <a:tr h="370840">
                <a:tc>
                  <a:txBody>
                    <a:bodyPr/>
                    <a:lstStyle/>
                    <a:p>
                      <a:pPr algn="ctr"/>
                      <a:r>
                        <a:rPr lang="en-US" sz="3200" b="0" dirty="0" smtClean="0">
                          <a:solidFill>
                            <a:schemeClr val="tx1"/>
                          </a:solidFill>
                          <a:latin typeface=".VnAvant" pitchFamily="34" charset="0"/>
                        </a:rPr>
                        <a:t>việc</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chiên</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tiếp</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tiếng</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nhiệm</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yến</a:t>
                      </a:r>
                      <a:endParaRPr lang="en-US" sz="3200" b="0" dirty="0">
                        <a:solidFill>
                          <a:schemeClr val="tx1"/>
                        </a:solidFill>
                        <a:latin typeface=".VnAvant" pitchFamily="34" charset="0"/>
                      </a:endParaRPr>
                    </a:p>
                  </a:txBody>
                  <a:tcPr>
                    <a:solidFill>
                      <a:srgbClr val="FFFFA3"/>
                    </a:solidFill>
                  </a:tcPr>
                </a:tc>
              </a:tr>
              <a:tr h="370840">
                <a:tc>
                  <a:txBody>
                    <a:bodyPr/>
                    <a:lstStyle/>
                    <a:p>
                      <a:pPr algn="ctr"/>
                      <a:endParaRPr lang="en-US" sz="3200" b="0" dirty="0">
                        <a:solidFill>
                          <a:schemeClr val="tx1"/>
                        </a:solidFill>
                        <a:latin typeface=".VnAvant" pitchFamily="34" charset="0"/>
                      </a:endParaRPr>
                    </a:p>
                  </a:txBody>
                  <a:tcPr>
                    <a:solidFill>
                      <a:schemeClr val="bg1"/>
                    </a:solidFill>
                  </a:tcPr>
                </a:tc>
                <a:tc>
                  <a:txBody>
                    <a:bodyPr/>
                    <a:lstStyle/>
                    <a:p>
                      <a:pPr algn="ctr"/>
                      <a:r>
                        <a:rPr lang="en-US" sz="3200" b="0" dirty="0" smtClean="0">
                          <a:solidFill>
                            <a:schemeClr val="tx1"/>
                          </a:solidFill>
                          <a:latin typeface=".VnAvant" pitchFamily="34" charset="0"/>
                        </a:rPr>
                        <a:t>biết</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diều</a:t>
                      </a:r>
                      <a:endParaRPr lang="en-US" sz="3200" b="0" dirty="0">
                        <a:solidFill>
                          <a:schemeClr val="tx1"/>
                        </a:solidFill>
                        <a:latin typeface=".VnAvant" pitchFamily="34" charset="0"/>
                      </a:endParaRPr>
                    </a:p>
                  </a:txBody>
                  <a:tcPr>
                    <a:solidFill>
                      <a:srgbClr val="FFFFA3"/>
                    </a:solidFill>
                  </a:tcPr>
                </a:tc>
                <a:tc>
                  <a:txBody>
                    <a:bodyPr/>
                    <a:lstStyle/>
                    <a:p>
                      <a:pPr algn="ctr"/>
                      <a:r>
                        <a:rPr lang="en-US" sz="3200" b="0" dirty="0" smtClean="0">
                          <a:solidFill>
                            <a:schemeClr val="tx1"/>
                          </a:solidFill>
                          <a:latin typeface=".VnAvant" pitchFamily="34" charset="0"/>
                        </a:rPr>
                        <a:t>yếu</a:t>
                      </a:r>
                      <a:endParaRPr lang="en-US" sz="3200" b="0" dirty="0">
                        <a:solidFill>
                          <a:schemeClr val="tx1"/>
                        </a:solidFill>
                        <a:latin typeface=".VnAvant" pitchFamily="34" charset="0"/>
                      </a:endParaRPr>
                    </a:p>
                  </a:txBody>
                  <a:tcPr>
                    <a:solidFill>
                      <a:srgbClr val="FFFFA3"/>
                    </a:solidFill>
                  </a:tcPr>
                </a:tc>
                <a:tc>
                  <a:txBody>
                    <a:bodyPr/>
                    <a:lstStyle/>
                    <a:p>
                      <a:pPr algn="ctr"/>
                      <a:endParaRPr lang="en-US" sz="3200" b="0" dirty="0">
                        <a:solidFill>
                          <a:schemeClr val="tx1"/>
                        </a:solidFill>
                        <a:latin typeface=".VnAvant" pitchFamily="34" charset="0"/>
                      </a:endParaRPr>
                    </a:p>
                  </a:txBody>
                  <a:tcPr>
                    <a:solidFill>
                      <a:schemeClr val="bg1"/>
                    </a:solidFill>
                  </a:tcPr>
                </a:tc>
                <a:tc>
                  <a:txBody>
                    <a:bodyPr/>
                    <a:lstStyle/>
                    <a:p>
                      <a:pPr algn="ctr"/>
                      <a:endParaRPr lang="en-US" sz="3200" b="0" dirty="0">
                        <a:solidFill>
                          <a:schemeClr val="tx1"/>
                        </a:solidFill>
                        <a:latin typeface=".VnAvant" pitchFamily="34" charset="0"/>
                      </a:endParaRPr>
                    </a:p>
                  </a:txBody>
                  <a:tcPr>
                    <a:solidFill>
                      <a:schemeClr val="bg1"/>
                    </a:solidFill>
                  </a:tcPr>
                </a:tc>
              </a:tr>
            </a:tbl>
          </a:graphicData>
        </a:graphic>
      </p:graphicFrame>
    </p:spTree>
    <p:extLst>
      <p:ext uri="{BB962C8B-B14F-4D97-AF65-F5344CB8AC3E}">
        <p14:creationId xmlns:p14="http://schemas.microsoft.com/office/powerpoint/2010/main" val="3313068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813719" y="76201"/>
            <a:ext cx="1905000" cy="9905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a:solidFill>
                  <a:schemeClr val="tx1"/>
                </a:solidFill>
              </a:rPr>
              <a:t>   </a:t>
            </a:r>
            <a:r>
              <a:rPr lang="en-US" sz="4400" b="1" dirty="0">
                <a:solidFill>
                  <a:schemeClr val="tx1"/>
                </a:solidFill>
                <a:latin typeface=".VnAvant" pitchFamily="34" charset="0"/>
              </a:rPr>
              <a:t>Đọc</a:t>
            </a:r>
            <a:endParaRPr lang="en-US" sz="4400" b="1" dirty="0">
              <a:solidFill>
                <a:schemeClr val="tx1"/>
              </a:solidFill>
            </a:endParaRPr>
          </a:p>
        </p:txBody>
      </p:sp>
      <p:pic>
        <p:nvPicPr>
          <p:cNvPr id="5" name="Picture 2" descr="D:\lớp 1 năm 2020 -2021 knttvcs\ảnh tiếng việt\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1101435"/>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D:\lớp 1 năm 2020 -2021 knttvcs\ảnh tiếng việt\images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462" y="311150"/>
            <a:ext cx="18669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D:\lớp 1 năm 2020 -2021 knttvcs\ảnh tiếng việt\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881" y="4537364"/>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7" descr="D:\lớp 1 năm 2020 -2021 knttvcs\ảnh tiếng việt\images (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0557" y="2626023"/>
            <a:ext cx="2143125" cy="1960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 descr="D:\lớp 1 năm 2020 -2021 knttvcs\ảnh tiếng việt\images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72" y="300336"/>
            <a:ext cx="2358248"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9" descr="D:\lớp 1 năm 2020 -2021 knttvcs\ảnh tiếng việt\images (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870" y="436934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D:\lớp 1 năm 2020 -2021 knttvcs\ảnh tiếng việt\images (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9999" y="244346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1" descr="D:\lớp 1 năm 2020 -2021 knttvcs\ảnh tiếng việt\tải xuống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5213" y="234986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D:\lớp 1 năm 2020 -2021 knttvcs\ảnh tiếng việt\tải xuống (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7535" y="4488187"/>
            <a:ext cx="2143125" cy="2088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3" descr="D:\lớp 1 năm 2020 -2021 knttvcs\ảnh tiếng việt\images (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4887" y="15240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D:\lớp 1 năm 2020 -2021 knttvcs\ảnh tiếng việt\pngtree-purple-cartoon-exquisite-gift-box-png-image_460518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23138" y="4654531"/>
            <a:ext cx="2164800" cy="21648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826461" y="2073641"/>
            <a:ext cx="2414588" cy="523220"/>
          </a:xfrm>
          <a:prstGeom prst="rect">
            <a:avLst/>
          </a:prstGeom>
          <a:noFill/>
        </p:spPr>
        <p:txBody>
          <a:bodyPr wrap="square" rtlCol="0">
            <a:spAutoFit/>
          </a:bodyPr>
          <a:lstStyle/>
          <a:p>
            <a:pPr algn="ctr"/>
            <a:r>
              <a:rPr lang="en-US" sz="2800" b="1" dirty="0" err="1">
                <a:latin typeface=".VnAvant" pitchFamily="34" charset="0"/>
              </a:rPr>
              <a:t>x</a:t>
            </a:r>
            <a:r>
              <a:rPr lang="en-US" sz="2800" b="1" dirty="0" err="1">
                <a:latin typeface=".VnAvant" pitchFamily="34" charset="0"/>
              </a:rPr>
              <a:t>ung</a:t>
            </a:r>
            <a:r>
              <a:rPr lang="en-US" sz="2800" b="1" dirty="0">
                <a:latin typeface=".VnAvant" pitchFamily="34" charset="0"/>
              </a:rPr>
              <a:t> </a:t>
            </a:r>
            <a:r>
              <a:rPr lang="en-US" sz="2800" b="1" dirty="0" err="1">
                <a:latin typeface=".VnAvant" pitchFamily="34" charset="0"/>
              </a:rPr>
              <a:t>phong</a:t>
            </a:r>
            <a:endParaRPr lang="en-US" sz="2800" b="1" dirty="0">
              <a:latin typeface=".VnAvant" pitchFamily="34" charset="0"/>
            </a:endParaRPr>
          </a:p>
        </p:txBody>
      </p:sp>
      <p:sp>
        <p:nvSpPr>
          <p:cNvPr id="27" name="TextBox 26"/>
          <p:cNvSpPr txBox="1"/>
          <p:nvPr/>
        </p:nvSpPr>
        <p:spPr>
          <a:xfrm>
            <a:off x="1356520" y="6182380"/>
            <a:ext cx="2567189" cy="523220"/>
          </a:xfrm>
          <a:prstGeom prst="rect">
            <a:avLst/>
          </a:prstGeom>
          <a:noFill/>
        </p:spPr>
        <p:txBody>
          <a:bodyPr wrap="square" rtlCol="0">
            <a:spAutoFit/>
          </a:bodyPr>
          <a:lstStyle/>
          <a:p>
            <a:pPr algn="ctr"/>
            <a:r>
              <a:rPr lang="en-US" sz="2800" b="1" dirty="0">
                <a:latin typeface=".VnAvant" pitchFamily="34" charset="0"/>
              </a:rPr>
              <a:t>t</a:t>
            </a:r>
            <a:r>
              <a:rPr lang="en-US" sz="2800" b="1" dirty="0">
                <a:latin typeface=".VnAvant" pitchFamily="34" charset="0"/>
              </a:rPr>
              <a:t>iếng trống</a:t>
            </a:r>
            <a:endParaRPr lang="en-US" sz="2800" b="1" dirty="0">
              <a:latin typeface=".VnAvant" pitchFamily="34" charset="0"/>
            </a:endParaRPr>
          </a:p>
        </p:txBody>
      </p:sp>
      <p:sp>
        <p:nvSpPr>
          <p:cNvPr id="28" name="TextBox 27"/>
          <p:cNvSpPr txBox="1"/>
          <p:nvPr/>
        </p:nvSpPr>
        <p:spPr>
          <a:xfrm>
            <a:off x="4009835" y="6234372"/>
            <a:ext cx="2075037" cy="523220"/>
          </a:xfrm>
          <a:prstGeom prst="rect">
            <a:avLst/>
          </a:prstGeom>
          <a:noFill/>
        </p:spPr>
        <p:txBody>
          <a:bodyPr wrap="square" rtlCol="0">
            <a:spAutoFit/>
          </a:bodyPr>
          <a:lstStyle/>
          <a:p>
            <a:pPr algn="ctr"/>
            <a:r>
              <a:rPr lang="en-US" sz="2800" b="1" dirty="0">
                <a:latin typeface=".VnAvant" pitchFamily="34" charset="0"/>
              </a:rPr>
              <a:t>x</a:t>
            </a:r>
            <a:r>
              <a:rPr lang="en-US" sz="2800" b="1" dirty="0">
                <a:latin typeface=".VnAvant" pitchFamily="34" charset="0"/>
              </a:rPr>
              <a:t>anh biếc</a:t>
            </a:r>
            <a:endParaRPr lang="en-US" sz="2800" b="1" dirty="0">
              <a:latin typeface=".VnAvant" pitchFamily="34" charset="0"/>
            </a:endParaRPr>
          </a:p>
        </p:txBody>
      </p:sp>
      <p:sp>
        <p:nvSpPr>
          <p:cNvPr id="29" name="TextBox 28"/>
          <p:cNvSpPr txBox="1"/>
          <p:nvPr/>
        </p:nvSpPr>
        <p:spPr>
          <a:xfrm>
            <a:off x="6257090" y="6250861"/>
            <a:ext cx="1735485" cy="523220"/>
          </a:xfrm>
          <a:prstGeom prst="rect">
            <a:avLst/>
          </a:prstGeom>
          <a:noFill/>
        </p:spPr>
        <p:txBody>
          <a:bodyPr wrap="square" rtlCol="0">
            <a:spAutoFit/>
          </a:bodyPr>
          <a:lstStyle/>
          <a:p>
            <a:pPr algn="ctr"/>
            <a:r>
              <a:rPr lang="en-US" sz="2800" b="1" dirty="0">
                <a:latin typeface=".VnAvant" pitchFamily="34" charset="0"/>
              </a:rPr>
              <a:t>y</a:t>
            </a:r>
            <a:r>
              <a:rPr lang="en-US" sz="2800" b="1" dirty="0">
                <a:latin typeface=".VnAvant" pitchFamily="34" charset="0"/>
              </a:rPr>
              <a:t>ên tĩnh</a:t>
            </a:r>
            <a:endParaRPr lang="en-US" sz="2800" b="1" dirty="0">
              <a:latin typeface=".VnAvant" pitchFamily="34" charset="0"/>
            </a:endParaRPr>
          </a:p>
        </p:txBody>
      </p:sp>
      <p:sp>
        <p:nvSpPr>
          <p:cNvPr id="30" name="TextBox 29"/>
          <p:cNvSpPr txBox="1"/>
          <p:nvPr/>
        </p:nvSpPr>
        <p:spPr>
          <a:xfrm>
            <a:off x="8161007" y="6362840"/>
            <a:ext cx="2187240" cy="523220"/>
          </a:xfrm>
          <a:prstGeom prst="rect">
            <a:avLst/>
          </a:prstGeom>
          <a:noFill/>
        </p:spPr>
        <p:txBody>
          <a:bodyPr wrap="square" rtlCol="0">
            <a:spAutoFit/>
          </a:bodyPr>
          <a:lstStyle/>
          <a:p>
            <a:pPr algn="ctr"/>
            <a:r>
              <a:rPr lang="en-US" sz="2800" b="1" dirty="0">
                <a:latin typeface=".VnAvant" pitchFamily="34" charset="0"/>
              </a:rPr>
              <a:t>r</a:t>
            </a:r>
            <a:r>
              <a:rPr lang="en-US" sz="2800" b="1" dirty="0">
                <a:latin typeface=".VnAvant" pitchFamily="34" charset="0"/>
              </a:rPr>
              <a:t>ong biển</a:t>
            </a:r>
            <a:endParaRPr lang="en-US" sz="2800" b="1" dirty="0">
              <a:latin typeface=".VnAvant" pitchFamily="34" charset="0"/>
            </a:endParaRPr>
          </a:p>
        </p:txBody>
      </p:sp>
      <p:sp>
        <p:nvSpPr>
          <p:cNvPr id="31" name="TextBox 30"/>
          <p:cNvSpPr txBox="1"/>
          <p:nvPr/>
        </p:nvSpPr>
        <p:spPr>
          <a:xfrm>
            <a:off x="8287200" y="4226576"/>
            <a:ext cx="2328353" cy="523220"/>
          </a:xfrm>
          <a:prstGeom prst="rect">
            <a:avLst/>
          </a:prstGeom>
          <a:noFill/>
        </p:spPr>
        <p:txBody>
          <a:bodyPr wrap="square" rtlCol="0">
            <a:spAutoFit/>
          </a:bodyPr>
          <a:lstStyle/>
          <a:p>
            <a:pPr algn="ctr"/>
            <a:r>
              <a:rPr lang="en-US" sz="2800" b="1" dirty="0">
                <a:latin typeface=".VnAvant" pitchFamily="34" charset="0"/>
              </a:rPr>
              <a:t>y</a:t>
            </a:r>
            <a:r>
              <a:rPr lang="en-US" sz="2800" b="1" dirty="0">
                <a:latin typeface=".VnAvant" pitchFamily="34" charset="0"/>
              </a:rPr>
              <a:t>êu mến</a:t>
            </a:r>
            <a:endParaRPr lang="en-US" sz="2800" b="1" dirty="0">
              <a:latin typeface=".VnAvant" pitchFamily="34" charset="0"/>
            </a:endParaRPr>
          </a:p>
        </p:txBody>
      </p:sp>
      <p:sp>
        <p:nvSpPr>
          <p:cNvPr id="32" name="TextBox 31"/>
          <p:cNvSpPr txBox="1"/>
          <p:nvPr/>
        </p:nvSpPr>
        <p:spPr>
          <a:xfrm>
            <a:off x="6307899" y="4309774"/>
            <a:ext cx="2071129" cy="523220"/>
          </a:xfrm>
          <a:prstGeom prst="rect">
            <a:avLst/>
          </a:prstGeom>
          <a:noFill/>
        </p:spPr>
        <p:txBody>
          <a:bodyPr wrap="square" rtlCol="0">
            <a:spAutoFit/>
          </a:bodyPr>
          <a:lstStyle/>
          <a:p>
            <a:pPr algn="ctr"/>
            <a:r>
              <a:rPr lang="en-US" sz="2800" b="1" dirty="0">
                <a:latin typeface=".VnAvant" pitchFamily="34" charset="0"/>
              </a:rPr>
              <a:t>h</a:t>
            </a:r>
            <a:r>
              <a:rPr lang="en-US" sz="2800" b="1" dirty="0">
                <a:latin typeface=".VnAvant" pitchFamily="34" charset="0"/>
              </a:rPr>
              <a:t>iểu biết</a:t>
            </a:r>
            <a:endParaRPr lang="en-US" sz="2800" b="1" dirty="0">
              <a:latin typeface=".VnAvant" pitchFamily="34" charset="0"/>
            </a:endParaRPr>
          </a:p>
        </p:txBody>
      </p:sp>
      <p:sp>
        <p:nvSpPr>
          <p:cNvPr id="33" name="TextBox 32"/>
          <p:cNvSpPr txBox="1"/>
          <p:nvPr/>
        </p:nvSpPr>
        <p:spPr>
          <a:xfrm>
            <a:off x="3746434" y="4226576"/>
            <a:ext cx="2367012" cy="523220"/>
          </a:xfrm>
          <a:prstGeom prst="rect">
            <a:avLst/>
          </a:prstGeom>
          <a:noFill/>
        </p:spPr>
        <p:txBody>
          <a:bodyPr wrap="square" rtlCol="0">
            <a:spAutoFit/>
          </a:bodyPr>
          <a:lstStyle/>
          <a:p>
            <a:pPr algn="ctr"/>
            <a:r>
              <a:rPr lang="en-US" sz="2800" b="1" dirty="0">
                <a:latin typeface=".VnAvant" pitchFamily="34" charset="0"/>
              </a:rPr>
              <a:t> </a:t>
            </a:r>
            <a:r>
              <a:rPr lang="en-US" sz="2800" b="1" dirty="0">
                <a:latin typeface=".VnAvant" pitchFamily="34" charset="0"/>
              </a:rPr>
              <a:t>trùng điệp</a:t>
            </a:r>
            <a:endParaRPr lang="en-US" sz="2800" b="1" dirty="0">
              <a:latin typeface=".VnAvant" pitchFamily="34" charset="0"/>
            </a:endParaRPr>
          </a:p>
        </p:txBody>
      </p:sp>
      <p:sp>
        <p:nvSpPr>
          <p:cNvPr id="34" name="TextBox 33"/>
          <p:cNvSpPr txBox="1"/>
          <p:nvPr/>
        </p:nvSpPr>
        <p:spPr>
          <a:xfrm>
            <a:off x="8421031" y="2026624"/>
            <a:ext cx="1944546" cy="523220"/>
          </a:xfrm>
          <a:prstGeom prst="rect">
            <a:avLst/>
          </a:prstGeom>
          <a:noFill/>
        </p:spPr>
        <p:txBody>
          <a:bodyPr wrap="square" rtlCol="0">
            <a:spAutoFit/>
          </a:bodyPr>
          <a:lstStyle/>
          <a:p>
            <a:pPr algn="ctr"/>
            <a:r>
              <a:rPr lang="en-US" sz="2800" b="1" dirty="0">
                <a:latin typeface=".VnAvant" pitchFamily="34" charset="0"/>
              </a:rPr>
              <a:t>k</a:t>
            </a:r>
            <a:r>
              <a:rPr lang="en-US" sz="2800" b="1" dirty="0">
                <a:latin typeface=".VnAvant" pitchFamily="34" charset="0"/>
              </a:rPr>
              <a:t>hu rừng</a:t>
            </a:r>
            <a:endParaRPr lang="en-US" sz="2800" b="1" dirty="0">
              <a:latin typeface=".VnAvant" pitchFamily="34" charset="0"/>
            </a:endParaRPr>
          </a:p>
        </p:txBody>
      </p:sp>
      <p:sp>
        <p:nvSpPr>
          <p:cNvPr id="35" name="TextBox 34"/>
          <p:cNvSpPr txBox="1"/>
          <p:nvPr/>
        </p:nvSpPr>
        <p:spPr>
          <a:xfrm>
            <a:off x="6303669" y="2113904"/>
            <a:ext cx="1968712" cy="523220"/>
          </a:xfrm>
          <a:prstGeom prst="rect">
            <a:avLst/>
          </a:prstGeom>
          <a:noFill/>
        </p:spPr>
        <p:txBody>
          <a:bodyPr wrap="square" rtlCol="0">
            <a:spAutoFit/>
          </a:bodyPr>
          <a:lstStyle/>
          <a:p>
            <a:pPr algn="ctr"/>
            <a:r>
              <a:rPr lang="en-US" sz="2800" b="1" dirty="0">
                <a:latin typeface=".VnAvant" pitchFamily="34" charset="0"/>
              </a:rPr>
              <a:t>k</a:t>
            </a:r>
            <a:r>
              <a:rPr lang="en-US" sz="2800" b="1" dirty="0">
                <a:latin typeface=".VnAvant" pitchFamily="34" charset="0"/>
              </a:rPr>
              <a:t>hiêm tốn</a:t>
            </a:r>
            <a:endParaRPr lang="en-US" sz="2800" b="1" dirty="0">
              <a:latin typeface=".VnAvant" pitchFamily="34" charset="0"/>
            </a:endParaRPr>
          </a:p>
        </p:txBody>
      </p:sp>
    </p:spTree>
    <p:extLst>
      <p:ext uri="{BB962C8B-B14F-4D97-AF65-F5344CB8AC3E}">
        <p14:creationId xmlns:p14="http://schemas.microsoft.com/office/powerpoint/2010/main" val="189010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VnAvant" pitchFamily="34" charset="0"/>
              </a:rPr>
              <a:t>Giải lao</a:t>
            </a:r>
            <a:endParaRPr lang="en-US" sz="4800" b="1" dirty="0">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80519" y="1157276"/>
            <a:ext cx="6624602" cy="4968888"/>
          </a:xfrm>
        </p:spPr>
      </p:pic>
    </p:spTree>
    <p:extLst>
      <p:ext uri="{BB962C8B-B14F-4D97-AF65-F5344CB8AC3E}">
        <p14:creationId xmlns:p14="http://schemas.microsoft.com/office/powerpoint/2010/main" val="3708678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39226" y="3048000"/>
            <a:ext cx="9123218" cy="3382962"/>
          </a:xfrm>
          <a:prstGeom prst="rect">
            <a:avLst/>
          </a:prstGeom>
          <a:solidFill>
            <a:srgbClr val="FFFFD5"/>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dirty="0">
                <a:latin typeface=".VnAvant"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endParaRPr lang="en-US" sz="3200" dirty="0">
              <a:latin typeface=".VnAvant" pitchFamily="34" charset="0"/>
            </a:endParaRPr>
          </a:p>
        </p:txBody>
      </p:sp>
      <p:pic>
        <p:nvPicPr>
          <p:cNvPr id="3079" name="Picture 7" descr="D:\lớp 1 năm 2020 -2021 knttvcs\ảnh tiếng việt\landscape-photography_16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935" y="-381000"/>
            <a:ext cx="9144000"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5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42319" y="104776"/>
            <a:ext cx="1905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a:solidFill>
                  <a:schemeClr val="tx1"/>
                </a:solidFill>
              </a:rPr>
              <a:t>   </a:t>
            </a:r>
            <a:r>
              <a:rPr lang="en-US" sz="4400" b="1" dirty="0">
                <a:solidFill>
                  <a:schemeClr val="tx1"/>
                </a:solidFill>
                <a:latin typeface=".VnAvant" pitchFamily="34" charset="0"/>
              </a:rPr>
              <a:t>viết</a:t>
            </a:r>
            <a:endParaRPr lang="en-US" sz="4400" b="1" dirty="0">
              <a:solidFill>
                <a:schemeClr val="tx1"/>
              </a:solidFill>
            </a:endParaRPr>
          </a:p>
        </p:txBody>
      </p:sp>
      <p:sp>
        <p:nvSpPr>
          <p:cNvPr id="5" name="Oval 4"/>
          <p:cNvSpPr/>
          <p:nvPr/>
        </p:nvSpPr>
        <p:spPr>
          <a:xfrm>
            <a:off x="1737519" y="228602"/>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2</a:t>
            </a:r>
          </a:p>
        </p:txBody>
      </p:sp>
      <p:sp>
        <p:nvSpPr>
          <p:cNvPr id="6" name="TextBox 5"/>
          <p:cNvSpPr txBox="1"/>
          <p:nvPr/>
        </p:nvSpPr>
        <p:spPr>
          <a:xfrm>
            <a:off x="1585119" y="2011741"/>
            <a:ext cx="8763000" cy="769441"/>
          </a:xfrm>
          <a:prstGeom prst="rect">
            <a:avLst/>
          </a:prstGeom>
          <a:noFill/>
        </p:spPr>
        <p:txBody>
          <a:bodyPr wrap="square" rtlCol="0">
            <a:spAutoFit/>
          </a:bodyPr>
          <a:lstStyle/>
          <a:p>
            <a:r>
              <a:rPr lang="en-US" sz="4400" dirty="0" err="1">
                <a:latin typeface="HP001 4 hàng 2 ô ly" pitchFamily="34" charset="0"/>
              </a:rPr>
              <a:t>Cánh</a:t>
            </a:r>
            <a:r>
              <a:rPr lang="en-US" sz="4400" dirty="0">
                <a:latin typeface="HP001 4 hàng 2 ô ly" pitchFamily="34" charset="0"/>
              </a:rPr>
              <a:t> </a:t>
            </a:r>
            <a:r>
              <a:rPr lang="en-US" sz="4400" dirty="0" err="1">
                <a:latin typeface="HP001 4 hàng 2 ô ly" pitchFamily="34" charset="0"/>
              </a:rPr>
              <a:t>diều</a:t>
            </a:r>
            <a:r>
              <a:rPr lang="en-US" sz="4400" dirty="0">
                <a:latin typeface="HP001 4 hàng 2 ô ly" pitchFamily="34" charset="0"/>
              </a:rPr>
              <a:t> </a:t>
            </a:r>
            <a:r>
              <a:rPr lang="en-US" sz="4400" dirty="0" err="1">
                <a:latin typeface="HP001 4 hàng 2 ô ly" pitchFamily="34" charset="0"/>
              </a:rPr>
              <a:t>chao</a:t>
            </a:r>
            <a:r>
              <a:rPr lang="en-US" sz="4400" dirty="0">
                <a:latin typeface="HP001 4 hàng 2 ô ly" pitchFamily="34" charset="0"/>
              </a:rPr>
              <a:t> </a:t>
            </a:r>
            <a:r>
              <a:rPr lang="en-US" sz="4400" dirty="0" err="1">
                <a:latin typeface="HP001 4 hàng 2 ô ly" pitchFamily="34" charset="0"/>
              </a:rPr>
              <a:t>liệng</a:t>
            </a:r>
            <a:r>
              <a:rPr lang="en-US" sz="4400" dirty="0">
                <a:latin typeface="HP001 4 hàng 2 ô ly" pitchFamily="34" charset="0"/>
              </a:rPr>
              <a:t> </a:t>
            </a:r>
            <a:r>
              <a:rPr lang="en-US" sz="4400" dirty="0" err="1">
                <a:latin typeface="HP001 4 hàng 2 ô ly" pitchFamily="34" charset="0"/>
              </a:rPr>
              <a:t>trên</a:t>
            </a:r>
            <a:r>
              <a:rPr lang="en-US" sz="4400" dirty="0">
                <a:latin typeface="HP001 4 hàng 2 ô ly" pitchFamily="34" charset="0"/>
              </a:rPr>
              <a:t> </a:t>
            </a:r>
            <a:r>
              <a:rPr lang="en-US" sz="4400" dirty="0" err="1">
                <a:latin typeface="HP001 4 hàng 2 ô ly" pitchFamily="34" charset="0"/>
              </a:rPr>
              <a:t>bầu</a:t>
            </a:r>
            <a:r>
              <a:rPr lang="en-US" sz="4400" dirty="0">
                <a:latin typeface="HP001 4 hàng 2 ô ly" pitchFamily="34" charset="0"/>
              </a:rPr>
              <a:t> </a:t>
            </a:r>
            <a:r>
              <a:rPr lang="en-US" sz="4400" dirty="0" err="1">
                <a:latin typeface="HP001 4 hàng 2 ô ly" pitchFamily="34" charset="0"/>
              </a:rPr>
              <a:t>trời</a:t>
            </a:r>
            <a:r>
              <a:rPr lang="en-US" sz="4400" dirty="0">
                <a:latin typeface="HP001 4 hàng 2 ô ly" pitchFamily="34" charset="0"/>
              </a:rPr>
              <a:t>.</a:t>
            </a:r>
            <a:endParaRPr lang="en-US" sz="4400" dirty="0">
              <a:latin typeface="HP001 4 hàng 2 ô ly" pitchFamily="34" charset="0"/>
            </a:endParaRPr>
          </a:p>
        </p:txBody>
      </p:sp>
    </p:spTree>
    <p:extLst>
      <p:ext uri="{BB962C8B-B14F-4D97-AF65-F5344CB8AC3E}">
        <p14:creationId xmlns:p14="http://schemas.microsoft.com/office/powerpoint/2010/main" val="365607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3737769"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39" name="Line 3"/>
          <p:cNvSpPr>
            <a:spLocks noChangeShapeType="1"/>
          </p:cNvSpPr>
          <p:nvPr/>
        </p:nvSpPr>
        <p:spPr bwMode="auto">
          <a:xfrm flipV="1">
            <a:off x="3794919"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0" name="Line 4"/>
          <p:cNvSpPr>
            <a:spLocks noChangeShapeType="1"/>
          </p:cNvSpPr>
          <p:nvPr/>
        </p:nvSpPr>
        <p:spPr bwMode="auto">
          <a:xfrm flipV="1">
            <a:off x="3737769"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1" name="Line 5"/>
          <p:cNvSpPr>
            <a:spLocks noChangeShapeType="1"/>
          </p:cNvSpPr>
          <p:nvPr/>
        </p:nvSpPr>
        <p:spPr bwMode="auto">
          <a:xfrm>
            <a:off x="8403830"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2" name="Line 6"/>
          <p:cNvSpPr>
            <a:spLocks noChangeShapeType="1"/>
          </p:cNvSpPr>
          <p:nvPr/>
        </p:nvSpPr>
        <p:spPr bwMode="auto">
          <a:xfrm>
            <a:off x="389493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343" name="Line 7"/>
          <p:cNvSpPr>
            <a:spLocks noChangeShapeType="1"/>
          </p:cNvSpPr>
          <p:nvPr/>
        </p:nvSpPr>
        <p:spPr bwMode="auto">
          <a:xfrm>
            <a:off x="365085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4" name="Line 8"/>
          <p:cNvSpPr>
            <a:spLocks noChangeShapeType="1"/>
          </p:cNvSpPr>
          <p:nvPr/>
        </p:nvSpPr>
        <p:spPr bwMode="auto">
          <a:xfrm flipH="1">
            <a:off x="379492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5" name="Line 9"/>
          <p:cNvSpPr>
            <a:spLocks noChangeShapeType="1"/>
          </p:cNvSpPr>
          <p:nvPr/>
        </p:nvSpPr>
        <p:spPr bwMode="auto">
          <a:xfrm>
            <a:off x="402352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6" name="Line 10"/>
          <p:cNvSpPr>
            <a:spLocks noChangeShapeType="1"/>
          </p:cNvSpPr>
          <p:nvPr/>
        </p:nvSpPr>
        <p:spPr bwMode="auto">
          <a:xfrm>
            <a:off x="398065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8" name="WordArt 12"/>
          <p:cNvSpPr>
            <a:spLocks noChangeArrowheads="1" noChangeShapeType="1" noTextEdit="1"/>
          </p:cNvSpPr>
          <p:nvPr/>
        </p:nvSpPr>
        <p:spPr bwMode="auto">
          <a:xfrm>
            <a:off x="4452145" y="1447803"/>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 2</a:t>
            </a:r>
          </a:p>
        </p:txBody>
      </p:sp>
    </p:spTree>
    <p:extLst>
      <p:ext uri="{BB962C8B-B14F-4D97-AF65-F5344CB8AC3E}">
        <p14:creationId xmlns:p14="http://schemas.microsoft.com/office/powerpoint/2010/main" val="2421854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err="1" smtClean="0">
                <a:solidFill>
                  <a:srgbClr val="00B050"/>
                </a:solidFill>
                <a:latin typeface="Times New Roman" pitchFamily="18" charset="0"/>
                <a:cs typeface="Times New Roman" pitchFamily="18" charset="0"/>
              </a:rPr>
              <a:t>Kiểm</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tra</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bài</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cũ</a:t>
            </a:r>
            <a:endParaRPr lang="en-US" dirty="0">
              <a:solidFill>
                <a:srgbClr val="00B050"/>
              </a:solidFill>
              <a:latin typeface="Times New Roman" pitchFamily="18" charset="0"/>
              <a:cs typeface="Times New Roman" pitchFamily="18" charset="0"/>
            </a:endParaRPr>
          </a:p>
        </p:txBody>
      </p:sp>
      <p:sp>
        <p:nvSpPr>
          <p:cNvPr id="4" name="TextBox 3"/>
          <p:cNvSpPr txBox="1"/>
          <p:nvPr/>
        </p:nvSpPr>
        <p:spPr>
          <a:xfrm>
            <a:off x="2042319" y="1447801"/>
            <a:ext cx="6477000" cy="646331"/>
          </a:xfrm>
          <a:prstGeom prst="rect">
            <a:avLst/>
          </a:prstGeom>
          <a:noFill/>
        </p:spPr>
        <p:txBody>
          <a:bodyPr wrap="square" rtlCol="0">
            <a:spAutoFit/>
          </a:bodyPr>
          <a:lstStyle/>
          <a:p>
            <a:r>
              <a:rPr lang="en-US" sz="3600" dirty="0" err="1">
                <a:solidFill>
                  <a:srgbClr val="00B0F0"/>
                </a:solidFill>
                <a:latin typeface="Times New Roman" pitchFamily="18" charset="0"/>
                <a:cs typeface="Times New Roman" pitchFamily="18" charset="0"/>
              </a:rPr>
              <a:t>Đọc</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lại</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các</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tiếng</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và</a:t>
            </a:r>
            <a:r>
              <a:rPr lang="en-US" sz="3600" dirty="0">
                <a:solidFill>
                  <a:srgbClr val="00B0F0"/>
                </a:solidFill>
                <a:latin typeface="Times New Roman" pitchFamily="18" charset="0"/>
                <a:cs typeface="Times New Roman" pitchFamily="18" charset="0"/>
              </a:rPr>
              <a:t> </a:t>
            </a:r>
            <a:r>
              <a:rPr lang="en-US" sz="3600" dirty="0" err="1">
                <a:solidFill>
                  <a:srgbClr val="00B0F0"/>
                </a:solidFill>
                <a:latin typeface="Times New Roman" pitchFamily="18" charset="0"/>
                <a:cs typeface="Times New Roman" pitchFamily="18" charset="0"/>
              </a:rPr>
              <a:t>từ</a:t>
            </a:r>
            <a:r>
              <a:rPr lang="en-US" sz="3600" dirty="0">
                <a:solidFill>
                  <a:srgbClr val="00B0F0"/>
                </a:solidFill>
                <a:latin typeface="Times New Roman" pitchFamily="18" charset="0"/>
                <a:cs typeface="Times New Roman" pitchFamily="18" charset="0"/>
              </a:rPr>
              <a:t> ở </a:t>
            </a:r>
            <a:r>
              <a:rPr lang="en-US" sz="3600" dirty="0" err="1">
                <a:solidFill>
                  <a:srgbClr val="00B0F0"/>
                </a:solidFill>
                <a:latin typeface="Times New Roman" pitchFamily="18" charset="0"/>
                <a:cs typeface="Times New Roman" pitchFamily="18" charset="0"/>
              </a:rPr>
              <a:t>tiết</a:t>
            </a:r>
            <a:r>
              <a:rPr lang="en-US" sz="3600" dirty="0">
                <a:solidFill>
                  <a:srgbClr val="00B0F0"/>
                </a:solidFill>
                <a:latin typeface="Times New Roman" pitchFamily="18" charset="0"/>
                <a:cs typeface="Times New Roman" pitchFamily="18" charset="0"/>
              </a:rPr>
              <a:t> 1</a:t>
            </a:r>
            <a:endParaRPr lang="en-US" sz="36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2427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42319" y="152401"/>
            <a:ext cx="3429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a:solidFill>
                  <a:schemeClr val="tx1"/>
                </a:solidFill>
              </a:rPr>
              <a:t>   </a:t>
            </a:r>
            <a:r>
              <a:rPr lang="en-US" sz="4400" b="1" dirty="0" err="1">
                <a:solidFill>
                  <a:schemeClr val="tx1"/>
                </a:solidFill>
                <a:latin typeface="Times New Roman" pitchFamily="18" charset="0"/>
                <a:cs typeface="Times New Roman" pitchFamily="18" charset="0"/>
              </a:rPr>
              <a:t>K</a:t>
            </a:r>
            <a:r>
              <a:rPr lang="en-US" sz="4400" b="1" dirty="0" err="1">
                <a:solidFill>
                  <a:schemeClr val="tx1"/>
                </a:solidFill>
                <a:latin typeface="Times New Roman" pitchFamily="18" charset="0"/>
                <a:cs typeface="Times New Roman" pitchFamily="18" charset="0"/>
              </a:rPr>
              <a:t>ể</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chuyện</a:t>
            </a:r>
            <a:endParaRPr lang="en-US" sz="4400" b="1" dirty="0">
              <a:solidFill>
                <a:schemeClr val="tx1"/>
              </a:solidFill>
            </a:endParaRPr>
          </a:p>
        </p:txBody>
      </p:sp>
      <p:sp>
        <p:nvSpPr>
          <p:cNvPr id="6" name="Oval 5"/>
          <p:cNvSpPr/>
          <p:nvPr/>
        </p:nvSpPr>
        <p:spPr>
          <a:xfrm>
            <a:off x="1737519" y="228602"/>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3</a:t>
            </a:r>
          </a:p>
        </p:txBody>
      </p:sp>
      <p:sp>
        <p:nvSpPr>
          <p:cNvPr id="4" name="TextBox 3"/>
          <p:cNvSpPr txBox="1"/>
          <p:nvPr/>
        </p:nvSpPr>
        <p:spPr>
          <a:xfrm>
            <a:off x="2156619" y="9144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itchFamily="18" charset="0"/>
                <a:cs typeface="Times New Roman" pitchFamily="18" charset="0"/>
              </a:rPr>
              <a:t>Lửa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hổ</a:t>
            </a:r>
            <a:r>
              <a:rPr lang="en-US" sz="4800" dirty="0">
                <a:latin typeface="Times New Roman" pitchFamily="18" charset="0"/>
                <a:cs typeface="Times New Roman" pitchFamily="18" charset="0"/>
              </a:rPr>
              <a:t> hung </a:t>
            </a:r>
            <a:r>
              <a:rPr lang="en-US" sz="4800" dirty="0" err="1">
                <a:latin typeface="Times New Roman" pitchFamily="18" charset="0"/>
                <a:cs typeface="Times New Roman" pitchFamily="18" charset="0"/>
              </a:rPr>
              <a:t>hăng</a:t>
            </a:r>
            <a:endParaRPr lang="en-US" sz="4800"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467" y="1828800"/>
            <a:ext cx="691125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660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6619" y="762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itchFamily="18" charset="0"/>
                <a:cs typeface="Times New Roman" pitchFamily="18" charset="0"/>
              </a:rPr>
              <a:t>Lửa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hổ</a:t>
            </a:r>
            <a:r>
              <a:rPr lang="en-US" sz="4800" dirty="0">
                <a:latin typeface="Times New Roman" pitchFamily="18" charset="0"/>
                <a:cs typeface="Times New Roman" pitchFamily="18" charset="0"/>
              </a:rPr>
              <a:t> hung </a:t>
            </a:r>
            <a:r>
              <a:rPr lang="en-US" sz="4800" dirty="0" err="1">
                <a:latin typeface="Times New Roman" pitchFamily="18" charset="0"/>
                <a:cs typeface="Times New Roman" pitchFamily="18" charset="0"/>
              </a:rPr>
              <a:t>hăng</a:t>
            </a:r>
            <a:endParaRPr lang="en-US" sz="4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519" y="1295400"/>
            <a:ext cx="8458200" cy="485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463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6619" y="762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itchFamily="18" charset="0"/>
                <a:cs typeface="Times New Roman" pitchFamily="18" charset="0"/>
              </a:rPr>
              <a:t>Lửa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hổ</a:t>
            </a:r>
            <a:r>
              <a:rPr lang="en-US" sz="4800" dirty="0">
                <a:latin typeface="Times New Roman" pitchFamily="18" charset="0"/>
                <a:cs typeface="Times New Roman" pitchFamily="18" charset="0"/>
              </a:rPr>
              <a:t> hung </a:t>
            </a:r>
            <a:r>
              <a:rPr lang="en-US" sz="4800" dirty="0" err="1">
                <a:latin typeface="Times New Roman" pitchFamily="18" charset="0"/>
                <a:cs typeface="Times New Roman" pitchFamily="18" charset="0"/>
              </a:rPr>
              <a:t>hăng</a:t>
            </a:r>
            <a:endParaRPr lang="en-US" sz="4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1149652"/>
            <a:ext cx="8763000" cy="502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200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27216" t="17857" r="50000" b="33549"/>
          <a:stretch/>
        </p:blipFill>
        <p:spPr>
          <a:xfrm>
            <a:off x="6087304" y="3728746"/>
            <a:ext cx="1723493" cy="3033036"/>
          </a:xfrm>
          <a:prstGeom prst="rect">
            <a:avLst/>
          </a:prstGeom>
        </p:spPr>
      </p:pic>
      <p:pic>
        <p:nvPicPr>
          <p:cNvPr id="13" name="Picture 12">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15" t="15754" r="72915" b="29678"/>
          <a:stretch/>
        </p:blipFill>
        <p:spPr>
          <a:xfrm>
            <a:off x="4168304" y="745183"/>
            <a:ext cx="1809992" cy="2892895"/>
          </a:xfrm>
          <a:prstGeom prst="rect">
            <a:avLst/>
          </a:prstGeom>
        </p:spPr>
      </p:pic>
      <p:pic>
        <p:nvPicPr>
          <p:cNvPr id="16" name="Picture 1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73924" t="14635" b="28321"/>
          <a:stretch/>
        </p:blipFill>
        <p:spPr>
          <a:xfrm>
            <a:off x="4213250" y="3728745"/>
            <a:ext cx="1761663" cy="3033036"/>
          </a:xfrm>
          <a:prstGeom prst="rect">
            <a:avLst/>
          </a:prstGeom>
        </p:spPr>
      </p:pic>
      <p:pic>
        <p:nvPicPr>
          <p:cNvPr id="17" name="Picture 1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6456" t="2769" r="15527" b="14832"/>
          <a:stretch/>
        </p:blipFill>
        <p:spPr>
          <a:xfrm>
            <a:off x="7885102" y="3728745"/>
            <a:ext cx="1656448" cy="3033036"/>
          </a:xfrm>
          <a:prstGeom prst="rect">
            <a:avLst/>
          </a:prstGeom>
          <a:ln>
            <a:solidFill>
              <a:schemeClr val="bg2">
                <a:lumMod val="50000"/>
              </a:schemeClr>
            </a:solidFill>
          </a:ln>
        </p:spPr>
      </p:pic>
      <p:pic>
        <p:nvPicPr>
          <p:cNvPr id="18" name="Picture 17">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16722" r="17194" b="28199"/>
          <a:stretch/>
        </p:blipFill>
        <p:spPr>
          <a:xfrm>
            <a:off x="6050378" y="756771"/>
            <a:ext cx="1797347" cy="2881307"/>
          </a:xfrm>
          <a:prstGeom prst="rect">
            <a:avLst/>
          </a:prstGeom>
          <a:ln>
            <a:solidFill>
              <a:schemeClr val="bg2">
                <a:lumMod val="50000"/>
              </a:schemeClr>
            </a:solidFill>
          </a:ln>
        </p:spPr>
      </p:pic>
      <p:pic>
        <p:nvPicPr>
          <p:cNvPr id="3074"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50000" t="16703" r="25000" b="28572"/>
          <a:stretch/>
        </p:blipFill>
        <p:spPr>
          <a:xfrm>
            <a:off x="7862335" y="745183"/>
            <a:ext cx="1679215" cy="2892895"/>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6619" y="762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itchFamily="18" charset="0"/>
                <a:cs typeface="Times New Roman" pitchFamily="18" charset="0"/>
              </a:rPr>
              <a:t>Lửa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hổ</a:t>
            </a:r>
            <a:r>
              <a:rPr lang="en-US" sz="4800" dirty="0">
                <a:latin typeface="Times New Roman" pitchFamily="18" charset="0"/>
                <a:cs typeface="Times New Roman" pitchFamily="18" charset="0"/>
              </a:rPr>
              <a:t> hung </a:t>
            </a:r>
            <a:r>
              <a:rPr lang="en-US" sz="4800" dirty="0" err="1">
                <a:latin typeface="Times New Roman" pitchFamily="18" charset="0"/>
                <a:cs typeface="Times New Roman" pitchFamily="18" charset="0"/>
              </a:rPr>
              <a:t>hăng</a:t>
            </a:r>
            <a:endParaRPr lang="en-US" sz="48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1178132"/>
            <a:ext cx="8534400" cy="48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192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6619" y="762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itchFamily="18" charset="0"/>
                <a:cs typeface="Times New Roman" pitchFamily="18" charset="0"/>
              </a:rPr>
              <a:t>Lửa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hổ</a:t>
            </a:r>
            <a:r>
              <a:rPr lang="en-US" sz="4800" dirty="0">
                <a:latin typeface="Times New Roman" pitchFamily="18" charset="0"/>
                <a:cs typeface="Times New Roman" pitchFamily="18" charset="0"/>
              </a:rPr>
              <a:t> hung </a:t>
            </a:r>
            <a:r>
              <a:rPr lang="en-US" sz="4800" dirty="0" err="1">
                <a:latin typeface="Times New Roman" pitchFamily="18" charset="0"/>
                <a:cs typeface="Times New Roman" pitchFamily="18" charset="0"/>
              </a:rPr>
              <a:t>hăng</a:t>
            </a:r>
            <a:endParaRPr lang="en-US" sz="48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19" y="1295400"/>
            <a:ext cx="876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919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xmlns=""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1920" y="1"/>
            <a:ext cx="6826937" cy="67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3699671" y="1882914"/>
            <a:ext cx="4667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Củng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cố</a:t>
            </a:r>
            <a:r>
              <a:rPr lang="en-US" altLang="en-US" sz="4000" b="1" dirty="0">
                <a:solidFill>
                  <a:srgbClr val="C00000"/>
                </a:solidFill>
                <a:latin typeface="Times New Roman" panose="02020603050405020304" pitchFamily="18" charset="0"/>
                <a:cs typeface="Times New Roman" panose="02020603050405020304" pitchFamily="18" charset="0"/>
              </a:rPr>
              <a:t> - </a:t>
            </a:r>
            <a:r>
              <a:rPr lang="en-US" altLang="en-US" sz="4000" b="1" dirty="0" err="1">
                <a:solidFill>
                  <a:srgbClr val="C00000"/>
                </a:solidFill>
                <a:latin typeface="Times New Roman" panose="02020603050405020304" pitchFamily="18" charset="0"/>
                <a:cs typeface="Times New Roman" panose="02020603050405020304" pitchFamily="18" charset="0"/>
              </a:rPr>
              <a:t>Dặn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dò</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3699670" y="2416315"/>
            <a:ext cx="46672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0"/>
              </a:spcBef>
              <a:buClrTx/>
              <a:buFontTx/>
              <a:buChar char="-"/>
            </a:pPr>
            <a:r>
              <a:rPr lang="en-US" altLang="en-US" sz="4000" b="1" dirty="0" err="1">
                <a:solidFill>
                  <a:srgbClr val="002060"/>
                </a:solidFill>
                <a:latin typeface="Times New Roman" panose="02020603050405020304" pitchFamily="18" charset="0"/>
                <a:cs typeface="Times New Roman" panose="02020603050405020304" pitchFamily="18" charset="0"/>
              </a:rPr>
              <a:t>Nhận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xét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tiết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học</a:t>
            </a:r>
            <a:endParaRPr lang="en-US" altLang="en-US" sz="4000" b="1" dirty="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5423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908063"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hợp</a:t>
            </a:r>
          </a:p>
        </p:txBody>
      </p:sp>
      <p:sp>
        <p:nvSpPr>
          <p:cNvPr id="13" name="Title 1"/>
          <p:cNvSpPr txBox="1">
            <a:spLocks/>
          </p:cNvSpPr>
          <p:nvPr/>
        </p:nvSpPr>
        <p:spPr>
          <a:xfrm>
            <a:off x="4996036" y="56296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lớp</a:t>
            </a:r>
          </a:p>
        </p:txBody>
      </p:sp>
      <p:sp>
        <p:nvSpPr>
          <p:cNvPr id="14" name="Title 1"/>
          <p:cNvSpPr txBox="1">
            <a:spLocks/>
          </p:cNvSpPr>
          <p:nvPr/>
        </p:nvSpPr>
        <p:spPr>
          <a:xfrm>
            <a:off x="7898004" y="5629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lợp</a:t>
            </a:r>
          </a:p>
        </p:txBody>
      </p:sp>
      <p:sp>
        <p:nvSpPr>
          <p:cNvPr id="15" name="Title 1"/>
          <p:cNvSpPr txBox="1">
            <a:spLocks/>
          </p:cNvSpPr>
          <p:nvPr/>
        </p:nvSpPr>
        <p:spPr>
          <a:xfrm>
            <a:off x="1908063" y="47221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hộp</a:t>
            </a:r>
          </a:p>
        </p:txBody>
      </p:sp>
      <p:sp>
        <p:nvSpPr>
          <p:cNvPr id="16" name="Title 1"/>
          <p:cNvSpPr txBox="1">
            <a:spLocks/>
          </p:cNvSpPr>
          <p:nvPr/>
        </p:nvSpPr>
        <p:spPr>
          <a:xfrm>
            <a:off x="4929536" y="47436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tốp</a:t>
            </a:r>
          </a:p>
        </p:txBody>
      </p:sp>
      <p:sp>
        <p:nvSpPr>
          <p:cNvPr id="17" name="Title 1"/>
          <p:cNvSpPr txBox="1">
            <a:spLocks/>
          </p:cNvSpPr>
          <p:nvPr/>
        </p:nvSpPr>
        <p:spPr>
          <a:xfrm>
            <a:off x="7898004" y="47399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xốp</a:t>
            </a:r>
          </a:p>
        </p:txBody>
      </p:sp>
      <p:sp>
        <p:nvSpPr>
          <p:cNvPr id="25" name="Title 1"/>
          <p:cNvSpPr txBox="1">
            <a:spLocks/>
          </p:cNvSpPr>
          <p:nvPr/>
        </p:nvSpPr>
        <p:spPr>
          <a:xfrm>
            <a:off x="1908063" y="3779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cọp</a:t>
            </a:r>
          </a:p>
        </p:txBody>
      </p:sp>
      <p:sp>
        <p:nvSpPr>
          <p:cNvPr id="26" name="Title 1"/>
          <p:cNvSpPr txBox="1">
            <a:spLocks/>
          </p:cNvSpPr>
          <p:nvPr/>
        </p:nvSpPr>
        <p:spPr>
          <a:xfrm>
            <a:off x="4929536" y="3800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góp</a:t>
            </a:r>
          </a:p>
        </p:txBody>
      </p:sp>
      <p:sp>
        <p:nvSpPr>
          <p:cNvPr id="27" name="Title 1"/>
          <p:cNvSpPr txBox="1">
            <a:spLocks/>
          </p:cNvSpPr>
          <p:nvPr/>
        </p:nvSpPr>
        <p:spPr>
          <a:xfrm>
            <a:off x="7898004" y="3797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họp</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124" y="-182013"/>
            <a:ext cx="5615290" cy="414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cọp</a:t>
            </a:r>
          </a:p>
        </p:txBody>
      </p:sp>
      <p:sp>
        <p:nvSpPr>
          <p:cNvPr id="7" name="Title 1"/>
          <p:cNvSpPr txBox="1">
            <a:spLocks/>
          </p:cNvSpPr>
          <p:nvPr/>
        </p:nvSpPr>
        <p:spPr>
          <a:xfrm>
            <a:off x="632890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Nằm mơ thấy con cọp trắng là điềm báo gì cho bạn? - Rao vặt miễn phí trực  tuyến nhanh nhất toàn quốc | Con hổ, Hình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099" y="312738"/>
            <a:ext cx="7109573" cy="444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lốp xe</a:t>
            </a:r>
          </a:p>
        </p:txBody>
      </p:sp>
      <p:sp>
        <p:nvSpPr>
          <p:cNvPr id="6" name="Title 1"/>
          <p:cNvSpPr txBox="1">
            <a:spLocks/>
          </p:cNvSpPr>
          <p:nvPr/>
        </p:nvSpPr>
        <p:spPr>
          <a:xfrm>
            <a:off x="4430844"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ôp</a:t>
            </a:r>
          </a:p>
        </p:txBody>
      </p:sp>
      <p:pic>
        <p:nvPicPr>
          <p:cNvPr id="9218" name="Picture 2" descr="Lốp xe - Vỏ xe Bridgestone với công nghệ Run-flat | Bridgeston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175" y="228600"/>
            <a:ext cx="4700544" cy="470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tia chớp</a:t>
            </a:r>
          </a:p>
        </p:txBody>
      </p:sp>
      <p:sp>
        <p:nvSpPr>
          <p:cNvPr id="9" name="Title 1"/>
          <p:cNvSpPr txBox="1">
            <a:spLocks/>
          </p:cNvSpPr>
          <p:nvPr/>
        </p:nvSpPr>
        <p:spPr>
          <a:xfrm>
            <a:off x="6246786"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ơp</a:t>
            </a:r>
          </a:p>
        </p:txBody>
      </p:sp>
      <p:pic>
        <p:nvPicPr>
          <p:cNvPr id="10242" name="Picture 2" descr="Khám phá bí ẩn các tia chớp | Đời sống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69" y="3810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lốp xe</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cọp</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tia chớp</a:t>
            </a:r>
          </a:p>
        </p:txBody>
      </p:sp>
      <p:pic>
        <p:nvPicPr>
          <p:cNvPr id="10" name="Picture 2" descr="Khám phá bí ẩn các tia chớp | Đời sống | Thanh Niê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0655" y="1728397"/>
            <a:ext cx="3418577" cy="25639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ốp xe - Vỏ xe Bridgestone với công nghệ Run-flat | Bridgeston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927" y="1728397"/>
            <a:ext cx="2608633" cy="260863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3" name="Picture 2" descr="Nằm mơ thấy con cọp trắng là điềm báo gì cho bạn? - Rao vặt miễn phí trực  tuyến nhanh nhất toàn quốc | Con hổ, Hình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19" y="1728397"/>
            <a:ext cx="4102291" cy="256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413919" y="57443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lốp xe</a:t>
            </a:r>
          </a:p>
        </p:txBody>
      </p:sp>
      <p:sp>
        <p:nvSpPr>
          <p:cNvPr id="20" name="Title 1"/>
          <p:cNvSpPr txBox="1">
            <a:spLocks/>
          </p:cNvSpPr>
          <p:nvPr/>
        </p:nvSpPr>
        <p:spPr>
          <a:xfrm>
            <a:off x="-319881" y="57443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cọp</a:t>
            </a:r>
          </a:p>
        </p:txBody>
      </p:sp>
      <p:sp>
        <p:nvSpPr>
          <p:cNvPr id="21" name="Title 1"/>
          <p:cNvSpPr txBox="1">
            <a:spLocks/>
          </p:cNvSpPr>
          <p:nvPr/>
        </p:nvSpPr>
        <p:spPr>
          <a:xfrm>
            <a:off x="7300119" y="57443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tia chớp</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425" y="19396"/>
            <a:ext cx="6923337" cy="581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942939"/>
            <a:ext cx="7825344" cy="522926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bg1"/>
                </a:solidFill>
                <a:latin typeface="Arial-Rounded" pitchFamily="34" charset="0"/>
                <a:ea typeface="Arial-Rounded" pitchFamily="34" charset="0"/>
                <a:cs typeface="Arial-Rounded" pitchFamily="34" charset="0"/>
              </a:rPr>
              <a:t>s</a:t>
            </a:r>
            <a:r>
              <a:rPr lang="en-US" sz="11500" dirty="0" smtClean="0">
                <a:solidFill>
                  <a:schemeClr val="bg1"/>
                </a:solidFill>
                <a:latin typeface="Arial-Rounded" pitchFamily="34" charset="0"/>
                <a:ea typeface="Arial-Rounded" pitchFamily="34" charset="0"/>
                <a:cs typeface="Arial-Rounded" pitchFamily="34" charset="0"/>
              </a:rPr>
              <a:t>ạch sẽ</a:t>
            </a:r>
            <a:r>
              <a:rPr lang="en-US" sz="11500" dirty="0" smtClean="0">
                <a:solidFill>
                  <a:schemeClr val="bg1"/>
                </a:solidFill>
                <a:latin typeface="Arial-Rounded" pitchFamily="34" charset="0"/>
                <a:ea typeface="Arial-Rounded" pitchFamily="34" charset="0"/>
                <a:cs typeface="Arial-Rounded" pitchFamily="34" charset="0"/>
              </a:rPr>
              <a:t> </a:t>
            </a:r>
            <a:endParaRPr lang="en-US" sz="11500" dirty="0">
              <a:solidFill>
                <a:schemeClr val="bg1"/>
              </a:solidFill>
              <a:latin typeface="Arial-Rounded" pitchFamily="34" charset="0"/>
              <a:ea typeface="Arial-Rounded" pitchFamily="34" charset="0"/>
              <a:cs typeface="Arial-Rounded" pitchFamily="34" charset="0"/>
            </a:endParaRPr>
          </a:p>
          <a:p>
            <a:pPr algn="ctr"/>
            <a:r>
              <a:rPr lang="en-US" sz="11500" dirty="0" smtClean="0">
                <a:solidFill>
                  <a:schemeClr val="bg1"/>
                </a:solidFill>
                <a:latin typeface="Arial-Rounded" pitchFamily="34" charset="0"/>
                <a:ea typeface="Arial-Rounded" pitchFamily="34" charset="0"/>
                <a:cs typeface="Arial-Rounded" pitchFamily="34" charset="0"/>
              </a:rPr>
              <a:t>đèn</a:t>
            </a:r>
            <a:r>
              <a:rPr lang="en-US" sz="11500" dirty="0" smtClean="0">
                <a:solidFill>
                  <a:schemeClr val="bg1"/>
                </a:solidFill>
                <a:latin typeface="Arial-Rounded" pitchFamily="34" charset="0"/>
                <a:ea typeface="Arial-Rounded" pitchFamily="34" charset="0"/>
                <a:cs typeface="Arial-Rounded" pitchFamily="34" charset="0"/>
              </a:rPr>
              <a:t> điện</a:t>
            </a:r>
            <a:endParaRPr lang="en-US" sz="11500" dirty="0">
              <a:solidFill>
                <a:schemeClr val="bg1"/>
              </a:solidFill>
              <a:latin typeface="Arial-Rounded" pitchFamily="34" charset="0"/>
              <a:ea typeface="Arial-Rounded" pitchFamily="34" charset="0"/>
              <a:cs typeface="Arial-Rounded" pitchFamily="34" charset="0"/>
            </a:endParaRPr>
          </a:p>
          <a:p>
            <a:pPr algn="ctr"/>
            <a:r>
              <a:rPr lang="en-US" sz="11500" dirty="0">
                <a:solidFill>
                  <a:schemeClr val="bg1"/>
                </a:solidFill>
                <a:latin typeface="Arial-Rounded" pitchFamily="34" charset="0"/>
                <a:ea typeface="Arial-Rounded" pitchFamily="34" charset="0"/>
                <a:cs typeface="Arial-Rounded" pitchFamily="34" charset="0"/>
              </a:rPr>
              <a:t>b</a:t>
            </a:r>
            <a:r>
              <a:rPr lang="en-US" sz="11500" dirty="0" smtClean="0">
                <a:solidFill>
                  <a:schemeClr val="bg1"/>
                </a:solidFill>
                <a:latin typeface="Arial-Rounded" pitchFamily="34" charset="0"/>
                <a:ea typeface="Arial-Rounded" pitchFamily="34" charset="0"/>
                <a:cs typeface="Arial-Rounded" pitchFamily="34" charset="0"/>
              </a:rPr>
              <a:t>ình yên</a:t>
            </a:r>
            <a:endParaRPr lang="en-US" sz="115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Φ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Φ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710" y="-399026"/>
            <a:ext cx="10952830" cy="547641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Ļ</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Ļ</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Ô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710" y="-322826"/>
            <a:ext cx="10952830" cy="5476415"/>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Υ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Υ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Ơ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2002" y="-170426"/>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 cĤ </a:t>
            </a:r>
          </a:p>
        </p:txBody>
      </p:sp>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cĤ</a:t>
            </a: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647117" y="-15284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382087" y="-153754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09220" y="7536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5379E-6 -1.11985E-6 L -0.00626 -0.01342 L -0.01501 -0.02105 L -0.02441 -0.02452 L -0.03185 -0.02337 L -0.04073 -0.01897 L -0.04882 -0.00995 L -0.05574 0.00324 L -0.06266 0.0199 L -0.06697 0.03656 L -0.06945 0.05229 L -0.06945 0.07103 L -0.06893 0.08654 L -0.06697 0.10666 L -0.06318 0.12541 L -0.05822 0.13975 L -0.0513 0.15225 L -0.04321 0.16451 L -0.03381 0.17122 L -0.02754 0.17353 L -0.01749 0.17122 L -0.00561 0.16335 L 0.00509 0.14762 L 0.01384 0.12726 L 0.02193 0.10435 L 0.02572 0.08561 L 0.02703 0.05993 L 0.03016 0.03656 L 0.03708 0.01226 L 0.04334 -0.00116 L 0.05327 -0.01434 L 0.0671 -0.02221 L 0.07964 -0.02221 L 0.08721 -0.01781 L 0.10222 0.00231 L 0.09347 -0.0111 L 0.08212 -0.02105 L 0.07089 -0.02221 L 0.05457 -0.01434 L 0.0483 -0.00995 L 0.04073 0.00324 L 0.03394 0.0199 L 0.03081 0.03772 L 0.02768 0.0634 L 0.02637 0.08098 L 0.02885 0.10875 L 0.03577 0.13651 L 0.04387 0.15109 L 0.05079 0.16335 L 0.05836 0.17006 L 0.0671 0.17353 L 0.07585 0.17353 L 0.08773 0.16798 L 0.09778 0.15896 L 0.1081 0.14021 L 0.11423 0.12055 L 0.11606 0.09648 L 0.11645 0.07242 L 0.11475 0.0435 L 0.11201 0.01944 L 0.10718 0.00856 L 0.10222 -1.11985E-6 " pathEditMode="relative" rAng="0" ptsTypes="AAAAAAAAAAAAAAAAAAAAAAAAAAAAAAAAAAAAAAAAAAAAAAAAAAAAAAAAAAAAAA">
                                      <p:cBhvr>
                                        <p:cTn id="11" dur="15250" fill="hold"/>
                                        <p:tgtEl>
                                          <p:spTgt spid="17"/>
                                        </p:tgtEl>
                                        <p:attrNameLst>
                                          <p:attrName>ppt_x</p:attrName>
                                          <p:attrName>ppt_y</p:attrName>
                                        </p:attrNameLst>
                                      </p:cBhvr>
                                      <p:rCtr x="2350" y="7450"/>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7"/>
                                        </p:tgtEl>
                                      </p:cBhvr>
                                    </p:animEffect>
                                    <p:set>
                                      <p:cBhvr>
                                        <p:cTn id="15" dur="1" fill="hold">
                                          <p:stCondLst>
                                            <p:cond delay="9"/>
                                          </p:stCondLst>
                                        </p:cTn>
                                        <p:tgtEl>
                                          <p:spTgt spid="17"/>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1.14883E-6 6.33966E-7 L -0.00561 0.00949 L -0.00522 0.01805 L -0.00431 0.02591 L -0.00183 0.03262 L 0.00378 0.03586 L 0.01449 0.03471 L 0.02598 0.028 L 0.03916 0.01342 L 0.05 -0.00231 L 0.0607 -0.03124 L 0.06005 0.39195 L 0.06005 0.11314 L 0.07389 0.05275 L 0.08211 0.0236 L 0.09164 0.00347 L 0.10052 -0.01342 L 0.11371 -0.02337 L 0.12258 -0.02453 L 0.13211 -0.01897 L 0.13773 -0.00902 L 0.14099 0.00116 L 0.14347 0.02568 L 0.14347 0.13327 L 0.14595 0.15687 L 0.15287 0.16913 L 0.15796 0.17145 L 0.16371 0.1726 L 0.17206 0.16682 L 0.17885 0.15571 L 0.18577 0.13882 L 0.19373 0.118 L 0.19909 0.09255 L 0.2017 0.07473 " pathEditMode="relative" rAng="0" ptsTypes="AAAAAAAAAAAAAAAAAAAAAAAAAAAAAAAAAA">
                                      <p:cBhvr>
                                        <p:cTn id="22" dur="6000" fill="hold"/>
                                        <p:tgtEl>
                                          <p:spTgt spid="15"/>
                                        </p:tgtEl>
                                        <p:attrNameLst>
                                          <p:attrName>ppt_x</p:attrName>
                                          <p:attrName>ppt_y</p:attrName>
                                        </p:attrNameLst>
                                      </p:cBhvr>
                                      <p:rCtr x="9804" y="18024"/>
                                    </p:animMotion>
                                  </p:childTnLst>
                                </p:cTn>
                              </p:par>
                            </p:childTnLst>
                          </p:cTn>
                        </p:par>
                        <p:par>
                          <p:cTn id="23" fill="hold">
                            <p:stCondLst>
                              <p:cond delay="2226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2227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750"/>
                                        <p:tgtEl>
                                          <p:spTgt spid="18"/>
                                        </p:tgtEl>
                                      </p:cBhvr>
                                    </p:animEffect>
                                  </p:childTnLst>
                                </p:cTn>
                              </p:par>
                            </p:childTnLst>
                          </p:cTn>
                        </p:par>
                        <p:par>
                          <p:cTn id="31" fill="hold">
                            <p:stCondLst>
                              <p:cond delay="24020"/>
                            </p:stCondLst>
                            <p:childTnLst>
                              <p:par>
                                <p:cTn id="32" presetID="10" presetClass="exit" presetSubtype="0" fill="hold" nodeType="afterEffect">
                                  <p:stCondLst>
                                    <p:cond delay="0"/>
                                  </p:stCondLst>
                                  <p:childTnLst>
                                    <p:animEffect transition="out" filter="fade">
                                      <p:cBhvr>
                                        <p:cTn id="33" dur="1750"/>
                                        <p:tgtEl>
                                          <p:spTgt spid="18"/>
                                        </p:tgtEl>
                                      </p:cBhvr>
                                    </p:animEffect>
                                    <p:set>
                                      <p:cBhvr>
                                        <p:cTn id="34" dur="1" fill="hold">
                                          <p:stCondLst>
                                            <p:cond delay="1749"/>
                                          </p:stCondLst>
                                        </p:cTn>
                                        <p:tgtEl>
                                          <p:spTgt spid="18"/>
                                        </p:tgtEl>
                                        <p:attrNameLst>
                                          <p:attrName>style.visibility</p:attrName>
                                        </p:attrNameLst>
                                      </p:cBhvr>
                                      <p:to>
                                        <p:strVal val="hidden"/>
                                      </p:to>
                                    </p:set>
                                  </p:childTnLst>
                                </p:cTn>
                              </p:par>
                            </p:childTnLst>
                          </p:cTn>
                        </p:par>
                        <p:par>
                          <p:cTn id="35" fill="hold">
                            <p:stCondLst>
                              <p:cond delay="2577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327733" y="1689844"/>
            <a:ext cx="12138819" cy="4539506"/>
          </a:xfrm>
          <a:prstGeom prst="rect">
            <a:avLst/>
          </a:prstGeom>
          <a:noFill/>
        </p:spPr>
        <p:txBody>
          <a:bodyPr wrap="square" lIns="121725" tIns="60862" rIns="121725" bIns="60862" rtlCol="0">
            <a:spAutoFit/>
          </a:bodyPr>
          <a:lstStyle/>
          <a:p>
            <a:pPr algn="ctr"/>
            <a:r>
              <a:rPr lang="lv-LV" sz="28700">
                <a:solidFill>
                  <a:srgbClr val="FF0000"/>
                </a:solidFill>
                <a:latin typeface="HP001 4 hàng" pitchFamily="34" charset="0"/>
              </a:rPr>
              <a:t>lļ </a:t>
            </a:r>
            <a:endParaRPr lang="en-US" sz="28700">
              <a:solidFill>
                <a:srgbClr val="FF0000"/>
              </a:solidFill>
              <a:latin typeface="HP001 4 hàng" pitchFamily="34" charset="0"/>
            </a:endParaRPr>
          </a:p>
        </p:txBody>
      </p:sp>
      <p:sp>
        <p:nvSpPr>
          <p:cNvPr id="13" name="TextBox 12"/>
          <p:cNvSpPr txBox="1"/>
          <p:nvPr/>
        </p:nvSpPr>
        <p:spPr>
          <a:xfrm>
            <a:off x="5850831" y="3066997"/>
            <a:ext cx="5417550" cy="2323515"/>
          </a:xfrm>
          <a:prstGeom prst="rect">
            <a:avLst/>
          </a:prstGeom>
          <a:noFill/>
        </p:spPr>
        <p:txBody>
          <a:bodyPr wrap="square" lIns="121725" tIns="60862" rIns="121725" bIns="60862" rtlCol="0">
            <a:spAutoFit/>
          </a:bodyPr>
          <a:lstStyle/>
          <a:p>
            <a:pPr algn="ctr"/>
            <a:r>
              <a:rPr lang="lv-LV" sz="14300">
                <a:solidFill>
                  <a:srgbClr val="FF0000"/>
                </a:solidFill>
                <a:latin typeface="HP001 4 hàng" pitchFamily="34" charset="0"/>
              </a:rPr>
              <a:t>lļ</a:t>
            </a:r>
            <a:endParaRPr lang="en-US" sz="14300">
              <a:solidFill>
                <a:srgbClr val="FF0000"/>
              </a:solidFill>
              <a:latin typeface="HP001 4 hàng" pitchFamily="34" charset="0"/>
            </a:endParaRPr>
          </a:p>
        </p:txBody>
      </p:sp>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966658" y="-13988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50633" y="-20938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255554" y="-49311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632580" y="-101710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63856E-6 1.48148E-6 L 0.05392 -0.18565 L 0.07702 -0.27107 L 0.08459 -0.31667 L 0.08772 -0.35 L 0.08838 -0.37894 L 0.08642 -0.40347 L 0.08015 -0.41783 L 0.0701 -0.42778 L 0.05822 -0.42014 L 0.05013 -0.40232 L 0.04321 -0.38125 L 0.03564 -0.33773 L 0.03251 -0.30672 L 0.03251 -0.0257 L 0.03564 0.01319 L 0.03825 0.04328 L 0.04386 0.06666 L 0.05326 0.08541 L 0.06384 0.0956 L 0.07584 0.09768 L 0.08838 0.08773 L 0.0983 0.06666 L 0.11213 0.0243 L 0.1184 -0.01459 L 0.12153 -0.03889 L 0.12714 -0.06459 L 0.14033 -0.08889 L 0.15416 -0.1 L 0.16722 -0.10232 L 0.17661 -0.09885 L 0.18419 -0.09236 L 0.19045 -0.08449 L 0.19541 -0.0757 L 0.18353 -0.09329 L 0.16852 -0.10232 L 0.1573 -0.10116 L 0.14033 -0.08889 L 0.12845 -0.06551 L 0.12336 -0.04121 L 0.11709 -0.00903 L 0.1197 0.01782 L 0.12336 0.04213 L 0.13028 0.06227 L 0.13785 0.07662 L 0.1479 0.09213 L 0.16291 0.09653 L 0.17231 0.09444 L 0.18601 0.08449 L 0.19854 0.06319 L 0.20925 0.03102 L 0.21108 -0.0044 L 0.20742 -0.03681 L 0.20298 -0.05903 L 0.19228 -0.08218 " pathEditMode="relative" ptsTypes="AAAAAAAAA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2010"/>
                            </p:stCondLst>
                            <p:childTnLst>
                              <p:par>
                                <p:cTn id="21" presetID="0" presetClass="path" presetSubtype="0" accel="50000" decel="50000" fill="hold" nodeType="afterEffect">
                                  <p:stCondLst>
                                    <p:cond delay="0"/>
                                  </p:stCondLst>
                                  <p:childTnLst>
                                    <p:animMotion origin="layout" path="M 1.14883E-6 6.33966E-7 L -0.00561 0.00949 L -0.00522 0.01805 L -0.00431 0.02591 L -0.00183 0.03262 L 0.00378 0.03586 L 0.01449 0.03471 L 0.02598 0.028 L 0.03916 0.01342 L 0.05 -0.00231 L 0.0607 -0.03124 L 0.06005 0.39195 L 0.06005 0.11314 L 0.07389 0.05275 L 0.08211 0.0236 L 0.09164 0.00347 L 0.10052 -0.01342 L 0.11371 -0.02337 L 0.12258 -0.02453 L 0.13211 -0.01897 L 0.13773 -0.00902 L 0.14099 0.00116 L 0.14347 0.02568 L 0.14347 0.13327 L 0.14595 0.15687 L 0.15287 0.16913 L 0.15796 0.17145 L 0.16371 0.1726 L 0.17206 0.16682 L 0.17885 0.15571 L 0.18577 0.13882 L 0.19373 0.118 L 0.19909 0.09255 L 0.2017 0.07473 " pathEditMode="relative" rAng="0" ptsTypes="AAAAAAAAAAAAAAAAAAAAAAAAAAAAAAAAAA">
                                      <p:cBhvr>
                                        <p:cTn id="22" dur="6500" fill="hold"/>
                                        <p:tgtEl>
                                          <p:spTgt spid="17"/>
                                        </p:tgtEl>
                                        <p:attrNameLst>
                                          <p:attrName>ppt_x</p:attrName>
                                          <p:attrName>ppt_y</p:attrName>
                                        </p:attrNameLst>
                                      </p:cBhvr>
                                      <p:rCtr x="9804" y="18024"/>
                                    </p:animMotion>
                                  </p:childTnLst>
                                </p:cTn>
                              </p:par>
                            </p:childTnLst>
                          </p:cTn>
                        </p:par>
                        <p:par>
                          <p:cTn id="23" fill="hold">
                            <p:stCondLst>
                              <p:cond delay="18510"/>
                            </p:stCondLst>
                            <p:childTnLst>
                              <p:par>
                                <p:cTn id="24" presetID="10" presetClass="exit" presetSubtype="0" fill="hold" nodeType="afterEffect">
                                  <p:stCondLst>
                                    <p:cond delay="0"/>
                                  </p:stCondLst>
                                  <p:childTnLst>
                                    <p:animEffect transition="out" filter="fade">
                                      <p:cBhvr>
                                        <p:cTn id="25" dur="10"/>
                                        <p:tgtEl>
                                          <p:spTgt spid="17"/>
                                        </p:tgtEl>
                                      </p:cBhvr>
                                    </p:animEffect>
                                    <p:set>
                                      <p:cBhvr>
                                        <p:cTn id="26" dur="1" fill="hold">
                                          <p:stCondLst>
                                            <p:cond delay="9"/>
                                          </p:stCondLst>
                                        </p:cTn>
                                        <p:tgtEl>
                                          <p:spTgt spid="17"/>
                                        </p:tgtEl>
                                        <p:attrNameLst>
                                          <p:attrName>style.visibility</p:attrName>
                                        </p:attrNameLst>
                                      </p:cBhvr>
                                      <p:to>
                                        <p:strVal val="hidden"/>
                                      </p:to>
                                    </p:set>
                                  </p:childTnLst>
                                </p:cTn>
                              </p:par>
                            </p:childTnLst>
                          </p:cTn>
                        </p:par>
                        <p:par>
                          <p:cTn id="27" fill="hold">
                            <p:stCondLst>
                              <p:cond delay="1852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childTnLst>
                          </p:cTn>
                        </p:par>
                        <p:par>
                          <p:cTn id="31" fill="hold">
                            <p:stCondLst>
                              <p:cond delay="2027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19"/>
                                        </p:tgtEl>
                                        <p:attrNameLst>
                                          <p:attrName>ppt_x</p:attrName>
                                          <p:attrName>ppt_y</p:attrName>
                                        </p:attrNameLst>
                                      </p:cBhvr>
                                    </p:animMotion>
                                  </p:childTnLst>
                                </p:cTn>
                              </p:par>
                            </p:childTnLst>
                          </p:cTn>
                        </p:par>
                        <p:par>
                          <p:cTn id="34" fill="hold">
                            <p:stCondLst>
                              <p:cond delay="22270"/>
                            </p:stCondLst>
                            <p:childTnLst>
                              <p:par>
                                <p:cTn id="35" presetID="10" presetClass="exit" presetSubtype="0" fill="hold" nodeType="afterEffect">
                                  <p:stCondLst>
                                    <p:cond delay="0"/>
                                  </p:stCondLst>
                                  <p:childTnLst>
                                    <p:animEffect transition="out" filter="fade">
                                      <p:cBhvr>
                                        <p:cTn id="36" dur="1750"/>
                                        <p:tgtEl>
                                          <p:spTgt spid="19"/>
                                        </p:tgtEl>
                                      </p:cBhvr>
                                    </p:animEffect>
                                    <p:set>
                                      <p:cBhvr>
                                        <p:cTn id="37" dur="1" fill="hold">
                                          <p:stCondLst>
                                            <p:cond delay="1749"/>
                                          </p:stCondLst>
                                        </p:cTn>
                                        <p:tgtEl>
                                          <p:spTgt spid="19"/>
                                        </p:tgtEl>
                                        <p:attrNameLst>
                                          <p:attrName>style.visibility</p:attrName>
                                        </p:attrNameLst>
                                      </p:cBhvr>
                                      <p:to>
                                        <p:strVal val="hidden"/>
                                      </p:to>
                                    </p:set>
                                  </p:childTnLst>
                                </p:cTn>
                              </p:par>
                            </p:childTnLst>
                          </p:cTn>
                        </p:par>
                        <p:par>
                          <p:cTn id="38" fill="hold">
                            <p:stCondLst>
                              <p:cond delay="2402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4520"/>
                            </p:stCondLst>
                            <p:childTnLst>
                              <p:par>
                                <p:cTn id="43" presetID="0" presetClass="path" presetSubtype="0" accel="50000" decel="50000" fill="hold" nodeType="afterEffect">
                                  <p:stCondLst>
                                    <p:cond delay="0"/>
                                  </p:stCondLst>
                                  <p:childTnLst>
                                    <p:animMotion origin="layout" path="M -1.59468E-6 -6.66667E-6 L -0.02623 0.0449 " pathEditMode="relative" ptsTypes="AA">
                                      <p:cBhvr>
                                        <p:cTn id="44" dur="2000" fill="hold"/>
                                        <p:tgtEl>
                                          <p:spTgt spid="12"/>
                                        </p:tgtEl>
                                        <p:attrNameLst>
                                          <p:attrName>ppt_x</p:attrName>
                                          <p:attrName>ppt_y</p:attrName>
                                        </p:attrNameLst>
                                      </p:cBhvr>
                                    </p:animMotion>
                                  </p:childTnLst>
                                </p:cTn>
                              </p:par>
                            </p:childTnLst>
                          </p:cTn>
                        </p:par>
                        <p:par>
                          <p:cTn id="45" fill="hold">
                            <p:stCondLst>
                              <p:cond delay="26520"/>
                            </p:stCondLst>
                            <p:childTnLst>
                              <p:par>
                                <p:cTn id="46" presetID="10" presetClass="exit" presetSubtype="0" fill="hold" nodeType="afterEffect">
                                  <p:stCondLst>
                                    <p:cond delay="0"/>
                                  </p:stCondLst>
                                  <p:childTnLst>
                                    <p:animEffect transition="out" filter="fade">
                                      <p:cBhvr>
                                        <p:cTn id="47" dur="10"/>
                                        <p:tgtEl>
                                          <p:spTgt spid="12"/>
                                        </p:tgtEl>
                                      </p:cBhvr>
                                    </p:animEffect>
                                    <p:set>
                                      <p:cBhvr>
                                        <p:cTn id="48" dur="1" fill="hold">
                                          <p:stCondLst>
                                            <p:cond delay="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2707307"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ε</a:t>
            </a:r>
            <a:r>
              <a:rPr lang="lt-LT" sz="28700">
                <a:solidFill>
                  <a:srgbClr val="FF0000"/>
                </a:solidFill>
                <a:latin typeface="HP001 4 hàng" pitchFamily="34" charset="0"/>
              </a:rPr>
              <a:t>ġ</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8125107" y="3066997"/>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ε</a:t>
            </a:r>
            <a:r>
              <a:rPr lang="lt-LT" sz="14300">
                <a:solidFill>
                  <a:srgbClr val="FF0000"/>
                </a:solidFill>
                <a:latin typeface="HP001 4 hàng" pitchFamily="34" charset="0"/>
              </a:rPr>
              <a:t>ġ</a:t>
            </a:r>
            <a:endParaRPr lang="en-US" sz="14300">
              <a:solidFill>
                <a:srgbClr val="FF0000"/>
              </a:solidFill>
              <a:latin typeface="HP001 4 hàng" pitchFamily="34" charset="0"/>
            </a:endParaRPr>
          </a:p>
        </p:txBody>
      </p:sp>
      <p:pic>
        <p:nvPicPr>
          <p:cNvPr id="14" name="Picture 1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80769" y="-10143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529654" y="-103842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75227" y="-135587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75642" y="-180702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5379E-6 -4.04442E-6 L -0.01201 -0.02013 L -0.01984 -0.02267 L -0.0312 -0.02522 L -0.04034 -0.02013 L -0.04817 -0.01133 L -0.05666 0.00255 L -0.06384 0.01759 L -0.0688 0.04906 L -0.06945 0.07173 L -0.0688 0.0944 L -0.06384 0.12333 L -0.05666 0.146 L -0.04465 0.16359 L -0.03264 0.17238 L -0.01906 0.17238 L -0.00705 0.16359 L 0.00496 0.14832 L 0.01776 0.11824 L 0.06175 -0.03632 L 0.08877 -0.14067 L 0.10287 -0.20731 L 0.10927 -0.25543 L 0.11149 -0.29569 L 0.10783 -0.32716 L 0.09582 -0.34474 C 0.09413 -0.34521 0.09256 -0.3459 0.09086 -0.3459 C 0.08825 -0.3459 0.08603 -0.34081 0.08381 -0.34081 L 0.07598 -0.32832 C 0.0722 -0.32045 0.06932 -0.31281 0.06501 -0.30518 C 0.06423 -0.30078 0.06188 -0.28968 0.06071 -0.28112 L 0.05757 -0.25405 L 0.0547 -0.20731 L 0.05392 0.17978 L 0.05614 0.09926 L 0.07102 0.04535 L 0.08799 -0.00254 L 0.09517 -0.01619 L 0.10575 -0.02383 L 0.11645 -0.02522 L 0.12703 -0.01874 L 0.13342 -0.01133 L 0.13616 -4.04442E-6 L 0.13838 0.01389 L 0.13838 0.12333 L 0.13982 0.14832 L 0.14413 0.1622 L 0.14974 0.16983 L 0.15823 0.1703 C 0.16084 0.16937 0.16332 0.16821 0.1658 0.16567 C 0.16828 0.16312 0.16971 0.1615 0.17311 0.15479 L 0.1859 0.12587 L 0.19439 0.09302 L 0.20079 0.04026 L 0.20862 0.01134 L 0.2171 -0.00647 L 0.22703 -0.01874 L 0.23917 -0.02522 L 0.2517 -0.02383 L 0.26671 -0.01249 L 0.27441 -0.00115 L 0.25601 -0.02267 L 0.23917 -0.02522 L 0.22637 -0.01827 L 0.21932 -0.0074 L 0.20575 0.01759 L 0.20157 0.04142 L 0.1987 0.06803 L 0.1987 0.09695 L 0.20366 0.11939 L 0.20927 0.13952 L 0.22141 0.1585 L 0.23421 0.16729 L 0.24478 0.17238 L 0.26097 0.16474 L 0.27441 0.14832 L 0.28368 0.12448 L 0.2893 0.09695 L 0.29152 0.06155 L 0.28656 0.02893 L 0.27441 -0.0037 " pathEditMode="relative" rAng="0" ptsTypes="AAAAAAAAAAAAAAAAAAAAAAAAAffAffAAAAAAAAAAAAAAAAAAfaAAAAAAAAAAAAAAAAAAAAAAAAAAAAAAA">
                                      <p:cBhvr>
                                        <p:cTn id="11" dur="16000" fill="hold"/>
                                        <p:tgtEl>
                                          <p:spTgt spid="23"/>
                                        </p:tgtEl>
                                        <p:attrNameLst>
                                          <p:attrName>ppt_x</p:attrName>
                                          <p:attrName>ppt_y</p:attrName>
                                        </p:attrNameLst>
                                      </p:cBhvr>
                                      <p:rCtr x="11097" y="-8306"/>
                                    </p:animMotion>
                                  </p:childTnLst>
                                </p:cTn>
                              </p:par>
                            </p:childTnLst>
                          </p:cTn>
                        </p:par>
                        <p:par>
                          <p:cTn id="12" fill="hold">
                            <p:stCondLst>
                              <p:cond delay="16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7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7500"/>
                            </p:stCondLst>
                            <p:childTnLst>
                              <p:par>
                                <p:cTn id="21" presetID="0" presetClass="path" presetSubtype="0" accel="50000" decel="50000" fill="hold" nodeType="afterEffect">
                                  <p:stCondLst>
                                    <p:cond delay="0"/>
                                  </p:stCondLst>
                                  <p:childTnLst>
                                    <p:animMotion origin="layout" path="M 1.14883E-6 6.33966E-7 L -0.00561 0.00949 L -0.00522 0.01805 L -0.00431 0.02591 L -0.00183 0.03262 L 0.00378 0.03586 L 0.01449 0.03471 L 0.02598 0.028 L 0.03916 0.01342 L 0.05 -0.00231 L 0.0607 -0.03124 L 0.06005 0.39195 L 0.06005 0.11314 L 0.07389 0.05275 L 0.08211 0.0236 L 0.09164 0.00347 L 0.10052 -0.01342 L 0.11371 -0.02337 L 0.12258 -0.02453 L 0.13211 -0.01897 L 0.13773 -0.00902 L 0.14099 0.00116 L 0.14347 0.02568 L 0.14347 0.13327 L 0.14595 0.15687 L 0.15287 0.16913 L 0.15796 0.17145 L 0.16371 0.1726 L 0.17206 0.16682 L 0.17885 0.15571 L 0.18577 0.13882 L 0.19373 0.118 L 0.19909 0.09255 L 0.2017 0.07473 " pathEditMode="relative" rAng="0" ptsTypes="AAAAAAAAAAAAAAAAAAAAAAAAAAAAAAAAAA">
                                      <p:cBhvr>
                                        <p:cTn id="22" dur="6500" fill="hold"/>
                                        <p:tgtEl>
                                          <p:spTgt spid="14"/>
                                        </p:tgtEl>
                                        <p:attrNameLst>
                                          <p:attrName>ppt_x</p:attrName>
                                          <p:attrName>ppt_y</p:attrName>
                                        </p:attrNameLst>
                                      </p:cBhvr>
                                      <p:rCtr x="9804" y="18024"/>
                                    </p:animMotion>
                                  </p:childTnLst>
                                </p:cTn>
                              </p:par>
                            </p:childTnLst>
                          </p:cTn>
                        </p:par>
                        <p:par>
                          <p:cTn id="23" fill="hold">
                            <p:stCondLst>
                              <p:cond delay="24000"/>
                            </p:stCondLst>
                            <p:childTnLst>
                              <p:par>
                                <p:cTn id="24" presetID="10" presetClass="exit" presetSubtype="0" fill="hold" nodeType="afterEffect">
                                  <p:stCondLst>
                                    <p:cond delay="0"/>
                                  </p:stCondLst>
                                  <p:childTnLst>
                                    <p:animEffect transition="out" filter="fade">
                                      <p:cBhvr>
                                        <p:cTn id="25" dur="10"/>
                                        <p:tgtEl>
                                          <p:spTgt spid="14"/>
                                        </p:tgtEl>
                                      </p:cBhvr>
                                    </p:animEffect>
                                    <p:set>
                                      <p:cBhvr>
                                        <p:cTn id="26" dur="1" fill="hold">
                                          <p:stCondLst>
                                            <p:cond delay="9"/>
                                          </p:stCondLst>
                                        </p:cTn>
                                        <p:tgtEl>
                                          <p:spTgt spid="14"/>
                                        </p:tgtEl>
                                        <p:attrNameLst>
                                          <p:attrName>style.visibility</p:attrName>
                                        </p:attrNameLst>
                                      </p:cBhvr>
                                      <p:to>
                                        <p:strVal val="hidden"/>
                                      </p:to>
                                    </p:set>
                                  </p:childTnLst>
                                </p:cTn>
                              </p:par>
                            </p:childTnLst>
                          </p:cTn>
                        </p:par>
                        <p:par>
                          <p:cTn id="27" fill="hold">
                            <p:stCondLst>
                              <p:cond delay="240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5760"/>
                            </p:stCondLst>
                            <p:childTnLst>
                              <p:par>
                                <p:cTn id="32" presetID="0" presetClass="path" presetSubtype="0" accel="50000" decel="50000" fill="hold" nodeType="afterEffect">
                                  <p:stCondLst>
                                    <p:cond delay="0"/>
                                  </p:stCondLst>
                                  <p:childTnLst>
                                    <p:animMotion origin="layout" path="M 3.37727E-6 -4.16011E-6 L 0.00418 -0.00486 L 0.00692 -0.00717 L 0.01148 -0.00809 L 0.01736 -0.00555 L 0.0201 -0.00069 L 0.02153 0.00579 L 0.02153 0.01227 L 0.02101 0.02013 L 0.01827 0.02823 L 0.01422 0.03471 L 0.00274 0.04859 " pathEditMode="relative" ptsTypes="AAAAAAAAAAAA">
                                      <p:cBhvr>
                                        <p:cTn id="33" dur="2000" fill="hold"/>
                                        <p:tgtEl>
                                          <p:spTgt spid="21"/>
                                        </p:tgtEl>
                                        <p:attrNameLst>
                                          <p:attrName>ppt_x</p:attrName>
                                          <p:attrName>ppt_y</p:attrName>
                                        </p:attrNameLst>
                                      </p:cBhvr>
                                    </p:animMotion>
                                  </p:childTnLst>
                                </p:cTn>
                              </p:par>
                            </p:childTnLst>
                          </p:cTn>
                        </p:par>
                        <p:par>
                          <p:cTn id="34" fill="hold">
                            <p:stCondLst>
                              <p:cond delay="277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951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30010"/>
                            </p:stCondLst>
                            <p:childTnLst>
                              <p:par>
                                <p:cTn id="43" presetID="0" presetClass="path" presetSubtype="0" accel="50000" decel="50000" fill="hold" nodeType="afterEffect">
                                  <p:stCondLst>
                                    <p:cond delay="0"/>
                                  </p:stCondLst>
                                  <p:childTnLst>
                                    <p:animMotion origin="layout" path="M -1.59468E-6 -6.66667E-6 L -0.02623 0.0449 " pathEditMode="relative" ptsTypes="AA">
                                      <p:cBhvr>
                                        <p:cTn id="44" dur="2000" fill="hold"/>
                                        <p:tgtEl>
                                          <p:spTgt spid="15"/>
                                        </p:tgtEl>
                                        <p:attrNameLst>
                                          <p:attrName>ppt_x</p:attrName>
                                          <p:attrName>ppt_y</p:attrName>
                                        </p:attrNameLst>
                                      </p:cBhvr>
                                    </p:animMotion>
                                  </p:childTnLst>
                                </p:cTn>
                              </p:par>
                            </p:childTnLst>
                          </p:cTn>
                        </p:par>
                        <p:par>
                          <p:cTn id="45" fill="hold">
                            <p:stCondLst>
                              <p:cond delay="32010"/>
                            </p:stCondLst>
                            <p:childTnLst>
                              <p:par>
                                <p:cTn id="46" presetID="10" presetClass="exit" presetSubtype="0" fill="hold" nodeType="afterEffect">
                                  <p:stCondLst>
                                    <p:cond delay="0"/>
                                  </p:stCondLst>
                                  <p:childTnLst>
                                    <p:animEffect transition="out" filter="fade">
                                      <p:cBhvr>
                                        <p:cTn id="47" dur="10"/>
                                        <p:tgtEl>
                                          <p:spTgt spid="15"/>
                                        </p:tgtEl>
                                      </p:cBhvr>
                                    </p:animEffect>
                                    <p:set>
                                      <p:cBhvr>
                                        <p:cTn id="48" dur="1" fill="hold">
                                          <p:stCondLst>
                                            <p:cond delay="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11208253"/>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9" name="TextBox 8"/>
          <p:cNvSpPr txBox="1"/>
          <p:nvPr/>
        </p:nvSpPr>
        <p:spPr>
          <a:xfrm>
            <a:off x="6269182" y="2816471"/>
            <a:ext cx="6538119" cy="2892902"/>
          </a:xfrm>
          <a:prstGeom prst="rect">
            <a:avLst/>
          </a:prstGeom>
          <a:noFill/>
        </p:spPr>
        <p:txBody>
          <a:bodyPr wrap="square" lIns="121725" tIns="60862" rIns="121725" bIns="60862" rtlCol="0">
            <a:spAutoFit/>
          </a:bodyPr>
          <a:lstStyle/>
          <a:p>
            <a:r>
              <a:rPr lang="en-US" sz="18000">
                <a:solidFill>
                  <a:srgbClr val="FF0000"/>
                </a:solidFill>
                <a:latin typeface="HP001 4 hàng"/>
              </a:rPr>
              <a:t>Ļ</a:t>
            </a:r>
            <a:r>
              <a:rPr lang="en-US" sz="18000">
                <a:solidFill>
                  <a:srgbClr val="FF0000"/>
                </a:solidFill>
                <a:latin typeface="HP001 4 hàng" pitchFamily="34" charset="0"/>
              </a:rPr>
              <a:t> </a:t>
            </a:r>
            <a:r>
              <a:rPr lang="en-US" sz="9000">
                <a:solidFill>
                  <a:srgbClr val="FF0000"/>
                </a:solidFill>
                <a:latin typeface="HP001 4 hàng"/>
              </a:rPr>
              <a:t>Ļ</a:t>
            </a:r>
            <a:endParaRPr lang="en-US" sz="9000">
              <a:solidFill>
                <a:srgbClr val="FF0000"/>
              </a:solidFill>
              <a:latin typeface="HP001 4 hàng" pitchFamily="34" charset="0"/>
            </a:endParaRPr>
          </a:p>
        </p:txBody>
      </p:sp>
      <p:sp>
        <p:nvSpPr>
          <p:cNvPr id="15" name="TextBox 14"/>
          <p:cNvSpPr txBox="1"/>
          <p:nvPr/>
        </p:nvSpPr>
        <p:spPr>
          <a:xfrm>
            <a:off x="560171" y="2822098"/>
            <a:ext cx="6624334" cy="2892902"/>
          </a:xfrm>
          <a:prstGeom prst="rect">
            <a:avLst/>
          </a:prstGeom>
          <a:noFill/>
        </p:spPr>
        <p:txBody>
          <a:bodyPr wrap="square" lIns="121725" tIns="60862" rIns="121725" bIns="60862" rtlCol="0">
            <a:spAutoFit/>
          </a:bodyPr>
          <a:lstStyle/>
          <a:p>
            <a:r>
              <a:rPr lang="el-GR" sz="18000">
                <a:solidFill>
                  <a:srgbClr val="FF0000"/>
                </a:solidFill>
                <a:latin typeface="HP001 4 hàng"/>
              </a:rPr>
              <a:t>Φ </a:t>
            </a:r>
            <a:r>
              <a:rPr lang="el-GR" sz="9000">
                <a:solidFill>
                  <a:srgbClr val="FF0000"/>
                </a:solidFill>
                <a:latin typeface="HP001 4 hàng"/>
              </a:rPr>
              <a:t>Φ</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2694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371600"/>
            <a:ext cx="7825344" cy="4475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schemeClr val="bg1"/>
                </a:solidFill>
                <a:latin typeface="Arial-Rounded" pitchFamily="34" charset="0"/>
                <a:ea typeface="Arial-Rounded" pitchFamily="34" charset="0"/>
                <a:cs typeface="Arial-Rounded" pitchFamily="34" charset="0"/>
              </a:rPr>
              <a:t>cặp da</a:t>
            </a:r>
          </a:p>
          <a:p>
            <a:pPr algn="ctr"/>
            <a:r>
              <a:rPr lang="en-US" sz="8800">
                <a:solidFill>
                  <a:schemeClr val="bg1"/>
                </a:solidFill>
                <a:latin typeface="Arial-Rounded" pitchFamily="34" charset="0"/>
                <a:ea typeface="Arial-Rounded" pitchFamily="34" charset="0"/>
                <a:cs typeface="Arial-Rounded" pitchFamily="34" charset="0"/>
              </a:rPr>
              <a:t>cá mập</a:t>
            </a:r>
          </a:p>
          <a:p>
            <a:pPr algn="ctr"/>
            <a:r>
              <a:rPr lang="en-US" sz="8800">
                <a:solidFill>
                  <a:schemeClr val="bg1"/>
                </a:solidFill>
                <a:latin typeface="Arial-Rounded" pitchFamily="34" charset="0"/>
                <a:ea typeface="Arial-Rounded" pitchFamily="34" charset="0"/>
                <a:cs typeface="Arial-Rounded" pitchFamily="34" charset="0"/>
              </a:rPr>
              <a:t>xe đạp</a:t>
            </a: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30699907"/>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6" name="TextBox 15"/>
          <p:cNvSpPr txBox="1"/>
          <p:nvPr/>
        </p:nvSpPr>
        <p:spPr>
          <a:xfrm>
            <a:off x="2212041" y="2822098"/>
            <a:ext cx="6624334" cy="2892902"/>
          </a:xfrm>
          <a:prstGeom prst="rect">
            <a:avLst/>
          </a:prstGeom>
          <a:noFill/>
        </p:spPr>
        <p:txBody>
          <a:bodyPr wrap="square" lIns="121725" tIns="60862" rIns="121725" bIns="60862" rtlCol="0">
            <a:spAutoFit/>
          </a:bodyPr>
          <a:lstStyle/>
          <a:p>
            <a:r>
              <a:rPr lang="el-GR" sz="18000">
                <a:solidFill>
                  <a:srgbClr val="FF0000"/>
                </a:solidFill>
                <a:latin typeface="HP001 4 hàng"/>
              </a:rPr>
              <a:t>Υ </a:t>
            </a:r>
            <a:r>
              <a:rPr lang="el-GR" sz="9000">
                <a:solidFill>
                  <a:srgbClr val="FF0000"/>
                </a:solidFill>
                <a:latin typeface="HP001 4 hàng"/>
              </a:rPr>
              <a:t>Υ</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222451" y="3126898"/>
            <a:ext cx="10987314" cy="2892902"/>
          </a:xfrm>
          <a:prstGeom prst="rect">
            <a:avLst/>
          </a:prstGeom>
          <a:noFill/>
        </p:spPr>
        <p:txBody>
          <a:bodyPr wrap="square" lIns="121725" tIns="60862" rIns="121725" bIns="60862" rtlCol="0">
            <a:spAutoFit/>
          </a:bodyPr>
          <a:lstStyle/>
          <a:p>
            <a:pPr algn="ctr"/>
            <a:r>
              <a:rPr lang="lv-LV" sz="18000">
                <a:solidFill>
                  <a:srgbClr val="FF0000"/>
                </a:solidFill>
                <a:latin typeface="HP001 4H"/>
                <a:ea typeface="HP001 4H"/>
              </a:rPr>
              <a:t>lļ </a:t>
            </a:r>
            <a:r>
              <a:rPr lang="el-GR" sz="18000">
                <a:solidFill>
                  <a:srgbClr val="FF0000"/>
                </a:solidFill>
                <a:latin typeface="HP001 4H"/>
                <a:ea typeface="HP001 4H"/>
              </a:rPr>
              <a:t>Κ;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7107544"/>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102525" y="3978493"/>
            <a:ext cx="11338719" cy="1507907"/>
          </a:xfrm>
          <a:prstGeom prst="rect">
            <a:avLst/>
          </a:prstGeom>
          <a:noFill/>
        </p:spPr>
        <p:txBody>
          <a:bodyPr wrap="square" lIns="121725" tIns="60862" rIns="121725" bIns="60862" rtlCol="0">
            <a:spAutoFit/>
          </a:bodyPr>
          <a:lstStyle/>
          <a:p>
            <a:pPr algn="ctr"/>
            <a:r>
              <a:rPr lang="lv-LV" sz="9000">
                <a:solidFill>
                  <a:srgbClr val="FF0000"/>
                </a:solidFill>
                <a:latin typeface="HP001 4H"/>
                <a:ea typeface="HP001 4H"/>
              </a:rPr>
              <a:t>lļ </a:t>
            </a:r>
            <a:r>
              <a:rPr lang="el-GR" sz="9000">
                <a:solidFill>
                  <a:srgbClr val="FF0000"/>
                </a:solidFill>
                <a:latin typeface="HP001 4H"/>
                <a:ea typeface="HP001 4H"/>
              </a:rPr>
              <a:t>Κ;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1649016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424718" y="3126898"/>
            <a:ext cx="11338719" cy="2892902"/>
          </a:xfrm>
          <a:prstGeom prst="rect">
            <a:avLst/>
          </a:prstGeom>
          <a:noFill/>
        </p:spPr>
        <p:txBody>
          <a:bodyPr wrap="square" lIns="121725" tIns="60862" rIns="121725" bIns="60862" rtlCol="0">
            <a:spAutoFit/>
          </a:bodyPr>
          <a:lstStyle/>
          <a:p>
            <a:pPr algn="ctr"/>
            <a:r>
              <a:rPr lang="lt-LT" sz="18000">
                <a:solidFill>
                  <a:srgbClr val="FF0000"/>
                </a:solidFill>
                <a:latin typeface="HP001 4 hàng" pitchFamily="34" charset="0"/>
              </a:rPr>
              <a:t> Ǉia </a:t>
            </a:r>
            <a:r>
              <a:rPr lang="el-GR" sz="18000">
                <a:solidFill>
                  <a:srgbClr val="FF0000"/>
                </a:solidFill>
                <a:latin typeface="HP001 4 hàng" pitchFamily="34" charset="0"/>
              </a:rPr>
              <a:t>ε</a:t>
            </a:r>
            <a:r>
              <a:rPr lang="lt-LT" sz="18000">
                <a:solidFill>
                  <a:srgbClr val="FF0000"/>
                </a:solidFill>
                <a:latin typeface="HP001 4 hàng" pitchFamily="34" charset="0"/>
              </a:rPr>
              <a:t>ġ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88368790"/>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84887" y="3978493"/>
            <a:ext cx="11338719" cy="1507907"/>
          </a:xfrm>
          <a:prstGeom prst="rect">
            <a:avLst/>
          </a:prstGeom>
          <a:noFill/>
        </p:spPr>
        <p:txBody>
          <a:bodyPr wrap="square" lIns="121725" tIns="60862" rIns="121725" bIns="60862" rtlCol="0">
            <a:spAutoFit/>
          </a:bodyPr>
          <a:lstStyle/>
          <a:p>
            <a:pPr algn="ctr"/>
            <a:r>
              <a:rPr lang="lt-LT" sz="9000">
                <a:solidFill>
                  <a:srgbClr val="FF0000"/>
                </a:solidFill>
                <a:latin typeface="HP001 4 hàng" pitchFamily="34" charset="0"/>
              </a:rPr>
              <a:t> Ǉia </a:t>
            </a:r>
            <a:r>
              <a:rPr lang="el-GR" sz="9000">
                <a:solidFill>
                  <a:srgbClr val="FF0000"/>
                </a:solidFill>
                <a:latin typeface="HP001 4 hàng" pitchFamily="34" charset="0"/>
              </a:rPr>
              <a:t>ε</a:t>
            </a:r>
            <a:r>
              <a:rPr lang="lt-LT" sz="9000">
                <a:solidFill>
                  <a:srgbClr val="FF0000"/>
                </a:solidFill>
                <a:latin typeface="HP001 4 hàng" pitchFamily="34" charset="0"/>
              </a:rPr>
              <a:t>ġ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10" t="25321" r="31164" b="25962"/>
          <a:stretch/>
        </p:blipFill>
        <p:spPr bwMode="auto">
          <a:xfrm>
            <a:off x="1508919" y="650631"/>
            <a:ext cx="8801099"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6" t="6496" r="-76" b="64836"/>
          <a:stretch/>
        </p:blipFill>
        <p:spPr>
          <a:xfrm>
            <a:off x="1183368" y="163023"/>
            <a:ext cx="9206614" cy="3831176"/>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33753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Mưa rào lộp độp. Họ nhà nhái tụ họp thi hát đón cơn mưa đầu mùa. Mặt ao ran ran bài ca ì ọp, ì ọp. Đàn cá cờ lóp ngóp bơi đến, lâu lâu lại ngoi lên đớp mưa.</a:t>
            </a:r>
          </a:p>
        </p:txBody>
      </p:sp>
      <p:cxnSp>
        <p:nvCxnSpPr>
          <p:cNvPr id="32" name="Straight Connector 31"/>
          <p:cNvCxnSpPr/>
          <p:nvPr/>
        </p:nvCxnSpPr>
        <p:spPr>
          <a:xfrm>
            <a:off x="3411598" y="4785731"/>
            <a:ext cx="1831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293342" y="4814780"/>
            <a:ext cx="932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69409" y="489080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6348" y="3788317"/>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5502154" y="384534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5453679" y="424747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06387" y="5446775"/>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307445" y="45964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306824" y="6049700"/>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576418" y="5232845"/>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4650769" y="6037606"/>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85119" y="6037606"/>
            <a:ext cx="609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96180" y="6003403"/>
            <a:ext cx="20515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365040" y="6614934"/>
            <a:ext cx="8202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6561" y="922731"/>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họp</a:t>
            </a:r>
          </a:p>
        </p:txBody>
      </p:sp>
      <p:sp>
        <p:nvSpPr>
          <p:cNvPr id="7" name="Title 1"/>
          <p:cNvSpPr txBox="1">
            <a:spLocks/>
          </p:cNvSpPr>
          <p:nvPr/>
        </p:nvSpPr>
        <p:spPr>
          <a:xfrm>
            <a:off x="5990038" y="922731"/>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lộp độp</a:t>
            </a:r>
          </a:p>
        </p:txBody>
      </p:sp>
      <p:sp>
        <p:nvSpPr>
          <p:cNvPr id="5" name="Title 1"/>
          <p:cNvSpPr txBox="1">
            <a:spLocks/>
          </p:cNvSpPr>
          <p:nvPr/>
        </p:nvSpPr>
        <p:spPr>
          <a:xfrm>
            <a:off x="5990038" y="2920174"/>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lóp ngóp</a:t>
            </a:r>
          </a:p>
        </p:txBody>
      </p:sp>
      <p:sp>
        <p:nvSpPr>
          <p:cNvPr id="6" name="Title 1"/>
          <p:cNvSpPr txBox="1">
            <a:spLocks/>
          </p:cNvSpPr>
          <p:nvPr/>
        </p:nvSpPr>
        <p:spPr>
          <a:xfrm>
            <a:off x="1286561" y="292017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ì ọp</a:t>
            </a:r>
          </a:p>
        </p:txBody>
      </p:sp>
      <p:sp>
        <p:nvSpPr>
          <p:cNvPr id="8" name="Title 1"/>
          <p:cNvSpPr txBox="1">
            <a:spLocks/>
          </p:cNvSpPr>
          <p:nvPr/>
        </p:nvSpPr>
        <p:spPr>
          <a:xfrm>
            <a:off x="1317200" y="48412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đớp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ọ Ếch nhá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919" y="762000"/>
            <a:ext cx="7097131" cy="53642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73428" y="2778658"/>
            <a:ext cx="289563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nhái</a:t>
            </a:r>
          </a:p>
        </p:txBody>
      </p:sp>
    </p:spTree>
    <p:extLst>
      <p:ext uri="{BB962C8B-B14F-4D97-AF65-F5344CB8AC3E}">
        <p14:creationId xmlns:p14="http://schemas.microsoft.com/office/powerpoint/2010/main" val="4650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5747" y="2458625"/>
            <a:ext cx="2895630" cy="217434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cá cờ</a:t>
            </a:r>
          </a:p>
        </p:txBody>
      </p:sp>
      <p:pic>
        <p:nvPicPr>
          <p:cNvPr id="16386" name="Picture 2" descr="Cá Cờ - Sinh Vật Cả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119" y="762000"/>
            <a:ext cx="7109573" cy="552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13"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FF0000"/>
                </a:solidFill>
                <a:latin typeface="Arial-Rounded" pitchFamily="34" charset="0"/>
                <a:ea typeface="Arial-Rounded" pitchFamily="34" charset="0"/>
                <a:cs typeface="Arial-Rounded" pitchFamily="34" charset="0"/>
              </a:rPr>
              <a:t>iêp</a:t>
            </a:r>
            <a:endParaRPr lang="en-US" sz="8800" dirty="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Arial-Rounded" pitchFamily="34" charset="0"/>
                <a:ea typeface="Arial-Rounded" pitchFamily="34" charset="0"/>
                <a:cs typeface="Arial-Rounded" pitchFamily="34" charset="0"/>
              </a:rPr>
              <a:t>đ</a:t>
            </a:r>
            <a:r>
              <a:rPr lang="en-US" sz="8800" dirty="0" smtClean="0">
                <a:solidFill>
                  <a:srgbClr val="FF0000"/>
                </a:solidFill>
                <a:latin typeface="Arial-Rounded" pitchFamily="34" charset="0"/>
                <a:ea typeface="Arial-Rounded" pitchFamily="34" charset="0"/>
                <a:cs typeface="Arial-Rounded" pitchFamily="34" charset="0"/>
              </a:rPr>
              <a:t>iệp</a:t>
            </a:r>
            <a:endParaRPr lang="en-US" sz="8800" dirty="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2736671" y="1557788"/>
            <a:ext cx="204884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Arial-Rounded" pitchFamily="34" charset="0"/>
                <a:ea typeface="Arial-Rounded" pitchFamily="34" charset="0"/>
                <a:cs typeface="Arial-Rounded" pitchFamily="34" charset="0"/>
              </a:rPr>
              <a:t>yên</a:t>
            </a:r>
            <a:endParaRPr lang="en-US" sz="8800" dirty="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709319" y="1557788"/>
            <a:ext cx="247365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Arial-Rounded" pitchFamily="34" charset="0"/>
                <a:ea typeface="Arial-Rounded" pitchFamily="34" charset="0"/>
                <a:cs typeface="Arial-Rounded" pitchFamily="34" charset="0"/>
              </a:rPr>
              <a:t>yêu</a:t>
            </a:r>
            <a:endParaRPr lang="en-US" sz="88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5090645" y="467753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8800" dirty="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Arial-Rounded" pitchFamily="34" charset="0"/>
                <a:ea typeface="Arial-Rounded" pitchFamily="34" charset="0"/>
                <a:cs typeface="Arial-Rounded" pitchFamily="34" charset="0"/>
              </a:rPr>
              <a:t>iêp</a:t>
            </a:r>
            <a:endParaRPr lang="en-US" sz="88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nodePh="1">
                                  <p:stCondLst>
                                    <p:cond delay="0"/>
                                  </p:stCondLst>
                                  <p:endCondLst>
                                    <p:cond evt="begin" delay="0">
                                      <p:tn val="33"/>
                                    </p:cond>
                                  </p:end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Mưa rào lộp độp. Họ nhà nhái tụ họp thi hát đón cơn mưa đầu mùa. Mặt ao ran ran bài ca ì ọp, ì ọp. Đàn cá cờ lóp ngóp bơi đến, lâu lâu lại ngoi lên đớp mưa.</a:t>
            </a:r>
          </a:p>
        </p:txBody>
      </p:sp>
      <p:cxnSp>
        <p:nvCxnSpPr>
          <p:cNvPr id="47" name="Straight Connector 46"/>
          <p:cNvCxnSpPr/>
          <p:nvPr/>
        </p:nvCxnSpPr>
        <p:spPr>
          <a:xfrm>
            <a:off x="7117910" y="1564668"/>
            <a:ext cx="45960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5110" y="2286000"/>
            <a:ext cx="1008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919" y="2988425"/>
            <a:ext cx="807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652919" y="2286000"/>
            <a:ext cx="11285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10199" y="2971800"/>
            <a:ext cx="3184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Trong cơn mưa, họ hàng nhà nhái làm gì?</a:t>
            </a:r>
          </a:p>
        </p:txBody>
      </p:sp>
      <p:cxnSp>
        <p:nvCxnSpPr>
          <p:cNvPr id="19" name="Straight Connector 18"/>
          <p:cNvCxnSpPr/>
          <p:nvPr/>
        </p:nvCxnSpPr>
        <p:spPr>
          <a:xfrm flipV="1">
            <a:off x="335110" y="3733800"/>
            <a:ext cx="11446400" cy="69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919" y="4495800"/>
            <a:ext cx="2610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391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Mặt ao thế nào?</a:t>
            </a:r>
          </a:p>
        </p:txBody>
      </p:sp>
      <p:sp>
        <p:nvSpPr>
          <p:cNvPr id="24" name="Rounded Rectangle 23"/>
          <p:cNvSpPr/>
          <p:nvPr/>
        </p:nvSpPr>
        <p:spPr>
          <a:xfrm>
            <a:off x="503910" y="544611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Đàn cá cờ làm gì?</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Mưa rào lộp độp. Họ nhà nhái tụ họp thi hát đón cơn mưa đầu mùa. Mặt ao ran ran bài ca ì ọp, ì ọp. Đàn cá cờ lóp ngóp bơi đến, lâu lâu lại ngoi lên đớp mưa.</a:t>
            </a:r>
          </a:p>
        </p:txBody>
      </p:sp>
      <p:sp>
        <p:nvSpPr>
          <p:cNvPr id="4" name="Title 1"/>
          <p:cNvSpPr txBox="1">
            <a:spLocks/>
          </p:cNvSpPr>
          <p:nvPr/>
        </p:nvSpPr>
        <p:spPr>
          <a:xfrm>
            <a:off x="6404769" y="23153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lốp xe</a:t>
            </a:r>
          </a:p>
        </p:txBody>
      </p:sp>
      <p:sp>
        <p:nvSpPr>
          <p:cNvPr id="5" name="Title 1"/>
          <p:cNvSpPr txBox="1">
            <a:spLocks/>
          </p:cNvSpPr>
          <p:nvPr/>
        </p:nvSpPr>
        <p:spPr>
          <a:xfrm>
            <a:off x="6671469" y="1052842"/>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cọp</a:t>
            </a:r>
          </a:p>
        </p:txBody>
      </p:sp>
      <p:sp>
        <p:nvSpPr>
          <p:cNvPr id="6" name="Title 1"/>
          <p:cNvSpPr txBox="1">
            <a:spLocks/>
          </p:cNvSpPr>
          <p:nvPr/>
        </p:nvSpPr>
        <p:spPr>
          <a:xfrm>
            <a:off x="6386917" y="349124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tia chớp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76" y="-176500"/>
            <a:ext cx="6293943" cy="529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96556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Ao hồ</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4061"/>
          <a:stretch/>
        </p:blipFill>
        <p:spPr>
          <a:xfrm>
            <a:off x="2250264" y="1676400"/>
            <a:ext cx="7793055" cy="519684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Mưa rào lộp độp. Họ nhà nhái tụ họp thi hát đón cơn mưa đầu mùa. Mặt ao ran ran bài ca ì ọp, ì ọp. Đàn cá cờ lóp ngóp bơi đến, lâu lâu lại ngoi lên đớp mưa.</a:t>
            </a:r>
          </a:p>
        </p:txBody>
      </p:sp>
      <p:sp>
        <p:nvSpPr>
          <p:cNvPr id="4" name="Title 1"/>
          <p:cNvSpPr txBox="1">
            <a:spLocks/>
          </p:cNvSpPr>
          <p:nvPr/>
        </p:nvSpPr>
        <p:spPr>
          <a:xfrm>
            <a:off x="6404769" y="23153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lốp xe</a:t>
            </a:r>
          </a:p>
        </p:txBody>
      </p:sp>
      <p:sp>
        <p:nvSpPr>
          <p:cNvPr id="5" name="Title 1"/>
          <p:cNvSpPr txBox="1">
            <a:spLocks/>
          </p:cNvSpPr>
          <p:nvPr/>
        </p:nvSpPr>
        <p:spPr>
          <a:xfrm>
            <a:off x="6671469" y="1052842"/>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cọp</a:t>
            </a:r>
          </a:p>
        </p:txBody>
      </p:sp>
      <p:sp>
        <p:nvSpPr>
          <p:cNvPr id="6" name="Title 1"/>
          <p:cNvSpPr txBox="1">
            <a:spLocks/>
          </p:cNvSpPr>
          <p:nvPr/>
        </p:nvSpPr>
        <p:spPr>
          <a:xfrm>
            <a:off x="6386917" y="349124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tia chớp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76" y="-176500"/>
            <a:ext cx="6293943" cy="529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388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519" y="1752600"/>
            <a:ext cx="3039195" cy="3052763"/>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794" y="2000250"/>
            <a:ext cx="3524250" cy="2857500"/>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778883101"/>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2728119" y="1183168"/>
            <a:ext cx="9809583" cy="4539506"/>
          </a:xfrm>
          <a:prstGeom prst="rect">
            <a:avLst/>
          </a:prstGeom>
          <a:noFill/>
        </p:spPr>
        <p:txBody>
          <a:bodyPr wrap="square" lIns="121725" tIns="60862" rIns="121725" bIns="60862" rtlCol="0">
            <a:spAutoFit/>
          </a:bodyPr>
          <a:lstStyle/>
          <a:p>
            <a:r>
              <a:rPr lang="en-US" sz="28700" dirty="0" smtClean="0">
                <a:solidFill>
                  <a:srgbClr val="FF0000"/>
                </a:solidFill>
                <a:latin typeface="HP001 4 hàng" pitchFamily="34" charset="0"/>
              </a:rPr>
              <a:t>bánh</a:t>
            </a:r>
            <a:endParaRPr lang="en-US" sz="28700" dirty="0">
              <a:solidFill>
                <a:srgbClr val="FF0000"/>
              </a:solidFill>
              <a:latin typeface="HP001 4 hàng"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lớp 1 năm 2020 -2021 knttvcs\ảnh tiếng việt\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2194719" y="2130426"/>
            <a:ext cx="7772400" cy="1908175"/>
          </a:xfr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Times New Roman" pitchFamily="18" charset="0"/>
                <a:cs typeface="Times New Roman" pitchFamily="18" charset="0"/>
              </a:rPr>
              <a:t>BÀI 65</a:t>
            </a:r>
            <a:br>
              <a:rPr lang="en-US"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ÔN TẬP VÀ KỂ CHUYỆN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4259203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3831</TotalTime>
  <Words>386</Words>
  <Application>Microsoft Office PowerPoint</Application>
  <PresentationFormat>Custom</PresentationFormat>
  <Paragraphs>164</Paragraphs>
  <Slides>55</Slides>
  <Notes>23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.VnArial</vt:lpstr>
      <vt:lpstr>.VnAvant</vt:lpstr>
      <vt:lpstr>Arial</vt:lpstr>
      <vt:lpstr>Arial Rounded MT Bold</vt:lpstr>
      <vt:lpstr>Arial-Rounded</vt:lpstr>
      <vt:lpstr>AvantGarde</vt:lpstr>
      <vt:lpstr>Bandit</vt:lpstr>
      <vt:lpstr>Calibri</vt:lpstr>
      <vt:lpstr>DomCasual</vt:lpstr>
      <vt:lpstr>HP001 4 hàng</vt:lpstr>
      <vt:lpstr>HP001 4 hàng 2 ô ly</vt:lpstr>
      <vt:lpstr>HP001 4H</vt:lpstr>
      <vt:lpstr>Times New Roman</vt:lpstr>
      <vt:lpstr>Wingdings</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65 ÔN TẬP VÀ KỂ CHUYỆN</vt:lpstr>
      <vt:lpstr>PowerPoint Presentation</vt:lpstr>
      <vt:lpstr>PowerPoint Presentation</vt:lpstr>
      <vt:lpstr>Giải lao</vt:lpstr>
      <vt:lpstr>PowerPoint Presentation</vt:lpstr>
      <vt:lpstr>PowerPoint Presentation</vt:lpstr>
      <vt:lpstr>PowerPoint Presentation</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495</cp:revision>
  <dcterms:created xsi:type="dcterms:W3CDTF">2021-05-08T14:00:55Z</dcterms:created>
  <dcterms:modified xsi:type="dcterms:W3CDTF">2021-11-21T14:43:23Z</dcterms:modified>
</cp:coreProperties>
</file>