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93" r:id="rId3"/>
  </p:sldMasterIdLst>
  <p:notesMasterIdLst>
    <p:notesMasterId r:id="rId15"/>
  </p:notesMasterIdLst>
  <p:sldIdLst>
    <p:sldId id="296" r:id="rId4"/>
    <p:sldId id="315" r:id="rId5"/>
    <p:sldId id="316" r:id="rId6"/>
    <p:sldId id="293" r:id="rId7"/>
    <p:sldId id="285" r:id="rId8"/>
    <p:sldId id="284" r:id="rId9"/>
    <p:sldId id="257" r:id="rId10"/>
    <p:sldId id="258" r:id="rId11"/>
    <p:sldId id="299" r:id="rId12"/>
    <p:sldId id="259" r:id="rId13"/>
    <p:sldId id="3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25" autoAdjust="0"/>
    <p:restoredTop sz="94660"/>
  </p:normalViewPr>
  <p:slideViewPr>
    <p:cSldViewPr snapToGrid="0">
      <p:cViewPr varScale="1">
        <p:scale>
          <a:sx n="115" d="100"/>
          <a:sy n="115" d="100"/>
        </p:scale>
        <p:origin x="4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t>‹#›</a:t>
            </a:fld>
            <a:endParaRPr lang="en-GB">
              <a:solidFill>
                <a:prstClr val="black">
                  <a:tint val="75000"/>
                </a:prstClr>
              </a:solidFill>
            </a:endParaRPr>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endParaRPr sz="240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endParaRPr sz="240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12/31/22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12/31/22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12/31/22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12/31/22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12/31/22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12/31/22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12/31/22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solidFill>
                  <a:prstClr val="black">
                    <a:tint val="75000"/>
                  </a:prstClr>
                </a:solidFill>
              </a:rPr>
              <a:t>12/31/22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1223-53C8-4F6E-A0EE-C7ADC22EE3B7}" type="datetimeFigureOut">
              <a:rPr lang="en-US" smtClean="0"/>
              <a:t>12/31/22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815-C9D9-4C47-BF81-5524DE2DFF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226409"/>
            <a:ext cx="5681360" cy="1737119"/>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dirty="0">
                <a:solidFill>
                  <a:srgbClr val="FF0000"/>
                </a:solidFill>
                <a:latin typeface="Times New Roman" panose="02020603050405020304" pitchFamily="18" charset="0"/>
                <a:cs typeface="Times New Roman" panose="02020603050405020304" pitchFamily="18" charset="0"/>
              </a:rPr>
              <a:t>TIẾNG VIỆT LỚP 1</a:t>
            </a:r>
            <a:endParaRPr lang="zh-CN" altLang="en-US" sz="4800" b="1" dirty="0">
              <a:solidFill>
                <a:srgbClr val="FF0000"/>
              </a:solidFill>
              <a:latin typeface="Times New Roman" panose="02020603050405020304" pitchFamily="18" charset="0"/>
              <a:cs typeface="Times New Roman" panose="02020603050405020304" pitchFamily="18" charset="0"/>
            </a:endParaRPr>
          </a:p>
        </p:txBody>
      </p:sp>
      <p:sp>
        <p:nvSpPr>
          <p:cNvPr id="22" name="文本框 4"/>
          <p:cNvSpPr txBox="1">
            <a:spLocks noChangeArrowheads="1"/>
          </p:cNvSpPr>
          <p:nvPr/>
        </p:nvSpPr>
        <p:spPr bwMode="auto">
          <a:xfrm>
            <a:off x="3133742" y="6105544"/>
            <a:ext cx="6229340" cy="6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01" tIns="60850" rIns="121701" bIns="608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6660"/>
            <a:r>
              <a:rPr lang="en-US" altLang="zh-CN" sz="3200" b="1" dirty="0" err="1">
                <a:solidFill>
                  <a:srgbClr val="C00000"/>
                </a:solidFill>
                <a:latin typeface="Times New Roman" panose="02020603050405020304" pitchFamily="18" charset="0"/>
                <a:cs typeface="Times New Roman" panose="02020603050405020304" pitchFamily="18" charset="0"/>
                <a:sym typeface="+mn-lt"/>
              </a:rPr>
              <a:t>Giáo</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viên</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Đoàn</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Thị</a:t>
            </a:r>
            <a:r>
              <a:rPr lang="en-US" altLang="zh-CN" sz="3200" b="1" dirty="0">
                <a:solidFill>
                  <a:srgbClr val="C00000"/>
                </a:solidFill>
                <a:latin typeface="Times New Roman" panose="02020603050405020304" pitchFamily="18" charset="0"/>
                <a:cs typeface="Times New Roman" panose="02020603050405020304" pitchFamily="18" charset="0"/>
                <a:sym typeface="+mn-lt"/>
              </a:rPr>
              <a:t> </a:t>
            </a:r>
            <a:r>
              <a:rPr lang="en-US" altLang="zh-CN" sz="3200" b="1" dirty="0" err="1">
                <a:solidFill>
                  <a:srgbClr val="C00000"/>
                </a:solidFill>
                <a:latin typeface="Times New Roman" panose="02020603050405020304" pitchFamily="18" charset="0"/>
                <a:cs typeface="Times New Roman" panose="02020603050405020304" pitchFamily="18" charset="0"/>
                <a:sym typeface="+mn-lt"/>
              </a:rPr>
              <a:t>Huyền</a:t>
            </a:r>
            <a:r>
              <a:rPr lang="en-US" altLang="zh-CN" sz="3200" b="1" dirty="0">
                <a:solidFill>
                  <a:srgbClr val="C00000"/>
                </a:solidFill>
                <a:latin typeface="Times New Roman" panose="02020603050405020304" pitchFamily="18" charset="0"/>
                <a:cs typeface="Times New Roman" panose="02020603050405020304" pitchFamily="18" charset="0"/>
                <a:sym typeface="+mn-lt"/>
              </a:rPr>
              <a:t> Trang</a:t>
            </a:r>
            <a:endParaRPr lang="zh-CN" altLang="en-US" sz="32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5" name="文本框 3"/>
          <p:cNvSpPr txBox="1">
            <a:spLocks noChangeArrowheads="1"/>
          </p:cNvSpPr>
          <p:nvPr/>
        </p:nvSpPr>
        <p:spPr bwMode="auto">
          <a:xfrm>
            <a:off x="2700806" y="217184"/>
            <a:ext cx="728411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4" tIns="45718" rIns="91314"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2495"/>
            <a:r>
              <a:rPr lang="en-US" altLang="zh-CN" sz="3200" b="1" dirty="0">
                <a:solidFill>
                  <a:srgbClr val="C00000"/>
                </a:solidFill>
                <a:latin typeface="Times New Roman" panose="02020603050405020304" pitchFamily="18" charset="0"/>
                <a:cs typeface="Times New Roman" panose="02020603050405020304" pitchFamily="18" charset="0"/>
                <a:sym typeface="+mn-lt"/>
              </a:rPr>
              <a:t>TRƯỜNG TIỂU HỌC QUYẾT THẮNG</a:t>
            </a:r>
            <a:endParaRPr lang="zh-CN" altLang="en-US" sz="32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ĐẾN VỚI TIẾT</a:t>
            </a: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8" fill="hold" display="0">
                  <p:stCondLst>
                    <p:cond delay="indefinite"/>
                  </p:stCondLst>
                  <p:endCondLst>
                    <p:cond evt="onStopAudio" delay="0">
                      <p:tgtEl>
                        <p:sldTgt/>
                      </p:tgtEl>
                    </p:cond>
                  </p:endCondLst>
                </p:cTn>
                <p:tgtEl>
                  <p:spTgt spid="14"/>
                </p:tgtEl>
              </p:cMediaNode>
            </p:audio>
          </p:childTnLst>
        </p:cTn>
      </p:par>
    </p:tnLst>
    <p:bldLst>
      <p:bldP spid="21" grpId="0" animBg="1"/>
      <p:bldP spid="22"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3008" y="166466"/>
            <a:ext cx="1778696" cy="584415"/>
            <a:chOff x="613008" y="166466"/>
            <a:chExt cx="1778696" cy="584415"/>
          </a:xfrm>
        </p:grpSpPr>
        <p:sp>
          <p:nvSpPr>
            <p:cNvPr id="4" name="Rectangle: Rounded Corners 3"/>
            <p:cNvSpPr/>
            <p:nvPr/>
          </p:nvSpPr>
          <p:spPr>
            <a:xfrm>
              <a:off x="963737" y="166466"/>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Nãi</a:t>
              </a:r>
              <a:endParaRPr lang="en-US" sz="2800" b="1" dirty="0">
                <a:latin typeface=".VnAvant" panose="020B7200000000000000" pitchFamily="34" charset="0"/>
              </a:endParaRPr>
            </a:p>
          </p:txBody>
        </p:sp>
        <p:sp>
          <p:nvSpPr>
            <p:cNvPr id="5" name="Oval 4"/>
            <p:cNvSpPr/>
            <p:nvPr/>
          </p:nvSpPr>
          <p:spPr>
            <a:xfrm>
              <a:off x="613008" y="204044"/>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grpSp>
      <p:sp>
        <p:nvSpPr>
          <p:cNvPr id="8" name="TextBox 7"/>
          <p:cNvSpPr txBox="1"/>
          <p:nvPr/>
        </p:nvSpPr>
        <p:spPr>
          <a:xfrm>
            <a:off x="3879244" y="104550"/>
            <a:ext cx="5266267" cy="707886"/>
          </a:xfrm>
          <a:prstGeom prst="rect">
            <a:avLst/>
          </a:prstGeom>
          <a:noFill/>
        </p:spPr>
        <p:txBody>
          <a:bodyPr wrap="square" rtlCol="0">
            <a:spAutoFit/>
          </a:bodyPr>
          <a:lstStyle/>
          <a:p>
            <a:pPr algn="ctr"/>
            <a:r>
              <a:rPr lang="vi-VN" sz="4000" b="1" dirty="0">
                <a:solidFill>
                  <a:srgbClr val="0070C0"/>
                </a:solidFill>
                <a:latin typeface="Times New Roman" panose="02020603050405020304" pitchFamily="18" charset="0"/>
                <a:cs typeface="Times New Roman" panose="02020603050405020304" pitchFamily="18" charset="0"/>
              </a:rPr>
              <a:t>Ư</a:t>
            </a:r>
            <a:r>
              <a:rPr lang="en-US" sz="4000" b="1" dirty="0" err="1">
                <a:solidFill>
                  <a:srgbClr val="0070C0"/>
                </a:solidFill>
                <a:latin typeface="Times New Roman" panose="02020603050405020304" pitchFamily="18" charset="0"/>
                <a:cs typeface="Times New Roman" panose="02020603050405020304" pitchFamily="18" charset="0"/>
              </a:rPr>
              <a:t>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mơ</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của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em</a:t>
            </a:r>
            <a:r>
              <a:rPr lang="en-US" sz="4000" b="1" dirty="0">
                <a:solidFill>
                  <a:srgbClr val="0070C0"/>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stretch>
            <a:fillRect/>
          </a:stretch>
        </p:blipFill>
        <p:spPr>
          <a:xfrm>
            <a:off x="0" y="852855"/>
            <a:ext cx="12192000" cy="6111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 VUI HỌC VẦN ON AN - ĐỖ TUYẾT NHI - BÉ DÂU TÂY (Official Music Video) (online-video-cutter.com) (1).mp4">
            <a:hlinkClick r:id="" action="ppaction://media"/>
            <a:extLst>
              <a:ext uri="{FF2B5EF4-FFF2-40B4-BE49-F238E27FC236}">
                <a16:creationId xmlns:a16="http://schemas.microsoft.com/office/drawing/2014/main" id="{8FA03679-E5CD-FB8E-2736-B4D30739EA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411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D0CC-0378-4418-11FF-538CB792879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a:t>
            </a:r>
            <a:r>
              <a:rPr lang="en-VN" dirty="0">
                <a:latin typeface="Times New Roman" panose="02020603050405020304" pitchFamily="18" charset="0"/>
                <a:cs typeface="Times New Roman" panose="02020603050405020304" pitchFamily="18" charset="0"/>
              </a:rPr>
              <a:t>ác con nghe bài hát và trả lời câu hỏi</a:t>
            </a:r>
          </a:p>
        </p:txBody>
      </p:sp>
      <p:sp>
        <p:nvSpPr>
          <p:cNvPr id="5" name="Content Placeholder 4">
            <a:extLst>
              <a:ext uri="{FF2B5EF4-FFF2-40B4-BE49-F238E27FC236}">
                <a16:creationId xmlns:a16="http://schemas.microsoft.com/office/drawing/2014/main" id="{B3F5173B-11B1-1E39-7334-691C1BC59E90}"/>
              </a:ext>
            </a:extLst>
          </p:cNvPr>
          <p:cNvSpPr>
            <a:spLocks noGrp="1"/>
          </p:cNvSpPr>
          <p:nvPr>
            <p:ph idx="1"/>
          </p:nvPr>
        </p:nvSpPr>
        <p:spPr/>
        <p:txBody>
          <a:bodyPr/>
          <a:lstStyle/>
          <a:p>
            <a:endParaRPr lang="en-VN" dirty="0"/>
          </a:p>
        </p:txBody>
      </p:sp>
    </p:spTree>
    <p:extLst>
      <p:ext uri="{BB962C8B-B14F-4D97-AF65-F5344CB8AC3E}">
        <p14:creationId xmlns:p14="http://schemas.microsoft.com/office/powerpoint/2010/main" val="374039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3871"/>
            <a:ext cx="12247275" cy="5040472"/>
          </a:xfrm>
          <a:prstGeom prst="rect">
            <a:avLst/>
          </a:prstGeom>
        </p:spPr>
      </p:pic>
      <p:sp>
        <p:nvSpPr>
          <p:cNvPr id="6" name="TextBox 5"/>
          <p:cNvSpPr txBox="1"/>
          <p:nvPr/>
        </p:nvSpPr>
        <p:spPr>
          <a:xfrm>
            <a:off x="3264571" y="5982527"/>
            <a:ext cx="960746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lướt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biển</a:t>
            </a:r>
            <a:r>
              <a:rPr lang="en-US" sz="4400" b="1" dirty="0">
                <a:latin typeface=".VnAvant" panose="020B7200000000000000" pitchFamily="34" charset="0"/>
              </a:rPr>
              <a:t>.</a:t>
            </a:r>
          </a:p>
        </p:txBody>
      </p:sp>
      <p:grpSp>
        <p:nvGrpSpPr>
          <p:cNvPr id="5" name="Group 4"/>
          <p:cNvGrpSpPr/>
          <p:nvPr/>
        </p:nvGrpSpPr>
        <p:grpSpPr>
          <a:xfrm>
            <a:off x="-12879" y="111105"/>
            <a:ext cx="2736751" cy="822076"/>
            <a:chOff x="1060549" y="587625"/>
            <a:chExt cx="2736751" cy="822076"/>
          </a:xfrm>
        </p:grpSpPr>
        <p:sp>
          <p:nvSpPr>
            <p:cNvPr id="7" name="Rectangle: Rounded Corners 6"/>
            <p:cNvSpPr/>
            <p:nvPr/>
          </p:nvSpPr>
          <p:spPr>
            <a:xfrm>
              <a:off x="1524776" y="587625"/>
              <a:ext cx="2272524" cy="822076"/>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p:txBody>
        </p:sp>
        <p:sp>
          <p:nvSpPr>
            <p:cNvPr id="8" name="Oval 7"/>
            <p:cNvSpPr/>
            <p:nvPr/>
          </p:nvSpPr>
          <p:spPr>
            <a:xfrm>
              <a:off x="1060549" y="657964"/>
              <a:ext cx="692842" cy="6694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a:t>
              </a:r>
            </a:p>
          </p:txBody>
        </p:sp>
      </p:grpSp>
      <p:grpSp>
        <p:nvGrpSpPr>
          <p:cNvPr id="4" name="Group 3"/>
          <p:cNvGrpSpPr/>
          <p:nvPr/>
        </p:nvGrpSpPr>
        <p:grpSpPr>
          <a:xfrm>
            <a:off x="4127826" y="5974375"/>
            <a:ext cx="3818441" cy="790472"/>
            <a:chOff x="4024794" y="5465647"/>
            <a:chExt cx="3818441" cy="790472"/>
          </a:xfrm>
        </p:grpSpPr>
        <p:sp>
          <p:nvSpPr>
            <p:cNvPr id="12" name="TextBox 11"/>
            <p:cNvSpPr txBox="1"/>
            <p:nvPr/>
          </p:nvSpPr>
          <p:spPr>
            <a:xfrm>
              <a:off x="6548587" y="5486678"/>
              <a:ext cx="1294648" cy="769441"/>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ươt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024794" y="5465647"/>
              <a:ext cx="1183286" cy="769441"/>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ơc</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357525" y="5472377"/>
              <a:ext cx="1183286" cy="769441"/>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ơc</a:t>
              </a:r>
              <a:endParaRPr lang="en-US" sz="44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D8FFA-EB58-758F-F4B1-0A49C2161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76" y="265990"/>
            <a:ext cx="11443447" cy="6279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5820" y="308610"/>
            <a:ext cx="10469880" cy="62179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904002" y="720962"/>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p>
        </p:txBody>
      </p:sp>
      <p:sp>
        <p:nvSpPr>
          <p:cNvPr id="10" name="Oval 9"/>
          <p:cNvSpPr/>
          <p:nvPr/>
        </p:nvSpPr>
        <p:spPr>
          <a:xfrm>
            <a:off x="553273" y="758540"/>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3</a:t>
            </a:r>
          </a:p>
        </p:txBody>
      </p:sp>
      <p:grpSp>
        <p:nvGrpSpPr>
          <p:cNvPr id="6" name="Group 5"/>
          <p:cNvGrpSpPr/>
          <p:nvPr/>
        </p:nvGrpSpPr>
        <p:grpSpPr>
          <a:xfrm>
            <a:off x="578992" y="1984511"/>
            <a:ext cx="11613008" cy="2835735"/>
            <a:chOff x="357809" y="2027813"/>
            <a:chExt cx="11613008" cy="2835735"/>
          </a:xfrm>
        </p:grpSpPr>
        <p:pic>
          <p:nvPicPr>
            <p:cNvPr id="7" name="Picture 6"/>
            <p:cNvPicPr>
              <a:picLocks noChangeAspect="1"/>
            </p:cNvPicPr>
            <p:nvPr/>
          </p:nvPicPr>
          <p:blipFill>
            <a:blip r:embed="rId2"/>
            <a:stretch>
              <a:fillRect/>
            </a:stretch>
          </p:blipFill>
          <p:spPr>
            <a:xfrm>
              <a:off x="357809" y="2027813"/>
              <a:ext cx="11613008" cy="2835735"/>
            </a:xfrm>
            <a:prstGeom prst="rect">
              <a:avLst/>
            </a:prstGeom>
          </p:spPr>
        </p:pic>
        <p:sp>
          <p:nvSpPr>
            <p:cNvPr id="9" name="TextBox 8"/>
            <p:cNvSpPr txBox="1"/>
            <p:nvPr/>
          </p:nvSpPr>
          <p:spPr>
            <a:xfrm>
              <a:off x="659292" y="2663687"/>
              <a:ext cx="2040250" cy="923330"/>
            </a:xfrm>
            <a:prstGeom prst="rect">
              <a:avLst/>
            </a:prstGeom>
            <a:noFill/>
          </p:spPr>
          <p:txBody>
            <a:bodyPr wrap="square" rtlCol="0">
              <a:spAutoFit/>
            </a:bodyPr>
            <a:lstStyle/>
            <a:p>
              <a:r>
                <a:rPr lang="vi-VN" sz="5400" b="1" dirty="0">
                  <a:latin typeface="HP001 4 hàng" panose="020B0603050302020204" pitchFamily="34" charset="0"/>
                </a:rPr>
                <a:t>ươc             </a:t>
              </a:r>
              <a:endParaRPr lang="en-US" sz="5400" b="1" dirty="0">
                <a:latin typeface="HP001 4 hàng" panose="020B0603050302020204" pitchFamily="34" charset="0"/>
              </a:endParaRPr>
            </a:p>
          </p:txBody>
        </p:sp>
        <p:sp>
          <p:nvSpPr>
            <p:cNvPr id="11" name="TextBox 10"/>
            <p:cNvSpPr txBox="1"/>
            <p:nvPr/>
          </p:nvSpPr>
          <p:spPr>
            <a:xfrm>
              <a:off x="593031" y="3751660"/>
              <a:ext cx="4300941" cy="923330"/>
            </a:xfrm>
            <a:prstGeom prst="rect">
              <a:avLst/>
            </a:prstGeom>
            <a:noFill/>
          </p:spPr>
          <p:txBody>
            <a:bodyPr wrap="square" rtlCol="0">
              <a:spAutoFit/>
            </a:bodyPr>
            <a:lstStyle/>
            <a:p>
              <a:r>
                <a:rPr lang="vi-VN" sz="5400" b="1" dirty="0">
                  <a:latin typeface="HP001 4 hàng" panose="020B0603050302020204" pitchFamily="34" charset="0"/>
                </a:rPr>
                <a:t>thước kẻ             </a:t>
              </a:r>
              <a:endParaRPr lang="en-US" sz="5400" b="1" dirty="0">
                <a:latin typeface="HP001 4 hàng" panose="020B0603050302020204" pitchFamily="34" charset="0"/>
              </a:endParaRPr>
            </a:p>
          </p:txBody>
        </p:sp>
        <p:sp>
          <p:nvSpPr>
            <p:cNvPr id="12" name="TextBox 11"/>
            <p:cNvSpPr txBox="1"/>
            <p:nvPr/>
          </p:nvSpPr>
          <p:spPr>
            <a:xfrm>
              <a:off x="4868214" y="3738023"/>
              <a:ext cx="4303648" cy="923330"/>
            </a:xfrm>
            <a:prstGeom prst="rect">
              <a:avLst/>
            </a:prstGeom>
            <a:noFill/>
          </p:spPr>
          <p:txBody>
            <a:bodyPr wrap="square" rtlCol="0">
              <a:spAutoFit/>
            </a:bodyPr>
            <a:lstStyle/>
            <a:p>
              <a:r>
                <a:rPr lang="vi-VN" sz="5400" b="1" dirty="0">
                  <a:latin typeface="HP001 4 hàng" panose="020B0603050302020204" pitchFamily="34" charset="0"/>
                </a:rPr>
                <a:t>lướt ván</a:t>
              </a:r>
              <a:endParaRPr lang="en-US" sz="5400" b="1" dirty="0">
                <a:latin typeface="HP001 4 hàng" panose="020B0603050302020204" pitchFamily="34" charset="0"/>
              </a:endParaRPr>
            </a:p>
          </p:txBody>
        </p:sp>
        <p:sp>
          <p:nvSpPr>
            <p:cNvPr id="13" name="TextBox 12"/>
            <p:cNvSpPr txBox="1"/>
            <p:nvPr/>
          </p:nvSpPr>
          <p:spPr>
            <a:xfrm>
              <a:off x="2699542" y="2658904"/>
              <a:ext cx="2052762" cy="923330"/>
            </a:xfrm>
            <a:prstGeom prst="rect">
              <a:avLst/>
            </a:prstGeom>
            <a:noFill/>
          </p:spPr>
          <p:txBody>
            <a:bodyPr wrap="square" rtlCol="0">
              <a:spAutoFit/>
            </a:bodyPr>
            <a:lstStyle/>
            <a:p>
              <a:r>
                <a:rPr lang="vi-VN" sz="5400" b="1" dirty="0">
                  <a:latin typeface="HP001 4 hàng" panose="020B0603050302020204" pitchFamily="34" charset="0"/>
                </a:rPr>
                <a:t>ươt             </a:t>
              </a:r>
              <a:endParaRPr lang="en-US" sz="5400" b="1" dirty="0">
                <a:latin typeface="HP001 4 hàng" panose="020B06030503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24552" y="-495203"/>
            <a:ext cx="9017938" cy="4539169"/>
            <a:chOff x="1091978" y="135864"/>
            <a:chExt cx="9384608" cy="5065131"/>
          </a:xfrm>
        </p:grpSpPr>
        <p:pic>
          <p:nvPicPr>
            <p:cNvPr id="7" name="Picture 6"/>
            <p:cNvPicPr>
              <a:picLocks noChangeAspect="1"/>
            </p:cNvPicPr>
            <p:nvPr/>
          </p:nvPicPr>
          <p:blipFill>
            <a:blip r:embed="rId2"/>
            <a:stretch>
              <a:fillRect/>
            </a:stretch>
          </p:blipFill>
          <p:spPr>
            <a:xfrm>
              <a:off x="1233645" y="135864"/>
              <a:ext cx="9242941" cy="5065131"/>
            </a:xfrm>
            <a:prstGeom prst="rect">
              <a:avLst/>
            </a:prstGeom>
          </p:spPr>
        </p:pic>
        <p:sp>
          <p:nvSpPr>
            <p:cNvPr id="4" name="Rectangle: Rounded Corners 3"/>
            <p:cNvSpPr/>
            <p:nvPr/>
          </p:nvSpPr>
          <p:spPr>
            <a:xfrm>
              <a:off x="1530022" y="754050"/>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VnAvant" panose="020B7200000000000000" pitchFamily="34" charset="0"/>
                </a:rPr>
                <a:t>§</a:t>
              </a:r>
              <a:r>
                <a:rPr lang="en-US" sz="2800" b="1" dirty="0" err="1">
                  <a:latin typeface=".VnAvant" panose="020B7200000000000000" pitchFamily="34" charset="0"/>
                </a:rPr>
                <a:t>äc</a:t>
              </a:r>
              <a:endParaRPr lang="en-US" sz="2800" b="1" dirty="0">
                <a:latin typeface=".VnAvant" panose="020B7200000000000000" pitchFamily="34" charset="0"/>
              </a:endParaRPr>
            </a:p>
          </p:txBody>
        </p:sp>
        <p:sp>
          <p:nvSpPr>
            <p:cNvPr id="5" name="Oval 4"/>
            <p:cNvSpPr/>
            <p:nvPr/>
          </p:nvSpPr>
          <p:spPr>
            <a:xfrm>
              <a:off x="1091978" y="829002"/>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4</a:t>
              </a:r>
            </a:p>
          </p:txBody>
        </p:sp>
      </p:grpSp>
      <p:sp>
        <p:nvSpPr>
          <p:cNvPr id="6" name="TextBox 5"/>
          <p:cNvSpPr txBox="1"/>
          <p:nvPr/>
        </p:nvSpPr>
        <p:spPr>
          <a:xfrm>
            <a:off x="193183" y="4043966"/>
            <a:ext cx="11797048" cy="2862322"/>
          </a:xfrm>
          <a:prstGeom prst="rect">
            <a:avLst/>
          </a:prstGeom>
          <a:noFill/>
        </p:spPr>
        <p:txBody>
          <a:bodyPr wrap="square" rtlCol="0">
            <a:spAutoFit/>
          </a:bodyPr>
          <a:lstStyle/>
          <a:p>
            <a:pPr algn="just"/>
            <a:r>
              <a:rPr lang="vi-VN" sz="3600" b="1" dirty="0">
                <a:latin typeface="+mj-lt"/>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hát</a:t>
            </a:r>
            <a:r>
              <a:rPr lang="en-US" sz="3600" b="1" dirty="0">
                <a:latin typeface="Times New Roman" panose="02020603050405020304" pitchFamily="18" charset="0"/>
                <a:cs typeface="Times New Roman" panose="02020603050405020304" pitchFamily="18" charset="0"/>
              </a:rPr>
              <a:t>,</a:t>
            </a:r>
            <a:r>
              <a:rPr lang="vi-VN" sz="3600" b="1" dirty="0">
                <a:latin typeface="Times New Roman" panose="02020603050405020304" pitchFamily="18" charset="0"/>
                <a:cs typeface="Times New Roman" panose="02020603050405020304" pitchFamily="18" charset="0"/>
              </a:rPr>
              <a:t> </a:t>
            </a:r>
            <a:r>
              <a:rPr lang="vi-VN" sz="3600" b="1" dirty="0">
                <a:latin typeface="+mj-lt"/>
                <a:cs typeface="Times New Roman" panose="02020603050405020304" pitchFamily="18" charset="0"/>
              </a:rPr>
              <a:t>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r>
              <a:rPr lang="en-US" sz="3600" b="1" dirty="0">
                <a:latin typeface="+mj-lt"/>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Box 3"/>
          <p:cNvSpPr txBox="1"/>
          <p:nvPr/>
        </p:nvSpPr>
        <p:spPr>
          <a:xfrm>
            <a:off x="4115022" y="2573110"/>
            <a:ext cx="4839792" cy="1323439"/>
          </a:xfrm>
          <a:prstGeom prst="rect">
            <a:avLst/>
          </a:prstGeom>
          <a:noFill/>
        </p:spPr>
        <p:txBody>
          <a:bodyPr wrap="square" rtlCol="0">
            <a:spAutoFit/>
          </a:bodyPr>
          <a:lstStyle/>
          <a:p>
            <a:r>
              <a:rPr lang="en-US" sz="8000" b="1" dirty="0" err="1">
                <a:solidFill>
                  <a:srgbClr val="333399"/>
                </a:solidFill>
                <a:latin typeface="Times New Roman" panose="02020603050405020304" pitchFamily="18" charset="0"/>
                <a:cs typeface="Times New Roman" panose="02020603050405020304" pitchFamily="18" charset="0"/>
              </a:rPr>
              <a:t>Giải</a:t>
            </a:r>
            <a:r>
              <a:rPr lang="en-US" sz="8000" b="1" dirty="0">
                <a:solidFill>
                  <a:srgbClr val="333399"/>
                </a:solidFill>
                <a:latin typeface="Times New Roman" panose="02020603050405020304" pitchFamily="18" charset="0"/>
                <a:cs typeface="Times New Roman" panose="02020603050405020304" pitchFamily="18" charset="0"/>
              </a:rPr>
              <a:t> </a:t>
            </a:r>
            <a:r>
              <a:rPr lang="en-US" sz="8000" b="1" dirty="0" err="1">
                <a:solidFill>
                  <a:srgbClr val="333399"/>
                </a:solidFill>
                <a:latin typeface="Times New Roman" panose="02020603050405020304" pitchFamily="18" charset="0"/>
                <a:cs typeface="Times New Roman" panose="02020603050405020304" pitchFamily="18" charset="0"/>
              </a:rPr>
              <a:t>lao</a:t>
            </a:r>
            <a:endParaRPr lang="en-US" sz="8000" b="1" dirty="0">
              <a:solidFill>
                <a:srgbClr val="333399"/>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4688</TotalTime>
  <Words>139</Words>
  <Application>Microsoft Macintosh PowerPoint</Application>
  <PresentationFormat>Widescreen</PresentationFormat>
  <Paragraphs>25</Paragraphs>
  <Slides>11</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.VnAvant</vt:lpstr>
      <vt:lpstr>Arial</vt:lpstr>
      <vt:lpstr>Calibri</vt:lpstr>
      <vt:lpstr>Calibri Light</vt:lpstr>
      <vt:lpstr>HP001 4 hàng</vt:lpstr>
      <vt:lpstr>Times New Roman</vt:lpstr>
      <vt:lpstr>Office Theme</vt:lpstr>
      <vt:lpstr>2_Office Theme</vt:lpstr>
      <vt:lpstr>3_Office Theme</vt:lpstr>
      <vt:lpstr>PowerPoint Presentation</vt:lpstr>
      <vt:lpstr>PowerPoint Presentation</vt:lpstr>
      <vt:lpstr>Các con nghe bài hát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Microsoft Office User</cp:lastModifiedBy>
  <cp:revision>54</cp:revision>
  <dcterms:created xsi:type="dcterms:W3CDTF">2020-08-13T09:32:00Z</dcterms:created>
  <dcterms:modified xsi:type="dcterms:W3CDTF">2023-01-01T14:09:10Z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