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</p:sldMasterIdLst>
  <p:notesMasterIdLst>
    <p:notesMasterId r:id="rId44"/>
  </p:notesMasterIdLst>
  <p:sldIdLst>
    <p:sldId id="288" r:id="rId4"/>
    <p:sldId id="291" r:id="rId5"/>
    <p:sldId id="256" r:id="rId6"/>
    <p:sldId id="325" r:id="rId7"/>
    <p:sldId id="265" r:id="rId8"/>
    <p:sldId id="326" r:id="rId9"/>
    <p:sldId id="327" r:id="rId10"/>
    <p:sldId id="328" r:id="rId11"/>
    <p:sldId id="290" r:id="rId12"/>
    <p:sldId id="329" r:id="rId13"/>
    <p:sldId id="383" r:id="rId14"/>
    <p:sldId id="384" r:id="rId15"/>
    <p:sldId id="277" r:id="rId16"/>
    <p:sldId id="330" r:id="rId17"/>
    <p:sldId id="387" r:id="rId18"/>
    <p:sldId id="385" r:id="rId19"/>
    <p:sldId id="348" r:id="rId20"/>
    <p:sldId id="349" r:id="rId21"/>
    <p:sldId id="350" r:id="rId22"/>
    <p:sldId id="351" r:id="rId23"/>
    <p:sldId id="386" r:id="rId24"/>
    <p:sldId id="334" r:id="rId25"/>
    <p:sldId id="353" r:id="rId26"/>
    <p:sldId id="259" r:id="rId27"/>
    <p:sldId id="278" r:id="rId28"/>
    <p:sldId id="281" r:id="rId29"/>
    <p:sldId id="340" r:id="rId30"/>
    <p:sldId id="341" r:id="rId31"/>
    <p:sldId id="377" r:id="rId32"/>
    <p:sldId id="374" r:id="rId33"/>
    <p:sldId id="375" r:id="rId34"/>
    <p:sldId id="376" r:id="rId35"/>
    <p:sldId id="378" r:id="rId36"/>
    <p:sldId id="389" r:id="rId37"/>
    <p:sldId id="379" r:id="rId38"/>
    <p:sldId id="380" r:id="rId39"/>
    <p:sldId id="381" r:id="rId40"/>
    <p:sldId id="382" r:id="rId41"/>
    <p:sldId id="331" r:id="rId42"/>
    <p:sldId id="312" r:id="rId43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49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136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6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00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07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31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6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76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55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87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7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1505051" y="2706489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0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77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177800" y="558800"/>
            <a:ext cx="8813800" cy="4406900"/>
          </a:xfrm>
          <a:prstGeom prst="roundRect">
            <a:avLst>
              <a:gd name="adj" fmla="val 19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77800" y="158690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0602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766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31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0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0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305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718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7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23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44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232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456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9" r:id="rId13"/>
    <p:sldLayoutId id="214748369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17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27/01/2022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2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4.xml"/><Relationship Id="rId18" Type="http://schemas.openxmlformats.org/officeDocument/2006/relationships/slide" Target="slide16.xml"/><Relationship Id="rId26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3.png"/><Relationship Id="rId7" Type="http://schemas.openxmlformats.org/officeDocument/2006/relationships/image" Target="../media/image14.emf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slide" Target="slide39.xml"/><Relationship Id="rId29" Type="http://schemas.openxmlformats.org/officeDocument/2006/relationships/slide" Target="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emf"/><Relationship Id="rId11" Type="http://schemas.openxmlformats.org/officeDocument/2006/relationships/slide" Target="slide5.xml"/><Relationship Id="rId24" Type="http://schemas.openxmlformats.org/officeDocument/2006/relationships/image" Target="../media/image25.png"/><Relationship Id="rId5" Type="http://schemas.openxmlformats.org/officeDocument/2006/relationships/image" Target="../media/image9.emf"/><Relationship Id="rId15" Type="http://schemas.openxmlformats.org/officeDocument/2006/relationships/slide" Target="slide13.xml"/><Relationship Id="rId23" Type="http://schemas.openxmlformats.org/officeDocument/2006/relationships/slide" Target="slide8.xml"/><Relationship Id="rId28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31" Type="http://schemas.openxmlformats.org/officeDocument/2006/relationships/image" Target="../media/image29.png"/><Relationship Id="rId4" Type="http://schemas.openxmlformats.org/officeDocument/2006/relationships/image" Target="../media/image7.emf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slide" Target="slide7.xml"/><Relationship Id="rId30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999400" y="610580"/>
            <a:ext cx="6446100" cy="3248580"/>
            <a:chOff x="1821600" y="726520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600" y="726520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2" y="371886"/>
            <a:ext cx="1134121" cy="1383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00631" y="1719109"/>
            <a:ext cx="3983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BÀI 10: KHỦNG LONG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47131" y="2378259"/>
            <a:ext cx="5920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E873A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TIẾNG VIỆT LỚP 2</a:t>
            </a:r>
            <a:endParaRPr lang="zh-CN" altLang="en-US" sz="2000" b="1" dirty="0">
              <a:solidFill>
                <a:srgbClr val="0E873A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3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01121-9F22-486D-A046-B95661A72F53}"/>
              </a:ext>
            </a:extLst>
          </p:cNvPr>
          <p:cNvSpPr txBox="1"/>
          <p:nvPr/>
        </p:nvSpPr>
        <p:spPr>
          <a:xfrm>
            <a:off x="3469997" y="313009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KHỦNG LONG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16A489-CE76-469B-ABD8-E75C33C4A3C3}"/>
              </a:ext>
            </a:extLst>
          </p:cNvPr>
          <p:cNvSpPr txBox="1"/>
          <p:nvPr/>
        </p:nvSpPr>
        <p:spPr>
          <a:xfrm>
            <a:off x="895113" y="863590"/>
            <a:ext cx="76433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000" dirty="0">
                <a:latin typeface="+mj-lt"/>
              </a:rPr>
              <a:t>long là loài sinh 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Tr</a:t>
            </a:r>
            <a:r>
              <a:rPr lang="en-US" sz="2000" dirty="0">
                <a:latin typeface="+mj-lt"/>
              </a:rPr>
              <a:t>o</a:t>
            </a:r>
            <a:r>
              <a:rPr lang="vi-VN" sz="2000" dirty="0">
                <a:latin typeface="+mj-lt"/>
              </a:rPr>
              <a:t>ng suy nghĩ của nhiều người, khủng 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dirty="0" smtClean="0">
                <a:latin typeface="+mj-lt"/>
              </a:rPr>
              <a:t>. Nhưng </a:t>
            </a:r>
            <a:r>
              <a:rPr lang="vi-VN" sz="2000" dirty="0">
                <a:latin typeface="+mj-lt"/>
              </a:rPr>
              <a:t>trên thực tế, có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khủng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chỉ bằng một chú chó nhỏ.  </a:t>
            </a:r>
            <a:r>
              <a:rPr lang="vi-VN" sz="2000" dirty="0" smtClean="0">
                <a:latin typeface="+mj-lt"/>
              </a:rPr>
              <a:t>Kh</a:t>
            </a:r>
            <a:r>
              <a:rPr lang="en-US" sz="2000" dirty="0">
                <a:latin typeface="+mj-lt"/>
              </a:rPr>
              <a:t>ủ</a:t>
            </a:r>
            <a:r>
              <a:rPr lang="vi-VN" sz="2000" dirty="0" smtClean="0">
                <a:latin typeface="+mj-lt"/>
              </a:rPr>
              <a:t>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sz="2000" dirty="0" smtClean="0">
                <a:latin typeface="+mj-lt"/>
              </a:rPr>
              <a:t>thường </a:t>
            </a:r>
            <a:r>
              <a:rPr lang="vi-VN" sz="2000" dirty="0">
                <a:latin typeface="+mj-lt"/>
              </a:rPr>
              <a:t>ăn thịt, cũng có một số loài ăn cỏ. </a:t>
            </a:r>
            <a:endParaRPr lang="en-US" sz="2000" dirty="0">
              <a:latin typeface="+mj-lt"/>
            </a:endParaRPr>
          </a:p>
          <a:p>
            <a:pPr algn="just"/>
            <a:r>
              <a:rPr lang="vi-VN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Chân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rất khỏe.  </a:t>
            </a:r>
            <a:r>
              <a:rPr lang="vi-VN" sz="2000" dirty="0" smtClean="0">
                <a:latin typeface="+mj-lt"/>
              </a:rPr>
              <a:t>V</a:t>
            </a:r>
            <a:r>
              <a:rPr lang="en-US" sz="2000" dirty="0">
                <a:latin typeface="+mj-lt"/>
              </a:rPr>
              <a:t>ì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thế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có thể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khắp một vùng rộng lớn để kiếm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000" dirty="0">
                <a:latin typeface="+mj-lt"/>
              </a:rPr>
              <a:t>.  Khủng long có khả năng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+mj-lt"/>
              </a:rPr>
              <a:t>  Khủng long cũng có khả năng tự vệ tốt nhờ vào cái đầu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cái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+mj-lt"/>
              </a:rPr>
              <a:t>       </a:t>
            </a:r>
            <a:r>
              <a:rPr lang="vi-VN" sz="2000" dirty="0" smtClean="0">
                <a:latin typeface="+mj-lt"/>
              </a:rPr>
              <a:t>Trước </a:t>
            </a:r>
            <a:r>
              <a:rPr lang="vi-VN" sz="2000" dirty="0">
                <a:latin typeface="+mj-lt"/>
              </a:rPr>
              <a:t>khi con người xuất hiện, khủng long đã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2000" dirty="0">
                <a:latin typeface="+mj-lt"/>
              </a:rPr>
              <a:t>Vì thế, chúng ta sẽ không bao giờ có thể nhìn thấy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</a:t>
            </a:r>
            <a:r>
              <a:rPr lang="vi-VN" sz="1800" i="1" dirty="0" smtClean="0">
                <a:latin typeface="+mj-lt"/>
              </a:rPr>
              <a:t>(</a:t>
            </a:r>
            <a:r>
              <a:rPr lang="vi-VN" sz="1800" i="1" dirty="0">
                <a:latin typeface="+mj-lt"/>
              </a:rPr>
              <a:t>Theo Bách khoa tri thức về khám phá </a:t>
            </a:r>
            <a:endParaRPr lang="en-US" sz="1800" i="1" dirty="0" smtClean="0">
              <a:latin typeface="+mj-lt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      </a:t>
            </a:r>
            <a:r>
              <a:rPr lang="vi-VN" sz="1800" i="1" dirty="0" smtClean="0">
                <a:latin typeface="+mj-lt"/>
              </a:rPr>
              <a:t>giới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i="1" dirty="0">
                <a:latin typeface="+mj-lt"/>
              </a:rPr>
              <a:t>Khủng long)</a:t>
            </a:r>
            <a:endParaRPr lang="en-US" sz="1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907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5"/>
          <p:cNvSpPr>
            <a:spLocks/>
          </p:cNvSpPr>
          <p:nvPr/>
        </p:nvSpPr>
        <p:spPr bwMode="auto">
          <a:xfrm>
            <a:off x="3284400" y="438152"/>
            <a:ext cx="606824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1979" tIns="30989" rIns="61979" bIns="30989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+mj-lt"/>
            </a:endParaRPr>
          </a:p>
        </p:txBody>
      </p:sp>
      <p:grpSp>
        <p:nvGrpSpPr>
          <p:cNvPr id="143" name="组合 142"/>
          <p:cNvGrpSpPr/>
          <p:nvPr/>
        </p:nvGrpSpPr>
        <p:grpSpPr>
          <a:xfrm>
            <a:off x="3330424" y="425202"/>
            <a:ext cx="3800314" cy="824912"/>
            <a:chOff x="4419627" y="150457"/>
            <a:chExt cx="5068407" cy="1099883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19627" y="521102"/>
              <a:ext cx="727764" cy="729238"/>
              <a:chOff x="4318029" y="521102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17292" y="521839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52653" y="560870"/>
                <a:ext cx="469139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chemeClr val="bg1"/>
                    </a:solidFill>
                    <a:ea typeface="微软雅黑" pitchFamily="34" charset="-122"/>
                  </a:rPr>
                  <a:t>1</a:t>
                </a:r>
                <a:endParaRPr lang="zh-CN" altLang="en-US" sz="2175" spc="203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167554" y="150457"/>
              <a:ext cx="4320480" cy="101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78"/>
                </a:spcBef>
              </a:pPr>
              <a:r>
                <a:rPr lang="en-US" sz="3300" dirty="0" err="1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Tự</a:t>
              </a:r>
              <a:r>
                <a:rPr lang="en-US" sz="3300" dirty="0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solidFill>
                    <a:srgbClr val="0070C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vệ</a:t>
              </a:r>
              <a:endParaRPr lang="zh-CN" altLang="en-US" sz="3225" dirty="0">
                <a:solidFill>
                  <a:srgbClr val="0070C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3573920" y="1398617"/>
            <a:ext cx="3408743" cy="771498"/>
            <a:chOff x="4441097" y="599489"/>
            <a:chExt cx="4546176" cy="1028664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97" y="898915"/>
              <a:ext cx="727764" cy="729238"/>
              <a:chOff x="4339499" y="898915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62" y="899652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FFFFFF"/>
                  </a:solidFill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938674"/>
                <a:ext cx="469139" cy="569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chemeClr val="bg1"/>
                    </a:solidFill>
                    <a:ea typeface="微软雅黑" pitchFamily="34" charset="-122"/>
                  </a:rPr>
                  <a:t>2</a:t>
                </a:r>
                <a:endParaRPr lang="zh-CN" altLang="en-US" sz="2175" spc="203" dirty="0">
                  <a:solidFill>
                    <a:schemeClr val="bg1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24896" y="599489"/>
              <a:ext cx="3762377" cy="101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678"/>
                </a:spcBef>
              </a:pPr>
              <a:r>
                <a:rPr lang="en-US" sz="3300" dirty="0" err="1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Dũng</a:t>
              </a:r>
              <a:r>
                <a:rPr lang="en-US" sz="3300" dirty="0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solidFill>
                    <a:srgbClr val="B43C0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mãnh</a:t>
              </a:r>
              <a:endParaRPr lang="zh-CN" altLang="en-US" sz="3225" dirty="0">
                <a:solidFill>
                  <a:srgbClr val="B43C00"/>
                </a:solidFill>
                <a:latin typeface="Arial" pitchFamily="34" charset="0"/>
                <a:ea typeface="微软雅黑" pitchFamily="34" charset="-122"/>
                <a:cs typeface="Arial" pitchFamily="34" charset="0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3568026" y="2381639"/>
            <a:ext cx="4090076" cy="763437"/>
            <a:chOff x="4358550" y="823454"/>
            <a:chExt cx="4552553" cy="1017917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358550" y="953934"/>
              <a:ext cx="727763" cy="887437"/>
              <a:chOff x="4256952" y="953934"/>
              <a:chExt cx="727763" cy="887437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177115" y="1033771"/>
                <a:ext cx="887437" cy="727763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00B050"/>
                  </a:solidFill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22253" y="1142844"/>
                <a:ext cx="391538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rgbClr val="00B050"/>
                    </a:solidFill>
                    <a:ea typeface="微软雅黑" pitchFamily="34" charset="-122"/>
                  </a:rPr>
                  <a:t>3</a:t>
                </a:r>
                <a:endParaRPr lang="zh-CN" altLang="en-US" sz="2175" spc="203" dirty="0">
                  <a:solidFill>
                    <a:srgbClr val="00B05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148725" y="823454"/>
              <a:ext cx="3762378" cy="101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3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Tuyệt</a:t>
              </a:r>
              <a:r>
                <a:rPr lang="en-US" sz="3300" dirty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ea typeface="Arial-Rounded" pitchFamily="34" charset="0"/>
                  <a:cs typeface="Arial" pitchFamily="34" charset="0"/>
                </a:rPr>
                <a:t>chủng</a:t>
              </a:r>
              <a:endParaRPr lang="en-US" sz="3300" dirty="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401887" y="3295756"/>
            <a:ext cx="3980543" cy="775856"/>
            <a:chOff x="4226902" y="976133"/>
            <a:chExt cx="5308775" cy="1034476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226902" y="1281371"/>
              <a:ext cx="727764" cy="729238"/>
              <a:chOff x="4125304" y="1281371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124567" y="1282108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1013" kern="0">
                  <a:solidFill>
                    <a:srgbClr val="7030A0"/>
                  </a:solidFill>
                  <a:ea typeface="宋体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259924" y="1373390"/>
                <a:ext cx="469139" cy="569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175" spc="203" dirty="0">
                    <a:solidFill>
                      <a:srgbClr val="7030A0"/>
                    </a:solidFill>
                    <a:ea typeface="微软雅黑" pitchFamily="34" charset="-122"/>
                  </a:rPr>
                  <a:t>4</a:t>
                </a:r>
                <a:endParaRPr lang="zh-CN" altLang="en-US" sz="2175" spc="203" dirty="0">
                  <a:solidFill>
                    <a:srgbClr val="7030A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082408" y="976133"/>
              <a:ext cx="4453269" cy="101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300" dirty="0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Tai </a:t>
              </a:r>
              <a:r>
                <a:rPr lang="en-US" sz="3300" dirty="0" err="1">
                  <a:solidFill>
                    <a:srgbClr val="7030A0"/>
                  </a:solidFill>
                  <a:latin typeface="Arial" pitchFamily="34" charset="0"/>
                  <a:ea typeface="Arial-Rounded" pitchFamily="34" charset="0"/>
                  <a:cs typeface="Arial" pitchFamily="34" charset="0"/>
                </a:rPr>
                <a:t>thính</a:t>
              </a:r>
              <a:endParaRPr lang="en-US" sz="3300" dirty="0">
                <a:solidFill>
                  <a:srgbClr val="7030A0"/>
                </a:solidFill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165229" y="374634"/>
            <a:ext cx="1675964" cy="1123188"/>
          </a:xfrm>
          <a:prstGeom prst="cloudCallout">
            <a:avLst>
              <a:gd name="adj1" fmla="val 35877"/>
              <a:gd name="adj2" fmla="val 91360"/>
            </a:avLst>
          </a:prstGeom>
          <a:solidFill>
            <a:schemeClr val="bg1"/>
          </a:solidFill>
          <a:ln>
            <a:solidFill>
              <a:srgbClr val="BF2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60" tIns="41330" rIns="82660" bIns="41330" rtlCol="0" anchor="ctr"/>
          <a:lstStyle/>
          <a:p>
            <a:pPr algn="ctr"/>
            <a:endParaRPr lang="en-US" sz="1013"/>
          </a:p>
        </p:txBody>
      </p:sp>
      <p:sp>
        <p:nvSpPr>
          <p:cNvPr id="50" name="TextBox 33"/>
          <p:cNvSpPr txBox="1"/>
          <p:nvPr/>
        </p:nvSpPr>
        <p:spPr>
          <a:xfrm rot="21324261">
            <a:off x="434772" y="671461"/>
            <a:ext cx="1136880" cy="418174"/>
          </a:xfrm>
          <a:prstGeom prst="rect">
            <a:avLst/>
          </a:prstGeom>
          <a:noFill/>
        </p:spPr>
        <p:txBody>
          <a:bodyPr wrap="none" lIns="82660" tIns="41330" rIns="82660" bIns="41330" rtlCol="0">
            <a:spAutoFit/>
          </a:bodyPr>
          <a:lstStyle/>
          <a:p>
            <a:pPr algn="l"/>
            <a:r>
              <a:rPr lang="en-US" altLang="zh-CN" sz="2175" b="1" spc="-136" dirty="0">
                <a:ln w="9525"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j-lt"/>
                <a:ea typeface="方正卡通简体" pitchFamily="65" charset="-122"/>
              </a:rPr>
              <a:t>Luyện đọc</a:t>
            </a:r>
            <a:endParaRPr lang="zh-CN" altLang="en-US" sz="2175" b="1" spc="-136" dirty="0">
              <a:ln w="9525"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j-lt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34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8887" y="396576"/>
            <a:ext cx="3544957" cy="523099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dài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740" y="1733552"/>
            <a:ext cx="8407461" cy="1200207"/>
          </a:xfrm>
          <a:prstGeom prst="rect">
            <a:avLst/>
          </a:prstGeom>
          <a:noFill/>
        </p:spPr>
        <p:txBody>
          <a:bodyPr wrap="square" lIns="91318" tIns="45660" rIns="91318" bIns="45660" rtlCol="0">
            <a:spAutoFit/>
          </a:bodyPr>
          <a:lstStyle/>
          <a:p>
            <a:pPr algn="just"/>
            <a:r>
              <a:rPr lang="vi-VN" sz="2400" dirty="0">
                <a:ea typeface="Arial-Rounded" pitchFamily="34" charset="0"/>
                <a:cs typeface="Arial" pitchFamily="34" charset="0"/>
              </a:rPr>
              <a:t> Khủng long là loài </a:t>
            </a:r>
            <a:r>
              <a:rPr lang="vi-VN" sz="2400" dirty="0" smtClean="0">
                <a:ea typeface="Arial-Rounded" pitchFamily="34" charset="0"/>
                <a:cs typeface="Arial" pitchFamily="34" charset="0"/>
              </a:rPr>
              <a:t>vật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thường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sống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thành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bầy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đàn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 ở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các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ea typeface="Arial-Rounded" pitchFamily="34" charset="0"/>
                <a:cs typeface="Arial" pitchFamily="34" charset="0"/>
              </a:rPr>
              <a:t>vùng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 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đất khô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.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 Trong suy nghĩ của nhiều người, khủng long là </a:t>
            </a:r>
            <a:r>
              <a:rPr lang="vi-VN" sz="2400" dirty="0" smtClean="0">
                <a:ea typeface="Arial-Rounded" pitchFamily="34" charset="0"/>
                <a:cs typeface="Arial" pitchFamily="34" charset="0"/>
              </a:rPr>
              <a:t>loài </a:t>
            </a:r>
            <a:r>
              <a:rPr lang="vi-VN" sz="2400" dirty="0">
                <a:ea typeface="Arial-Rounded" pitchFamily="34" charset="0"/>
                <a:cs typeface="Arial" pitchFamily="34" charset="0"/>
              </a:rPr>
              <a:t>vật khổng l</a:t>
            </a:r>
            <a:r>
              <a:rPr lang="en-US" sz="2400" dirty="0">
                <a:ea typeface="Arial-Rounded" pitchFamily="34" charset="0"/>
                <a:cs typeface="Arial" pitchFamily="34" charset="0"/>
              </a:rPr>
              <a:t>ồ.</a:t>
            </a:r>
            <a:endParaRPr lang="en-US" sz="24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60175" y="2469152"/>
            <a:ext cx="98712" cy="435617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9BFAFAD-0F6F-480E-B082-45200955D44C}"/>
              </a:ext>
            </a:extLst>
          </p:cNvPr>
          <p:cNvCxnSpPr/>
          <p:nvPr/>
        </p:nvCxnSpPr>
        <p:spPr>
          <a:xfrm flipH="1">
            <a:off x="6209362" y="214652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1A6EA9-ADE5-4A56-B26D-B0AF4011C90B}"/>
              </a:ext>
            </a:extLst>
          </p:cNvPr>
          <p:cNvGrpSpPr/>
          <p:nvPr/>
        </p:nvGrpSpPr>
        <p:grpSpPr>
          <a:xfrm>
            <a:off x="1621162" y="2043927"/>
            <a:ext cx="98712" cy="435617"/>
            <a:chOff x="2590800" y="2272159"/>
            <a:chExt cx="98712" cy="43561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04EFA83F-D88C-4150-9A4D-DDD7E5A11D70}"/>
                </a:ext>
              </a:extLst>
            </p:cNvPr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E1C2D8C7-B9F0-4569-99D0-719FD9DC4728}"/>
                </a:ext>
              </a:extLst>
            </p:cNvPr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240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89452"/>
            <a:ext cx="2660216" cy="904461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xmlns="" id="{A68EB9DB-B0E5-4CCD-891D-6C8542000746}"/>
              </a:ext>
            </a:extLst>
          </p:cNvPr>
          <p:cNvSpPr txBox="1"/>
          <p:nvPr/>
        </p:nvSpPr>
        <p:spPr>
          <a:xfrm>
            <a:off x="83588" y="2356567"/>
            <a:ext cx="3856771" cy="388287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pPr algn="just"/>
            <a:r>
              <a:rPr lang="en-US" sz="1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phi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thường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连接符 9">
            <a:extLst>
              <a:ext uri="{FF2B5EF4-FFF2-40B4-BE49-F238E27FC236}">
                <a16:creationId xmlns:a16="http://schemas.microsoft.com/office/drawing/2014/main" xmlns="" id="{7A657B38-04C7-4998-8B97-8BB9FFE1DA90}"/>
              </a:ext>
            </a:extLst>
          </p:cNvPr>
          <p:cNvCxnSpPr/>
          <p:nvPr/>
        </p:nvCxnSpPr>
        <p:spPr>
          <a:xfrm>
            <a:off x="4475414" y="38337"/>
            <a:ext cx="0" cy="50292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3">
            <a:extLst>
              <a:ext uri="{FF2B5EF4-FFF2-40B4-BE49-F238E27FC236}">
                <a16:creationId xmlns:a16="http://schemas.microsoft.com/office/drawing/2014/main" xmlns="" id="{C34825AB-B9D6-4A04-AB3D-806FBED873AF}"/>
              </a:ext>
            </a:extLst>
          </p:cNvPr>
          <p:cNvSpPr/>
          <p:nvPr/>
        </p:nvSpPr>
        <p:spPr>
          <a:xfrm>
            <a:off x="3987522" y="424386"/>
            <a:ext cx="986870" cy="987128"/>
          </a:xfrm>
          <a:prstGeom prst="ellips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5">
            <a:extLst>
              <a:ext uri="{FF2B5EF4-FFF2-40B4-BE49-F238E27FC236}">
                <a16:creationId xmlns:a16="http://schemas.microsoft.com/office/drawing/2014/main" xmlns="" id="{BD06368E-5043-4DEB-B85B-143BBB9328FE}"/>
              </a:ext>
            </a:extLst>
          </p:cNvPr>
          <p:cNvSpPr/>
          <p:nvPr/>
        </p:nvSpPr>
        <p:spPr>
          <a:xfrm>
            <a:off x="3940882" y="2002223"/>
            <a:ext cx="986870" cy="987128"/>
          </a:xfrm>
          <a:prstGeom prst="ellipse">
            <a:avLst/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E282031B-8710-4875-979F-32360AF4D8ED}"/>
              </a:ext>
            </a:extLst>
          </p:cNvPr>
          <p:cNvSpPr txBox="1"/>
          <p:nvPr/>
        </p:nvSpPr>
        <p:spPr>
          <a:xfrm>
            <a:off x="4927752" y="1041583"/>
            <a:ext cx="4398013" cy="665286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br>
              <a:rPr lang="en-US" sz="1800" dirty="0">
                <a:latin typeface="Arial" pitchFamily="34" charset="0"/>
                <a:cs typeface="Arial" pitchFamily="34" charset="0"/>
              </a:rPr>
            </a:b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xmlns="" id="{0047CB70-301D-42CE-97BB-AAC33589210E}"/>
              </a:ext>
            </a:extLst>
          </p:cNvPr>
          <p:cNvSpPr txBox="1"/>
          <p:nvPr/>
        </p:nvSpPr>
        <p:spPr>
          <a:xfrm>
            <a:off x="5071909" y="615820"/>
            <a:ext cx="2261951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vệ</a:t>
            </a:r>
            <a:endParaRPr lang="zh-CN" altLang="en-US" sz="2400" b="1" dirty="0">
              <a:solidFill>
                <a:srgbClr val="F29A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xmlns="" id="{3A766DBE-D676-4AF2-8A3B-958027A63D66}"/>
              </a:ext>
            </a:extLst>
          </p:cNvPr>
          <p:cNvSpPr txBox="1"/>
          <p:nvPr/>
        </p:nvSpPr>
        <p:spPr>
          <a:xfrm>
            <a:off x="83065" y="1957564"/>
            <a:ext cx="2187695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Dũng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mãnh</a:t>
            </a:r>
            <a:endParaRPr lang="zh-CN" altLang="en-US" sz="2400" b="1" dirty="0">
              <a:solidFill>
                <a:srgbClr val="A5C0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6">
            <a:extLst>
              <a:ext uri="{FF2B5EF4-FFF2-40B4-BE49-F238E27FC236}">
                <a16:creationId xmlns:a16="http://schemas.microsoft.com/office/drawing/2014/main" xmlns="" id="{C9C179BF-2B53-4A15-8D1E-3BFB2499AD9C}"/>
              </a:ext>
            </a:extLst>
          </p:cNvPr>
          <p:cNvSpPr/>
          <p:nvPr/>
        </p:nvSpPr>
        <p:spPr>
          <a:xfrm>
            <a:off x="3940359" y="3608353"/>
            <a:ext cx="986870" cy="987128"/>
          </a:xfrm>
          <a:prstGeom prst="ellipse">
            <a:avLst/>
          </a:prstGeom>
          <a:solidFill>
            <a:srgbClr val="B09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213" tIns="55106" rIns="110213" bIns="55106"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4586CD9F-FB15-4D52-9BAA-2CE28964C416}"/>
              </a:ext>
            </a:extLst>
          </p:cNvPr>
          <p:cNvSpPr txBox="1"/>
          <p:nvPr/>
        </p:nvSpPr>
        <p:spPr>
          <a:xfrm>
            <a:off x="4927229" y="4166223"/>
            <a:ext cx="4271222" cy="388287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Mất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hẳn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nòi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3">
            <a:extLst>
              <a:ext uri="{FF2B5EF4-FFF2-40B4-BE49-F238E27FC236}">
                <a16:creationId xmlns:a16="http://schemas.microsoft.com/office/drawing/2014/main" xmlns="" id="{CCA6E5E1-C35C-4896-900E-829D15B1AF0C}"/>
              </a:ext>
            </a:extLst>
          </p:cNvPr>
          <p:cNvSpPr txBox="1"/>
          <p:nvPr/>
        </p:nvSpPr>
        <p:spPr>
          <a:xfrm>
            <a:off x="4927228" y="3634170"/>
            <a:ext cx="2875651" cy="480620"/>
          </a:xfrm>
          <a:prstGeom prst="rect">
            <a:avLst/>
          </a:prstGeom>
          <a:noFill/>
        </p:spPr>
        <p:txBody>
          <a:bodyPr wrap="square" lIns="110213" tIns="55106" rIns="110213" bIns="55106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Tuyệt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chủng</a:t>
            </a:r>
            <a:endParaRPr lang="zh-CN" altLang="en-US" sz="2400" b="1" dirty="0">
              <a:solidFill>
                <a:srgbClr val="B09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4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01121-9F22-486D-A046-B95661A72F53}"/>
              </a:ext>
            </a:extLst>
          </p:cNvPr>
          <p:cNvSpPr txBox="1"/>
          <p:nvPr/>
        </p:nvSpPr>
        <p:spPr>
          <a:xfrm>
            <a:off x="2684623" y="0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KHỦNG LONG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EAFF447-17A0-4DD0-AD23-14686BAE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11" y="206215"/>
            <a:ext cx="527050" cy="4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EA14C4-DA89-44AA-91D9-7481E8A2D423}"/>
              </a:ext>
            </a:extLst>
          </p:cNvPr>
          <p:cNvSpPr txBox="1"/>
          <p:nvPr/>
        </p:nvSpPr>
        <p:spPr>
          <a:xfrm>
            <a:off x="730388" y="28996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1C257415-2444-414A-B483-FF761524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89" y="415499"/>
            <a:ext cx="527050" cy="109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0200CA-414C-474B-A8C1-5A92089653B2}"/>
              </a:ext>
            </a:extLst>
          </p:cNvPr>
          <p:cNvSpPr txBox="1"/>
          <p:nvPr/>
        </p:nvSpPr>
        <p:spPr>
          <a:xfrm>
            <a:off x="741211" y="105262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2886EEB4-FC1F-48D2-9C7E-0BEC907DE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87" y="1456017"/>
            <a:ext cx="527050" cy="197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70826E-4F2C-4158-A4DD-1FAAAA28D076}"/>
              </a:ext>
            </a:extLst>
          </p:cNvPr>
          <p:cNvSpPr txBox="1"/>
          <p:nvPr/>
        </p:nvSpPr>
        <p:spPr>
          <a:xfrm>
            <a:off x="828395" y="246476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16A489-CE76-469B-ABD8-E75C33C4A3C3}"/>
              </a:ext>
            </a:extLst>
          </p:cNvPr>
          <p:cNvSpPr txBox="1"/>
          <p:nvPr/>
        </p:nvSpPr>
        <p:spPr>
          <a:xfrm>
            <a:off x="1421044" y="304901"/>
            <a:ext cx="739919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000" dirty="0">
                <a:latin typeface="+mj-lt"/>
              </a:rPr>
              <a:t>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Tr</a:t>
            </a:r>
            <a:r>
              <a:rPr lang="en-US" sz="2000" dirty="0">
                <a:latin typeface="+mj-lt"/>
              </a:rPr>
              <a:t>o</a:t>
            </a:r>
            <a:r>
              <a:rPr lang="vi-VN" sz="2000" dirty="0">
                <a:latin typeface="+mj-lt"/>
              </a:rPr>
              <a:t>ng suy nghĩ của nhiều người, khủng 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dirty="0" smtClean="0">
                <a:latin typeface="+mj-lt"/>
              </a:rPr>
              <a:t>. Nhưng </a:t>
            </a:r>
            <a:r>
              <a:rPr lang="vi-VN" sz="2000" dirty="0">
                <a:latin typeface="+mj-lt"/>
              </a:rPr>
              <a:t>trên thực tế, có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khủng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chỉ bằng một chú chó nhỏ.  </a:t>
            </a:r>
            <a:r>
              <a:rPr lang="vi-VN" sz="2000" dirty="0" smtClean="0">
                <a:latin typeface="+mj-lt"/>
              </a:rPr>
              <a:t>Kh</a:t>
            </a:r>
            <a:r>
              <a:rPr lang="en-US" sz="2000" dirty="0">
                <a:latin typeface="+mj-lt"/>
              </a:rPr>
              <a:t>ủ</a:t>
            </a:r>
            <a:r>
              <a:rPr lang="vi-VN" sz="2000" dirty="0" smtClean="0">
                <a:latin typeface="+mj-lt"/>
              </a:rPr>
              <a:t>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sz="2000" dirty="0" smtClean="0">
                <a:latin typeface="+mj-lt"/>
              </a:rPr>
              <a:t>thường </a:t>
            </a:r>
            <a:r>
              <a:rPr lang="vi-VN" sz="2000" dirty="0">
                <a:latin typeface="+mj-lt"/>
              </a:rPr>
              <a:t>ăn thịt, cũng có một số loài ăn cỏ. </a:t>
            </a:r>
            <a:endParaRPr lang="en-US" sz="2000" dirty="0" smtClean="0">
              <a:latin typeface="+mj-lt"/>
            </a:endParaRP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r>
              <a:rPr lang="vi-VN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Chân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rất khỏe.  </a:t>
            </a:r>
            <a:r>
              <a:rPr lang="vi-VN" sz="2000" dirty="0" smtClean="0">
                <a:latin typeface="+mj-lt"/>
              </a:rPr>
              <a:t>V</a:t>
            </a:r>
            <a:r>
              <a:rPr lang="en-US" sz="2000" dirty="0">
                <a:latin typeface="+mj-lt"/>
              </a:rPr>
              <a:t>ì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thế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có thể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khắp một vùng rộng lớn để kiếm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000" dirty="0">
                <a:latin typeface="+mj-lt"/>
              </a:rPr>
              <a:t>.  Khủng long có khả năng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+mj-lt"/>
              </a:rPr>
              <a:t>  Khủng long cũng có khả năng tự vệ tốt nhờ vào cái đầu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cái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+mj-lt"/>
              </a:rPr>
              <a:t>       </a:t>
            </a:r>
            <a:r>
              <a:rPr lang="vi-VN" sz="2000" dirty="0" smtClean="0">
                <a:latin typeface="+mj-lt"/>
              </a:rPr>
              <a:t>Trước </a:t>
            </a:r>
            <a:r>
              <a:rPr lang="vi-VN" sz="2000" dirty="0">
                <a:latin typeface="+mj-lt"/>
              </a:rPr>
              <a:t>khi con người xuất hiện, khủng long đã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2000" dirty="0">
                <a:latin typeface="+mj-lt"/>
              </a:rPr>
              <a:t>Vì thế, chúng ta sẽ không bao giờ có thể nhìn thấy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</a:t>
            </a:r>
            <a:r>
              <a:rPr lang="vi-VN" sz="1800" i="1" dirty="0" smtClean="0">
                <a:latin typeface="+mj-lt"/>
              </a:rPr>
              <a:t>(</a:t>
            </a:r>
            <a:r>
              <a:rPr lang="vi-VN" sz="1800" i="1" dirty="0">
                <a:latin typeface="+mj-lt"/>
              </a:rPr>
              <a:t>Theo Bách khoa tri thức về khám phá </a:t>
            </a:r>
            <a:endParaRPr lang="en-US" sz="1800" i="1" dirty="0" smtClean="0">
              <a:latin typeface="+mj-lt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      </a:t>
            </a:r>
            <a:r>
              <a:rPr lang="vi-VN" sz="1800" i="1" dirty="0" smtClean="0">
                <a:latin typeface="+mj-lt"/>
              </a:rPr>
              <a:t>giới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i="1" dirty="0">
                <a:latin typeface="+mj-lt"/>
              </a:rPr>
              <a:t>Khủng long)</a:t>
            </a:r>
            <a:endParaRPr lang="en-US" sz="1800" i="1" dirty="0">
              <a:latin typeface="+mj-lt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7EAFF447-17A0-4DD0-AD23-14686BAEA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4" y="3306681"/>
            <a:ext cx="527050" cy="78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EA14C4-DA89-44AA-91D9-7481E8A2D423}"/>
              </a:ext>
            </a:extLst>
          </p:cNvPr>
          <p:cNvSpPr txBox="1"/>
          <p:nvPr/>
        </p:nvSpPr>
        <p:spPr>
          <a:xfrm>
            <a:off x="870763" y="356343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8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4948" y="924674"/>
            <a:ext cx="7335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r>
              <a:rPr lang="en-US" sz="3200" dirty="0" smtClean="0"/>
              <a:t> </a:t>
            </a:r>
            <a:r>
              <a:rPr lang="en-US" sz="3200" dirty="0" err="1" smtClean="0"/>
              <a:t>ngày</a:t>
            </a:r>
            <a:r>
              <a:rPr lang="en-US" sz="3200" dirty="0" smtClean="0"/>
              <a:t> 25 </a:t>
            </a:r>
            <a:r>
              <a:rPr lang="en-US" sz="3200" dirty="0" err="1" smtClean="0"/>
              <a:t>tháng</a:t>
            </a:r>
            <a:r>
              <a:rPr lang="en-US" sz="3200" dirty="0" smtClean="0"/>
              <a:t> 1 </a:t>
            </a:r>
            <a:r>
              <a:rPr lang="en-US" sz="3200" dirty="0" err="1" smtClean="0"/>
              <a:t>năm</a:t>
            </a:r>
            <a:r>
              <a:rPr lang="en-US" sz="3200" dirty="0" smtClean="0"/>
              <a:t> 2022</a:t>
            </a:r>
          </a:p>
          <a:p>
            <a:pPr algn="ctr"/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endParaRPr lang="en-US" sz="3200" dirty="0" smtClean="0"/>
          </a:p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10: </a:t>
            </a:r>
            <a:r>
              <a:rPr lang="en-US" sz="3200" dirty="0" err="1" smtClean="0"/>
              <a:t>Khủng</a:t>
            </a:r>
            <a:r>
              <a:rPr lang="en-US" sz="3200" dirty="0" smtClean="0"/>
              <a:t> long ( </a:t>
            </a:r>
            <a:r>
              <a:rPr lang="en-US" sz="3200" dirty="0" err="1" smtClean="0"/>
              <a:t>Tiết</a:t>
            </a:r>
            <a:r>
              <a:rPr lang="en-US" sz="3200" dirty="0" smtClean="0"/>
              <a:t> 2)</a:t>
            </a:r>
          </a:p>
          <a:p>
            <a:pPr algn="ctr"/>
            <a:r>
              <a:rPr lang="en-US" sz="3200" dirty="0" smtClean="0"/>
              <a:t>_____________________________</a:t>
            </a:r>
          </a:p>
          <a:p>
            <a:pPr algn="ctr"/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(</a:t>
            </a:r>
            <a:r>
              <a:rPr lang="en-US" sz="3200" dirty="0" err="1" smtClean="0"/>
              <a:t>Nghe</a:t>
            </a:r>
            <a:r>
              <a:rPr lang="en-US" sz="3200" dirty="0" smtClean="0"/>
              <a:t>- </a:t>
            </a:r>
            <a:r>
              <a:rPr lang="en-US" sz="3200" dirty="0" err="1" smtClean="0"/>
              <a:t>viết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10: </a:t>
            </a:r>
            <a:r>
              <a:rPr lang="en-US" sz="3200" dirty="0" err="1" smtClean="0"/>
              <a:t>Khủng</a:t>
            </a:r>
            <a:r>
              <a:rPr lang="en-US" sz="3200" dirty="0" smtClean="0"/>
              <a:t> long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148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01121-9F22-486D-A046-B95661A72F53}"/>
              </a:ext>
            </a:extLst>
          </p:cNvPr>
          <p:cNvSpPr txBox="1"/>
          <p:nvPr/>
        </p:nvSpPr>
        <p:spPr>
          <a:xfrm>
            <a:off x="3469997" y="313009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KHỦNG LONG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16A489-CE76-469B-ABD8-E75C33C4A3C3}"/>
              </a:ext>
            </a:extLst>
          </p:cNvPr>
          <p:cNvSpPr txBox="1"/>
          <p:nvPr/>
        </p:nvSpPr>
        <p:spPr>
          <a:xfrm>
            <a:off x="895113" y="863590"/>
            <a:ext cx="76433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000" dirty="0">
                <a:latin typeface="+mj-lt"/>
              </a:rPr>
              <a:t>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Tr</a:t>
            </a:r>
            <a:r>
              <a:rPr lang="en-US" sz="2000" dirty="0">
                <a:latin typeface="+mj-lt"/>
              </a:rPr>
              <a:t>o</a:t>
            </a:r>
            <a:r>
              <a:rPr lang="vi-VN" sz="2000" dirty="0">
                <a:latin typeface="+mj-lt"/>
              </a:rPr>
              <a:t>ng suy nghĩ của nhiều người, khủng 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dirty="0" smtClean="0">
                <a:latin typeface="+mj-lt"/>
              </a:rPr>
              <a:t>. Nhưng </a:t>
            </a:r>
            <a:r>
              <a:rPr lang="vi-VN" sz="2000" dirty="0">
                <a:latin typeface="+mj-lt"/>
              </a:rPr>
              <a:t>trên thực tế, có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khủng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chỉ bằng một chú chó nhỏ.  </a:t>
            </a:r>
            <a:r>
              <a:rPr lang="vi-VN" sz="2000" dirty="0" smtClean="0">
                <a:latin typeface="+mj-lt"/>
              </a:rPr>
              <a:t>Kh</a:t>
            </a:r>
            <a:r>
              <a:rPr lang="en-US" sz="2000" dirty="0">
                <a:latin typeface="+mj-lt"/>
              </a:rPr>
              <a:t>ủ</a:t>
            </a:r>
            <a:r>
              <a:rPr lang="vi-VN" sz="2000" dirty="0" smtClean="0">
                <a:latin typeface="+mj-lt"/>
              </a:rPr>
              <a:t>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sz="2000" dirty="0" smtClean="0">
                <a:latin typeface="+mj-lt"/>
              </a:rPr>
              <a:t>thường </a:t>
            </a:r>
            <a:r>
              <a:rPr lang="vi-VN" sz="2000" dirty="0">
                <a:latin typeface="+mj-lt"/>
              </a:rPr>
              <a:t>ăn thịt, cũng có một số loài ăn cỏ. </a:t>
            </a:r>
            <a:endParaRPr lang="en-US" sz="2000" dirty="0">
              <a:latin typeface="+mj-lt"/>
            </a:endParaRPr>
          </a:p>
          <a:p>
            <a:pPr algn="just"/>
            <a:r>
              <a:rPr lang="vi-VN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Chân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rất khỏe.  </a:t>
            </a:r>
            <a:r>
              <a:rPr lang="vi-VN" sz="2000" dirty="0" smtClean="0">
                <a:latin typeface="+mj-lt"/>
              </a:rPr>
              <a:t>V</a:t>
            </a:r>
            <a:r>
              <a:rPr lang="en-US" sz="2000" dirty="0">
                <a:latin typeface="+mj-lt"/>
              </a:rPr>
              <a:t>ì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thế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có thể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khắp một vùng rộng lớn để kiếm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000" dirty="0">
                <a:latin typeface="+mj-lt"/>
              </a:rPr>
              <a:t>.  Khủng long có khả năng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+mj-lt"/>
              </a:rPr>
              <a:t>  Khủng long cũng có khả năng tự vệ tốt nhờ vào cái đầu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cái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+mj-lt"/>
              </a:rPr>
              <a:t>       </a:t>
            </a:r>
            <a:r>
              <a:rPr lang="vi-VN" sz="2000" dirty="0" smtClean="0">
                <a:latin typeface="+mj-lt"/>
              </a:rPr>
              <a:t>Trước </a:t>
            </a:r>
            <a:r>
              <a:rPr lang="vi-VN" sz="2000" dirty="0">
                <a:latin typeface="+mj-lt"/>
              </a:rPr>
              <a:t>khi con người xuất hiện, khủng long đã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2000" dirty="0">
                <a:latin typeface="+mj-lt"/>
              </a:rPr>
              <a:t>Vì thế, chúng ta sẽ không bao giờ có thể nhìn thấy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</a:t>
            </a:r>
            <a:r>
              <a:rPr lang="vi-VN" sz="1800" i="1" dirty="0" smtClean="0">
                <a:latin typeface="+mj-lt"/>
              </a:rPr>
              <a:t>(</a:t>
            </a:r>
            <a:r>
              <a:rPr lang="vi-VN" sz="1800" i="1" dirty="0">
                <a:latin typeface="+mj-lt"/>
              </a:rPr>
              <a:t>Theo Bách khoa tri thức về khám phá </a:t>
            </a:r>
            <a:endParaRPr lang="en-US" sz="1800" i="1" dirty="0" smtClean="0">
              <a:latin typeface="+mj-lt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      </a:t>
            </a:r>
            <a:r>
              <a:rPr lang="vi-VN" sz="1800" i="1" dirty="0" smtClean="0">
                <a:latin typeface="+mj-lt"/>
              </a:rPr>
              <a:t>giới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i="1" dirty="0">
                <a:latin typeface="+mj-lt"/>
              </a:rPr>
              <a:t>Khủng long)</a:t>
            </a:r>
            <a:endParaRPr lang="en-US" sz="1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22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0275" y="914532"/>
            <a:ext cx="8058150" cy="85725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1.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biết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thông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tin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về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23B8F1-FE75-4C6E-BF28-C0252EC05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05" y="2335936"/>
            <a:ext cx="6725589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0275" y="914532"/>
            <a:ext cx="8058150" cy="8572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2.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bộ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phận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giúp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săn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mồi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DCF74A-5C21-4D9E-A515-EF3CCF8DA502}"/>
              </a:ext>
            </a:extLst>
          </p:cNvPr>
          <p:cNvSpPr txBox="1"/>
          <p:nvPr/>
        </p:nvSpPr>
        <p:spPr>
          <a:xfrm>
            <a:off x="916303" y="2454995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highlight>
                  <a:srgbClr val="FFFF00"/>
                </a:highlight>
              </a:rPr>
              <a:t>Khủng long có khả năng săn mồi tốt nhờ đôi mắt tinh tường cùng cái mũi và đôi tai thính.</a:t>
            </a:r>
            <a:endParaRPr 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51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3135" y="922696"/>
            <a:ext cx="8058150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3.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Nhờ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khả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tự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vệ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tốt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DCF74A-5C21-4D9E-A515-EF3CCF8DA502}"/>
              </a:ext>
            </a:extLst>
          </p:cNvPr>
          <p:cNvSpPr txBox="1"/>
          <p:nvPr/>
        </p:nvSpPr>
        <p:spPr>
          <a:xfrm>
            <a:off x="916303" y="2454995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Khủng Long có khả năng tự vệ tốt nhờ cái đầu cứng và cái đuôi dũng mãnh.</a:t>
            </a:r>
            <a:endParaRPr lang="en-US" sz="24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226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3" y="977061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756478" y="1952618"/>
            <a:ext cx="189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0275" y="922696"/>
            <a:ext cx="8058150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4. 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chúng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ta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gặp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khủng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 long </a:t>
            </a:r>
            <a:r>
              <a:rPr lang="en-US" sz="27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thật</a:t>
            </a:r>
            <a:r>
              <a:rPr lang="en-US" sz="27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2700" dirty="0"/>
          </a:p>
        </p:txBody>
      </p:sp>
      <p:sp>
        <p:nvSpPr>
          <p:cNvPr id="13" name="Down Arrow 12"/>
          <p:cNvSpPr/>
          <p:nvPr/>
        </p:nvSpPr>
        <p:spPr>
          <a:xfrm>
            <a:off x="4345303" y="1779946"/>
            <a:ext cx="288095" cy="408407"/>
          </a:xfrm>
          <a:prstGeom prst="downArrow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pPr algn="ctr"/>
            <a:endParaRPr lang="en-US" sz="1013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DCF74A-5C21-4D9E-A515-EF3CCF8DA502}"/>
              </a:ext>
            </a:extLst>
          </p:cNvPr>
          <p:cNvSpPr txBox="1"/>
          <p:nvPr/>
        </p:nvSpPr>
        <p:spPr>
          <a:xfrm>
            <a:off x="916303" y="2454995"/>
            <a:ext cx="6858000" cy="120032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C</a:t>
            </a:r>
            <a:r>
              <a:rPr lang="vi-VN" sz="2400" dirty="0">
                <a:solidFill>
                  <a:schemeClr val="accent2"/>
                </a:solidFill>
              </a:rPr>
              <a:t>húng ta không thể gặp khủng long thật vì khủng long đã tuyệt chủng trước khi con người xuất hiện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065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075EBB-8297-43FD-87CC-24C87E49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414" y="-205821"/>
            <a:ext cx="150516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B01121-9F22-486D-A046-B95661A72F53}"/>
              </a:ext>
            </a:extLst>
          </p:cNvPr>
          <p:cNvSpPr txBox="1"/>
          <p:nvPr/>
        </p:nvSpPr>
        <p:spPr>
          <a:xfrm>
            <a:off x="3469997" y="313009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</a:rPr>
              <a:t>KHỦNG LONG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16A489-CE76-469B-ABD8-E75C33C4A3C3}"/>
              </a:ext>
            </a:extLst>
          </p:cNvPr>
          <p:cNvSpPr txBox="1"/>
          <p:nvPr/>
        </p:nvSpPr>
        <p:spPr>
          <a:xfrm>
            <a:off x="895113" y="863590"/>
            <a:ext cx="76433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000" dirty="0">
                <a:latin typeface="+mj-lt"/>
              </a:rPr>
              <a:t>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Tr</a:t>
            </a:r>
            <a:r>
              <a:rPr lang="en-US" sz="2000" dirty="0">
                <a:latin typeface="+mj-lt"/>
              </a:rPr>
              <a:t>o</a:t>
            </a:r>
            <a:r>
              <a:rPr lang="vi-VN" sz="2000" dirty="0">
                <a:latin typeface="+mj-lt"/>
              </a:rPr>
              <a:t>ng suy nghĩ của nhiều người, khủng long là </a:t>
            </a:r>
            <a:r>
              <a:rPr lang="vi-VN" sz="2000" dirty="0" smtClean="0">
                <a:latin typeface="+mj-lt"/>
              </a:rPr>
              <a:t>loài </a:t>
            </a:r>
            <a:r>
              <a:rPr lang="vi-VN" sz="2000" dirty="0">
                <a:latin typeface="+mj-lt"/>
              </a:rPr>
              <a:t>vật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000" dirty="0" smtClean="0">
                <a:latin typeface="+mj-lt"/>
              </a:rPr>
              <a:t>. Nhưng </a:t>
            </a:r>
            <a:r>
              <a:rPr lang="vi-VN" sz="2000" dirty="0">
                <a:latin typeface="+mj-lt"/>
              </a:rPr>
              <a:t>trên thực tế, có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khủng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chỉ bằng một chú chó nhỏ.  </a:t>
            </a:r>
            <a:r>
              <a:rPr lang="vi-VN" sz="2000" dirty="0" smtClean="0">
                <a:latin typeface="+mj-lt"/>
              </a:rPr>
              <a:t>Kh</a:t>
            </a:r>
            <a:r>
              <a:rPr lang="en-US" sz="2000" dirty="0">
                <a:latin typeface="+mj-lt"/>
              </a:rPr>
              <a:t>ủ</a:t>
            </a:r>
            <a:r>
              <a:rPr lang="vi-VN" sz="2000" dirty="0" smtClean="0">
                <a:latin typeface="+mj-lt"/>
              </a:rPr>
              <a:t>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vi-VN" sz="2000" dirty="0" smtClean="0">
                <a:latin typeface="+mj-lt"/>
              </a:rPr>
              <a:t>thường </a:t>
            </a:r>
            <a:r>
              <a:rPr lang="vi-VN" sz="2000" dirty="0">
                <a:latin typeface="+mj-lt"/>
              </a:rPr>
              <a:t>ăn thịt, cũng có một số loài ăn cỏ. </a:t>
            </a:r>
            <a:endParaRPr lang="en-US" sz="2000" dirty="0">
              <a:latin typeface="+mj-lt"/>
            </a:endParaRPr>
          </a:p>
          <a:p>
            <a:pPr algn="just"/>
            <a:r>
              <a:rPr lang="vi-VN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      </a:t>
            </a:r>
            <a:r>
              <a:rPr lang="vi-VN" sz="2000" dirty="0" smtClean="0">
                <a:latin typeface="+mj-lt"/>
              </a:rPr>
              <a:t>Chân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rất khỏe.  </a:t>
            </a:r>
            <a:r>
              <a:rPr lang="vi-VN" sz="2000" dirty="0" smtClean="0">
                <a:latin typeface="+mj-lt"/>
              </a:rPr>
              <a:t>V</a:t>
            </a:r>
            <a:r>
              <a:rPr lang="en-US" sz="2000" dirty="0">
                <a:latin typeface="+mj-lt"/>
              </a:rPr>
              <a:t>ì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thế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có thể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sz="2000" dirty="0" smtClean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khắp một vùng rộng lớn để kiếm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vi-VN" sz="2000" dirty="0">
                <a:latin typeface="+mj-lt"/>
              </a:rPr>
              <a:t>.  Khủng long có khả năng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latin typeface="+mj-lt"/>
              </a:rPr>
              <a:t>  Khủng long cũng có khả năng tự vệ tốt nhờ vào cái đầu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+mj-lt"/>
              </a:rPr>
              <a:t>và cái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+mj-lt"/>
              </a:rPr>
              <a:t>       </a:t>
            </a:r>
            <a:r>
              <a:rPr lang="vi-VN" sz="2000" dirty="0" smtClean="0">
                <a:latin typeface="+mj-lt"/>
              </a:rPr>
              <a:t>Trước </a:t>
            </a:r>
            <a:r>
              <a:rPr lang="vi-VN" sz="2000" dirty="0">
                <a:latin typeface="+mj-lt"/>
              </a:rPr>
              <a:t>khi con người xuất hiện, khủng long đã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vi-VN" sz="2000" dirty="0">
                <a:latin typeface="+mj-lt"/>
              </a:rPr>
              <a:t>Vì thế, chúng ta sẽ không bao giờ có thể nhìn thấy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</a:t>
            </a:r>
            <a:r>
              <a:rPr lang="vi-VN" sz="1800" i="1" dirty="0" smtClean="0">
                <a:latin typeface="+mj-lt"/>
              </a:rPr>
              <a:t>(</a:t>
            </a:r>
            <a:r>
              <a:rPr lang="vi-VN" sz="1800" i="1" dirty="0">
                <a:latin typeface="+mj-lt"/>
              </a:rPr>
              <a:t>Theo Bách khoa tri thức về khám phá </a:t>
            </a:r>
            <a:endParaRPr lang="en-US" sz="1800" i="1" dirty="0" smtClean="0">
              <a:latin typeface="+mj-lt"/>
            </a:endParaRPr>
          </a:p>
          <a:p>
            <a:r>
              <a:rPr lang="en-US" sz="1800" i="1" dirty="0" smtClean="0">
                <a:latin typeface="+mj-lt"/>
              </a:rPr>
              <a:t>                                                                   </a:t>
            </a:r>
            <a:r>
              <a:rPr lang="vi-VN" sz="1800" i="1" dirty="0" smtClean="0">
                <a:latin typeface="+mj-lt"/>
              </a:rPr>
              <a:t>giới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1800" i="1" dirty="0">
                <a:latin typeface="+mj-lt"/>
              </a:rPr>
              <a:t>Khủng long)</a:t>
            </a:r>
            <a:endParaRPr lang="en-US" sz="1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48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AAD103-20E3-4DEC-929C-B0CA6D52B6D6}"/>
              </a:ext>
            </a:extLst>
          </p:cNvPr>
          <p:cNvSpPr txBox="1"/>
          <p:nvPr/>
        </p:nvSpPr>
        <p:spPr>
          <a:xfrm>
            <a:off x="1120140" y="128089"/>
            <a:ext cx="5341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1. </a:t>
            </a:r>
            <a:r>
              <a:rPr lang="en-US" sz="1800" dirty="0" err="1">
                <a:solidFill>
                  <a:schemeClr val="accent2"/>
                </a:solidFill>
              </a:rPr>
              <a:t>Tìm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trong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bài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từ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ngữ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dùng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để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tả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các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bộ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phận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của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khủng</a:t>
            </a:r>
            <a:r>
              <a:rPr lang="en-US" sz="1800" dirty="0">
                <a:solidFill>
                  <a:schemeClr val="accent2"/>
                </a:solidFill>
              </a:rPr>
              <a:t> long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FC809A-7408-4B5E-9FDC-F397B0B7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210" y="606779"/>
            <a:ext cx="4719521" cy="44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6094" y="285750"/>
            <a:ext cx="8058150" cy="914400"/>
          </a:xfrm>
          <a:prstGeom prst="roundRect">
            <a:avLst/>
          </a:prstGeom>
          <a:solidFill>
            <a:srgbClr val="D24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94" tIns="30998" rIns="61994" bIns="30998" rtlCol="0" anchor="ctr"/>
          <a:lstStyle/>
          <a:p>
            <a:r>
              <a:rPr lang="en-US" sz="2700" b="1" dirty="0"/>
              <a:t>2. </a:t>
            </a:r>
            <a:r>
              <a:rPr lang="en-US" sz="2700" b="1" dirty="0" err="1"/>
              <a:t>Hỏi</a:t>
            </a:r>
            <a:r>
              <a:rPr lang="en-US" sz="2700" b="1" dirty="0"/>
              <a:t> - </a:t>
            </a:r>
            <a:r>
              <a:rPr lang="en-US" sz="2700" b="1" dirty="0" err="1"/>
              <a:t>đáp</a:t>
            </a:r>
            <a:r>
              <a:rPr lang="en-US" sz="2700" b="1" dirty="0"/>
              <a:t> </a:t>
            </a:r>
            <a:r>
              <a:rPr lang="en-US" sz="2700" b="1" dirty="0" err="1"/>
              <a:t>về</a:t>
            </a:r>
            <a:r>
              <a:rPr lang="en-US" sz="2700" b="1" dirty="0"/>
              <a:t> </a:t>
            </a:r>
            <a:r>
              <a:rPr lang="en-US" sz="2700" b="1" dirty="0" err="1"/>
              <a:t>đặc</a:t>
            </a:r>
            <a:r>
              <a:rPr lang="en-US" sz="2700" b="1" dirty="0"/>
              <a:t> </a:t>
            </a:r>
            <a:r>
              <a:rPr lang="en-US" sz="2700" b="1" dirty="0" err="1"/>
              <a:t>điểm</a:t>
            </a:r>
            <a:r>
              <a:rPr lang="en-US" sz="2700" b="1" dirty="0"/>
              <a:t> </a:t>
            </a:r>
            <a:r>
              <a:rPr lang="en-US" sz="2700" b="1" dirty="0" err="1"/>
              <a:t>các</a:t>
            </a:r>
            <a:r>
              <a:rPr lang="en-US" sz="2700" b="1" dirty="0"/>
              <a:t> </a:t>
            </a:r>
            <a:r>
              <a:rPr lang="en-US" sz="2700" b="1" dirty="0" err="1"/>
              <a:t>bộ</a:t>
            </a:r>
            <a:r>
              <a:rPr lang="en-US" sz="2700" b="1" dirty="0"/>
              <a:t> </a:t>
            </a:r>
            <a:r>
              <a:rPr lang="en-US" sz="2700" b="1" dirty="0" err="1"/>
              <a:t>phận</a:t>
            </a:r>
            <a:r>
              <a:rPr lang="en-US" sz="2700" b="1" dirty="0"/>
              <a:t> </a:t>
            </a:r>
            <a:r>
              <a:rPr lang="en-US" sz="2700" b="1" dirty="0" err="1"/>
              <a:t>của</a:t>
            </a:r>
            <a:r>
              <a:rPr lang="en-US" sz="2700" b="1" dirty="0"/>
              <a:t> </a:t>
            </a:r>
            <a:r>
              <a:rPr lang="en-US" sz="2700" b="1" dirty="0" err="1"/>
              <a:t>khủng</a:t>
            </a:r>
            <a:r>
              <a:rPr lang="en-US" sz="2700" b="1" dirty="0"/>
              <a:t> long.</a:t>
            </a:r>
            <a:endParaRPr lang="en-US" sz="30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48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377269" y="606287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04888BCB-98A8-4972-B00C-ACC00545E4C3}"/>
              </a:ext>
            </a:extLst>
          </p:cNvPr>
          <p:cNvSpPr txBox="1"/>
          <p:nvPr/>
        </p:nvSpPr>
        <p:spPr>
          <a:xfrm>
            <a:off x="3706299" y="1900257"/>
            <a:ext cx="2361695" cy="92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latin typeface="UVN Ly Do" panose="03020702040505070503" pitchFamily="66" charset="0"/>
                <a:ea typeface="小考拉体" panose="02000503000000000000" pitchFamily="2" charset="-122"/>
              </a:rPr>
              <a:t>TIẾT 3</a:t>
            </a:r>
            <a:endParaRPr lang="zh-CN" altLang="en-US" sz="5400" b="1" dirty="0">
              <a:ln w="1270">
                <a:solidFill>
                  <a:srgbClr val="7C3C21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  <a:latin typeface="UVN Ly Do" panose="03020702040505070503" pitchFamily="66" charset="0"/>
              <a:ea typeface="小考拉体" panose="02000503000000000000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AE0F44D9-F013-433A-82ED-568645F72B13}"/>
              </a:ext>
            </a:extLst>
          </p:cNvPr>
          <p:cNvSpPr/>
          <p:nvPr/>
        </p:nvSpPr>
        <p:spPr>
          <a:xfrm rot="289861">
            <a:off x="2753149" y="1652114"/>
            <a:ext cx="75811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8625" b="1" dirty="0">
              <a:ln w="1270">
                <a:solidFill>
                  <a:srgbClr val="7C3C21"/>
                </a:solidFill>
              </a:ln>
              <a:solidFill>
                <a:srgbClr val="FBD705"/>
              </a:solidFill>
              <a:effectLst>
                <a:outerShdw blurRad="50800" dist="38100" dir="5400000" algn="t" rotWithShape="0">
                  <a:prstClr val="black">
                    <a:alpha val="12000"/>
                  </a:prstClr>
                </a:outerShdw>
              </a:effectLst>
              <a:latin typeface="小考拉体" panose="02000503000000000000" pitchFamily="2" charset="-122"/>
              <a:ea typeface="小考拉体" panose="02000503000000000000" pitchFamily="2" charset="-122"/>
            </a:endParaRPr>
          </a:p>
        </p:txBody>
      </p: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6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3" y="53263"/>
            <a:ext cx="1207226" cy="6749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61042F-C5DA-494F-A065-9726E2B0207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ách viết chữ x thường và hoa đúng nhất dành cho bé tập viế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2" descr="Cách viết chữ y thường và hoa giúp tập viết chữ đẹp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A50045-DB5F-49E2-BB0A-E7E1BEC7CF1F}"/>
              </a:ext>
            </a:extLst>
          </p:cNvPr>
          <p:cNvSpPr/>
          <p:nvPr/>
        </p:nvSpPr>
        <p:spPr>
          <a:xfrm>
            <a:off x="714376" y="1164432"/>
            <a:ext cx="7993856" cy="2936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   </a:t>
            </a:r>
            <a:r>
              <a:rPr lang="en-US" sz="3000" dirty="0" err="1" smtClean="0">
                <a:solidFill>
                  <a:prstClr val="white"/>
                </a:solidFill>
                <a:latin typeface="Calibri"/>
              </a:rPr>
              <a:t>Khủng</a:t>
            </a: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 long</a:t>
            </a:r>
          </a:p>
          <a:p>
            <a:pPr algn="just"/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     </a:t>
            </a:r>
            <a:r>
              <a:rPr lang="en-US" sz="3000" dirty="0" err="1" smtClean="0">
                <a:solidFill>
                  <a:prstClr val="white"/>
                </a:solidFill>
                <a:latin typeface="Calibri"/>
              </a:rPr>
              <a:t>Chân</a:t>
            </a:r>
            <a:r>
              <a:rPr lang="en-US" sz="30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khủng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long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rất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khỏe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Vì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chúng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đi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khắp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vùng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rộng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lớn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kiếm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Khủng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long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khả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năng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săn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mồi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tốt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nhờ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đôi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mắt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tinh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tường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cùng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mũi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đôi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 tai </a:t>
            </a:r>
            <a:r>
              <a:rPr lang="en-US" sz="3000" dirty="0" err="1">
                <a:solidFill>
                  <a:prstClr val="white"/>
                </a:solidFill>
                <a:latin typeface="Calibri"/>
              </a:rPr>
              <a:t>thính</a:t>
            </a:r>
            <a:r>
              <a:rPr lang="en-US" sz="30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3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79EF8F-D52B-4142-8574-939693801192}"/>
              </a:ext>
            </a:extLst>
          </p:cNvPr>
          <p:cNvSpPr/>
          <p:nvPr/>
        </p:nvSpPr>
        <p:spPr>
          <a:xfrm>
            <a:off x="872423" y="3228981"/>
            <a:ext cx="8046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b.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Mẹ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tôi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thức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rgbClr val="00B0F0"/>
                </a:solidFill>
                <a:latin typeface="HP001 4 hàng" pitchFamily="34" charset="0"/>
              </a:rPr>
              <a:t>khuya</a:t>
            </a:r>
            <a:r>
              <a:rPr lang="en-US" sz="3500" b="1" dirty="0" smtClean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rgbClr val="00B0F0"/>
                </a:solidFill>
                <a:latin typeface="HP001 4 hàng" pitchFamily="34" charset="0"/>
              </a:rPr>
              <a:t>dậy</a:t>
            </a:r>
            <a:r>
              <a:rPr lang="en-US" sz="3500" b="1" dirty="0" smtClean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rgbClr val="00B0F0"/>
                </a:solidFill>
                <a:latin typeface="HP001 4 hàng" pitchFamily="34" charset="0"/>
              </a:rPr>
              <a:t>sớm</a:t>
            </a:r>
            <a:r>
              <a:rPr lang="en-US" sz="3500" b="1" dirty="0" smtClean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làm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mọi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việc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EC7124E-356C-4E4B-89CD-4390D6C4B34B}"/>
              </a:ext>
            </a:extLst>
          </p:cNvPr>
          <p:cNvSpPr/>
          <p:nvPr/>
        </p:nvSpPr>
        <p:spPr>
          <a:xfrm>
            <a:off x="533400" y="1002658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2.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Chọn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uya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uyu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thay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cho</a:t>
            </a:r>
            <a:r>
              <a:rPr lang="en-US" sz="3500" b="1" dirty="0">
                <a:solidFill>
                  <a:srgbClr val="7030A0"/>
                </a:solidFill>
                <a:latin typeface="HP001 4 hàng" pitchFamily="34" charset="0"/>
              </a:rPr>
              <a:t> ô </a:t>
            </a:r>
            <a:r>
              <a:rPr lang="en-US" sz="3500" b="1" dirty="0" err="1">
                <a:solidFill>
                  <a:srgbClr val="7030A0"/>
                </a:solidFill>
                <a:latin typeface="HP001 4 hàng" pitchFamily="34" charset="0"/>
              </a:rPr>
              <a:t>vuông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1C42C38-1624-4295-BE29-F3C1504A8E1A}"/>
              </a:ext>
            </a:extLst>
          </p:cNvPr>
          <p:cNvSpPr/>
          <p:nvPr/>
        </p:nvSpPr>
        <p:spPr>
          <a:xfrm>
            <a:off x="872423" y="2429011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a.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Đường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lên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núi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quanh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smtClean="0">
                <a:solidFill>
                  <a:srgbClr val="00B0F0"/>
                </a:solidFill>
                <a:latin typeface="HP001 4 hàng" pitchFamily="34" charset="0"/>
              </a:rPr>
              <a:t>co, </a:t>
            </a:r>
            <a:r>
              <a:rPr lang="en-US" sz="3500" b="1" dirty="0" err="1">
                <a:solidFill>
                  <a:srgbClr val="00B0F0"/>
                </a:solidFill>
                <a:latin typeface="HP001 4 hàng" pitchFamily="34" charset="0"/>
              </a:rPr>
              <a:t>khúc</a:t>
            </a:r>
            <a:r>
              <a:rPr lang="en-US" sz="3500" b="1" dirty="0">
                <a:solidFill>
                  <a:srgbClr val="00B0F0"/>
                </a:solidFill>
                <a:latin typeface="HP001 4 hàng" pitchFamily="34" charset="0"/>
              </a:rPr>
              <a:t> </a:t>
            </a:r>
            <a:r>
              <a:rPr lang="en-US" sz="3500" b="1" dirty="0" err="1" smtClean="0">
                <a:solidFill>
                  <a:srgbClr val="00B0F0"/>
                </a:solidFill>
                <a:latin typeface="HP001 4 hàng" pitchFamily="34" charset="0"/>
              </a:rPr>
              <a:t>khuỷu</a:t>
            </a:r>
            <a:endParaRPr lang="en-US" sz="3500" b="1" dirty="0">
              <a:solidFill>
                <a:srgbClr val="00B0F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EC7124E-356C-4E4B-89CD-4390D6C4B34B}"/>
              </a:ext>
            </a:extLst>
          </p:cNvPr>
          <p:cNvSpPr/>
          <p:nvPr/>
        </p:nvSpPr>
        <p:spPr>
          <a:xfrm>
            <a:off x="312829" y="1013724"/>
            <a:ext cx="8046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A.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Nhìn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hình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tìm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từ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ngữ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chứa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iêu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ươu</a:t>
            </a:r>
            <a:endParaRPr lang="en-US" sz="35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C64F1A-D0EE-4043-AE58-3F94C6919891}"/>
              </a:ext>
            </a:extLst>
          </p:cNvPr>
          <p:cNvSpPr/>
          <p:nvPr/>
        </p:nvSpPr>
        <p:spPr>
          <a:xfrm>
            <a:off x="362835" y="281140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Chọn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a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8F68CE-57F3-4A7E-964D-F99BDA376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77" y="2266150"/>
            <a:ext cx="7267598" cy="1500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3447" y="4243227"/>
            <a:ext cx="49007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Đà</a:t>
            </a:r>
            <a:r>
              <a:rPr lang="en-US" dirty="0" smtClean="0"/>
              <a:t> </a:t>
            </a:r>
            <a:r>
              <a:rPr lang="en-US" dirty="0" err="1" smtClean="0"/>
              <a:t>điểu</a:t>
            </a:r>
            <a:r>
              <a:rPr lang="en-US" dirty="0" smtClean="0"/>
              <a:t>, </a:t>
            </a:r>
            <a:r>
              <a:rPr lang="en-US" dirty="0" err="1" smtClean="0"/>
              <a:t>hươu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EC7124E-356C-4E4B-89CD-4390D6C4B34B}"/>
              </a:ext>
            </a:extLst>
          </p:cNvPr>
          <p:cNvSpPr/>
          <p:nvPr/>
        </p:nvSpPr>
        <p:spPr>
          <a:xfrm>
            <a:off x="312829" y="1013725"/>
            <a:ext cx="8046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B.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Nhìn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hình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tìm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từ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ngữ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chứa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uôc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uôt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để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gọi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tên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loài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vật</a:t>
            </a:r>
            <a:endParaRPr lang="en-US" sz="35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C64F1A-D0EE-4043-AE58-3F94C6919891}"/>
              </a:ext>
            </a:extLst>
          </p:cNvPr>
          <p:cNvSpPr/>
          <p:nvPr/>
        </p:nvSpPr>
        <p:spPr>
          <a:xfrm>
            <a:off x="362835" y="281140"/>
            <a:ext cx="80468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Chọn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a </a:t>
            </a:r>
            <a:r>
              <a:rPr lang="en-US" sz="3500" b="1" dirty="0" err="1">
                <a:solidFill>
                  <a:srgbClr val="0070C0"/>
                </a:solidFill>
                <a:latin typeface="HP001 4 hàng" pitchFamily="34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HP001 4 hàng" pitchFamily="34" charset="0"/>
              </a:rPr>
              <a:t>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1AC77E-D8B7-4489-A226-49C8CCF6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6" y="2571750"/>
            <a:ext cx="7243434" cy="18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4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组合 1048"/>
          <p:cNvGrpSpPr/>
          <p:nvPr/>
        </p:nvGrpSpPr>
        <p:grpSpPr>
          <a:xfrm>
            <a:off x="-607943" y="-378904"/>
            <a:ext cx="10143621" cy="517848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56" y="388686"/>
            <a:ext cx="1382575" cy="1327999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4030" y="-60715"/>
            <a:ext cx="1425938" cy="1164375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017" y="3496219"/>
            <a:ext cx="280661" cy="259071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2615398" y="304031"/>
            <a:ext cx="424478" cy="39182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8488">
            <a:off x="292393" y="2253330"/>
            <a:ext cx="273563" cy="25252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113143" y="2795503"/>
            <a:ext cx="431624" cy="398422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5194474" y="945158"/>
            <a:ext cx="206451" cy="190571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3270971" y="1192933"/>
            <a:ext cx="206451" cy="190571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4820729" y="4006367"/>
            <a:ext cx="159429" cy="14716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6614152" y="257351"/>
            <a:ext cx="291083" cy="26869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5874907" y="1276246"/>
            <a:ext cx="77798" cy="7181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7285508" y="362695"/>
            <a:ext cx="77798" cy="71813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024765" y="1910095"/>
            <a:ext cx="77798" cy="7181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63472">
            <a:off x="1436305" y="228887"/>
            <a:ext cx="184668" cy="170463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943" y="-33752"/>
            <a:ext cx="457200" cy="4572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7625429" y="4021336"/>
            <a:ext cx="658623" cy="1580694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07889">
            <a:off x="6498308" y="4183156"/>
            <a:ext cx="206451" cy="190571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67381">
            <a:off x="1502992" y="4317188"/>
            <a:ext cx="424478" cy="391826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012247" y="1158537"/>
            <a:ext cx="7275864" cy="1784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34033" y="2687312"/>
            <a:ext cx="1932378" cy="915187"/>
            <a:chOff x="4845377" y="3583082"/>
            <a:chExt cx="2576504" cy="1220249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22024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5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405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812597" y="4967118"/>
            <a:ext cx="658623" cy="15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61" y="1090114"/>
            <a:ext cx="6194324" cy="3112951"/>
          </a:xfrm>
          <a:prstGeom prst="roundRect">
            <a:avLst>
              <a:gd name="adj" fmla="val 8499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2" y="551503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1. </a:t>
            </a:r>
            <a:r>
              <a:rPr lang="en-US" sz="1600" dirty="0" err="1">
                <a:latin typeface="UTM Avo" panose="02040603050506020204" pitchFamily="18" charset="0"/>
              </a:rPr>
              <a:t>Nói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ẩn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975" y="2408087"/>
            <a:ext cx="474810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5838" y="2988190"/>
            <a:ext cx="125853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5839" y="3715777"/>
            <a:ext cx="47194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5838" y="2238810"/>
            <a:ext cx="146500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7439" y="1692507"/>
            <a:ext cx="57571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0031" y="2909532"/>
            <a:ext cx="104713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2" y="551504"/>
            <a:ext cx="6076623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2.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chỉ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động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của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rừng</a:t>
            </a:r>
            <a:r>
              <a:rPr lang="en-US" sz="1600" dirty="0">
                <a:latin typeface="UTM Avo" panose="02040603050506020204" pitchFamily="18" charset="0"/>
              </a:rPr>
              <a:t>. </a:t>
            </a:r>
            <a:r>
              <a:rPr lang="en-US" sz="1600" dirty="0" err="1">
                <a:latin typeface="UTM Avo" panose="02040603050506020204" pitchFamily="18" charset="0"/>
              </a:rPr>
              <a:t>Đặt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vừa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34381" y="1553497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voi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34381" y="2048958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gà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4381" y="2544419"/>
            <a:ext cx="138634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34381" y="3039880"/>
            <a:ext cx="158299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gõ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kiến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34381" y="3535341"/>
            <a:ext cx="58993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khỉ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34380" y="4030802"/>
            <a:ext cx="117987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kì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nhông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20497" y="1553497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huơ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vòi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phun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nước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20497" y="2048958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gáy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chạy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mổ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20497" y="2544419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múa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xòe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đuôi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220497" y="303988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bay,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đục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20497" y="353534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leo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trèo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đu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20497" y="403080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bò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mồi</a:t>
            </a:r>
            <a:r>
              <a:rPr lang="en-US" sz="1600" dirty="0">
                <a:solidFill>
                  <a:srgbClr val="000000"/>
                </a:solidFill>
                <a:latin typeface="UTM Avo" panose="0204060305050602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4364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83402" y="551504"/>
            <a:ext cx="607662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 </a:t>
            </a: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, </a:t>
            </a:r>
            <a:r>
              <a:rPr lang="en-US" sz="1600" dirty="0" err="1">
                <a:latin typeface="UTM Avo" panose="02040603050506020204" pitchFamily="18" charset="0"/>
              </a:rPr>
              <a:t>dấu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hỏi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hoặc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dấu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chấm</a:t>
            </a:r>
            <a:r>
              <a:rPr lang="en-US" sz="1600" dirty="0">
                <a:latin typeface="UTM Avo" panose="02040603050506020204" pitchFamily="18" charset="0"/>
              </a:rPr>
              <a:t> than </a:t>
            </a:r>
            <a:r>
              <a:rPr lang="en-US" sz="1600" dirty="0" err="1">
                <a:latin typeface="UTM Avo" panose="02040603050506020204" pitchFamily="18" charset="0"/>
              </a:rPr>
              <a:t>thay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ô </a:t>
            </a:r>
            <a:r>
              <a:rPr lang="en-US" sz="1600" dirty="0" err="1">
                <a:latin typeface="UTM Avo" panose="02040603050506020204" pitchFamily="18" charset="0"/>
              </a:rPr>
              <a:t>vuông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vòi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dài</a:t>
            </a:r>
            <a:r>
              <a:rPr lang="en-US" sz="1600" dirty="0">
                <a:latin typeface="UTM Avo" panose="02040603050506020204" pitchFamily="18" charset="0"/>
              </a:rPr>
              <a:t> 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mèo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trèo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cau</a:t>
            </a:r>
            <a:r>
              <a:rPr lang="en-US" sz="1600" dirty="0">
                <a:latin typeface="UTM Avo" panose="02040603050506020204" pitchFamily="18" charset="0"/>
              </a:rPr>
              <a:t>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>
                <a:latin typeface="UTM Avo" panose="02040603050506020204" pitchFamily="18" charset="0"/>
              </a:rPr>
              <a:t>Con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 phi </a:t>
            </a:r>
            <a:r>
              <a:rPr lang="en-US" sz="1600" dirty="0" err="1">
                <a:latin typeface="UTM Avo" panose="02040603050506020204" pitchFamily="18" charset="0"/>
              </a:rPr>
              <a:t>nhanh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như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gió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Ôi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đẹp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quá</a:t>
            </a:r>
            <a:r>
              <a:rPr lang="en-US" sz="1600" dirty="0">
                <a:latin typeface="UTM Avo" panose="02040603050506020204" pitchFamily="18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  <a:endParaRPr lang="vi-VN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49993" y="1368452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82784" y="1883532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97477" y="2344972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026943" y="2860052"/>
            <a:ext cx="294968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5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700" y="361950"/>
            <a:ext cx="6972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</a:t>
            </a: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</a:t>
            </a: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75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7537" y="532581"/>
            <a:ext cx="601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Nói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con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mỗi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bức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dưới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đây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1882468" y="1244600"/>
            <a:ext cx="2476500" cy="167640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4758403" y="1257300"/>
            <a:ext cx="2476500" cy="16637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3367753" y="3048000"/>
            <a:ext cx="2476500" cy="1663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67754" y="2424061"/>
            <a:ext cx="864419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hươu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64300" y="2424061"/>
            <a:ext cx="65077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sóc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81850" y="4227461"/>
            <a:ext cx="864419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2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7537" y="532582"/>
            <a:ext cx="601693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3 – 5 </a:t>
            </a:r>
            <a:r>
              <a:rPr lang="en-US" sz="1800" dirty="0" err="1">
                <a:latin typeface="UTM Avo" panose="02040603050506020204" pitchFamily="18" charset="0"/>
              </a:rPr>
              <a:t>câu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thiệu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)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con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yêu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nhìn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thấy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) ở </a:t>
            </a:r>
            <a:r>
              <a:rPr lang="en-US" sz="1800" dirty="0" err="1">
                <a:latin typeface="UTM Avo" panose="02040603050506020204" pitchFamily="18" charset="0"/>
              </a:rPr>
              <a:t>đâu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- 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)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con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? Con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làm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  <a:r>
              <a:rPr lang="en-US" sz="1800" dirty="0" err="1">
                <a:latin typeface="UTM Avo" panose="02040603050506020204" pitchFamily="18" charset="0"/>
              </a:rPr>
              <a:t>Nó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đặc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điểm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nổi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bật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UTM Avo" panose="02040603050506020204" pitchFamily="18" charset="0"/>
              </a:rPr>
              <a:t>Em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tranh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ảnh</a:t>
            </a:r>
            <a:r>
              <a:rPr lang="en-US" sz="1800" dirty="0">
                <a:latin typeface="UTM Avo" panose="02040603050506020204" pitchFamily="18" charset="0"/>
              </a:rPr>
              <a:t>)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không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  <a:r>
              <a:rPr lang="en-US" sz="1800" dirty="0" err="1">
                <a:latin typeface="UTM Avo" panose="02040603050506020204" pitchFamily="18" charset="0"/>
              </a:rPr>
              <a:t>Vì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sao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5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5B9E6F9-49A7-43E5-AB06-CEF2F90308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xmlns="" id="{E7D403A6-1637-4C3B-BD13-0069B5D6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14557" r="2984" b="6216"/>
          <a:stretch/>
        </p:blipFill>
        <p:spPr>
          <a:xfrm>
            <a:off x="1283002" y="477432"/>
            <a:ext cx="6332730" cy="4075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8E14793-39FB-40C9-A60A-69EEA3398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9" y="3258572"/>
            <a:ext cx="1203581" cy="116929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26594028-6525-4457-9820-22D8F044B913}"/>
              </a:ext>
            </a:extLst>
          </p:cNvPr>
          <p:cNvGrpSpPr/>
          <p:nvPr/>
        </p:nvGrpSpPr>
        <p:grpSpPr>
          <a:xfrm rot="289861">
            <a:off x="2222608" y="1585416"/>
            <a:ext cx="4707465" cy="1419619"/>
            <a:chOff x="5485073" y="3053035"/>
            <a:chExt cx="5820575" cy="189282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04888BCB-98A8-4972-B00C-ACC00545E4C3}"/>
                </a:ext>
              </a:extLst>
            </p:cNvPr>
            <p:cNvSpPr txBox="1"/>
            <p:nvPr/>
          </p:nvSpPr>
          <p:spPr>
            <a:xfrm rot="21310139">
              <a:off x="5485073" y="3452628"/>
              <a:ext cx="582057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 w="1270">
                    <a:solidFill>
                      <a:srgbClr val="7C3C21"/>
                    </a:solidFill>
                  </a:ln>
                  <a:solidFill>
                    <a:srgbClr val="FF0000"/>
                  </a:solidFill>
                  <a:effectLst>
                    <a:outerShdw blurRad="50800" dist="38100" dir="5400000" algn="t" rotWithShape="0">
                      <a:prstClr val="black">
                        <a:alpha val="12000"/>
                      </a:prstClr>
                    </a:outerShdw>
                  </a:effectLst>
                  <a:uLnTx/>
                  <a:uFillTx/>
                  <a:latin typeface="UVN Ly Do" panose="03020702040505070503" pitchFamily="66" charset="0"/>
                  <a:ea typeface="小考拉体" panose="02000503000000000000" pitchFamily="2" charset="-122"/>
                  <a:cs typeface="+mn-cs"/>
                </a:rPr>
                <a:t>TIẾT 6</a:t>
              </a:r>
              <a:endParaRPr kumimoji="0" lang="zh-CN" altLang="en-US" sz="5400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UVN Ly Do" panose="03020702040505070503" pitchFamily="66" charset="0"/>
                <a:ea typeface="小考拉体" panose="02000503000000000000" pitchFamily="2" charset="-122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AE0F44D9-F013-433A-82ED-568645F72B13}"/>
                </a:ext>
              </a:extLst>
            </p:cNvPr>
            <p:cNvSpPr/>
            <p:nvPr/>
          </p:nvSpPr>
          <p:spPr>
            <a:xfrm>
              <a:off x="6755194" y="3053035"/>
              <a:ext cx="937380" cy="1892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625" b="1" i="0" u="none" strike="noStrike" kern="1200" cap="none" spc="0" normalizeH="0" baseline="0" noProof="0" dirty="0">
                <a:ln w="1270">
                  <a:solidFill>
                    <a:srgbClr val="7C3C21"/>
                  </a:solidFill>
                </a:ln>
                <a:solidFill>
                  <a:srgbClr val="FBD705"/>
                </a:solidFill>
                <a:effectLst>
                  <a:outerShdw blurRad="50800" dist="38100" dir="5400000" algn="t" rotWithShape="0">
                    <a:prstClr val="black">
                      <a:alpha val="12000"/>
                    </a:prstClr>
                  </a:outerShdw>
                </a:effectLst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  <a:cs typeface="+mn-cs"/>
              </a:endParaRPr>
            </a:p>
          </p:txBody>
        </p:sp>
      </p:grpSp>
      <p:sp>
        <p:nvSpPr>
          <p:cNvPr id="5" name="AutoShape 2" descr="Tập viết: Chữ hoa: Q, V (kiểu 2)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8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3943" y="624843"/>
            <a:ext cx="586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>
                <a:latin typeface="UTM Avo" panose="02040603050506020204" pitchFamily="18" charset="0"/>
              </a:rPr>
              <a:t>ĐỌC MỞ RỘNG</a:t>
            </a:r>
          </a:p>
          <a:p>
            <a:pPr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Tìm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đọc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động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dã</a:t>
            </a:r>
            <a:r>
              <a:rPr lang="en-US" sz="1800" dirty="0">
                <a:latin typeface="UTM Avo" panose="02040603050506020204" pitchFamily="18" charset="0"/>
              </a:rPr>
              <a:t> (</a:t>
            </a:r>
            <a:r>
              <a:rPr lang="en-US" sz="1800" dirty="0" err="1">
                <a:latin typeface="UTM Avo" panose="02040603050506020204" pitchFamily="18" charset="0"/>
              </a:rPr>
              <a:t>hổ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báo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sư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tử</a:t>
            </a:r>
            <a:r>
              <a:rPr lang="en-US" sz="1800" dirty="0">
                <a:latin typeface="UTM Avo" panose="02040603050506020204" pitchFamily="18" charset="0"/>
              </a:rPr>
              <a:t>,…)</a:t>
            </a:r>
          </a:p>
          <a:p>
            <a:pPr lvl="1" indent="-342900">
              <a:buAutoNum type="arabicPeriod"/>
            </a:pPr>
            <a:r>
              <a:rPr lang="en-US" sz="1800" dirty="0" err="1">
                <a:latin typeface="UTM Avo" panose="02040603050506020204" pitchFamily="18" charset="0"/>
              </a:rPr>
              <a:t>Giới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thiệu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với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số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thông</a:t>
            </a:r>
            <a:r>
              <a:rPr lang="en-US" sz="1800" dirty="0">
                <a:latin typeface="UTM Avo" panose="02040603050506020204" pitchFamily="18" charset="0"/>
              </a:rPr>
              <a:t> tin </a:t>
            </a:r>
            <a:r>
              <a:rPr lang="en-US" sz="1800" dirty="0" err="1">
                <a:latin typeface="UTM Avo" panose="02040603050506020204" pitchFamily="18" charset="0"/>
              </a:rPr>
              <a:t>về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vật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2886"/>
          <a:stretch/>
        </p:blipFill>
        <p:spPr>
          <a:xfrm>
            <a:off x="1818969" y="2102172"/>
            <a:ext cx="5715000" cy="141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3" y="536714"/>
            <a:ext cx="7593564" cy="4530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355F66-A617-4373-9B18-F16044AF01D7}"/>
              </a:ext>
            </a:extLst>
          </p:cNvPr>
          <p:cNvSpPr txBox="1"/>
          <p:nvPr/>
        </p:nvSpPr>
        <p:spPr>
          <a:xfrm>
            <a:off x="3309428" y="2047461"/>
            <a:ext cx="23262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2741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4122371" y="79588"/>
            <a:ext cx="899260" cy="651924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316" y="3594655"/>
            <a:ext cx="4279368" cy="4110443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329510" y="-832045"/>
            <a:ext cx="431624" cy="398422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216838" y="-729163"/>
            <a:ext cx="206451" cy="190571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3133997" y="-502207"/>
            <a:ext cx="159429" cy="147166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816288" y="-1601975"/>
            <a:ext cx="184668" cy="170463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728791" y="-385632"/>
            <a:ext cx="273563" cy="25252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6980575" y="-954457"/>
            <a:ext cx="206451" cy="190571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5340006" y="-1181160"/>
            <a:ext cx="424478" cy="391826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827181" y="-1765312"/>
            <a:ext cx="206451" cy="19057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188259" y="-15806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1915150" y="-1318526"/>
            <a:ext cx="424478" cy="391826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775911" y="-1176845"/>
            <a:ext cx="206451" cy="190571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852408" y="-929071"/>
            <a:ext cx="206451" cy="190571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7691271" y="-734344"/>
            <a:ext cx="291083" cy="268694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456344" y="-845758"/>
            <a:ext cx="77798" cy="71813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5083317" y="-362566"/>
            <a:ext cx="184668" cy="170463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3035560" y="-1105799"/>
            <a:ext cx="206451" cy="190571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6597691" y="-1128871"/>
            <a:ext cx="424478" cy="391826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8729213" y="-680195"/>
            <a:ext cx="206451" cy="190571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0585" y="-317824"/>
            <a:ext cx="206451" cy="190571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2555519" y="-319227"/>
            <a:ext cx="159429" cy="147166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805540" y="-1081145"/>
            <a:ext cx="184668" cy="170463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651288" y="-646736"/>
            <a:ext cx="431624" cy="398422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402097" y="-771477"/>
            <a:ext cx="206451" cy="190571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4193575" y="-820850"/>
            <a:ext cx="424478" cy="391826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336672" y="-1135546"/>
            <a:ext cx="424478" cy="391826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5197433" y="-993866"/>
            <a:ext cx="206451" cy="190571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4290" y="-646329"/>
            <a:ext cx="206451" cy="190571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112793" y="-551365"/>
            <a:ext cx="291083" cy="268694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5877866" y="-662779"/>
            <a:ext cx="77798" cy="71813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4773964" y="-446553"/>
            <a:ext cx="184668" cy="170463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2457082" y="-922819"/>
            <a:ext cx="206451" cy="190571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6019213" y="-945891"/>
            <a:ext cx="424478" cy="391826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150735" y="-497216"/>
            <a:ext cx="206451" cy="19057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188259" y="-776882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9934" y="-1453034"/>
            <a:ext cx="93322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399407" y="611934"/>
            <a:ext cx="1014873" cy="643763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844" y="2210175"/>
            <a:ext cx="717188" cy="523125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89490" y="304895"/>
            <a:ext cx="2262755" cy="2260505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3271584" y="223733"/>
            <a:ext cx="2262755" cy="2260505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3048146" y="4128960"/>
            <a:ext cx="422726" cy="101454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5504984" y="4128960"/>
            <a:ext cx="422726" cy="101454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9191032" y="6014200"/>
            <a:ext cx="2279864" cy="764617"/>
            <a:chOff x="4659934" y="2944193"/>
            <a:chExt cx="3916450" cy="1313492"/>
          </a:xfrm>
        </p:grpSpPr>
        <p:sp>
          <p:nvSpPr>
            <p:cNvPr id="210" name="Rounded Rectangle 209">
              <a:hlinkClick r:id="rId11" action="ppaction://hlinksldjump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15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14427" y="3878008"/>
            <a:ext cx="1902901" cy="766599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7" name="Picture 1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14427" y="3879631"/>
            <a:ext cx="1902901" cy="763352"/>
          </a:xfrm>
          <a:prstGeom prst="rect">
            <a:avLst/>
          </a:prstGeom>
          <a:effectLst/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914427" y="3877805"/>
            <a:ext cx="1902901" cy="7670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20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>
            <a:spLocks/>
          </p:cNvSpPr>
          <p:nvPr/>
        </p:nvSpPr>
        <p:spPr bwMode="auto">
          <a:xfrm>
            <a:off x="3122835" y="1452871"/>
            <a:ext cx="3053393" cy="1527389"/>
          </a:xfrm>
          <a:custGeom>
            <a:avLst/>
            <a:gdLst>
              <a:gd name="T0" fmla="*/ 1748631 w 3744416"/>
              <a:gd name="T1" fmla="*/ 0 h 1872208"/>
              <a:gd name="T2" fmla="*/ 3497262 w 3744416"/>
              <a:gd name="T3" fmla="*/ 1749425 h 1872208"/>
              <a:gd name="T4" fmla="*/ 0 w 3744416"/>
              <a:gd name="T5" fmla="*/ 1749425 h 1872208"/>
              <a:gd name="T6" fmla="*/ 1748631 w 3744416"/>
              <a:gd name="T7" fmla="*/ 0 h 18722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44416" h="1872208">
                <a:moveTo>
                  <a:pt x="1872208" y="0"/>
                </a:moveTo>
                <a:cubicBezTo>
                  <a:pt x="2906200" y="0"/>
                  <a:pt x="3744416" y="838216"/>
                  <a:pt x="3744416" y="1872208"/>
                </a:cubicBezTo>
                <a:lnTo>
                  <a:pt x="0" y="1872208"/>
                </a:lnTo>
                <a:cubicBezTo>
                  <a:pt x="0" y="838216"/>
                  <a:pt x="838216" y="0"/>
                  <a:pt x="1872208" y="0"/>
                </a:cubicBezTo>
                <a:close/>
              </a:path>
            </a:pathLst>
          </a:custGeom>
          <a:noFill/>
          <a:ln w="38100" cap="flat" cmpd="sng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>
              <a:solidFill>
                <a:srgbClr val="280014"/>
              </a:solidFill>
              <a:latin typeface="Times New Roman"/>
              <a:ea typeface="微软雅黑"/>
            </a:endParaRPr>
          </a:p>
        </p:txBody>
      </p:sp>
      <p:sp>
        <p:nvSpPr>
          <p:cNvPr id="4" name="MH_Other_2"/>
          <p:cNvSpPr>
            <a:spLocks noChangeArrowheads="1"/>
          </p:cNvSpPr>
          <p:nvPr/>
        </p:nvSpPr>
        <p:spPr bwMode="auto">
          <a:xfrm>
            <a:off x="3332123" y="1710670"/>
            <a:ext cx="2583533" cy="258353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67628" tIns="35243" rIns="67628" bIns="35243" anchor="ctr"/>
          <a:lstStyle/>
          <a:p>
            <a:pPr algn="ctr" latinLnBrk="1"/>
            <a:endParaRPr lang="zh-CN" altLang="en-US" sz="975">
              <a:solidFill>
                <a:srgbClr val="FFFFFF"/>
              </a:solidFill>
              <a:latin typeface="微软雅黑 Light" charset="-122"/>
              <a:ea typeface="微软雅黑 Light" charset="-122"/>
            </a:endParaRPr>
          </a:p>
        </p:txBody>
      </p:sp>
      <p:pic>
        <p:nvPicPr>
          <p:cNvPr id="11" name="Picture 2" descr="C:\Users\Administrator\Desktop\suc\512个各行各业背景透明人物头像png图标素材\image5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8" y="1800739"/>
            <a:ext cx="2359039" cy="23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F66A6D-BEA9-4082-A325-0BFAF506F977}"/>
              </a:ext>
            </a:extLst>
          </p:cNvPr>
          <p:cNvSpPr/>
          <p:nvPr/>
        </p:nvSpPr>
        <p:spPr>
          <a:xfrm>
            <a:off x="188843" y="178904"/>
            <a:ext cx="8766314" cy="368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C36D56-41F6-4CA9-BF33-6F08ED5DCDD7}"/>
              </a:ext>
            </a:extLst>
          </p:cNvPr>
          <p:cNvSpPr txBox="1"/>
          <p:nvPr/>
        </p:nvSpPr>
        <p:spPr>
          <a:xfrm>
            <a:off x="574252" y="2654831"/>
            <a:ext cx="40752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TẠM BIỆT, HẸN GẶP LẠI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AD38FB8A-3E90-45EA-9AD2-233101333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3" y="63327"/>
            <a:ext cx="1848491" cy="14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2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522" y="963800"/>
            <a:ext cx="4777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</a:rPr>
              <a:t>	Ai ng</a:t>
            </a:r>
            <a:r>
              <a:rPr lang="vi-VN" sz="2100" b="1" i="1" dirty="0">
                <a:solidFill>
                  <a:srgbClr val="FF0000"/>
                </a:solidFill>
              </a:rPr>
              <a:t>ư</a:t>
            </a:r>
            <a:r>
              <a:rPr lang="en-US" sz="2100" b="1" i="1" dirty="0" err="1">
                <a:solidFill>
                  <a:srgbClr val="FF0000"/>
                </a:solidFill>
              </a:rPr>
              <a:t>ời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bóp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nát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quả</a:t>
            </a:r>
            <a:r>
              <a:rPr lang="en-US" sz="2100" b="1" i="1" dirty="0">
                <a:solidFill>
                  <a:srgbClr val="FF0000"/>
                </a:solidFill>
              </a:rPr>
              <a:t> cam</a:t>
            </a:r>
          </a:p>
          <a:p>
            <a:r>
              <a:rPr lang="en-US" sz="2100" b="1" i="1" dirty="0" err="1">
                <a:solidFill>
                  <a:srgbClr val="FF0000"/>
                </a:solidFill>
              </a:rPr>
              <a:t>Hờn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vua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chẳng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cho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bàn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việc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quân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>
                <a:solidFill>
                  <a:srgbClr val="FF0000"/>
                </a:solidFill>
              </a:rPr>
              <a:t>	</a:t>
            </a:r>
            <a:r>
              <a:rPr lang="en-US" sz="2100" b="1" i="1" dirty="0" err="1">
                <a:solidFill>
                  <a:srgbClr val="FF0000"/>
                </a:solidFill>
              </a:rPr>
              <a:t>Phá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cường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địch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báo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hoàng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ân</a:t>
            </a:r>
            <a:endParaRPr lang="en-US" sz="2100" b="1" i="1" dirty="0">
              <a:solidFill>
                <a:srgbClr val="FF0000"/>
              </a:solidFill>
            </a:endParaRPr>
          </a:p>
          <a:p>
            <a:r>
              <a:rPr lang="en-US" sz="2100" b="1" i="1" dirty="0" err="1">
                <a:solidFill>
                  <a:srgbClr val="FF0000"/>
                </a:solidFill>
              </a:rPr>
              <a:t>Dựng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lên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cờ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nghĩa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xả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thân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diệt</a:t>
            </a:r>
            <a:r>
              <a:rPr lang="en-US" sz="2100" b="1" i="1" dirty="0">
                <a:solidFill>
                  <a:srgbClr val="FF0000"/>
                </a:solidFill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</a:rPr>
              <a:t>thù</a:t>
            </a:r>
            <a:r>
              <a:rPr lang="en-US" sz="21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79951" y="1734155"/>
            <a:ext cx="26558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TRẦN QUỐC TOẢN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176" y="963800"/>
            <a:ext cx="46932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0070C0"/>
                </a:solidFill>
              </a:rPr>
              <a:t>Trần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Quốc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Toản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xin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gặp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vua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để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làm</a:t>
            </a:r>
            <a:r>
              <a:rPr lang="en-US" sz="2100" b="1" dirty="0">
                <a:solidFill>
                  <a:srgbClr val="0070C0"/>
                </a:solidFill>
              </a:rPr>
              <a:t> </a:t>
            </a:r>
            <a:r>
              <a:rPr lang="en-US" sz="2100" b="1" dirty="0" err="1">
                <a:solidFill>
                  <a:srgbClr val="0070C0"/>
                </a:solidFill>
              </a:rPr>
              <a:t>gì</a:t>
            </a:r>
            <a:r>
              <a:rPr lang="en-US" sz="21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692435" y="1626081"/>
            <a:ext cx="2655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C00000"/>
                </a:solidFill>
              </a:rPr>
              <a:t>Trần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Quốc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Toản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gặp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vua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xin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đánh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giặc</a:t>
            </a:r>
            <a:r>
              <a:rPr lang="en-US" sz="21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75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1585CB-F67D-4EE4-A462-7DF7037B6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35" y="1276514"/>
            <a:ext cx="25619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464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Quả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cam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tay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</a:t>
            </a:r>
            <a:r>
              <a:rPr lang="vi-VN" sz="21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ư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thế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nào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43623" y="1645546"/>
            <a:ext cx="26558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rgbClr val="FF0000"/>
                </a:solidFill>
              </a:rPr>
              <a:t>Quả</a:t>
            </a:r>
            <a:r>
              <a:rPr lang="en-US" sz="2100" b="1" dirty="0">
                <a:solidFill>
                  <a:srgbClr val="FF0000"/>
                </a:solidFill>
              </a:rPr>
              <a:t> cam </a:t>
            </a:r>
            <a:r>
              <a:rPr lang="en-US" sz="2100" b="1" dirty="0" err="1">
                <a:solidFill>
                  <a:srgbClr val="FF0000"/>
                </a:solidFill>
              </a:rPr>
              <a:t>trên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tay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Trần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Quốc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Toản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bị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bóp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nát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vì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ấm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ức</a:t>
            </a:r>
            <a:r>
              <a:rPr lang="en-US" sz="2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966" y="963800"/>
            <a:ext cx="5400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</a:rPr>
              <a:t>Việc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vô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tình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bóp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nát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quả</a:t>
            </a:r>
            <a:r>
              <a:rPr lang="en-US" sz="2100" b="1" dirty="0">
                <a:solidFill>
                  <a:srgbClr val="C00000"/>
                </a:solidFill>
              </a:rPr>
              <a:t> cam </a:t>
            </a:r>
            <a:r>
              <a:rPr lang="en-US" sz="2100" b="1" dirty="0" err="1">
                <a:solidFill>
                  <a:srgbClr val="C00000"/>
                </a:solidFill>
              </a:rPr>
              <a:t>thể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hiện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điều</a:t>
            </a:r>
            <a:r>
              <a:rPr lang="en-US" sz="2100" b="1" dirty="0">
                <a:solidFill>
                  <a:srgbClr val="C00000"/>
                </a:solidFill>
              </a:rPr>
              <a:t> </a:t>
            </a:r>
            <a:r>
              <a:rPr lang="en-US" sz="2100" b="1" dirty="0" err="1">
                <a:solidFill>
                  <a:srgbClr val="C00000"/>
                </a:solidFill>
              </a:rPr>
              <a:t>gì</a:t>
            </a:r>
            <a:r>
              <a:rPr lang="en-US" sz="21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5750512" y="1271518"/>
            <a:ext cx="26558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Việc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đó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cho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thấy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Trần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Quốc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toản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trẻ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tuổi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nhưng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dũng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cảm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lòng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yêu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100" b="1" dirty="0" err="1">
                <a:solidFill>
                  <a:schemeClr val="accent5">
                    <a:lumMod val="75000"/>
                  </a:schemeClr>
                </a:solidFill>
              </a:rPr>
              <a:t>nước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537" name="TextBox 536"/>
          <p:cNvSpPr txBox="1"/>
          <p:nvPr/>
        </p:nvSpPr>
        <p:spPr>
          <a:xfrm rot="21221156">
            <a:off x="-1336348" y="245291"/>
            <a:ext cx="1183226" cy="58426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100" b="1" dirty="0"/>
              <a:t>Back</a:t>
            </a: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1660316" y="-527567"/>
            <a:ext cx="1595766" cy="11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96AD38-8581-4594-9AEE-5A17C976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8" y="-106020"/>
            <a:ext cx="7411484" cy="1590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FC398-2B28-440A-AE0C-5BA4B5BA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98" y="1353426"/>
            <a:ext cx="7189861" cy="1336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BBC5CB-95FF-4A78-B569-E7A0AA6AB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68" y="2641740"/>
            <a:ext cx="3772712" cy="2281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E1A3530-059E-4671-A068-F41A7FA4C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453" y="2628900"/>
            <a:ext cx="3986816" cy="23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</TotalTime>
  <Words>1658</Words>
  <Application>Microsoft Office PowerPoint</Application>
  <PresentationFormat>On-screen Show (16:9)</PresentationFormat>
  <Paragraphs>176</Paragraphs>
  <Slides>40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微软雅黑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Tahoma</vt:lpstr>
      <vt:lpstr>Times New Roman</vt:lpstr>
      <vt:lpstr>UTM Avo</vt:lpstr>
      <vt:lpstr>UVN Ly Do</vt:lpstr>
      <vt:lpstr>小考拉体</vt:lpstr>
      <vt:lpstr>方正卡通简体</vt:lpstr>
      <vt:lpstr>方正少儿_GBK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MTBA</cp:lastModifiedBy>
  <cp:revision>157</cp:revision>
  <dcterms:created xsi:type="dcterms:W3CDTF">2017-03-04T06:55:50Z</dcterms:created>
  <dcterms:modified xsi:type="dcterms:W3CDTF">2022-01-27T02:36:09Z</dcterms:modified>
</cp:coreProperties>
</file>