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4" r:id="rId3"/>
    <p:sldId id="257" r:id="rId4"/>
    <p:sldId id="258" r:id="rId5"/>
    <p:sldId id="256" r:id="rId6"/>
    <p:sldId id="259" r:id="rId7"/>
    <p:sldId id="265" r:id="rId8"/>
    <p:sldId id="269" r:id="rId9"/>
    <p:sldId id="270" r:id="rId10"/>
    <p:sldId id="271" r:id="rId11"/>
    <p:sldId id="261" r:id="rId12"/>
    <p:sldId id="262"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96"/>
    <a:srgbClr val="C23E94"/>
    <a:srgbClr val="F8D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gif"/><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9.svg"/><Relationship Id="rId7" Type="http://schemas.openxmlformats.org/officeDocument/2006/relationships/image" Target="../media/image6.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1.svg"/><Relationship Id="rId4" Type="http://schemas.openxmlformats.org/officeDocument/2006/relationships/image" Target="../media/image45.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9DD"/>
        </a:solidFill>
        <a:effectLst/>
      </p:bgPr>
    </p:bg>
    <p:spTree>
      <p:nvGrpSpPr>
        <p:cNvPr id="1" name=""/>
        <p:cNvGrpSpPr/>
        <p:nvPr/>
      </p:nvGrpSpPr>
      <p:grpSpPr>
        <a:xfrm>
          <a:off x="0" y="0"/>
          <a:ext cx="0" cy="0"/>
          <a:chOff x="0" y="0"/>
          <a:chExt cx="0" cy="0"/>
        </a:xfrm>
      </p:grpSpPr>
      <p:pic>
        <p:nvPicPr>
          <p:cNvPr id="4098" name="Picture 2" descr="Bộ hình nền &amp;quot;Hoạt hình siêu dễ thương 2&amp;quot; chất lượng cao cho Powerpoint">
            <a:extLst>
              <a:ext uri="{FF2B5EF4-FFF2-40B4-BE49-F238E27FC236}">
                <a16:creationId xmlns:a16="http://schemas.microsoft.com/office/drawing/2014/main" xmlns="" id="{84EDFE31-5CA5-4FC6-A1D0-5EDFD9267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 y="57150"/>
            <a:ext cx="18410903" cy="101727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2">
            <a:extLst>
              <a:ext uri="{FF2B5EF4-FFF2-40B4-BE49-F238E27FC236}">
                <a16:creationId xmlns:a16="http://schemas.microsoft.com/office/drawing/2014/main" xmlns="" id="{C78C4242-BEB8-4B76-9BAB-B83228BCD05A}"/>
              </a:ext>
            </a:extLst>
          </p:cNvPr>
          <p:cNvSpPr txBox="1"/>
          <p:nvPr/>
        </p:nvSpPr>
        <p:spPr>
          <a:xfrm>
            <a:off x="1828800" y="2857500"/>
            <a:ext cx="15229656" cy="2598917"/>
          </a:xfrm>
          <a:prstGeom prst="rect">
            <a:avLst/>
          </a:prstGeom>
        </p:spPr>
        <p:txBody>
          <a:bodyPr wrap="square" lIns="0" tIns="0" rIns="0" bIns="0" rtlCol="0" anchor="t">
            <a:spAutoFit/>
          </a:bodyPr>
          <a:lstStyle/>
          <a:p>
            <a:pPr algn="ctr">
              <a:lnSpc>
                <a:spcPct val="150000"/>
              </a:lnSpc>
            </a:pPr>
            <a:r>
              <a:rPr lang="en" sz="6000" b="1" dirty="0">
                <a:solidFill>
                  <a:srgbClr val="0070C0"/>
                </a:solidFill>
                <a:latin typeface="Arial" panose="020B0604020202020204" pitchFamily="34" charset="0"/>
                <a:ea typeface="Aachen" panose="02020500000000000000" pitchFamily="18" charset="0"/>
                <a:cs typeface="Arial" panose="020B0604020202020204" pitchFamily="34" charset="0"/>
              </a:rPr>
              <a:t>CHÀO MỪNG CÁC EM</a:t>
            </a:r>
            <a:br>
              <a:rPr lang="en" sz="6000" b="1" dirty="0">
                <a:solidFill>
                  <a:srgbClr val="0070C0"/>
                </a:solidFill>
                <a:latin typeface="Arial" panose="020B0604020202020204" pitchFamily="34" charset="0"/>
                <a:ea typeface="Aachen" panose="02020500000000000000" pitchFamily="18" charset="0"/>
                <a:cs typeface="Arial" panose="020B0604020202020204" pitchFamily="34" charset="0"/>
              </a:rPr>
            </a:br>
            <a:r>
              <a:rPr lang="en" sz="6000" b="1" dirty="0">
                <a:solidFill>
                  <a:srgbClr val="0070C0"/>
                </a:solidFill>
                <a:latin typeface="Arial" panose="020B0604020202020204" pitchFamily="34" charset="0"/>
                <a:ea typeface="Aachen" panose="02020500000000000000" pitchFamily="18" charset="0"/>
                <a:cs typeface="Arial" panose="020B0604020202020204" pitchFamily="34" charset="0"/>
              </a:rPr>
              <a:t>ĐẾN VỚI BÀI HỌC NGÀY HÔM NAY!</a:t>
            </a:r>
            <a:endParaRPr lang="en-US" sz="6000" dirty="0">
              <a:solidFill>
                <a:srgbClr val="0070C0"/>
              </a:solidFill>
              <a:latin typeface="Arial" panose="020B0604020202020204" pitchFamily="34" charset="0"/>
              <a:ea typeface="Aachen" panose="02020500000000000000" pitchFamily="18"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1FF777D7-4F2B-4968-B6A6-323CE43CB3E1}"/>
              </a:ext>
            </a:extLst>
          </p:cNvPr>
          <p:cNvSpPr txBox="1"/>
          <p:nvPr/>
        </p:nvSpPr>
        <p:spPr>
          <a:xfrm>
            <a:off x="7848600" y="523253"/>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8" name="Rectangle 17">
            <a:extLst>
              <a:ext uri="{FF2B5EF4-FFF2-40B4-BE49-F238E27FC236}">
                <a16:creationId xmlns:a16="http://schemas.microsoft.com/office/drawing/2014/main" xmlns="" id="{295356BC-8423-4538-B6D9-42C51F9CC008}"/>
              </a:ext>
            </a:extLst>
          </p:cNvPr>
          <p:cNvSpPr/>
          <p:nvPr/>
        </p:nvSpPr>
        <p:spPr>
          <a:xfrm>
            <a:off x="990600" y="2159929"/>
            <a:ext cx="11228439"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0242A5E0-600C-49EB-A52E-9E71513E2B7B}"/>
              </a:ext>
            </a:extLst>
          </p:cNvPr>
          <p:cNvSpPr txBox="1"/>
          <p:nvPr/>
        </p:nvSpPr>
        <p:spPr>
          <a:xfrm>
            <a:off x="1143000" y="2257542"/>
            <a:ext cx="13716000" cy="707886"/>
          </a:xfrm>
          <a:prstGeom prst="rect">
            <a:avLst/>
          </a:prstGeom>
          <a:noFill/>
        </p:spPr>
        <p:txBody>
          <a:bodyPr wrap="square">
            <a:spAutoFit/>
          </a:bodyPr>
          <a:lstStyle/>
          <a:p>
            <a:r>
              <a:rPr lang="nl-NL" sz="4000" b="1">
                <a:solidFill>
                  <a:srgbClr val="C00000"/>
                </a:solidFill>
                <a:latin typeface="Arial" panose="020B0604020202020204" pitchFamily="34" charset="0"/>
                <a:cs typeface="Arial" panose="020B0604020202020204" pitchFamily="34" charset="0"/>
              </a:rPr>
              <a:t>Bài 6. </a:t>
            </a:r>
            <a:r>
              <a:rPr lang="nl-NL" sz="4000">
                <a:solidFill>
                  <a:srgbClr val="C00000"/>
                </a:solidFill>
                <a:latin typeface="Arial" panose="020B0604020202020204" pitchFamily="34" charset="0"/>
                <a:cs typeface="Arial" panose="020B0604020202020204" pitchFamily="34" charset="0"/>
              </a:rPr>
              <a:t>Ước lượng chiều cao cột cờ trường em</a:t>
            </a:r>
            <a:endParaRPr lang="en-US" sz="400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E8747336-3090-492F-852F-1D5E5A56F436}"/>
              </a:ext>
            </a:extLst>
          </p:cNvPr>
          <p:cNvPicPr>
            <a:picLocks noChangeAspect="1"/>
          </p:cNvPicPr>
          <p:nvPr/>
        </p:nvPicPr>
        <p:blipFill>
          <a:blip r:embed="rId2"/>
          <a:stretch>
            <a:fillRect/>
          </a:stretch>
        </p:blipFill>
        <p:spPr>
          <a:xfrm>
            <a:off x="416852" y="3682137"/>
            <a:ext cx="9373499" cy="5874635"/>
          </a:xfrm>
          <a:prstGeom prst="rect">
            <a:avLst/>
          </a:prstGeom>
        </p:spPr>
      </p:pic>
      <p:sp>
        <p:nvSpPr>
          <p:cNvPr id="14" name="TextBox 13">
            <a:extLst>
              <a:ext uri="{FF2B5EF4-FFF2-40B4-BE49-F238E27FC236}">
                <a16:creationId xmlns:a16="http://schemas.microsoft.com/office/drawing/2014/main" xmlns="" id="{1966B28A-A745-4137-A9BB-2236EF8B1FA9}"/>
              </a:ext>
            </a:extLst>
          </p:cNvPr>
          <p:cNvSpPr txBox="1"/>
          <p:nvPr/>
        </p:nvSpPr>
        <p:spPr>
          <a:xfrm>
            <a:off x="10134600" y="8440142"/>
            <a:ext cx="9144000" cy="901593"/>
          </a:xfrm>
          <a:prstGeom prst="rect">
            <a:avLst/>
          </a:prstGeom>
          <a:noFill/>
        </p:spPr>
        <p:txBody>
          <a:bodyPr wrap="square">
            <a:spAutoFit/>
          </a:bodyPr>
          <a:lstStyle/>
          <a:p>
            <a:pPr marL="0" marR="0" algn="just">
              <a:lnSpc>
                <a:spcPct val="150000"/>
              </a:lnSpc>
              <a:spcBef>
                <a:spcPts val="0"/>
              </a:spcBef>
              <a:spcAft>
                <a:spcPts val="1000"/>
              </a:spcAft>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Cột cờ trường em cao khoảng 6m.</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ACF687B-4DBB-4457-B466-CD5B58ED9FD2}"/>
              </a:ext>
            </a:extLst>
          </p:cNvPr>
          <p:cNvSpPr txBox="1"/>
          <p:nvPr/>
        </p:nvSpPr>
        <p:spPr>
          <a:xfrm>
            <a:off x="13411200" y="7664187"/>
            <a:ext cx="3124200" cy="707886"/>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Gợi ý</a:t>
            </a:r>
          </a:p>
        </p:txBody>
      </p:sp>
      <p:sp>
        <p:nvSpPr>
          <p:cNvPr id="9" name="Rectangle 8">
            <a:extLst>
              <a:ext uri="{FF2B5EF4-FFF2-40B4-BE49-F238E27FC236}">
                <a16:creationId xmlns:a16="http://schemas.microsoft.com/office/drawing/2014/main" xmlns="" id="{305E9881-6939-4910-8918-EAD90DC36FF1}"/>
              </a:ext>
            </a:extLst>
          </p:cNvPr>
          <p:cNvSpPr/>
          <p:nvPr/>
        </p:nvSpPr>
        <p:spPr>
          <a:xfrm>
            <a:off x="9905101" y="7321573"/>
            <a:ext cx="8154299" cy="2442174"/>
          </a:xfrm>
          <a:prstGeom prst="rect">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rang Chủ - Trường Mầm Non Hồng Hà Vĩnh Phúc">
            <a:extLst>
              <a:ext uri="{FF2B5EF4-FFF2-40B4-BE49-F238E27FC236}">
                <a16:creationId xmlns:a16="http://schemas.microsoft.com/office/drawing/2014/main" xmlns="" id="{4D147DB7-4C5D-4DB8-B126-EB960E100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4934" y="3125667"/>
            <a:ext cx="5124614" cy="512461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rẻ Em, Mầm Non, Tải hình PNG 456 - Free.Vector6.com">
            <a:extLst>
              <a:ext uri="{FF2B5EF4-FFF2-40B4-BE49-F238E27FC236}">
                <a16:creationId xmlns:a16="http://schemas.microsoft.com/office/drawing/2014/main" xmlns="" id="{DC3BB131-01E2-44B1-8850-B8174DFEC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581" y="-100071"/>
            <a:ext cx="3584041" cy="277165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ee, bee , cartoon - PicMix">
            <a:extLst>
              <a:ext uri="{FF2B5EF4-FFF2-40B4-BE49-F238E27FC236}">
                <a16:creationId xmlns:a16="http://schemas.microsoft.com/office/drawing/2014/main" xmlns="" id="{892985BA-185F-4AFD-AB59-8E0D8142D4E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764134" y="-723900"/>
            <a:ext cx="4815348" cy="409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5412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wheel(1)">
                                      <p:cBhvr>
                                        <p:cTn id="20" dur="2000"/>
                                        <p:tgtEl>
                                          <p:spTgt spid="1229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67206" y="3575095"/>
            <a:ext cx="3007650" cy="25428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44368" y="3433121"/>
            <a:ext cx="2169449" cy="282678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364" y="203095"/>
            <a:ext cx="980981" cy="245245"/>
          </a:xfrm>
          <a:prstGeom prst="rect">
            <a:avLst/>
          </a:prstGeom>
        </p:spPr>
      </p:pic>
      <p:sp>
        <p:nvSpPr>
          <p:cNvPr id="17" name="TextBox 16">
            <a:extLst>
              <a:ext uri="{FF2B5EF4-FFF2-40B4-BE49-F238E27FC236}">
                <a16:creationId xmlns:a16="http://schemas.microsoft.com/office/drawing/2014/main" xmlns="" id="{06ECC369-0648-4F96-9171-BE36D6C3CC9F}"/>
              </a:ext>
            </a:extLst>
          </p:cNvPr>
          <p:cNvSpPr txBox="1"/>
          <p:nvPr/>
        </p:nvSpPr>
        <p:spPr>
          <a:xfrm>
            <a:off x="5814147" y="1409352"/>
            <a:ext cx="9709912" cy="954107"/>
          </a:xfrm>
          <a:prstGeom prst="rect">
            <a:avLst/>
          </a:prstGeom>
          <a:noFill/>
        </p:spPr>
        <p:txBody>
          <a:bodyPr wrap="square" rtlCol="0">
            <a:spAutoFit/>
          </a:bodyPr>
          <a:lstStyle/>
          <a:p>
            <a:r>
              <a:rPr lang="en-US" sz="5600" b="1">
                <a:solidFill>
                  <a:srgbClr val="FF0000"/>
                </a:solidFill>
                <a:latin typeface="Arial" panose="020B0604020202020204" pitchFamily="34" charset="0"/>
                <a:cs typeface="Arial" panose="020B0604020202020204" pitchFamily="34" charset="0"/>
              </a:rPr>
              <a:t>HƯỚNG DẪN VỀ NHÀ</a:t>
            </a:r>
          </a:p>
        </p:txBody>
      </p:sp>
      <p:sp>
        <p:nvSpPr>
          <p:cNvPr id="18" name="TextBox 17">
            <a:extLst>
              <a:ext uri="{FF2B5EF4-FFF2-40B4-BE49-F238E27FC236}">
                <a16:creationId xmlns:a16="http://schemas.microsoft.com/office/drawing/2014/main" xmlns="" id="{FB8839AD-4B82-4442-86C4-E7E758F05B9D}"/>
              </a:ext>
            </a:extLst>
          </p:cNvPr>
          <p:cNvSpPr txBox="1"/>
          <p:nvPr/>
        </p:nvSpPr>
        <p:spPr>
          <a:xfrm>
            <a:off x="8458200" y="6362700"/>
            <a:ext cx="3925872" cy="2276392"/>
          </a:xfrm>
          <a:prstGeom prst="rect">
            <a:avLst/>
          </a:prstGeom>
          <a:noFill/>
        </p:spPr>
        <p:txBody>
          <a:bodyPr wrap="square">
            <a:spAutoFit/>
          </a:bodyPr>
          <a:lstStyle/>
          <a:p>
            <a:pPr>
              <a:lnSpc>
                <a:spcPct val="150000"/>
              </a:lnSpc>
            </a:pPr>
            <a:r>
              <a:rPr lang="vi-VN" sz="5000" b="1">
                <a:solidFill>
                  <a:srgbClr val="0070C0"/>
                </a:solidFill>
              </a:rPr>
              <a:t>Hoàn thành vở bài tập</a:t>
            </a:r>
            <a:endParaRPr lang="en-US" sz="5000" b="1" dirty="0">
              <a:solidFill>
                <a:srgbClr val="0070C0"/>
              </a:solidFill>
            </a:endParaRPr>
          </a:p>
        </p:txBody>
      </p:sp>
      <p:sp>
        <p:nvSpPr>
          <p:cNvPr id="19" name="TextBox 18">
            <a:extLst>
              <a:ext uri="{FF2B5EF4-FFF2-40B4-BE49-F238E27FC236}">
                <a16:creationId xmlns:a16="http://schemas.microsoft.com/office/drawing/2014/main" xmlns="" id="{1546D62F-439D-4A71-AD19-787C0CCE9331}"/>
              </a:ext>
            </a:extLst>
          </p:cNvPr>
          <p:cNvSpPr txBox="1"/>
          <p:nvPr/>
        </p:nvSpPr>
        <p:spPr>
          <a:xfrm>
            <a:off x="13794405" y="6362700"/>
            <a:ext cx="3669376" cy="2258054"/>
          </a:xfrm>
          <a:prstGeom prst="rect">
            <a:avLst/>
          </a:prstGeom>
          <a:noFill/>
        </p:spPr>
        <p:txBody>
          <a:bodyPr wrap="square">
            <a:spAutoFit/>
          </a:bodyPr>
          <a:lstStyle/>
          <a:p>
            <a:pPr algn="ctr">
              <a:lnSpc>
                <a:spcPct val="150000"/>
              </a:lnSpc>
            </a:pPr>
            <a:r>
              <a:rPr lang="en-US" sz="5000" b="1">
                <a:solidFill>
                  <a:srgbClr val="0070C0"/>
                </a:solidFill>
                <a:latin typeface="Arial" panose="020B0604020202020204" pitchFamily="34" charset="0"/>
                <a:ea typeface="Nunito"/>
                <a:cs typeface="Arial" panose="020B0604020202020204" pitchFamily="34" charset="0"/>
                <a:sym typeface="Nunito"/>
              </a:rPr>
              <a:t>Chuẩn bị bài mới</a:t>
            </a:r>
          </a:p>
        </p:txBody>
      </p:sp>
      <p:pic>
        <p:nvPicPr>
          <p:cNvPr id="2050" name="Picture 2" descr="Hình Cô Giáo, Hình Giáo Viên - Vector Free">
            <a:extLst>
              <a:ext uri="{FF2B5EF4-FFF2-40B4-BE49-F238E27FC236}">
                <a16:creationId xmlns:a16="http://schemas.microsoft.com/office/drawing/2014/main" xmlns="" id="{6ACF9931-6035-472C-8F34-6B6CCC07D7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825605"/>
            <a:ext cx="7485864" cy="94613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n Flower Cartoon - Hoa hướng dương hoạt hình - Vector Free">
            <a:extLst>
              <a:ext uri="{FF2B5EF4-FFF2-40B4-BE49-F238E27FC236}">
                <a16:creationId xmlns:a16="http://schemas.microsoft.com/office/drawing/2014/main" xmlns="" id="{657DF504-F2C3-4DA8-B326-6C87CEAF4A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94404" y="-140577"/>
            <a:ext cx="4500969" cy="3150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9DD"/>
        </a:solidFill>
        <a:effectLst/>
      </p:bgPr>
    </p:bg>
    <p:spTree>
      <p:nvGrpSpPr>
        <p:cNvPr id="1" name=""/>
        <p:cNvGrpSpPr/>
        <p:nvPr/>
      </p:nvGrpSpPr>
      <p:grpSpPr>
        <a:xfrm>
          <a:off x="0" y="0"/>
          <a:ext cx="0" cy="0"/>
          <a:chOff x="0" y="0"/>
          <a:chExt cx="0" cy="0"/>
        </a:xfrm>
      </p:grpSpPr>
      <p:pic>
        <p:nvPicPr>
          <p:cNvPr id="3078" name="Picture 6" descr="Bộ hình nền &amp;quot;Hoạt hình siêu dễ thương 2&amp;quot; chất lượng cao cho Powerpoint">
            <a:extLst>
              <a:ext uri="{FF2B5EF4-FFF2-40B4-BE49-F238E27FC236}">
                <a16:creationId xmlns:a16="http://schemas.microsoft.com/office/drawing/2014/main" xmlns="" id="{33996DBF-C66E-4F22-B642-0A436ED3F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 y="0"/>
            <a:ext cx="18289251" cy="10287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73780020-9D65-4409-98F6-065E7CD674A6}"/>
              </a:ext>
            </a:extLst>
          </p:cNvPr>
          <p:cNvSpPr txBox="1"/>
          <p:nvPr/>
        </p:nvSpPr>
        <p:spPr>
          <a:xfrm>
            <a:off x="2590800" y="3162300"/>
            <a:ext cx="14251228" cy="1213922"/>
          </a:xfrm>
          <a:prstGeom prst="rect">
            <a:avLst/>
          </a:prstGeom>
        </p:spPr>
        <p:txBody>
          <a:bodyPr wrap="square" lIns="0" tIns="0" rIns="0" bIns="0" rtlCol="0" anchor="t">
            <a:spAutoFit/>
          </a:bodyPr>
          <a:lstStyle/>
          <a:p>
            <a:pPr marL="0" lvl="0" indent="0" algn="ctr">
              <a:lnSpc>
                <a:spcPct val="150000"/>
              </a:lnSpc>
              <a:spcBef>
                <a:spcPct val="0"/>
              </a:spcBef>
            </a:pPr>
            <a:r>
              <a:rPr lang="vi-VN" sz="6000" b="1" dirty="0">
                <a:solidFill>
                  <a:srgbClr val="FF0000"/>
                </a:solidFill>
                <a:latin typeface="Arial" panose="020B0604020202020204" pitchFamily="34" charset="0"/>
                <a:cs typeface="Arial" panose="020B0604020202020204" pitchFamily="34" charset="0"/>
              </a:rPr>
              <a:t>Hẹn gặp lại các </a:t>
            </a:r>
            <a:r>
              <a:rPr lang="vi-VN" sz="6000" b="1">
                <a:solidFill>
                  <a:srgbClr val="FF0000"/>
                </a:solidFill>
                <a:latin typeface="Arial" panose="020B0604020202020204" pitchFamily="34" charset="0"/>
                <a:cs typeface="Arial" panose="020B0604020202020204" pitchFamily="34" charset="0"/>
              </a:rPr>
              <a:t>con vào </a:t>
            </a:r>
            <a:r>
              <a:rPr lang="vi-VN" sz="6000" b="1" dirty="0">
                <a:solidFill>
                  <a:srgbClr val="FF0000"/>
                </a:solidFill>
                <a:latin typeface="Arial" panose="020B0604020202020204" pitchFamily="34" charset="0"/>
                <a:cs typeface="Arial" panose="020B0604020202020204" pitchFamily="34" charset="0"/>
              </a:rPr>
              <a:t>tiết học sau!</a:t>
            </a:r>
            <a:endParaRPr lang="en-US" sz="60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999 Hình Nền Powerpoint Cực Dễ Thương Năm 2018">
            <a:extLst>
              <a:ext uri="{FF2B5EF4-FFF2-40B4-BE49-F238E27FC236}">
                <a16:creationId xmlns:a16="http://schemas.microsoft.com/office/drawing/2014/main" xmlns="" id="{0DEBA42D-145C-4E9F-AA7F-B114715D6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0" y="0"/>
            <a:ext cx="18263420" cy="104775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xmlns="" id="{E4EF01B2-94FC-4836-B8D1-59E40D5363AF}"/>
              </a:ext>
            </a:extLst>
          </p:cNvPr>
          <p:cNvSpPr txBox="1"/>
          <p:nvPr/>
        </p:nvSpPr>
        <p:spPr>
          <a:xfrm>
            <a:off x="6019800" y="3914501"/>
            <a:ext cx="6705600" cy="2041456"/>
          </a:xfrm>
          <a:prstGeom prst="rect">
            <a:avLst/>
          </a:prstGeom>
          <a:noFill/>
        </p:spPr>
        <p:txBody>
          <a:bodyPr wrap="square" rtlCol="0">
            <a:spAutoFit/>
          </a:bodyPr>
          <a:lstStyle/>
          <a:p>
            <a:pPr algn="ctr">
              <a:lnSpc>
                <a:spcPct val="150000"/>
              </a:lnSpc>
            </a:pPr>
            <a:r>
              <a:rPr lang="en-US" sz="4500" b="1">
                <a:solidFill>
                  <a:srgbClr val="FF0000"/>
                </a:solidFill>
                <a:latin typeface="Arial" panose="020B0604020202020204" pitchFamily="34" charset="0"/>
                <a:cs typeface="Arial" panose="020B0604020202020204" pitchFamily="34" charset="0"/>
              </a:rPr>
              <a:t>TRÒ CHƠI</a:t>
            </a:r>
          </a:p>
          <a:p>
            <a:pPr algn="ctr">
              <a:lnSpc>
                <a:spcPct val="150000"/>
              </a:lnSpc>
            </a:pPr>
            <a:r>
              <a:rPr lang="en-US" sz="4500" b="1">
                <a:solidFill>
                  <a:srgbClr val="FF0000"/>
                </a:solidFill>
                <a:latin typeface="Arial" panose="020B0604020202020204" pitchFamily="34" charset="0"/>
                <a:cs typeface="Arial" panose="020B0604020202020204" pitchFamily="34" charset="0"/>
              </a:rPr>
              <a:t>“BẠN CÓ MẤY GIỜ”</a:t>
            </a:r>
          </a:p>
        </p:txBody>
      </p:sp>
      <p:sp>
        <p:nvSpPr>
          <p:cNvPr id="33" name="Rectangle 32">
            <a:extLst>
              <a:ext uri="{FF2B5EF4-FFF2-40B4-BE49-F238E27FC236}">
                <a16:creationId xmlns:a16="http://schemas.microsoft.com/office/drawing/2014/main" xmlns="" id="{804D7DC1-3A04-42B2-9DCA-3DEE7123DEF9}"/>
              </a:ext>
            </a:extLst>
          </p:cNvPr>
          <p:cNvSpPr/>
          <p:nvPr/>
        </p:nvSpPr>
        <p:spPr>
          <a:xfrm>
            <a:off x="3174590" y="6482789"/>
            <a:ext cx="12877800" cy="304800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780CF915-71B4-4A7B-8158-96C862762C91}"/>
              </a:ext>
            </a:extLst>
          </p:cNvPr>
          <p:cNvSpPr txBox="1"/>
          <p:nvPr/>
        </p:nvSpPr>
        <p:spPr>
          <a:xfrm>
            <a:off x="6781800" y="7173530"/>
            <a:ext cx="5943600" cy="707886"/>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Hướng dẫn cách chơi</a:t>
            </a:r>
          </a:p>
        </p:txBody>
      </p:sp>
      <p:sp>
        <p:nvSpPr>
          <p:cNvPr id="37" name="TextBox 36">
            <a:extLst>
              <a:ext uri="{FF2B5EF4-FFF2-40B4-BE49-F238E27FC236}">
                <a16:creationId xmlns:a16="http://schemas.microsoft.com/office/drawing/2014/main" xmlns="" id="{256B2E3E-8507-42B8-9D32-0880ACC82827}"/>
              </a:ext>
            </a:extLst>
          </p:cNvPr>
          <p:cNvSpPr txBox="1"/>
          <p:nvPr/>
        </p:nvSpPr>
        <p:spPr>
          <a:xfrm>
            <a:off x="4520381" y="8144832"/>
            <a:ext cx="9247238" cy="901593"/>
          </a:xfrm>
          <a:prstGeom prst="rect">
            <a:avLst/>
          </a:prstGeom>
          <a:noFill/>
        </p:spPr>
        <p:txBody>
          <a:bodyPr wrap="square">
            <a:spAutoFit/>
          </a:bodyPr>
          <a:lstStyle/>
          <a:p>
            <a:pPr marL="571500" marR="0" indent="-571500">
              <a:lnSpc>
                <a:spcPct val="150000"/>
              </a:lnSpc>
              <a:spcBef>
                <a:spcPts val="0"/>
              </a:spcBef>
              <a:spcAft>
                <a:spcPts val="1000"/>
              </a:spcAft>
              <a:buFont typeface="Courier New" panose="02070309020205020404" pitchFamily="49" charset="0"/>
              <a:buChar char="o"/>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Quay kim đồng hồ và đố bạn đọc giờ</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6148" name="Picture 4" descr="Download Teacher Image HQ PNG Image | FreePNGImg">
            <a:extLst>
              <a:ext uri="{FF2B5EF4-FFF2-40B4-BE49-F238E27FC236}">
                <a16:creationId xmlns:a16="http://schemas.microsoft.com/office/drawing/2014/main" xmlns="" id="{7979DD46-FE16-4AD7-B7BC-DBDBAF1FD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4152900"/>
            <a:ext cx="9454330" cy="73810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ơ Thấy Đồng Hồ Đeo Tay &amp;amp; Chiêm Bao Mơ Thấy Đồng Hồ Treo Tường">
            <a:extLst>
              <a:ext uri="{FF2B5EF4-FFF2-40B4-BE49-F238E27FC236}">
                <a16:creationId xmlns:a16="http://schemas.microsoft.com/office/drawing/2014/main" xmlns="" id="{B7122562-6817-4BE2-8E35-22ECF75E7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2539" y="6954207"/>
            <a:ext cx="2322871"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wipe(down)">
                                      <p:cBhvr>
                                        <p:cTn id="13" dur="580">
                                          <p:stCondLst>
                                            <p:cond delay="0"/>
                                          </p:stCondLst>
                                        </p:cTn>
                                        <p:tgtEl>
                                          <p:spTgt spid="30">
                                            <p:txEl>
                                              <p:pRg st="1" end="1"/>
                                            </p:txEl>
                                          </p:spTgt>
                                        </p:tgtEl>
                                      </p:cBhvr>
                                    </p:animEffect>
                                    <p:anim calcmode="lin" valueType="num">
                                      <p:cBhvr>
                                        <p:cTn id="14" dur="1822" tmFilter="0,0; 0.14,0.36; 0.43,0.73; 0.71,0.91; 1.0,1.0">
                                          <p:stCondLst>
                                            <p:cond delay="0"/>
                                          </p:stCondLst>
                                        </p:cTn>
                                        <p:tgtEl>
                                          <p:spTgt spid="30">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0">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0">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0">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0">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0">
                                            <p:txEl>
                                              <p:pRg st="1" end="1"/>
                                            </p:txEl>
                                          </p:spTgt>
                                        </p:tgtEl>
                                      </p:cBhvr>
                                      <p:to x="100000" y="60000"/>
                                    </p:animScale>
                                    <p:animScale>
                                      <p:cBhvr>
                                        <p:cTn id="20" dur="166" decel="50000">
                                          <p:stCondLst>
                                            <p:cond delay="676"/>
                                          </p:stCondLst>
                                        </p:cTn>
                                        <p:tgtEl>
                                          <p:spTgt spid="30">
                                            <p:txEl>
                                              <p:pRg st="1" end="1"/>
                                            </p:txEl>
                                          </p:spTgt>
                                        </p:tgtEl>
                                      </p:cBhvr>
                                      <p:to x="100000" y="100000"/>
                                    </p:animScale>
                                    <p:animScale>
                                      <p:cBhvr>
                                        <p:cTn id="21" dur="26">
                                          <p:stCondLst>
                                            <p:cond delay="1312"/>
                                          </p:stCondLst>
                                        </p:cTn>
                                        <p:tgtEl>
                                          <p:spTgt spid="30">
                                            <p:txEl>
                                              <p:pRg st="1" end="1"/>
                                            </p:txEl>
                                          </p:spTgt>
                                        </p:tgtEl>
                                      </p:cBhvr>
                                      <p:to x="100000" y="80000"/>
                                    </p:animScale>
                                    <p:animScale>
                                      <p:cBhvr>
                                        <p:cTn id="22" dur="166" decel="50000">
                                          <p:stCondLst>
                                            <p:cond delay="1338"/>
                                          </p:stCondLst>
                                        </p:cTn>
                                        <p:tgtEl>
                                          <p:spTgt spid="30">
                                            <p:txEl>
                                              <p:pRg st="1" end="1"/>
                                            </p:txEl>
                                          </p:spTgt>
                                        </p:tgtEl>
                                      </p:cBhvr>
                                      <p:to x="100000" y="100000"/>
                                    </p:animScale>
                                    <p:animScale>
                                      <p:cBhvr>
                                        <p:cTn id="23" dur="26">
                                          <p:stCondLst>
                                            <p:cond delay="1642"/>
                                          </p:stCondLst>
                                        </p:cTn>
                                        <p:tgtEl>
                                          <p:spTgt spid="30">
                                            <p:txEl>
                                              <p:pRg st="1" end="1"/>
                                            </p:txEl>
                                          </p:spTgt>
                                        </p:tgtEl>
                                      </p:cBhvr>
                                      <p:to x="100000" y="90000"/>
                                    </p:animScale>
                                    <p:animScale>
                                      <p:cBhvr>
                                        <p:cTn id="24" dur="166" decel="50000">
                                          <p:stCondLst>
                                            <p:cond delay="1668"/>
                                          </p:stCondLst>
                                        </p:cTn>
                                        <p:tgtEl>
                                          <p:spTgt spid="30">
                                            <p:txEl>
                                              <p:pRg st="1" end="1"/>
                                            </p:txEl>
                                          </p:spTgt>
                                        </p:tgtEl>
                                      </p:cBhvr>
                                      <p:to x="100000" y="100000"/>
                                    </p:animScale>
                                    <p:animScale>
                                      <p:cBhvr>
                                        <p:cTn id="25" dur="26">
                                          <p:stCondLst>
                                            <p:cond delay="1808"/>
                                          </p:stCondLst>
                                        </p:cTn>
                                        <p:tgtEl>
                                          <p:spTgt spid="30">
                                            <p:txEl>
                                              <p:pRg st="1" end="1"/>
                                            </p:txEl>
                                          </p:spTgt>
                                        </p:tgtEl>
                                      </p:cBhvr>
                                      <p:to x="100000" y="95000"/>
                                    </p:animScale>
                                    <p:animScale>
                                      <p:cBhvr>
                                        <p:cTn id="26" dur="166" decel="50000">
                                          <p:stCondLst>
                                            <p:cond delay="1834"/>
                                          </p:stCondLst>
                                        </p:cTn>
                                        <p:tgtEl>
                                          <p:spTgt spid="30">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20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barn(inVertical)">
                                      <p:cBhvr>
                                        <p:cTn id="4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DCD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6950" y="1185918"/>
            <a:ext cx="947363" cy="23684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24729" y="7810500"/>
            <a:ext cx="418754" cy="5715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74056" y="7888258"/>
            <a:ext cx="548385" cy="364926"/>
          </a:xfrm>
          <a:prstGeom prst="rect">
            <a:avLst/>
          </a:prstGeom>
        </p:spPr>
      </p:pic>
      <p:sp>
        <p:nvSpPr>
          <p:cNvPr id="10" name="TextBox 9">
            <a:extLst>
              <a:ext uri="{FF2B5EF4-FFF2-40B4-BE49-F238E27FC236}">
                <a16:creationId xmlns:a16="http://schemas.microsoft.com/office/drawing/2014/main" xmlns="" id="{23B351AB-109D-4846-9DC8-F1F61C99EDEB}"/>
              </a:ext>
            </a:extLst>
          </p:cNvPr>
          <p:cNvSpPr txBox="1"/>
          <p:nvPr/>
        </p:nvSpPr>
        <p:spPr>
          <a:xfrm>
            <a:off x="1828800" y="2998605"/>
            <a:ext cx="15316200" cy="861774"/>
          </a:xfrm>
          <a:prstGeom prst="rect">
            <a:avLst/>
          </a:prstGeom>
          <a:noFill/>
        </p:spPr>
        <p:txBody>
          <a:bodyPr wrap="square">
            <a:spAutoFit/>
          </a:bodyPr>
          <a:lstStyle/>
          <a:p>
            <a:r>
              <a:rPr lang="nl-NL" sz="5000" b="1">
                <a:solidFill>
                  <a:srgbClr val="FF0000"/>
                </a:solidFill>
                <a:effectLst/>
                <a:latin typeface="Arial" panose="020B0604020202020204" pitchFamily="34" charset="0"/>
                <a:ea typeface="Arial" panose="020B0604020202020204" pitchFamily="34" charset="0"/>
              </a:rPr>
              <a:t>BÀI 97: ÔN TẬP VỀ HÌNH HỌC VÀ ĐO LƯỜNG </a:t>
            </a:r>
            <a:endParaRPr lang="en-US" sz="5000" b="1">
              <a:solidFill>
                <a:srgbClr val="FF0000"/>
              </a:solidFill>
            </a:endParaRPr>
          </a:p>
        </p:txBody>
      </p:sp>
      <p:pic>
        <p:nvPicPr>
          <p:cNvPr id="5122" name="Picture 2" descr="Da Chăm Sóc Cơ Thể Massage Nền, Điều Trị., Spa Sống Quán, Chân Hình nền  Vector để tải xuống miễn phí">
            <a:extLst>
              <a:ext uri="{FF2B5EF4-FFF2-40B4-BE49-F238E27FC236}">
                <a16:creationId xmlns:a16="http://schemas.microsoft.com/office/drawing/2014/main" xmlns="" id="{BFA149DB-D69C-455F-85E1-8C512BA7EA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6" y="4991100"/>
            <a:ext cx="18307666" cy="529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53881"/>
          <a:stretch>
            <a:fillRect/>
          </a:stretch>
        </p:blipFill>
        <p:spPr>
          <a:xfrm>
            <a:off x="762000" y="1028700"/>
            <a:ext cx="4973617" cy="13007420"/>
          </a:xfrm>
          <a:prstGeom prst="rect">
            <a:avLst/>
          </a:prstGeom>
        </p:spPr>
      </p:pic>
      <p:sp>
        <p:nvSpPr>
          <p:cNvPr id="11" name="TextBox 10">
            <a:extLst>
              <a:ext uri="{FF2B5EF4-FFF2-40B4-BE49-F238E27FC236}">
                <a16:creationId xmlns:a16="http://schemas.microsoft.com/office/drawing/2014/main" xmlns="" id="{DFF21A32-98DC-41E1-93DF-EC371D4B12FE}"/>
              </a:ext>
            </a:extLst>
          </p:cNvPr>
          <p:cNvSpPr txBox="1"/>
          <p:nvPr/>
        </p:nvSpPr>
        <p:spPr>
          <a:xfrm>
            <a:off x="7467600" y="4139913"/>
            <a:ext cx="5254552" cy="732636"/>
          </a:xfrm>
          <a:prstGeom prst="rect">
            <a:avLst/>
          </a:prstGeom>
        </p:spPr>
        <p:txBody>
          <a:bodyPr wrap="square" lIns="0" tIns="0" rIns="0" bIns="0" rtlCol="0" anchor="t">
            <a:spAutoFit/>
          </a:bodyPr>
          <a:lstStyle/>
          <a:p>
            <a:pPr algn="ctr">
              <a:lnSpc>
                <a:spcPts val="6124"/>
              </a:lnSpc>
            </a:pPr>
            <a:r>
              <a:rPr lang="en-US" sz="5000" b="1">
                <a:solidFill>
                  <a:srgbClr val="0070C0"/>
                </a:solidFill>
                <a:latin typeface="Arial" panose="020B0604020202020204" pitchFamily="34" charset="0"/>
                <a:cs typeface="Arial" panose="020B0604020202020204" pitchFamily="34" charset="0"/>
              </a:rPr>
              <a:t>1. Luyện tập</a:t>
            </a:r>
          </a:p>
        </p:txBody>
      </p:sp>
      <p:sp>
        <p:nvSpPr>
          <p:cNvPr id="12" name="TextBox 8">
            <a:extLst>
              <a:ext uri="{FF2B5EF4-FFF2-40B4-BE49-F238E27FC236}">
                <a16:creationId xmlns:a16="http://schemas.microsoft.com/office/drawing/2014/main" xmlns="" id="{07EF6FD7-2F66-4D59-9ADB-88FEDD42C03A}"/>
              </a:ext>
            </a:extLst>
          </p:cNvPr>
          <p:cNvSpPr txBox="1"/>
          <p:nvPr/>
        </p:nvSpPr>
        <p:spPr>
          <a:xfrm>
            <a:off x="6248400" y="1685163"/>
            <a:ext cx="8252573" cy="923330"/>
          </a:xfrm>
          <a:prstGeom prst="rect">
            <a:avLst/>
          </a:prstGeom>
        </p:spPr>
        <p:txBody>
          <a:bodyPr wrap="square" lIns="0" tIns="0" rIns="0" bIns="0" rtlCol="0" anchor="t">
            <a:spAutoFit/>
          </a:bodyPr>
          <a:lstStyle/>
          <a:p>
            <a:r>
              <a:rPr lang="vi-VN" sz="6000" b="1" dirty="0">
                <a:solidFill>
                  <a:srgbClr val="FF0000"/>
                </a:solidFill>
                <a:latin typeface="Arial" panose="020B0604020202020204" pitchFamily="34" charset="0"/>
                <a:cs typeface="Arial" panose="020B0604020202020204" pitchFamily="34" charset="0"/>
              </a:rPr>
              <a:t>NỘI DUNG BÀI HỌC</a:t>
            </a:r>
            <a:endParaRPr lang="en-US" sz="6000" b="1" dirty="0">
              <a:solidFill>
                <a:srgbClr val="FF0000"/>
              </a:solidFill>
              <a:latin typeface="Arial" panose="020B0604020202020204" pitchFamily="34" charset="0"/>
              <a:cs typeface="Arial" panose="020B0604020202020204" pitchFamily="34" charset="0"/>
            </a:endParaRPr>
          </a:p>
        </p:txBody>
      </p:sp>
      <p:sp>
        <p:nvSpPr>
          <p:cNvPr id="13" name="TextBox 9">
            <a:extLst>
              <a:ext uri="{FF2B5EF4-FFF2-40B4-BE49-F238E27FC236}">
                <a16:creationId xmlns:a16="http://schemas.microsoft.com/office/drawing/2014/main" xmlns="" id="{AC8B16E1-CB2B-4B80-BB1B-6884D2EC7638}"/>
              </a:ext>
            </a:extLst>
          </p:cNvPr>
          <p:cNvSpPr txBox="1"/>
          <p:nvPr/>
        </p:nvSpPr>
        <p:spPr>
          <a:xfrm>
            <a:off x="7696200" y="6275287"/>
            <a:ext cx="5254552" cy="732636"/>
          </a:xfrm>
          <a:prstGeom prst="rect">
            <a:avLst/>
          </a:prstGeom>
        </p:spPr>
        <p:txBody>
          <a:bodyPr wrap="square" lIns="0" tIns="0" rIns="0" bIns="0" rtlCol="0" anchor="t">
            <a:spAutoFit/>
          </a:bodyPr>
          <a:lstStyle/>
          <a:p>
            <a:pPr algn="ctr">
              <a:lnSpc>
                <a:spcPts val="6124"/>
              </a:lnSpc>
            </a:pPr>
            <a:r>
              <a:rPr lang="en-US" sz="5000" b="1">
                <a:solidFill>
                  <a:srgbClr val="0070C0"/>
                </a:solidFill>
                <a:latin typeface="Arial" panose="020B0604020202020204" pitchFamily="34" charset="0"/>
                <a:cs typeface="Arial" panose="020B0604020202020204" pitchFamily="34" charset="0"/>
              </a:rPr>
              <a:t>2. Vận dụng</a:t>
            </a:r>
          </a:p>
        </p:txBody>
      </p:sp>
      <p:sp>
        <p:nvSpPr>
          <p:cNvPr id="14" name="Rectangle 13">
            <a:extLst>
              <a:ext uri="{FF2B5EF4-FFF2-40B4-BE49-F238E27FC236}">
                <a16:creationId xmlns:a16="http://schemas.microsoft.com/office/drawing/2014/main" xmlns="" id="{264C6E41-F43D-4C4C-8783-4C3EC6F3B423}"/>
              </a:ext>
            </a:extLst>
          </p:cNvPr>
          <p:cNvSpPr/>
          <p:nvPr/>
        </p:nvSpPr>
        <p:spPr>
          <a:xfrm>
            <a:off x="7467600" y="3760877"/>
            <a:ext cx="5675684" cy="138262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95262655-0726-42AF-80DB-D8E25042D2D0}"/>
              </a:ext>
            </a:extLst>
          </p:cNvPr>
          <p:cNvSpPr/>
          <p:nvPr/>
        </p:nvSpPr>
        <p:spPr>
          <a:xfrm>
            <a:off x="7502577" y="5975107"/>
            <a:ext cx="5675684" cy="138262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a, Flower, Cành Hoa PNG - KhoThietKe.Net">
            <a:extLst>
              <a:ext uri="{FF2B5EF4-FFF2-40B4-BE49-F238E27FC236}">
                <a16:creationId xmlns:a16="http://schemas.microsoft.com/office/drawing/2014/main" xmlns="" id="{7E7BD717-6A7E-43C8-89A4-F1539DE5C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1752" y="5176684"/>
            <a:ext cx="4724400" cy="5412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guin Cartoon Clip Art - Ảnh Hoạt Hình Chim Cánh Cụt - (625x625) Png  Clipart Download">
            <a:extLst>
              <a:ext uri="{FF2B5EF4-FFF2-40B4-BE49-F238E27FC236}">
                <a16:creationId xmlns:a16="http://schemas.microsoft.com/office/drawing/2014/main" xmlns="" id="{4B2D4B4B-2EC7-4B3A-8F76-61F3D2ECA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2533" y="342900"/>
            <a:ext cx="3446939" cy="4306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9DCDEC1-467C-4203-82EF-06BC2E660558}"/>
              </a:ext>
            </a:extLst>
          </p:cNvPr>
          <p:cNvSpPr txBox="1"/>
          <p:nvPr/>
        </p:nvSpPr>
        <p:spPr>
          <a:xfrm>
            <a:off x="6980732" y="903028"/>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3" name="Rectangle 12">
            <a:extLst>
              <a:ext uri="{FF2B5EF4-FFF2-40B4-BE49-F238E27FC236}">
                <a16:creationId xmlns:a16="http://schemas.microsoft.com/office/drawing/2014/main" xmlns="" id="{263B5403-6879-4CBE-9141-49D5805849B0}"/>
              </a:ext>
            </a:extLst>
          </p:cNvPr>
          <p:cNvSpPr/>
          <p:nvPr/>
        </p:nvSpPr>
        <p:spPr>
          <a:xfrm>
            <a:off x="2819400" y="2067044"/>
            <a:ext cx="2362200"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Bài 1</a:t>
            </a:r>
          </a:p>
        </p:txBody>
      </p:sp>
      <p:sp>
        <p:nvSpPr>
          <p:cNvPr id="41" name="Rectangle 40">
            <a:extLst>
              <a:ext uri="{FF2B5EF4-FFF2-40B4-BE49-F238E27FC236}">
                <a16:creationId xmlns:a16="http://schemas.microsoft.com/office/drawing/2014/main" xmlns="" id="{7C2BB21A-F0B0-48A8-998E-39FCBC1D20FB}"/>
              </a:ext>
            </a:extLst>
          </p:cNvPr>
          <p:cNvSpPr/>
          <p:nvPr/>
        </p:nvSpPr>
        <p:spPr>
          <a:xfrm>
            <a:off x="737675" y="3238500"/>
            <a:ext cx="17068800" cy="6477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5D38C41A-8DE5-4502-BFF8-28E9AA4E30D7}"/>
              </a:ext>
            </a:extLst>
          </p:cNvPr>
          <p:cNvSpPr txBox="1"/>
          <p:nvPr/>
        </p:nvSpPr>
        <p:spPr>
          <a:xfrm>
            <a:off x="1273149" y="3379203"/>
            <a:ext cx="16230600" cy="901593"/>
          </a:xfrm>
          <a:prstGeom prst="rect">
            <a:avLst/>
          </a:prstGeom>
          <a:noFill/>
        </p:spPr>
        <p:txBody>
          <a:bodyPr wrap="square">
            <a:spAutoFit/>
          </a:bodyPr>
          <a:lstStyle/>
          <a:p>
            <a:pPr marL="0" marR="0">
              <a:lnSpc>
                <a:spcPct val="150000"/>
              </a:lnSpc>
              <a:spcBef>
                <a:spcPts val="700"/>
              </a:spcBef>
              <a:spcAft>
                <a:spcPts val="700"/>
              </a:spcAft>
            </a:pP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a. Chỉ ra đường thẳng, đường cong, đường gấp khúc trong hình sau:</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3" name="Arc 42">
            <a:extLst>
              <a:ext uri="{FF2B5EF4-FFF2-40B4-BE49-F238E27FC236}">
                <a16:creationId xmlns:a16="http://schemas.microsoft.com/office/drawing/2014/main" xmlns="" id="{CC2D0C39-85FB-4865-9180-A81593D395CF}"/>
              </a:ext>
            </a:extLst>
          </p:cNvPr>
          <p:cNvSpPr/>
          <p:nvPr/>
        </p:nvSpPr>
        <p:spPr>
          <a:xfrm rot="2184669">
            <a:off x="1088827" y="3986272"/>
            <a:ext cx="2444202" cy="3810000"/>
          </a:xfrm>
          <a:prstGeom prst="arc">
            <a:avLst>
              <a:gd name="adj1" fmla="val 17463806"/>
              <a:gd name="adj2" fmla="val 4421507"/>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237FD2FC-F0CA-476F-8E82-C11C73C8A7A7}"/>
              </a:ext>
            </a:extLst>
          </p:cNvPr>
          <p:cNvCxnSpPr/>
          <p:nvPr/>
        </p:nvCxnSpPr>
        <p:spPr>
          <a:xfrm>
            <a:off x="5410200" y="4760577"/>
            <a:ext cx="1828800" cy="28956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xmlns="" id="{426743D8-6272-48E2-9911-854A6C0A8DBE}"/>
              </a:ext>
            </a:extLst>
          </p:cNvPr>
          <p:cNvPicPr>
            <a:picLocks noChangeAspect="1"/>
          </p:cNvPicPr>
          <p:nvPr/>
        </p:nvPicPr>
        <p:blipFill>
          <a:blip r:embed="rId2"/>
          <a:stretch>
            <a:fillRect/>
          </a:stretch>
        </p:blipFill>
        <p:spPr>
          <a:xfrm>
            <a:off x="7561742" y="4932540"/>
            <a:ext cx="4258866" cy="2174982"/>
          </a:xfrm>
          <a:prstGeom prst="rect">
            <a:avLst/>
          </a:prstGeom>
        </p:spPr>
      </p:pic>
      <p:sp>
        <p:nvSpPr>
          <p:cNvPr id="49" name="Rectangle: Rounded Corners 48">
            <a:extLst>
              <a:ext uri="{FF2B5EF4-FFF2-40B4-BE49-F238E27FC236}">
                <a16:creationId xmlns:a16="http://schemas.microsoft.com/office/drawing/2014/main" xmlns="" id="{23D28C36-B628-4D97-925A-27766490941F}"/>
              </a:ext>
            </a:extLst>
          </p:cNvPr>
          <p:cNvSpPr/>
          <p:nvPr/>
        </p:nvSpPr>
        <p:spPr>
          <a:xfrm>
            <a:off x="990600" y="8219630"/>
            <a:ext cx="328221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cong</a:t>
            </a:r>
          </a:p>
        </p:txBody>
      </p:sp>
      <p:sp>
        <p:nvSpPr>
          <p:cNvPr id="50" name="Rectangle: Rounded Corners 49">
            <a:extLst>
              <a:ext uri="{FF2B5EF4-FFF2-40B4-BE49-F238E27FC236}">
                <a16:creationId xmlns:a16="http://schemas.microsoft.com/office/drawing/2014/main" xmlns="" id="{3812C121-5E1B-44EB-94A6-F70DDD1DD384}"/>
              </a:ext>
            </a:extLst>
          </p:cNvPr>
          <p:cNvSpPr/>
          <p:nvPr/>
        </p:nvSpPr>
        <p:spPr>
          <a:xfrm>
            <a:off x="4572000" y="8201164"/>
            <a:ext cx="350520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thẳng</a:t>
            </a:r>
          </a:p>
        </p:txBody>
      </p:sp>
      <p:sp>
        <p:nvSpPr>
          <p:cNvPr id="54" name="Rectangle: Rounded Corners 53">
            <a:extLst>
              <a:ext uri="{FF2B5EF4-FFF2-40B4-BE49-F238E27FC236}">
                <a16:creationId xmlns:a16="http://schemas.microsoft.com/office/drawing/2014/main" xmlns="" id="{A4DCCE15-5F21-4447-B6D2-079D7A26944C}"/>
              </a:ext>
            </a:extLst>
          </p:cNvPr>
          <p:cNvSpPr/>
          <p:nvPr/>
        </p:nvSpPr>
        <p:spPr>
          <a:xfrm>
            <a:off x="8438535" y="8201164"/>
            <a:ext cx="350520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cong</a:t>
            </a:r>
          </a:p>
        </p:txBody>
      </p:sp>
      <p:pic>
        <p:nvPicPr>
          <p:cNvPr id="56" name="Picture 55">
            <a:extLst>
              <a:ext uri="{FF2B5EF4-FFF2-40B4-BE49-F238E27FC236}">
                <a16:creationId xmlns:a16="http://schemas.microsoft.com/office/drawing/2014/main" xmlns="" id="{8E97CAEA-E88E-4AD2-869E-71FDCC54C9FD}"/>
              </a:ext>
            </a:extLst>
          </p:cNvPr>
          <p:cNvPicPr>
            <a:picLocks noChangeAspect="1"/>
          </p:cNvPicPr>
          <p:nvPr/>
        </p:nvPicPr>
        <p:blipFill>
          <a:blip r:embed="rId3"/>
          <a:stretch>
            <a:fillRect/>
          </a:stretch>
        </p:blipFill>
        <p:spPr>
          <a:xfrm>
            <a:off x="12314732" y="4675755"/>
            <a:ext cx="5235594" cy="2814638"/>
          </a:xfrm>
          <a:prstGeom prst="rect">
            <a:avLst/>
          </a:prstGeom>
        </p:spPr>
      </p:pic>
      <p:sp>
        <p:nvSpPr>
          <p:cNvPr id="57" name="Rectangle: Rounded Corners 56">
            <a:extLst>
              <a:ext uri="{FF2B5EF4-FFF2-40B4-BE49-F238E27FC236}">
                <a16:creationId xmlns:a16="http://schemas.microsoft.com/office/drawing/2014/main" xmlns="" id="{ED0DFC32-CAAE-4F50-9C96-32DB1A471BF2}"/>
              </a:ext>
            </a:extLst>
          </p:cNvPr>
          <p:cNvSpPr/>
          <p:nvPr/>
        </p:nvSpPr>
        <p:spPr>
          <a:xfrm>
            <a:off x="12725400" y="8201164"/>
            <a:ext cx="4572000" cy="901593"/>
          </a:xfrm>
          <a:prstGeom prst="round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 panose="020B0604020202020204" pitchFamily="34" charset="0"/>
                <a:cs typeface="Arial" panose="020B0604020202020204" pitchFamily="34" charset="0"/>
              </a:rPr>
              <a:t>Đường gấp khúc</a:t>
            </a:r>
          </a:p>
        </p:txBody>
      </p:sp>
      <p:pic>
        <p:nvPicPr>
          <p:cNvPr id="7172" name="Picture 4" descr="Trẻ Em, Học Tập, Học Bài, Giáo Dục, Mầm Non, Tải hình PNG 118 -  Free.Vector6.com">
            <a:extLst>
              <a:ext uri="{FF2B5EF4-FFF2-40B4-BE49-F238E27FC236}">
                <a16:creationId xmlns:a16="http://schemas.microsoft.com/office/drawing/2014/main" xmlns="" id="{23CB4F71-6658-4114-B8B9-3025CDCA7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4968"/>
            <a:ext cx="5166852" cy="382457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xmlns="" id="{EBD63B68-F915-43F0-8948-058C437D74D2}"/>
              </a:ext>
            </a:extLst>
          </p:cNvPr>
          <p:cNvPicPr>
            <a:picLocks noChangeAspect="1"/>
          </p:cNvPicPr>
          <p:nvPr/>
        </p:nvPicPr>
        <p:blipFill>
          <a:blip r:embed="rId5"/>
          <a:stretch>
            <a:fillRect/>
          </a:stretch>
        </p:blipFill>
        <p:spPr>
          <a:xfrm>
            <a:off x="784251" y="3366824"/>
            <a:ext cx="16766074" cy="6017148"/>
          </a:xfrm>
          <a:prstGeom prst="rect">
            <a:avLst/>
          </a:prstGeom>
        </p:spPr>
      </p:pic>
      <p:pic>
        <p:nvPicPr>
          <p:cNvPr id="62" name="Picture 2" descr="Vui Vẻ, Trẻ Em, Mầm Non, Học Tập, Tải hình PNG 233 - Free.Vector6.com">
            <a:extLst>
              <a:ext uri="{FF2B5EF4-FFF2-40B4-BE49-F238E27FC236}">
                <a16:creationId xmlns:a16="http://schemas.microsoft.com/office/drawing/2014/main" xmlns="" id="{01C5D07C-150A-4F9F-A3BC-D07BEF9EE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6166" y="-425900"/>
            <a:ext cx="6272725" cy="4689183"/>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xmlns="" id="{02BE3283-3C73-4EA4-BED9-A397FCFB2117}"/>
              </a:ext>
            </a:extLst>
          </p:cNvPr>
          <p:cNvSpPr txBox="1"/>
          <p:nvPr/>
        </p:nvSpPr>
        <p:spPr>
          <a:xfrm>
            <a:off x="1642590" y="3423779"/>
            <a:ext cx="12640596" cy="901593"/>
          </a:xfrm>
          <a:prstGeom prst="rect">
            <a:avLst/>
          </a:prstGeom>
          <a:noFill/>
        </p:spPr>
        <p:txBody>
          <a:bodyPr wrap="square">
            <a:spAutoFit/>
          </a:bodyPr>
          <a:lstStyle/>
          <a:p>
            <a:pPr marL="0" marR="0">
              <a:lnSpc>
                <a:spcPct val="150000"/>
              </a:lnSpc>
              <a:spcBef>
                <a:spcPts val="700"/>
              </a:spcBef>
              <a:spcAft>
                <a:spcPts val="700"/>
              </a:spcAft>
            </a:pP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b. Đọc tên các điểm và các đoạn thẳng trong hình sau:</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xmlns="" id="{1657A3D9-CB10-49BF-82D8-F80090ABAE8C}"/>
              </a:ext>
            </a:extLst>
          </p:cNvPr>
          <p:cNvPicPr>
            <a:picLocks noChangeAspect="1"/>
          </p:cNvPicPr>
          <p:nvPr/>
        </p:nvPicPr>
        <p:blipFill>
          <a:blip r:embed="rId7"/>
          <a:stretch>
            <a:fillRect/>
          </a:stretch>
        </p:blipFill>
        <p:spPr>
          <a:xfrm>
            <a:off x="853787" y="4663246"/>
            <a:ext cx="7109101" cy="3798002"/>
          </a:xfrm>
          <a:prstGeom prst="rect">
            <a:avLst/>
          </a:prstGeom>
        </p:spPr>
      </p:pic>
      <p:sp>
        <p:nvSpPr>
          <p:cNvPr id="68" name="TextBox 67">
            <a:extLst>
              <a:ext uri="{FF2B5EF4-FFF2-40B4-BE49-F238E27FC236}">
                <a16:creationId xmlns:a16="http://schemas.microsoft.com/office/drawing/2014/main" xmlns="" id="{14243A69-DFF5-49E1-80CC-5F5DFE1DA728}"/>
              </a:ext>
            </a:extLst>
          </p:cNvPr>
          <p:cNvSpPr txBox="1"/>
          <p:nvPr/>
        </p:nvSpPr>
        <p:spPr>
          <a:xfrm>
            <a:off x="11129437" y="6632118"/>
            <a:ext cx="6727071" cy="2876493"/>
          </a:xfrm>
          <a:prstGeom prst="rect">
            <a:avLst/>
          </a:prstGeom>
          <a:noFill/>
        </p:spPr>
        <p:txBody>
          <a:bodyPr wrap="square">
            <a:spAutoFit/>
          </a:bodyPr>
          <a:lstStyle/>
          <a:p>
            <a:pPr marL="571500" marR="0" indent="-571500">
              <a:lnSpc>
                <a:spcPct val="150000"/>
              </a:lnSpc>
              <a:spcBef>
                <a:spcPts val="0"/>
              </a:spcBef>
              <a:spcAft>
                <a:spcPts val="1000"/>
              </a:spcAft>
              <a:buFont typeface="Courier New" panose="02070309020205020404" pitchFamily="49" charset="0"/>
              <a:buChar char="o"/>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Điểm: A, B, C, D, E, G</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571500" marR="0" indent="-571500">
              <a:lnSpc>
                <a:spcPct val="150000"/>
              </a:lnSpc>
              <a:spcBef>
                <a:spcPts val="0"/>
              </a:spcBef>
              <a:spcAft>
                <a:spcPts val="1000"/>
              </a:spcAft>
              <a:buFont typeface="Courier New" panose="02070309020205020404" pitchFamily="49" charset="0"/>
              <a:buChar char="o"/>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Đoạn thẳng: AB, AD, DC, CB, DE, EG, GC</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7174" name="Picture 6" descr="Cậu Bé, Học Bài, Học Tập, Giáo Dục, Tải hình PNG 182 - Free.Vector6.com">
            <a:extLst>
              <a:ext uri="{FF2B5EF4-FFF2-40B4-BE49-F238E27FC236}">
                <a16:creationId xmlns:a16="http://schemas.microsoft.com/office/drawing/2014/main" xmlns="" id="{D180F6C0-5FA8-4805-AF3A-F96005546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2833" y="4513271"/>
            <a:ext cx="6365517" cy="53679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396.758 hình nền về hoa hướng dương đẹp nhất, rực rỡ nhất, down ngay - Mua  bán hình ảnh shutterstock giá rẻ chỉ từ 3.000 đ trong 2 phút">
            <a:extLst>
              <a:ext uri="{FF2B5EF4-FFF2-40B4-BE49-F238E27FC236}">
                <a16:creationId xmlns:a16="http://schemas.microsoft.com/office/drawing/2014/main" xmlns="" id="{A84B37AD-C507-4E22-AE63-F69F9FB236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7367" y="4319611"/>
            <a:ext cx="2731052" cy="256198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xmlns="" id="{E860980F-749B-4121-923E-3499F2DBEDF8}"/>
              </a:ext>
            </a:extLst>
          </p:cNvPr>
          <p:cNvPicPr>
            <a:picLocks noChangeAspect="1"/>
          </p:cNvPicPr>
          <p:nvPr/>
        </p:nvPicPr>
        <p:blipFill>
          <a:blip r:embed="rId5"/>
          <a:stretch>
            <a:fillRect/>
          </a:stretch>
        </p:blipFill>
        <p:spPr>
          <a:xfrm>
            <a:off x="912326" y="3423779"/>
            <a:ext cx="16766074" cy="6196276"/>
          </a:xfrm>
          <a:prstGeom prst="rect">
            <a:avLst/>
          </a:prstGeom>
        </p:spPr>
      </p:pic>
      <p:sp>
        <p:nvSpPr>
          <p:cNvPr id="76" name="TextBox 75">
            <a:extLst>
              <a:ext uri="{FF2B5EF4-FFF2-40B4-BE49-F238E27FC236}">
                <a16:creationId xmlns:a16="http://schemas.microsoft.com/office/drawing/2014/main" xmlns="" id="{13762257-797F-487E-A57A-6C1DE94AF942}"/>
              </a:ext>
            </a:extLst>
          </p:cNvPr>
          <p:cNvSpPr txBox="1"/>
          <p:nvPr/>
        </p:nvSpPr>
        <p:spPr>
          <a:xfrm>
            <a:off x="4284293" y="3583581"/>
            <a:ext cx="9313606" cy="901593"/>
          </a:xfrm>
          <a:prstGeom prst="rect">
            <a:avLst/>
          </a:prstGeom>
          <a:noFill/>
        </p:spPr>
        <p:txBody>
          <a:bodyPr wrap="square">
            <a:spAutoFit/>
          </a:bodyPr>
          <a:lstStyle/>
          <a:p>
            <a:pPr marL="0" marR="0" algn="just">
              <a:lnSpc>
                <a:spcPct val="150000"/>
              </a:lnSpc>
              <a:spcBef>
                <a:spcPts val="700"/>
              </a:spcBef>
              <a:spcAft>
                <a:spcPts val="700"/>
              </a:spcAft>
            </a:pP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c. Vẽ đoạn thẳng MN có độ dài 6 cm</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79" name="Picture 10" descr="[Cánh diều] Giải toán 2 bài: Ôn tập về hình học và đo lường">
            <a:extLst>
              <a:ext uri="{FF2B5EF4-FFF2-40B4-BE49-F238E27FC236}">
                <a16:creationId xmlns:a16="http://schemas.microsoft.com/office/drawing/2014/main" xmlns="" id="{74DC5FF7-4BB1-4CFA-8D49-19080D90E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7700" y="5143500"/>
            <a:ext cx="10740719" cy="216332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Trong mắt các bạn nhỏ, đôi bàn tay cô trông như thế nào? Đọc th">
            <a:extLst>
              <a:ext uri="{FF2B5EF4-FFF2-40B4-BE49-F238E27FC236}">
                <a16:creationId xmlns:a16="http://schemas.microsoft.com/office/drawing/2014/main" xmlns="" id="{176CF8F3-5771-4A64-9941-634266D00D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7996" y="4647025"/>
            <a:ext cx="3903832" cy="48481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2" descr="Sinh Viên Trường Người Ta - Home | Facebook">
            <a:extLst>
              <a:ext uri="{FF2B5EF4-FFF2-40B4-BE49-F238E27FC236}">
                <a16:creationId xmlns:a16="http://schemas.microsoft.com/office/drawing/2014/main" xmlns="" id="{16B83B17-A290-46C1-9155-DBC3CEAFDB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4747" y="6346573"/>
            <a:ext cx="3859883" cy="3273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4"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par>
                                <p:cTn id="21" presetID="2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arn(inVertic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arn(inVertical)">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arn(inVertical)">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circle(in)">
                                      <p:cBhvr>
                                        <p:cTn id="61" dur="20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174"/>
                                        </p:tgtEl>
                                        <p:attrNameLst>
                                          <p:attrName>style.visibility</p:attrName>
                                        </p:attrNameLst>
                                      </p:cBhvr>
                                      <p:to>
                                        <p:strVal val="visible"/>
                                      </p:to>
                                    </p:set>
                                    <p:animEffect transition="in" filter="wipe(down)">
                                      <p:cBhvr>
                                        <p:cTn id="66" dur="500"/>
                                        <p:tgtEl>
                                          <p:spTgt spid="717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176"/>
                                        </p:tgtEl>
                                        <p:attrNameLst>
                                          <p:attrName>style.visibility</p:attrName>
                                        </p:attrNameLst>
                                      </p:cBhvr>
                                      <p:to>
                                        <p:strVal val="visible"/>
                                      </p:to>
                                    </p:set>
                                    <p:animEffect transition="in" filter="wipe(down)">
                                      <p:cBhvr>
                                        <p:cTn id="71" dur="500"/>
                                        <p:tgtEl>
                                          <p:spTgt spid="7176"/>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68">
                                            <p:txEl>
                                              <p:pRg st="0" end="0"/>
                                            </p:txEl>
                                          </p:spTgt>
                                        </p:tgtEl>
                                        <p:attrNameLst>
                                          <p:attrName>style.visibility</p:attrName>
                                        </p:attrNameLst>
                                      </p:cBhvr>
                                      <p:to>
                                        <p:strVal val="visible"/>
                                      </p:to>
                                    </p:set>
                                    <p:animEffect transition="in" filter="barn(inVertical)">
                                      <p:cBhvr>
                                        <p:cTn id="76" dur="500"/>
                                        <p:tgtEl>
                                          <p:spTgt spid="68">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68">
                                            <p:txEl>
                                              <p:pRg st="1" end="1"/>
                                            </p:txEl>
                                          </p:spTgt>
                                        </p:tgtEl>
                                        <p:attrNameLst>
                                          <p:attrName>style.visibility</p:attrName>
                                        </p:attrNameLst>
                                      </p:cBhvr>
                                      <p:to>
                                        <p:strVal val="visible"/>
                                      </p:to>
                                    </p:set>
                                    <p:animEffect transition="in" filter="barn(inVertical)">
                                      <p:cBhvr>
                                        <p:cTn id="81" dur="500"/>
                                        <p:tgtEl>
                                          <p:spTgt spid="68">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wipe(down)">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7182"/>
                                        </p:tgtEl>
                                        <p:attrNameLst>
                                          <p:attrName>style.visibility</p:attrName>
                                        </p:attrNameLst>
                                      </p:cBhvr>
                                      <p:to>
                                        <p:strVal val="visible"/>
                                      </p:to>
                                    </p:set>
                                    <p:animEffect transition="in" filter="barn(inVertical)">
                                      <p:cBhvr>
                                        <p:cTn id="96" dur="500"/>
                                        <p:tgtEl>
                                          <p:spTgt spid="718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1"/>
                                        </p:tgtEl>
                                        <p:attrNameLst>
                                          <p:attrName>style.visibility</p:attrName>
                                        </p:attrNameLst>
                                      </p:cBhvr>
                                      <p:to>
                                        <p:strVal val="visible"/>
                                      </p:to>
                                    </p:set>
                                    <p:animEffect transition="in" filter="wipe(down)">
                                      <p:cBhvr>
                                        <p:cTn id="101" dur="500"/>
                                        <p:tgtEl>
                                          <p:spTgt spid="81"/>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arn(inVertical)">
                                      <p:cBhvr>
                                        <p:cTn id="10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animBg="1"/>
      <p:bldP spid="49" grpId="0" animBg="1"/>
      <p:bldP spid="50" grpId="0" animBg="1"/>
      <p:bldP spid="54" grpId="0" animBg="1"/>
      <p:bldP spid="57" grpId="0" animBg="1"/>
      <p:bldP spid="6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27BE3CD7-A2AD-410D-8196-395E38DEDB3C}"/>
              </a:ext>
            </a:extLst>
          </p:cNvPr>
          <p:cNvSpPr txBox="1"/>
          <p:nvPr/>
        </p:nvSpPr>
        <p:spPr>
          <a:xfrm>
            <a:off x="6980732" y="903028"/>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7" name="Rectangle 16">
            <a:extLst>
              <a:ext uri="{FF2B5EF4-FFF2-40B4-BE49-F238E27FC236}">
                <a16:creationId xmlns:a16="http://schemas.microsoft.com/office/drawing/2014/main" xmlns="" id="{12232E46-6F9B-4AE3-80EB-50AA725BFB27}"/>
              </a:ext>
            </a:extLst>
          </p:cNvPr>
          <p:cNvSpPr/>
          <p:nvPr/>
        </p:nvSpPr>
        <p:spPr>
          <a:xfrm>
            <a:off x="2819400" y="2067044"/>
            <a:ext cx="3048000"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Bài 2. </a:t>
            </a:r>
            <a:r>
              <a:rPr lang="en-US" sz="4500">
                <a:solidFill>
                  <a:srgbClr val="C00000"/>
                </a:solidFill>
                <a:latin typeface="Arial" panose="020B0604020202020204" pitchFamily="34" charset="0"/>
                <a:cs typeface="Arial" panose="020B0604020202020204" pitchFamily="34" charset="0"/>
              </a:rPr>
              <a:t>Số?</a:t>
            </a:r>
          </a:p>
        </p:txBody>
      </p:sp>
      <p:sp>
        <p:nvSpPr>
          <p:cNvPr id="18" name="TextBox 17">
            <a:extLst>
              <a:ext uri="{FF2B5EF4-FFF2-40B4-BE49-F238E27FC236}">
                <a16:creationId xmlns:a16="http://schemas.microsoft.com/office/drawing/2014/main" xmlns="" id="{D5B59ABC-3C95-4F62-83B2-3BA8E3E8ADBE}"/>
              </a:ext>
            </a:extLst>
          </p:cNvPr>
          <p:cNvSpPr txBox="1"/>
          <p:nvPr/>
        </p:nvSpPr>
        <p:spPr>
          <a:xfrm>
            <a:off x="838200" y="3386238"/>
            <a:ext cx="914400" cy="707886"/>
          </a:xfrm>
          <a:prstGeom prst="rect">
            <a:avLst/>
          </a:prstGeom>
          <a:noFill/>
        </p:spPr>
        <p:txBody>
          <a:bodyPr wrap="square" rtlCol="0">
            <a:spAutoFit/>
          </a:bodyPr>
          <a:lstStyle/>
          <a:p>
            <a:r>
              <a:rPr lang="en-US" sz="4000">
                <a:solidFill>
                  <a:srgbClr val="C00000"/>
                </a:solidFill>
                <a:latin typeface="Arial" panose="020B0604020202020204" pitchFamily="34" charset="0"/>
                <a:cs typeface="Arial" panose="020B0604020202020204" pitchFamily="34" charset="0"/>
              </a:rPr>
              <a:t>a)</a:t>
            </a:r>
          </a:p>
        </p:txBody>
      </p:sp>
      <p:pic>
        <p:nvPicPr>
          <p:cNvPr id="20" name="Picture 19">
            <a:extLst>
              <a:ext uri="{FF2B5EF4-FFF2-40B4-BE49-F238E27FC236}">
                <a16:creationId xmlns:a16="http://schemas.microsoft.com/office/drawing/2014/main" xmlns="" id="{B6B188B3-2515-4D9A-B4DC-050316DD3783}"/>
              </a:ext>
            </a:extLst>
          </p:cNvPr>
          <p:cNvPicPr>
            <a:picLocks noChangeAspect="1"/>
          </p:cNvPicPr>
          <p:nvPr/>
        </p:nvPicPr>
        <p:blipFill>
          <a:blip r:embed="rId2"/>
          <a:stretch>
            <a:fillRect/>
          </a:stretch>
        </p:blipFill>
        <p:spPr>
          <a:xfrm>
            <a:off x="1752600" y="3206239"/>
            <a:ext cx="6400800" cy="4791094"/>
          </a:xfrm>
          <a:prstGeom prst="rect">
            <a:avLst/>
          </a:prstGeom>
        </p:spPr>
      </p:pic>
      <p:sp>
        <p:nvSpPr>
          <p:cNvPr id="23" name="TextBox 22">
            <a:extLst>
              <a:ext uri="{FF2B5EF4-FFF2-40B4-BE49-F238E27FC236}">
                <a16:creationId xmlns:a16="http://schemas.microsoft.com/office/drawing/2014/main" xmlns="" id="{E688BDCF-45F3-41C6-8D7F-BADFD8903C25}"/>
              </a:ext>
            </a:extLst>
          </p:cNvPr>
          <p:cNvSpPr txBox="1"/>
          <p:nvPr/>
        </p:nvSpPr>
        <p:spPr>
          <a:xfrm>
            <a:off x="1302774" y="8103904"/>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24" name="Rectangle: Rounded Corners 23">
            <a:extLst>
              <a:ext uri="{FF2B5EF4-FFF2-40B4-BE49-F238E27FC236}">
                <a16:creationId xmlns:a16="http://schemas.microsoft.com/office/drawing/2014/main" xmlns="" id="{C3A34103-2475-4284-9D06-61BD0AE29957}"/>
              </a:ext>
            </a:extLst>
          </p:cNvPr>
          <p:cNvSpPr/>
          <p:nvPr/>
        </p:nvSpPr>
        <p:spPr>
          <a:xfrm>
            <a:off x="2445774" y="7955309"/>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xmlns="" id="{DD53C942-70BF-41F9-8821-015CCDC7E488}"/>
              </a:ext>
            </a:extLst>
          </p:cNvPr>
          <p:cNvSpPr txBox="1"/>
          <p:nvPr/>
        </p:nvSpPr>
        <p:spPr>
          <a:xfrm>
            <a:off x="3962400" y="8103904"/>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hình tam giác</a:t>
            </a:r>
          </a:p>
        </p:txBody>
      </p:sp>
      <p:sp>
        <p:nvSpPr>
          <p:cNvPr id="26" name="TextBox 25">
            <a:extLst>
              <a:ext uri="{FF2B5EF4-FFF2-40B4-BE49-F238E27FC236}">
                <a16:creationId xmlns:a16="http://schemas.microsoft.com/office/drawing/2014/main" xmlns="" id="{E1C5A88A-6073-4F7A-85EF-B83D1C7119DE}"/>
              </a:ext>
            </a:extLst>
          </p:cNvPr>
          <p:cNvSpPr txBox="1"/>
          <p:nvPr/>
        </p:nvSpPr>
        <p:spPr>
          <a:xfrm>
            <a:off x="1302774" y="9354673"/>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27" name="Rectangle: Rounded Corners 26">
            <a:extLst>
              <a:ext uri="{FF2B5EF4-FFF2-40B4-BE49-F238E27FC236}">
                <a16:creationId xmlns:a16="http://schemas.microsoft.com/office/drawing/2014/main" xmlns="" id="{FAE1AD4B-1089-4A6F-BF62-CB9032C1C2AB}"/>
              </a:ext>
            </a:extLst>
          </p:cNvPr>
          <p:cNvSpPr/>
          <p:nvPr/>
        </p:nvSpPr>
        <p:spPr>
          <a:xfrm>
            <a:off x="2445774" y="9206078"/>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xmlns="" id="{6F46CECC-9396-49B5-AD0B-AA36EB03EDBB}"/>
              </a:ext>
            </a:extLst>
          </p:cNvPr>
          <p:cNvSpPr txBox="1"/>
          <p:nvPr/>
        </p:nvSpPr>
        <p:spPr>
          <a:xfrm>
            <a:off x="3962400" y="9354673"/>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hình tứ giác</a:t>
            </a:r>
          </a:p>
        </p:txBody>
      </p:sp>
      <p:sp>
        <p:nvSpPr>
          <p:cNvPr id="29" name="TextBox 28">
            <a:extLst>
              <a:ext uri="{FF2B5EF4-FFF2-40B4-BE49-F238E27FC236}">
                <a16:creationId xmlns:a16="http://schemas.microsoft.com/office/drawing/2014/main" xmlns="" id="{4AF55404-693F-4B08-B6FC-79FA42851659}"/>
              </a:ext>
            </a:extLst>
          </p:cNvPr>
          <p:cNvSpPr txBox="1"/>
          <p:nvPr/>
        </p:nvSpPr>
        <p:spPr>
          <a:xfrm>
            <a:off x="9733764" y="3216171"/>
            <a:ext cx="914400" cy="707886"/>
          </a:xfrm>
          <a:prstGeom prst="rect">
            <a:avLst/>
          </a:prstGeom>
          <a:noFill/>
        </p:spPr>
        <p:txBody>
          <a:bodyPr wrap="square" rtlCol="0">
            <a:spAutoFit/>
          </a:bodyPr>
          <a:lstStyle/>
          <a:p>
            <a:r>
              <a:rPr lang="en-US" sz="4000">
                <a:solidFill>
                  <a:srgbClr val="C00000"/>
                </a:solidFill>
                <a:latin typeface="Arial" panose="020B0604020202020204" pitchFamily="34" charset="0"/>
                <a:cs typeface="Arial" panose="020B0604020202020204" pitchFamily="34" charset="0"/>
              </a:rPr>
              <a:t>b)</a:t>
            </a:r>
          </a:p>
        </p:txBody>
      </p:sp>
      <p:sp>
        <p:nvSpPr>
          <p:cNvPr id="32" name="TextBox 31">
            <a:extLst>
              <a:ext uri="{FF2B5EF4-FFF2-40B4-BE49-F238E27FC236}">
                <a16:creationId xmlns:a16="http://schemas.microsoft.com/office/drawing/2014/main" xmlns="" id="{98A7DB0E-5BEC-44F3-96AB-5F26C6E84E95}"/>
              </a:ext>
            </a:extLst>
          </p:cNvPr>
          <p:cNvSpPr txBox="1"/>
          <p:nvPr/>
        </p:nvSpPr>
        <p:spPr>
          <a:xfrm>
            <a:off x="10976487" y="7955309"/>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33" name="Rectangle: Rounded Corners 32">
            <a:extLst>
              <a:ext uri="{FF2B5EF4-FFF2-40B4-BE49-F238E27FC236}">
                <a16:creationId xmlns:a16="http://schemas.microsoft.com/office/drawing/2014/main" xmlns="" id="{2EEEC527-ED7F-4337-8915-382501827C49}"/>
              </a:ext>
            </a:extLst>
          </p:cNvPr>
          <p:cNvSpPr/>
          <p:nvPr/>
        </p:nvSpPr>
        <p:spPr>
          <a:xfrm>
            <a:off x="12119487" y="7806714"/>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xmlns="" id="{C87DD5CD-032D-4FAB-818D-ED8C8DE307A6}"/>
              </a:ext>
            </a:extLst>
          </p:cNvPr>
          <p:cNvSpPr txBox="1"/>
          <p:nvPr/>
        </p:nvSpPr>
        <p:spPr>
          <a:xfrm>
            <a:off x="13636113" y="7955309"/>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khối trụ</a:t>
            </a:r>
          </a:p>
        </p:txBody>
      </p:sp>
      <p:sp>
        <p:nvSpPr>
          <p:cNvPr id="35" name="TextBox 34">
            <a:extLst>
              <a:ext uri="{FF2B5EF4-FFF2-40B4-BE49-F238E27FC236}">
                <a16:creationId xmlns:a16="http://schemas.microsoft.com/office/drawing/2014/main" xmlns="" id="{01859D02-A46D-443C-891C-E454BE6C2D82}"/>
              </a:ext>
            </a:extLst>
          </p:cNvPr>
          <p:cNvSpPr txBox="1"/>
          <p:nvPr/>
        </p:nvSpPr>
        <p:spPr>
          <a:xfrm>
            <a:off x="10976487" y="9206078"/>
            <a:ext cx="1143000"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Có</a:t>
            </a:r>
          </a:p>
        </p:txBody>
      </p:sp>
      <p:sp>
        <p:nvSpPr>
          <p:cNvPr id="36" name="Rectangle: Rounded Corners 35">
            <a:extLst>
              <a:ext uri="{FF2B5EF4-FFF2-40B4-BE49-F238E27FC236}">
                <a16:creationId xmlns:a16="http://schemas.microsoft.com/office/drawing/2014/main" xmlns="" id="{0D877283-1F51-4576-8B62-0DB3E24C0D61}"/>
              </a:ext>
            </a:extLst>
          </p:cNvPr>
          <p:cNvSpPr/>
          <p:nvPr/>
        </p:nvSpPr>
        <p:spPr>
          <a:xfrm>
            <a:off x="12119487" y="905748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xmlns="" id="{5DFF80BB-8C30-4013-BBFC-61D26BEC4A93}"/>
              </a:ext>
            </a:extLst>
          </p:cNvPr>
          <p:cNvSpPr txBox="1"/>
          <p:nvPr/>
        </p:nvSpPr>
        <p:spPr>
          <a:xfrm>
            <a:off x="13636113" y="9206078"/>
            <a:ext cx="4884174" cy="707886"/>
          </a:xfrm>
          <a:prstGeom prst="rect">
            <a:avLst/>
          </a:prstGeom>
          <a:noFill/>
        </p:spPr>
        <p:txBody>
          <a:bodyPr wrap="square" rtlCol="0">
            <a:spAutoFit/>
          </a:bodyPr>
          <a:lstStyle/>
          <a:p>
            <a:r>
              <a:rPr lang="en-US" sz="4000">
                <a:solidFill>
                  <a:srgbClr val="0070C0"/>
                </a:solidFill>
                <a:latin typeface="Arial" panose="020B0604020202020204" pitchFamily="34" charset="0"/>
                <a:cs typeface="Arial" panose="020B0604020202020204" pitchFamily="34" charset="0"/>
              </a:rPr>
              <a:t>khối cầu</a:t>
            </a:r>
          </a:p>
        </p:txBody>
      </p:sp>
      <p:cxnSp>
        <p:nvCxnSpPr>
          <p:cNvPr id="39" name="Straight Connector 38">
            <a:extLst>
              <a:ext uri="{FF2B5EF4-FFF2-40B4-BE49-F238E27FC236}">
                <a16:creationId xmlns:a16="http://schemas.microsoft.com/office/drawing/2014/main" xmlns="" id="{40DE1B23-1DA2-433A-9374-ABE2C89BA7C3}"/>
              </a:ext>
            </a:extLst>
          </p:cNvPr>
          <p:cNvCxnSpPr>
            <a:cxnSpLocks/>
          </p:cNvCxnSpPr>
          <p:nvPr/>
        </p:nvCxnSpPr>
        <p:spPr>
          <a:xfrm flipH="1">
            <a:off x="7955526" y="2628900"/>
            <a:ext cx="1143000" cy="76581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xmlns="" id="{E3743D19-208A-4D44-BC09-C1A421A9EC40}"/>
              </a:ext>
            </a:extLst>
          </p:cNvPr>
          <p:cNvPicPr>
            <a:picLocks noChangeAspect="1"/>
          </p:cNvPicPr>
          <p:nvPr/>
        </p:nvPicPr>
        <p:blipFill>
          <a:blip r:embed="rId3"/>
          <a:stretch>
            <a:fillRect/>
          </a:stretch>
        </p:blipFill>
        <p:spPr>
          <a:xfrm>
            <a:off x="7155428" y="7810401"/>
            <a:ext cx="3569107" cy="2419350"/>
          </a:xfrm>
          <a:prstGeom prst="rect">
            <a:avLst/>
          </a:prstGeom>
        </p:spPr>
      </p:pic>
      <p:pic>
        <p:nvPicPr>
          <p:cNvPr id="44" name="Picture 43">
            <a:extLst>
              <a:ext uri="{FF2B5EF4-FFF2-40B4-BE49-F238E27FC236}">
                <a16:creationId xmlns:a16="http://schemas.microsoft.com/office/drawing/2014/main" xmlns="" id="{F6B60DE6-46A6-475F-AF97-20148E224984}"/>
              </a:ext>
            </a:extLst>
          </p:cNvPr>
          <p:cNvPicPr>
            <a:picLocks noChangeAspect="1"/>
          </p:cNvPicPr>
          <p:nvPr/>
        </p:nvPicPr>
        <p:blipFill>
          <a:blip r:embed="rId4"/>
          <a:stretch>
            <a:fillRect/>
          </a:stretch>
        </p:blipFill>
        <p:spPr>
          <a:xfrm>
            <a:off x="0" y="224442"/>
            <a:ext cx="2718619" cy="2668200"/>
          </a:xfrm>
          <a:prstGeom prst="rect">
            <a:avLst/>
          </a:prstGeom>
        </p:spPr>
      </p:pic>
      <p:pic>
        <p:nvPicPr>
          <p:cNvPr id="8194" name="Picture 2" descr="16,823 Shark Illustrations &amp;amp; Clip Art - iStock">
            <a:extLst>
              <a:ext uri="{FF2B5EF4-FFF2-40B4-BE49-F238E27FC236}">
                <a16:creationId xmlns:a16="http://schemas.microsoft.com/office/drawing/2014/main" xmlns="" id="{3FA89DF6-B314-4C61-822B-1D30B590E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5420" y="22255"/>
            <a:ext cx="2668200" cy="239767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xmlns="" id="{04F6BEAB-0562-480C-BBFD-4D6B2B703080}"/>
              </a:ext>
            </a:extLst>
          </p:cNvPr>
          <p:cNvPicPr>
            <a:picLocks noChangeAspect="1"/>
          </p:cNvPicPr>
          <p:nvPr/>
        </p:nvPicPr>
        <p:blipFill>
          <a:blip r:embed="rId6"/>
          <a:stretch>
            <a:fillRect/>
          </a:stretch>
        </p:blipFill>
        <p:spPr>
          <a:xfrm>
            <a:off x="12403396" y="2419928"/>
            <a:ext cx="3674804" cy="4690943"/>
          </a:xfrm>
          <a:prstGeom prst="rect">
            <a:avLst/>
          </a:prstGeom>
        </p:spPr>
      </p:pic>
      <p:sp>
        <p:nvSpPr>
          <p:cNvPr id="47" name="Rectangle: Rounded Corners 46">
            <a:extLst>
              <a:ext uri="{FF2B5EF4-FFF2-40B4-BE49-F238E27FC236}">
                <a16:creationId xmlns:a16="http://schemas.microsoft.com/office/drawing/2014/main" xmlns="" id="{601B9027-BC0C-4ACE-A437-5023E480A356}"/>
              </a:ext>
            </a:extLst>
          </p:cNvPr>
          <p:cNvSpPr/>
          <p:nvPr/>
        </p:nvSpPr>
        <p:spPr>
          <a:xfrm>
            <a:off x="2445774" y="793976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5</a:t>
            </a:r>
          </a:p>
        </p:txBody>
      </p:sp>
      <p:sp>
        <p:nvSpPr>
          <p:cNvPr id="48" name="Rectangle: Rounded Corners 47">
            <a:extLst>
              <a:ext uri="{FF2B5EF4-FFF2-40B4-BE49-F238E27FC236}">
                <a16:creationId xmlns:a16="http://schemas.microsoft.com/office/drawing/2014/main" xmlns="" id="{CF933F4A-06BE-4BFB-B584-5F1FEE75DB3A}"/>
              </a:ext>
            </a:extLst>
          </p:cNvPr>
          <p:cNvSpPr/>
          <p:nvPr/>
        </p:nvSpPr>
        <p:spPr>
          <a:xfrm>
            <a:off x="2419351" y="9206078"/>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3</a:t>
            </a:r>
          </a:p>
        </p:txBody>
      </p:sp>
      <p:sp>
        <p:nvSpPr>
          <p:cNvPr id="49" name="Rectangle: Rounded Corners 48">
            <a:extLst>
              <a:ext uri="{FF2B5EF4-FFF2-40B4-BE49-F238E27FC236}">
                <a16:creationId xmlns:a16="http://schemas.microsoft.com/office/drawing/2014/main" xmlns="" id="{639712A0-DD39-4C40-B2D7-8EBC1346FF7B}"/>
              </a:ext>
            </a:extLst>
          </p:cNvPr>
          <p:cNvSpPr/>
          <p:nvPr/>
        </p:nvSpPr>
        <p:spPr>
          <a:xfrm>
            <a:off x="12119487" y="780671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3</a:t>
            </a:r>
          </a:p>
        </p:txBody>
      </p:sp>
      <p:sp>
        <p:nvSpPr>
          <p:cNvPr id="50" name="Rectangle: Rounded Corners 49">
            <a:extLst>
              <a:ext uri="{FF2B5EF4-FFF2-40B4-BE49-F238E27FC236}">
                <a16:creationId xmlns:a16="http://schemas.microsoft.com/office/drawing/2014/main" xmlns="" id="{A5FDBF0B-99D4-4423-B36E-68EF4C31BD28}"/>
              </a:ext>
            </a:extLst>
          </p:cNvPr>
          <p:cNvSpPr/>
          <p:nvPr/>
        </p:nvSpPr>
        <p:spPr>
          <a:xfrm>
            <a:off x="12117031" y="9057483"/>
            <a:ext cx="1143000" cy="937171"/>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Arial" panose="020B0604020202020204" pitchFamily="34" charset="0"/>
                <a:cs typeface="Arial" panose="020B0604020202020204" pitchFamily="34" charset="0"/>
              </a:rPr>
              <a:t>4</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500"/>
                                        <p:tgtEl>
                                          <p:spTgt spid="42"/>
                                        </p:tgtEl>
                                      </p:cBhvr>
                                    </p:animEffect>
                                  </p:childTnLst>
                                </p:cTn>
                              </p:par>
                              <p:par>
                                <p:cTn id="41" presetID="2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arn(inVertical)">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barn(inVertical)">
                                      <p:cBhvr>
                                        <p:cTn id="70" dur="500"/>
                                        <p:tgtEl>
                                          <p:spTgt spid="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arn(inVertical)">
                                      <p:cBhvr>
                                        <p:cTn id="73" dur="500"/>
                                        <p:tgtEl>
                                          <p:spTgt spid="3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barn(inVertical)">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ppt_x"/>
                                          </p:val>
                                        </p:tav>
                                        <p:tav tm="100000">
                                          <p:val>
                                            <p:strVal val="#ppt_x"/>
                                          </p:val>
                                        </p:tav>
                                      </p:tavLst>
                                    </p:anim>
                                    <p:anim calcmode="lin" valueType="num">
                                      <p:cBhvr additive="base">
                                        <p:cTn id="8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ppt_x"/>
                                          </p:val>
                                        </p:tav>
                                        <p:tav tm="100000">
                                          <p:val>
                                            <p:strVal val="#ppt_x"/>
                                          </p:val>
                                        </p:tav>
                                      </p:tavLst>
                                    </p:anim>
                                    <p:anim calcmode="lin" valueType="num">
                                      <p:cBhvr additive="base">
                                        <p:cTn id="10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animBg="1"/>
      <p:bldP spid="25" grpId="0"/>
      <p:bldP spid="26" grpId="0"/>
      <p:bldP spid="27" grpId="0" animBg="1"/>
      <p:bldP spid="28" grpId="0"/>
      <p:bldP spid="29" grpId="0"/>
      <p:bldP spid="32" grpId="0"/>
      <p:bldP spid="33" grpId="0" animBg="1"/>
      <p:bldP spid="34" grpId="0"/>
      <p:bldP spid="35" grpId="0"/>
      <p:bldP spid="36" grpId="0" animBg="1"/>
      <p:bldP spid="37" grpId="0"/>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1FF777D7-4F2B-4968-B6A6-323CE43CB3E1}"/>
              </a:ext>
            </a:extLst>
          </p:cNvPr>
          <p:cNvSpPr txBox="1"/>
          <p:nvPr/>
        </p:nvSpPr>
        <p:spPr>
          <a:xfrm>
            <a:off x="7924800" y="917902"/>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8" name="Rectangle 17">
            <a:extLst>
              <a:ext uri="{FF2B5EF4-FFF2-40B4-BE49-F238E27FC236}">
                <a16:creationId xmlns:a16="http://schemas.microsoft.com/office/drawing/2014/main" xmlns="" id="{295356BC-8423-4538-B6D9-42C51F9CC008}"/>
              </a:ext>
            </a:extLst>
          </p:cNvPr>
          <p:cNvSpPr/>
          <p:nvPr/>
        </p:nvSpPr>
        <p:spPr>
          <a:xfrm>
            <a:off x="887361" y="2719132"/>
            <a:ext cx="12954000"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0242A5E0-600C-49EB-A52E-9E71513E2B7B}"/>
              </a:ext>
            </a:extLst>
          </p:cNvPr>
          <p:cNvSpPr txBox="1"/>
          <p:nvPr/>
        </p:nvSpPr>
        <p:spPr>
          <a:xfrm>
            <a:off x="582561" y="2871532"/>
            <a:ext cx="13716000" cy="1323439"/>
          </a:xfrm>
          <a:prstGeom prst="rect">
            <a:avLst/>
          </a:prstGeom>
          <a:noFill/>
        </p:spPr>
        <p:txBody>
          <a:bodyPr wrap="square">
            <a:spAutoFit/>
          </a:bodyPr>
          <a:lstStyle/>
          <a:p>
            <a:pPr algn="ctr"/>
            <a:r>
              <a:rPr lang="en-US" sz="4000" b="1">
                <a:solidFill>
                  <a:srgbClr val="C00000"/>
                </a:solidFill>
                <a:latin typeface="Arial" panose="020B0604020202020204" pitchFamily="34" charset="0"/>
                <a:cs typeface="Arial" panose="020B0604020202020204" pitchFamily="34" charset="0"/>
              </a:rPr>
              <a:t>Bài 3. </a:t>
            </a:r>
            <a:r>
              <a:rPr lang="nl-NL" sz="4000">
                <a:solidFill>
                  <a:srgbClr val="C00000"/>
                </a:solidFill>
                <a:effectLst/>
                <a:latin typeface="Arial" panose="020B0604020202020204" pitchFamily="34" charset="0"/>
                <a:ea typeface="Arial" panose="020B0604020202020204" pitchFamily="34" charset="0"/>
                <a:cs typeface="Arial" panose="020B0604020202020204" pitchFamily="34" charset="0"/>
              </a:rPr>
              <a:t>Đo và tính độ dài đường gấp khúc ABCDEG sau:</a:t>
            </a:r>
            <a:endParaRPr lang="en-US" sz="400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ctr"/>
            <a:endParaRPr lang="en-US" sz="4000">
              <a:solidFill>
                <a:srgbClr val="C0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2A8F5C17-2976-49B9-919C-DEEBD2297C24}"/>
              </a:ext>
            </a:extLst>
          </p:cNvPr>
          <p:cNvSpPr/>
          <p:nvPr/>
        </p:nvSpPr>
        <p:spPr>
          <a:xfrm>
            <a:off x="2438400" y="4309982"/>
            <a:ext cx="13411200" cy="507736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CFEBDE3A-232B-4665-9C21-0507FA8C6D7D}"/>
              </a:ext>
            </a:extLst>
          </p:cNvPr>
          <p:cNvPicPr>
            <a:picLocks noChangeAspect="1"/>
          </p:cNvPicPr>
          <p:nvPr/>
        </p:nvPicPr>
        <p:blipFill>
          <a:blip r:embed="rId2"/>
          <a:stretch>
            <a:fillRect/>
          </a:stretch>
        </p:blipFill>
        <p:spPr>
          <a:xfrm>
            <a:off x="2871812" y="4542696"/>
            <a:ext cx="12544376" cy="2072839"/>
          </a:xfrm>
          <a:prstGeom prst="rect">
            <a:avLst/>
          </a:prstGeom>
        </p:spPr>
      </p:pic>
      <p:sp>
        <p:nvSpPr>
          <p:cNvPr id="27" name="TextBox 26">
            <a:extLst>
              <a:ext uri="{FF2B5EF4-FFF2-40B4-BE49-F238E27FC236}">
                <a16:creationId xmlns:a16="http://schemas.microsoft.com/office/drawing/2014/main" xmlns="" id="{515EC699-851D-4C50-B922-244BF3651A1D}"/>
              </a:ext>
            </a:extLst>
          </p:cNvPr>
          <p:cNvSpPr txBox="1"/>
          <p:nvPr/>
        </p:nvSpPr>
        <p:spPr>
          <a:xfrm>
            <a:off x="2930013" y="7420853"/>
            <a:ext cx="10363200" cy="707886"/>
          </a:xfrm>
          <a:prstGeom prst="rect">
            <a:avLst/>
          </a:prstGeom>
          <a:noFill/>
        </p:spPr>
        <p:txBody>
          <a:bodyPr wrap="square">
            <a:spAutoFit/>
          </a:bodyPr>
          <a:lstStyle/>
          <a:p>
            <a:pPr marL="571500" indent="-571500">
              <a:buFont typeface="Courier New" panose="02070309020205020404" pitchFamily="49" charset="0"/>
              <a:buChar char="o"/>
            </a:pPr>
            <a:r>
              <a:rPr lang="en-US" sz="4000">
                <a:solidFill>
                  <a:srgbClr val="0070C0"/>
                </a:solidFill>
                <a:latin typeface="Arial" panose="020B0604020202020204" pitchFamily="34" charset="0"/>
                <a:cs typeface="Arial" panose="020B0604020202020204" pitchFamily="34" charset="0"/>
              </a:rPr>
              <a:t>Các em </a:t>
            </a:r>
            <a:r>
              <a:rPr lang="vi-VN" sz="4000" b="0" i="0">
                <a:solidFill>
                  <a:srgbClr val="0070C0"/>
                </a:solidFill>
                <a:effectLst/>
                <a:latin typeface="Arial" panose="020B0604020202020204" pitchFamily="34" charset="0"/>
                <a:cs typeface="Arial" panose="020B0604020202020204" pitchFamily="34" charset="0"/>
              </a:rPr>
              <a:t>dùng thước đo và điền kết quả</a:t>
            </a:r>
            <a:endParaRPr lang="en-US" sz="4000">
              <a:solidFill>
                <a:srgbClr val="0070C0"/>
              </a:solidFill>
              <a:latin typeface="Arial" panose="020B0604020202020204" pitchFamily="34" charset="0"/>
              <a:cs typeface="Arial" panose="020B0604020202020204" pitchFamily="34" charset="0"/>
            </a:endParaRPr>
          </a:p>
        </p:txBody>
      </p:sp>
      <p:pic>
        <p:nvPicPr>
          <p:cNvPr id="9218" name="Picture 2" descr="Trẻ Em, Mầm Non, Cô Trò, Tải hình PNG 288 - Free.Vector6.com">
            <a:extLst>
              <a:ext uri="{FF2B5EF4-FFF2-40B4-BE49-F238E27FC236}">
                <a16:creationId xmlns:a16="http://schemas.microsoft.com/office/drawing/2014/main" xmlns="" id="{EF54CBAE-1EC4-4E5F-8479-022BE1EA3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0" y="5472547"/>
            <a:ext cx="6819075" cy="55536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rẻ Em, Mầm Non, Em Nhỏ, Trẻ Con, Đi Học, Tải hình PNG 64 - Free.Vector6.com">
            <a:extLst>
              <a:ext uri="{FF2B5EF4-FFF2-40B4-BE49-F238E27FC236}">
                <a16:creationId xmlns:a16="http://schemas.microsoft.com/office/drawing/2014/main" xmlns="" id="{65EB36E6-34A0-434A-815A-CABFD42A6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983929" y="412383"/>
            <a:ext cx="4215580" cy="32862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rẻ Em, Mầm Non, Em Nhỏ, Trẻ Con, Tải hình PNG 55 - Free.Vector6.com">
            <a:extLst>
              <a:ext uri="{FF2B5EF4-FFF2-40B4-BE49-F238E27FC236}">
                <a16:creationId xmlns:a16="http://schemas.microsoft.com/office/drawing/2014/main" xmlns="" id="{F98E97E0-CC06-4812-B996-F33784411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361" y="1"/>
            <a:ext cx="5437239" cy="282929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ách vẽ hoa hoạt hình mới nhất 2021 - Vẽ.vn">
            <a:extLst>
              <a:ext uri="{FF2B5EF4-FFF2-40B4-BE49-F238E27FC236}">
                <a16:creationId xmlns:a16="http://schemas.microsoft.com/office/drawing/2014/main" xmlns="" id="{58FBDFEF-61C6-4EB5-9726-B6B122DFE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275" y="6090200"/>
            <a:ext cx="4410075" cy="4318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barn(inVertical)">
                                      <p:cBhvr>
                                        <p:cTn id="2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1FF777D7-4F2B-4968-B6A6-323CE43CB3E1}"/>
              </a:ext>
            </a:extLst>
          </p:cNvPr>
          <p:cNvSpPr txBox="1"/>
          <p:nvPr/>
        </p:nvSpPr>
        <p:spPr>
          <a:xfrm>
            <a:off x="7848600" y="523253"/>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8" name="Rectangle 17">
            <a:extLst>
              <a:ext uri="{FF2B5EF4-FFF2-40B4-BE49-F238E27FC236}">
                <a16:creationId xmlns:a16="http://schemas.microsoft.com/office/drawing/2014/main" xmlns="" id="{295356BC-8423-4538-B6D9-42C51F9CC008}"/>
              </a:ext>
            </a:extLst>
          </p:cNvPr>
          <p:cNvSpPr/>
          <p:nvPr/>
        </p:nvSpPr>
        <p:spPr>
          <a:xfrm>
            <a:off x="990600" y="2159929"/>
            <a:ext cx="11228439" cy="990600"/>
          </a:xfrm>
          <a:prstGeom prst="rect">
            <a:avLst/>
          </a:prstGeom>
          <a:solidFill>
            <a:schemeClr val="accent3">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0242A5E0-600C-49EB-A52E-9E71513E2B7B}"/>
              </a:ext>
            </a:extLst>
          </p:cNvPr>
          <p:cNvSpPr txBox="1"/>
          <p:nvPr/>
        </p:nvSpPr>
        <p:spPr>
          <a:xfrm>
            <a:off x="1170039" y="2374497"/>
            <a:ext cx="13716000" cy="1323439"/>
          </a:xfrm>
          <a:prstGeom prst="rect">
            <a:avLst/>
          </a:prstGeom>
          <a:noFill/>
        </p:spPr>
        <p:txBody>
          <a:bodyPr wrap="square">
            <a:spAutoFit/>
          </a:bodyPr>
          <a:lstStyle/>
          <a:p>
            <a:r>
              <a:rPr lang="en-US" sz="4000" b="1">
                <a:solidFill>
                  <a:srgbClr val="C00000"/>
                </a:solidFill>
                <a:latin typeface="Arial" panose="020B0604020202020204" pitchFamily="34" charset="0"/>
                <a:cs typeface="Arial" panose="020B0604020202020204" pitchFamily="34" charset="0"/>
              </a:rPr>
              <a:t>Bài 4. </a:t>
            </a:r>
            <a:r>
              <a:rPr lang="nl-NL" sz="4000">
                <a:solidFill>
                  <a:srgbClr val="C00000"/>
                </a:solidFill>
                <a:latin typeface="Arial" panose="020B0604020202020204" pitchFamily="34" charset="0"/>
                <a:cs typeface="Arial" panose="020B0604020202020204" pitchFamily="34" charset="0"/>
              </a:rPr>
              <a:t>Nam nhảy dây từ mấy giờ đến mấy giờ?</a:t>
            </a:r>
            <a:endParaRPr lang="en-US" sz="4000">
              <a:solidFill>
                <a:srgbClr val="C00000"/>
              </a:solidFill>
              <a:latin typeface="Arial" panose="020B0604020202020204" pitchFamily="34" charset="0"/>
              <a:cs typeface="Arial" panose="020B0604020202020204" pitchFamily="34" charset="0"/>
            </a:endParaRPr>
          </a:p>
          <a:p>
            <a:pPr algn="ctr"/>
            <a:endParaRPr lang="en-US" sz="4000">
              <a:solidFill>
                <a:srgbClr val="C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656CA67-7FBF-4075-BF1D-C6DEB7DA6501}"/>
              </a:ext>
            </a:extLst>
          </p:cNvPr>
          <p:cNvPicPr>
            <a:picLocks noChangeAspect="1"/>
          </p:cNvPicPr>
          <p:nvPr/>
        </p:nvPicPr>
        <p:blipFill>
          <a:blip r:embed="rId2"/>
          <a:stretch>
            <a:fillRect/>
          </a:stretch>
        </p:blipFill>
        <p:spPr>
          <a:xfrm>
            <a:off x="3794743" y="3605754"/>
            <a:ext cx="12649200" cy="5006975"/>
          </a:xfrm>
          <a:prstGeom prst="rect">
            <a:avLst/>
          </a:prstGeom>
        </p:spPr>
      </p:pic>
      <p:sp>
        <p:nvSpPr>
          <p:cNvPr id="15" name="TextBox 14">
            <a:extLst>
              <a:ext uri="{FF2B5EF4-FFF2-40B4-BE49-F238E27FC236}">
                <a16:creationId xmlns:a16="http://schemas.microsoft.com/office/drawing/2014/main" xmlns="" id="{FD49F5EB-8001-4FF2-9F22-6A9ABF8BF324}"/>
              </a:ext>
            </a:extLst>
          </p:cNvPr>
          <p:cNvSpPr txBox="1"/>
          <p:nvPr/>
        </p:nvSpPr>
        <p:spPr>
          <a:xfrm>
            <a:off x="4876800" y="8823651"/>
            <a:ext cx="12725400" cy="901593"/>
          </a:xfrm>
          <a:prstGeom prst="rect">
            <a:avLst/>
          </a:prstGeom>
          <a:noFill/>
        </p:spPr>
        <p:txBody>
          <a:bodyPr wrap="square">
            <a:spAutoFit/>
          </a:bodyPr>
          <a:lstStyle/>
          <a:p>
            <a:pPr marL="0" marR="0">
              <a:lnSpc>
                <a:spcPct val="150000"/>
              </a:lnSpc>
              <a:spcBef>
                <a:spcPts val="0"/>
              </a:spcBef>
              <a:spcAft>
                <a:spcPts val="1000"/>
              </a:spcAft>
            </a:pP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Bạn Nam nhảy dây từ</a:t>
            </a:r>
            <a:r>
              <a:rPr lang="nl-NL" sz="40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 </a:t>
            </a:r>
            <a:r>
              <a:rPr lang="nl-NL" sz="4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20 giờ 15 phút đến 8 giờ rưỡi</a:t>
            </a:r>
            <a:endParaRPr lang="en-US" sz="4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0242" name="Picture 2" descr="Trẻ Em, Mầm Non, Tải hình PNG 454 - Free.Vector6.com">
            <a:extLst>
              <a:ext uri="{FF2B5EF4-FFF2-40B4-BE49-F238E27FC236}">
                <a16:creationId xmlns:a16="http://schemas.microsoft.com/office/drawing/2014/main" xmlns="" id="{C7E839B1-7609-4144-BB6D-0FB591C39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7800" y="-317825"/>
            <a:ext cx="5124047" cy="426149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rẻ Em, Mầm Non, Vui Chơi, Tải hình PNG 335 - Free.Vector6.com">
            <a:extLst>
              <a:ext uri="{FF2B5EF4-FFF2-40B4-BE49-F238E27FC236}">
                <a16:creationId xmlns:a16="http://schemas.microsoft.com/office/drawing/2014/main" xmlns="" id="{3E164674-70AE-4E25-8DEE-1C4A454E4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208" y="2159929"/>
            <a:ext cx="9664325" cy="8778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CAA8C7E7-AA54-49B9-8236-84A4B16BA238}"/>
              </a:ext>
            </a:extLst>
          </p:cNvPr>
          <p:cNvSpPr/>
          <p:nvPr/>
        </p:nvSpPr>
        <p:spPr>
          <a:xfrm>
            <a:off x="4724400" y="8612729"/>
            <a:ext cx="12192000" cy="13234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Trẻ Em, Trẻ Con, Đứa Trẻ, Em Nhỏ, Mầm Non, Tải hình PNG 131 -  Free.Vector6.com">
            <a:extLst>
              <a:ext uri="{FF2B5EF4-FFF2-40B4-BE49-F238E27FC236}">
                <a16:creationId xmlns:a16="http://schemas.microsoft.com/office/drawing/2014/main" xmlns="" id="{F7184487-8197-42C8-8231-A1E569C8E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691" y="-1071026"/>
            <a:ext cx="4870252" cy="381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7922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15"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596"/>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1FF777D7-4F2B-4968-B6A6-323CE43CB3E1}"/>
              </a:ext>
            </a:extLst>
          </p:cNvPr>
          <p:cNvSpPr txBox="1"/>
          <p:nvPr/>
        </p:nvSpPr>
        <p:spPr>
          <a:xfrm>
            <a:off x="7772400" y="541962"/>
            <a:ext cx="5334000" cy="1015663"/>
          </a:xfrm>
          <a:prstGeom prst="rect">
            <a:avLst/>
          </a:prstGeom>
          <a:noFill/>
        </p:spPr>
        <p:txBody>
          <a:bodyPr wrap="square" rtlCol="0">
            <a:spAutoFit/>
          </a:bodyPr>
          <a:lstStyle/>
          <a:p>
            <a:r>
              <a:rPr lang="en-US" sz="6000" b="1">
                <a:solidFill>
                  <a:srgbClr val="00B050"/>
                </a:solidFill>
                <a:latin typeface="Arial" panose="020B0604020202020204" pitchFamily="34" charset="0"/>
                <a:cs typeface="Arial" panose="020B0604020202020204" pitchFamily="34" charset="0"/>
              </a:rPr>
              <a:t>LUYỆN TẬP</a:t>
            </a:r>
          </a:p>
        </p:txBody>
      </p:sp>
      <p:sp>
        <p:nvSpPr>
          <p:cNvPr id="12" name="TextBox 11">
            <a:extLst>
              <a:ext uri="{FF2B5EF4-FFF2-40B4-BE49-F238E27FC236}">
                <a16:creationId xmlns:a16="http://schemas.microsoft.com/office/drawing/2014/main" xmlns="" id="{5016129B-2A52-4339-A358-8E77634883A4}"/>
              </a:ext>
            </a:extLst>
          </p:cNvPr>
          <p:cNvSpPr txBox="1"/>
          <p:nvPr/>
        </p:nvSpPr>
        <p:spPr>
          <a:xfrm>
            <a:off x="352730" y="1645505"/>
            <a:ext cx="17449800" cy="2416239"/>
          </a:xfrm>
          <a:prstGeom prst="rect">
            <a:avLst/>
          </a:prstGeom>
          <a:noFill/>
        </p:spPr>
        <p:txBody>
          <a:bodyPr wrap="square">
            <a:spAutoFit/>
          </a:bodyPr>
          <a:lstStyle/>
          <a:p>
            <a:pPr marL="0" marR="0" algn="just">
              <a:lnSpc>
                <a:spcPct val="150000"/>
              </a:lnSpc>
              <a:spcBef>
                <a:spcPts val="0"/>
              </a:spcBef>
              <a:spcAft>
                <a:spcPts val="1000"/>
              </a:spcAft>
            </a:pPr>
            <a:r>
              <a:rPr lang="nl-NL" sz="3500" b="1">
                <a:solidFill>
                  <a:srgbClr val="C00000"/>
                </a:solidFill>
                <a:effectLst/>
                <a:latin typeface="Arial" panose="020B0604020202020204" pitchFamily="34" charset="0"/>
                <a:ea typeface="Arial" panose="020B0604020202020204" pitchFamily="34" charset="0"/>
                <a:cs typeface="Times New Roman" panose="02020603050405020304" pitchFamily="18" charset="0"/>
              </a:rPr>
              <a:t>Bài 5. </a:t>
            </a:r>
            <a:r>
              <a:rPr lang="nl-NL" sz="3500">
                <a:solidFill>
                  <a:srgbClr val="C00000"/>
                </a:solidFill>
                <a:effectLst/>
                <a:latin typeface="Arial" panose="020B0604020202020204" pitchFamily="34" charset="0"/>
                <a:ea typeface="Arial" panose="020B0604020202020204" pitchFamily="34" charset="0"/>
                <a:cs typeface="Times New Roman" panose="02020603050405020304" pitchFamily="18" charset="0"/>
              </a:rPr>
              <a:t>Một thang máy chở được tối đa 600 kg. Hiện tại, thang máy đó đã chở 570kg. Bạn Lan cân nặng 35 kg. Theo em, bạn Lan có thể vào tiếp trong thang máy đó được không?</a:t>
            </a:r>
            <a:endParaRPr lang="en-US" sz="35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BFB2FFC-B5C8-42E5-8D73-9717EB9748B5}"/>
              </a:ext>
            </a:extLst>
          </p:cNvPr>
          <p:cNvPicPr>
            <a:picLocks noChangeAspect="1"/>
          </p:cNvPicPr>
          <p:nvPr/>
        </p:nvPicPr>
        <p:blipFill>
          <a:blip r:embed="rId2"/>
          <a:stretch>
            <a:fillRect/>
          </a:stretch>
        </p:blipFill>
        <p:spPr>
          <a:xfrm>
            <a:off x="8534400" y="4708171"/>
            <a:ext cx="11125200" cy="5636342"/>
          </a:xfrm>
          <a:prstGeom prst="rect">
            <a:avLst/>
          </a:prstGeom>
        </p:spPr>
      </p:pic>
      <p:sp>
        <p:nvSpPr>
          <p:cNvPr id="16" name="TextBox 15">
            <a:extLst>
              <a:ext uri="{FF2B5EF4-FFF2-40B4-BE49-F238E27FC236}">
                <a16:creationId xmlns:a16="http://schemas.microsoft.com/office/drawing/2014/main" xmlns="" id="{0A89DB66-6269-4ED7-8A90-35AE9BC7DF4A}"/>
              </a:ext>
            </a:extLst>
          </p:cNvPr>
          <p:cNvSpPr txBox="1"/>
          <p:nvPr/>
        </p:nvSpPr>
        <p:spPr>
          <a:xfrm>
            <a:off x="513735" y="4883930"/>
            <a:ext cx="10156723" cy="5224700"/>
          </a:xfrm>
          <a:prstGeom prst="rect">
            <a:avLst/>
          </a:prstGeom>
          <a:noFill/>
        </p:spPr>
        <p:txBody>
          <a:bodyPr wrap="square">
            <a:spAutoFit/>
          </a:bodyPr>
          <a:lstStyle/>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Hiện tại, thang máy đó đã chở 570kg, nếu bạn Lan vào thì số cân nặng là:</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570 + 35 = 605 (kg) </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=&gt; Vượt quá tối đa 600 kg</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50000"/>
              </a:lnSpc>
              <a:spcBef>
                <a:spcPts val="0"/>
              </a:spcBef>
              <a:spcAft>
                <a:spcPts val="1000"/>
              </a:spcAft>
            </a:pP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Vì thế bạn Lan </a:t>
            </a:r>
            <a:r>
              <a:rPr lang="nl-NL" sz="3500">
                <a:solidFill>
                  <a:srgbClr val="0070C0"/>
                </a:solidFill>
                <a:latin typeface="Arial" panose="020B0604020202020204" pitchFamily="34" charset="0"/>
                <a:ea typeface="Arial" panose="020B0604020202020204" pitchFamily="34" charset="0"/>
                <a:cs typeface="Times New Roman" panose="02020603050405020304" pitchFamily="18" charset="0"/>
              </a:rPr>
              <a:t>không </a:t>
            </a:r>
            <a:r>
              <a:rPr lang="nl-NL" sz="3500">
                <a:solidFill>
                  <a:srgbClr val="0070C0"/>
                </a:solidFill>
                <a:effectLst/>
                <a:latin typeface="Arial" panose="020B0604020202020204" pitchFamily="34" charset="0"/>
                <a:ea typeface="Arial" panose="020B0604020202020204" pitchFamily="34" charset="0"/>
                <a:cs typeface="Times New Roman" panose="02020603050405020304" pitchFamily="18" charset="0"/>
              </a:rPr>
              <a:t>thể vào tiếp trong thang máy đó được</a:t>
            </a:r>
            <a:endParaRPr lang="en-US" sz="3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39FF2AED-3F1D-4566-A92D-CE985C918DB1}"/>
              </a:ext>
            </a:extLst>
          </p:cNvPr>
          <p:cNvSpPr/>
          <p:nvPr/>
        </p:nvSpPr>
        <p:spPr>
          <a:xfrm>
            <a:off x="377311" y="4914900"/>
            <a:ext cx="9585224" cy="519373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3CBB06A-BF99-4CFD-8171-89DD8265B166}"/>
              </a:ext>
            </a:extLst>
          </p:cNvPr>
          <p:cNvSpPr txBox="1"/>
          <p:nvPr/>
        </p:nvSpPr>
        <p:spPr>
          <a:xfrm>
            <a:off x="3763296" y="4077229"/>
            <a:ext cx="2180304" cy="630942"/>
          </a:xfrm>
          <a:prstGeom prst="rect">
            <a:avLst/>
          </a:prstGeom>
          <a:noFill/>
        </p:spPr>
        <p:txBody>
          <a:bodyPr wrap="square" rtlCol="0">
            <a:spAutoFit/>
          </a:bodyPr>
          <a:lstStyle/>
          <a:p>
            <a:r>
              <a:rPr lang="en-US" sz="3500" b="1">
                <a:solidFill>
                  <a:srgbClr val="00B0F0"/>
                </a:solidFill>
                <a:latin typeface="Arial" panose="020B0604020202020204" pitchFamily="34" charset="0"/>
                <a:cs typeface="Arial" panose="020B0604020202020204" pitchFamily="34" charset="0"/>
              </a:rPr>
              <a:t>Bài giải</a:t>
            </a:r>
          </a:p>
        </p:txBody>
      </p:sp>
      <p:pic>
        <p:nvPicPr>
          <p:cNvPr id="11266" name="Picture 2" descr="Trẻ Em, Trẻ Con, Đứa Trẻ, Em Nhỏ, Mầm Non, Tải hình PNG 144 -  Free.Vector6.com">
            <a:extLst>
              <a:ext uri="{FF2B5EF4-FFF2-40B4-BE49-F238E27FC236}">
                <a16:creationId xmlns:a16="http://schemas.microsoft.com/office/drawing/2014/main" xmlns="" id="{6F6B580C-0CAA-4C6E-A373-76D2F8464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497" y="3695700"/>
            <a:ext cx="4028770" cy="36057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rẻ Em, Trẻ Con, Đứa Trẻ, Em Nhỏ, Mầm Non, Tải hình PNG 131 -  Free.Vector6.com">
            <a:extLst>
              <a:ext uri="{FF2B5EF4-FFF2-40B4-BE49-F238E27FC236}">
                <a16:creationId xmlns:a16="http://schemas.microsoft.com/office/drawing/2014/main" xmlns="" id="{C821B4F9-2C8F-447A-BA05-46A895056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1800" y="-893544"/>
            <a:ext cx="4688996" cy="32963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Trẻ Em, Vui Chơi, Mầm Non, Tải hình PNG 178 - Free.Vector6.com">
            <a:extLst>
              <a:ext uri="{FF2B5EF4-FFF2-40B4-BE49-F238E27FC236}">
                <a16:creationId xmlns:a16="http://schemas.microsoft.com/office/drawing/2014/main" xmlns="" id="{84A938AA-2EC2-4E19-B14C-A51C10441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796" y="-1221826"/>
            <a:ext cx="57150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25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barn(inVertical)">
                                      <p:cBhvr>
                                        <p:cTn id="28" dur="500"/>
                                        <p:tgtEl>
                                          <p:spTgt spid="16">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barn(inVertical)">
                                      <p:cBhvr>
                                        <p:cTn id="31" dur="5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 calcmode="lin" valueType="num">
                                      <p:cBhvr additive="base">
                                        <p:cTn id="36"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barn(inVertical)">
                                      <p:cBhvr>
                                        <p:cTn id="4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363</Words>
  <Application>Microsoft Office PowerPoint</Application>
  <PresentationFormat>Custom</PresentationFormat>
  <Paragraphs>61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Nunito</vt:lpstr>
      <vt:lpstr>Aachen</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Pet Birthday Doodle Illustrations Events and Special Interest Presentation</dc:title>
  <dc:creator>ô Đ</dc:creator>
  <cp:lastModifiedBy>MTBA</cp:lastModifiedBy>
  <cp:revision>3</cp:revision>
  <dcterms:created xsi:type="dcterms:W3CDTF">2006-08-16T00:00:00Z</dcterms:created>
  <dcterms:modified xsi:type="dcterms:W3CDTF">2022-04-06T00:55:58Z</dcterms:modified>
  <dc:identifier>DAEstWGU6vw</dc:identifier>
</cp:coreProperties>
</file>