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4" r:id="rId1"/>
    <p:sldMasterId id="2147483686" r:id="rId2"/>
    <p:sldMasterId id="2147483688" r:id="rId3"/>
    <p:sldMasterId id="2147483700" r:id="rId4"/>
  </p:sldMasterIdLst>
  <p:notesMasterIdLst>
    <p:notesMasterId r:id="rId46"/>
  </p:notesMasterIdLst>
  <p:sldIdLst>
    <p:sldId id="257" r:id="rId5"/>
    <p:sldId id="258" r:id="rId6"/>
    <p:sldId id="259" r:id="rId7"/>
    <p:sldId id="260" r:id="rId8"/>
    <p:sldId id="261" r:id="rId9"/>
    <p:sldId id="262" r:id="rId10"/>
    <p:sldId id="263" r:id="rId11"/>
    <p:sldId id="264" r:id="rId12"/>
    <p:sldId id="265" r:id="rId13"/>
    <p:sldId id="266" r:id="rId14"/>
    <p:sldId id="268" r:id="rId15"/>
    <p:sldId id="269" r:id="rId16"/>
    <p:sldId id="270" r:id="rId17"/>
    <p:sldId id="271" r:id="rId18"/>
    <p:sldId id="279" r:id="rId19"/>
    <p:sldId id="278" r:id="rId20"/>
    <p:sldId id="302" r:id="rId21"/>
    <p:sldId id="273" r:id="rId22"/>
    <p:sldId id="274" r:id="rId23"/>
    <p:sldId id="275" r:id="rId24"/>
    <p:sldId id="276" r:id="rId25"/>
    <p:sldId id="280" r:id="rId26"/>
    <p:sldId id="281" r:id="rId27"/>
    <p:sldId id="282" r:id="rId28"/>
    <p:sldId id="283" r:id="rId29"/>
    <p:sldId id="303" r:id="rId30"/>
    <p:sldId id="284" r:id="rId31"/>
    <p:sldId id="285" r:id="rId32"/>
    <p:sldId id="286" r:id="rId33"/>
    <p:sldId id="288" r:id="rId34"/>
    <p:sldId id="287" r:id="rId35"/>
    <p:sldId id="289" r:id="rId36"/>
    <p:sldId id="291" r:id="rId37"/>
    <p:sldId id="292" r:id="rId38"/>
    <p:sldId id="293" r:id="rId39"/>
    <p:sldId id="294" r:id="rId40"/>
    <p:sldId id="295" r:id="rId41"/>
    <p:sldId id="296" r:id="rId42"/>
    <p:sldId id="297" r:id="rId43"/>
    <p:sldId id="299" r:id="rId44"/>
    <p:sldId id="301" r:id="rId45"/>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70" d="100"/>
          <a:sy n="70" d="100"/>
        </p:scale>
        <p:origin x="702"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656198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95359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1359969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591961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687965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405866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0446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758599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956778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879587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506975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54620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668536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192548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1506661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425488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434267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446377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1408382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246295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2022/11/23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2022/11/23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2022/11/23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80777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84740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02346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22162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9934566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7057A-3CB6-4482-95B3-991E6705BD35}"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C7057A-3CB6-4482-95B3-991E6705BD35}"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7057A-3CB6-4482-95B3-991E6705BD35}"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7057A-3CB6-4482-95B3-991E6705BD35}" type="datetimeFigureOut">
              <a:rPr lang="en-US" smtClean="0"/>
              <a:t>11/23/2022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7057A-3CB6-4482-95B3-991E6705BD35}" type="datetimeFigureOut">
              <a:rPr lang="en-US" smtClean="0"/>
              <a:t>11/23/2022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0310048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7057A-3CB6-4482-95B3-991E6705BD35}" type="datetimeFigureOut">
              <a:rPr lang="en-US" smtClean="0"/>
              <a:t>11/23/2022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19572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1690784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1669894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2022/11/23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75" r:id="rId1"/>
    <p:sldLayoutId id="2147483676" r:id="rId2"/>
    <p:sldLayoutId id="2147483726" r:id="rId3"/>
    <p:sldLayoutId id="2147483725" r:id="rId4"/>
    <p:sldLayoutId id="2147483724" r:id="rId5"/>
    <p:sldLayoutId id="2147483723" r:id="rId6"/>
    <p:sldLayoutId id="2147483722"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727" r:id="rId17"/>
    <p:sldLayoutId id="2147483728" r:id="rId18"/>
    <p:sldLayoutId id="2147483729" r:id="rId19"/>
    <p:sldLayoutId id="2147483730" r:id="rId20"/>
    <p:sldLayoutId id="2147483673"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11/23/2022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3" Type="http://schemas.openxmlformats.org/officeDocument/2006/relationships/image" Target="../media/image12.png"/><Relationship Id="rId18" Type="http://schemas.microsoft.com/office/2007/relationships/hdphoto" Target="../media/hdphoto9.wdp"/><Relationship Id="rId26" Type="http://schemas.openxmlformats.org/officeDocument/2006/relationships/slide" Target="slide4.xml"/><Relationship Id="rId21" Type="http://schemas.openxmlformats.org/officeDocument/2006/relationships/image" Target="../media/image16.png"/><Relationship Id="rId34" Type="http://schemas.microsoft.com/office/2007/relationships/hdphoto" Target="../media/hdphoto14.wdp"/><Relationship Id="rId7" Type="http://schemas.openxmlformats.org/officeDocument/2006/relationships/image" Target="../media/image9.png"/><Relationship Id="rId12" Type="http://schemas.microsoft.com/office/2007/relationships/hdphoto" Target="../media/hdphoto6.wdp"/><Relationship Id="rId17" Type="http://schemas.openxmlformats.org/officeDocument/2006/relationships/image" Target="../media/image14.png"/><Relationship Id="rId25" Type="http://schemas.openxmlformats.org/officeDocument/2006/relationships/slide" Target="slide7.xml"/><Relationship Id="rId33" Type="http://schemas.openxmlformats.org/officeDocument/2006/relationships/image" Target="../media/image21.png"/><Relationship Id="rId2" Type="http://schemas.openxmlformats.org/officeDocument/2006/relationships/notesSlide" Target="../notesSlides/notesSlide1.xml"/><Relationship Id="rId16" Type="http://schemas.microsoft.com/office/2007/relationships/hdphoto" Target="../media/hdphoto8.wdp"/><Relationship Id="rId20" Type="http://schemas.microsoft.com/office/2007/relationships/hdphoto" Target="../media/hdphoto10.wdp"/><Relationship Id="rId29"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11.png"/><Relationship Id="rId24" Type="http://schemas.openxmlformats.org/officeDocument/2006/relationships/slide" Target="slide5.xml"/><Relationship Id="rId32" Type="http://schemas.microsoft.com/office/2007/relationships/hdphoto" Target="../media/hdphoto13.wdp"/><Relationship Id="rId37" Type="http://schemas.microsoft.com/office/2007/relationships/hdphoto" Target="../media/hdphoto15.wdp"/><Relationship Id="rId5" Type="http://schemas.openxmlformats.org/officeDocument/2006/relationships/image" Target="../media/image8.png"/><Relationship Id="rId15" Type="http://schemas.openxmlformats.org/officeDocument/2006/relationships/image" Target="../media/image13.png"/><Relationship Id="rId23" Type="http://schemas.openxmlformats.org/officeDocument/2006/relationships/slide" Target="slide3.xml"/><Relationship Id="rId28" Type="http://schemas.openxmlformats.org/officeDocument/2006/relationships/image" Target="../media/image18.GIF"/><Relationship Id="rId36" Type="http://schemas.openxmlformats.org/officeDocument/2006/relationships/image" Target="../media/image23.png"/><Relationship Id="rId10" Type="http://schemas.microsoft.com/office/2007/relationships/hdphoto" Target="../media/hdphoto5.wdp"/><Relationship Id="rId19" Type="http://schemas.openxmlformats.org/officeDocument/2006/relationships/image" Target="../media/image15.png"/><Relationship Id="rId31" Type="http://schemas.openxmlformats.org/officeDocument/2006/relationships/image" Target="../media/image20.png"/><Relationship Id="rId4" Type="http://schemas.microsoft.com/office/2007/relationships/hdphoto" Target="../media/hdphoto2.wdp"/><Relationship Id="rId9" Type="http://schemas.openxmlformats.org/officeDocument/2006/relationships/image" Target="../media/image10.png"/><Relationship Id="rId14" Type="http://schemas.microsoft.com/office/2007/relationships/hdphoto" Target="../media/hdphoto7.wdp"/><Relationship Id="rId22" Type="http://schemas.microsoft.com/office/2007/relationships/hdphoto" Target="../media/hdphoto11.wdp"/><Relationship Id="rId27" Type="http://schemas.openxmlformats.org/officeDocument/2006/relationships/image" Target="../media/image17.png"/><Relationship Id="rId30" Type="http://schemas.microsoft.com/office/2007/relationships/hdphoto" Target="../media/hdphoto12.wdp"/><Relationship Id="rId35" Type="http://schemas.openxmlformats.org/officeDocument/2006/relationships/image" Target="../media/image22.png"/><Relationship Id="rId8" Type="http://schemas.microsoft.com/office/2007/relationships/hdphoto" Target="../media/hdphoto4.wdp"/><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42.GIF"/><Relationship Id="rId4" Type="http://schemas.openxmlformats.org/officeDocument/2006/relationships/image" Target="../media/image41.GIF"/></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28.jpe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2.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jpe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28.jpe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2.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GIF"/><Relationship Id="rId18" Type="http://schemas.openxmlformats.org/officeDocument/2006/relationships/slide" Target="slide35.xml"/><Relationship Id="rId3" Type="http://schemas.openxmlformats.org/officeDocument/2006/relationships/audio" Target="../media/audio4.wav"/><Relationship Id="rId21" Type="http://schemas.openxmlformats.org/officeDocument/2006/relationships/image" Target="../media/image67.png"/><Relationship Id="rId7" Type="http://schemas.openxmlformats.org/officeDocument/2006/relationships/image" Target="../media/image56.png"/><Relationship Id="rId12" Type="http://schemas.openxmlformats.org/officeDocument/2006/relationships/image" Target="../media/image61.GIF"/><Relationship Id="rId17" Type="http://schemas.openxmlformats.org/officeDocument/2006/relationships/image" Target="../media/image65.png"/><Relationship Id="rId2" Type="http://schemas.openxmlformats.org/officeDocument/2006/relationships/notesSlide" Target="../notesSlides/notesSlide17.xml"/><Relationship Id="rId16" Type="http://schemas.openxmlformats.org/officeDocument/2006/relationships/slide" Target="slide34.xml"/><Relationship Id="rId20" Type="http://schemas.openxmlformats.org/officeDocument/2006/relationships/slide" Target="slide36.xml"/><Relationship Id="rId1" Type="http://schemas.openxmlformats.org/officeDocument/2006/relationships/slideLayout" Target="../slideLayouts/slideLayout35.xml"/><Relationship Id="rId6" Type="http://schemas.openxmlformats.org/officeDocument/2006/relationships/image" Target="../media/image55.png"/><Relationship Id="rId11" Type="http://schemas.openxmlformats.org/officeDocument/2006/relationships/image" Target="../media/image60.GIF"/><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68.png"/><Relationship Id="rId10" Type="http://schemas.openxmlformats.org/officeDocument/2006/relationships/image" Target="../media/image59.GIF"/><Relationship Id="rId19" Type="http://schemas.openxmlformats.org/officeDocument/2006/relationships/image" Target="../media/image66.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slide" Target="slide37.xml"/></Relationships>
</file>

<file path=ppt/slides/_rels/slide3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69.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69.pn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69.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69.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0.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slideLayout" Target="../slideLayouts/slideLayout35.xml"/><Relationship Id="rId5" Type="http://schemas.openxmlformats.org/officeDocument/2006/relationships/image" Target="../media/image30.pn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28.jpe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rot="956664">
            <a:off x="7750684" y="372752"/>
            <a:ext cx="4495800" cy="2219889"/>
          </a:xfrm>
          <a:prstGeom prst="cloudCallout">
            <a:avLst>
              <a:gd name="adj1" fmla="val -175320"/>
              <a:gd name="adj2" fmla="val 130943"/>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a:t>
            </a: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Ôn và khởi động nhé lớp 2...</a:t>
            </a:r>
            <a:endParaRPr lang="en-US" sz="1600" dirty="0">
              <a:latin typeface="Times New Roman" panose="02020603050405020304" pitchFamily="18" charset="0"/>
              <a:cs typeface="Times New Roman" panose="02020603050405020304" pitchFamily="18" charset="0"/>
            </a:endParaRPr>
          </a:p>
        </p:txBody>
      </p:sp>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5845" y="138748"/>
            <a:ext cx="10972800" cy="1143000"/>
          </a:xfrm>
        </p:spPr>
        <p:txBody>
          <a:bodyPr>
            <a:normAutofit/>
          </a:bodyPr>
          <a:lstStyle/>
          <a:p>
            <a:pPr algn="ctr"/>
            <a:r>
              <a:rPr lang="en-US" sz="3700">
                <a:latin typeface="Arial-Rounded" panose="020B0500000000000000" pitchFamily="34" charset="0"/>
                <a:cs typeface="Arial-Rounded" panose="020B0500000000000000" pitchFamily="34" charset="0"/>
              </a:rPr>
              <a:t>1. Các bạn trong tranh đang chơi trò chơi gì?</a:t>
            </a:r>
          </a:p>
        </p:txBody>
      </p:sp>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pic>
        <p:nvPicPr>
          <p:cNvPr id="3" name="Picture 2" descr="Capture"/>
          <p:cNvPicPr>
            <a:picLocks noChangeAspect="1"/>
          </p:cNvPicPr>
          <p:nvPr/>
        </p:nvPicPr>
        <p:blipFill>
          <a:blip r:embed="rId4"/>
          <a:stretch>
            <a:fillRect/>
          </a:stretch>
        </p:blipFill>
        <p:spPr>
          <a:xfrm>
            <a:off x="2750820" y="1282065"/>
            <a:ext cx="8364855" cy="4220210"/>
          </a:xfrm>
          <a:prstGeom prst="rect">
            <a:avLst/>
          </a:prstGeom>
        </p:spPr>
      </p:pic>
      <p:sp>
        <p:nvSpPr>
          <p:cNvPr id="5" name="Cloud Callout 4"/>
          <p:cNvSpPr/>
          <p:nvPr/>
        </p:nvSpPr>
        <p:spPr>
          <a:xfrm>
            <a:off x="293370" y="1269365"/>
            <a:ext cx="3914775" cy="1399540"/>
          </a:xfrm>
          <a:prstGeom prst="cloudCallout">
            <a:avLst>
              <a:gd name="adj1" fmla="val 37527"/>
              <a:gd name="adj2" fmla="val 748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endParaRPr lang="en-US" sz="2800" b="1" dirty="0">
              <a:latin typeface="Times New Roman" panose="02020603050405020304" pitchFamily="18" charset="0"/>
              <a:cs typeface="Times New Roman" panose="02020603050405020304" pitchFamily="18" charset="0"/>
            </a:endParaRPr>
          </a:p>
        </p:txBody>
      </p:sp>
      <p:sp>
        <p:nvSpPr>
          <p:cNvPr id="6" name="Title 1"/>
          <p:cNvSpPr>
            <a:spLocks noGrp="1"/>
          </p:cNvSpPr>
          <p:nvPr/>
        </p:nvSpPr>
        <p:spPr>
          <a:xfrm>
            <a:off x="2750820" y="535209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US" sz="3700" dirty="0">
                <a:latin typeface="Arial-Rounded" panose="020B0500000000000000" pitchFamily="34" charset="0"/>
                <a:cs typeface="Arial-Rounded" panose="020B0500000000000000" pitchFamily="34" charset="0"/>
              </a:rPr>
              <a:t>2. </a:t>
            </a:r>
            <a:r>
              <a:rPr lang="en-US" sz="3700" dirty="0" err="1">
                <a:latin typeface="Times New Roman" panose="02020603050405020304" pitchFamily="18" charset="0"/>
                <a:cs typeface="Times New Roman" panose="02020603050405020304" pitchFamily="18" charset="0"/>
              </a:rPr>
              <a:t>Em</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biết</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gì</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về</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trò</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chơi</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này</a:t>
            </a:r>
            <a:r>
              <a:rPr lang="en-US" sz="3700" dirty="0">
                <a:latin typeface="Times New Roman" panose="02020603050405020304" pitchFamily="18" charset="0"/>
                <a:cs typeface="Times New Roman" panose="02020603050405020304" pitchFamily="18" charset="0"/>
              </a:rPr>
              <a:t>?</a:t>
            </a:r>
          </a:p>
        </p:txBody>
      </p:sp>
      <p:sp>
        <p:nvSpPr>
          <p:cNvPr id="7" name="Cloud Callout 6"/>
          <p:cNvSpPr/>
          <p:nvPr/>
        </p:nvSpPr>
        <p:spPr>
          <a:xfrm>
            <a:off x="5416550" y="1066165"/>
            <a:ext cx="4239260" cy="2007870"/>
          </a:xfrm>
          <a:prstGeom prst="cloudCallout">
            <a:avLst>
              <a:gd name="adj1" fmla="val -20251"/>
              <a:gd name="adj2" fmla="val 813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dài</a:t>
            </a:r>
            <a:endParaRPr lang="en-US" sz="28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D7DCF319-69BA-4AB7-A1A9-42B631310C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p:bldP spid="6" grpId="1"/>
      <p:bldP spid="7" grpId="0" bldLvl="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no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Sáo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vang</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Sao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trôi</a:t>
            </a:r>
            <a:r>
              <a:rPr lang="en-US" sz="2800" b="1" dirty="0">
                <a:latin typeface="Times New Roman" panose="02020603050405020304" pitchFamily="18" charset="0"/>
                <a:cs typeface="Times New Roman" panose="02020603050405020304" pitchFamily="18" charset="0"/>
              </a:rPr>
              <a:t> qua</a:t>
            </a: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vàng</a:t>
            </a:r>
            <a:endParaRPr lang="en-US"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no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Tiếng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ngần</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hay </a:t>
            </a:r>
            <a:r>
              <a:rPr lang="en-US" sz="2800" b="1" dirty="0" err="1">
                <a:latin typeface="Times New Roman" panose="02020603050405020304" pitchFamily="18" charset="0"/>
                <a:cs typeface="Times New Roman" panose="02020603050405020304" pitchFamily="18" charset="0"/>
              </a:rPr>
              <a:t>chiếc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thuyền</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Trôi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Ngân</a:t>
            </a:r>
            <a:endParaRPr lang="en-US" sz="2800" b="1" dirty="0">
              <a:latin typeface="Times New Roman" panose="02020603050405020304" pitchFamily="18" charset="0"/>
              <a:cs typeface="Times New Roman" panose="02020603050405020304" pitchFamily="18" charset="0"/>
            </a:endParaRPr>
          </a:p>
          <a:p>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no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Tiếng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vơi</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cau</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Phơi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endParaRPr lang="en-US" sz="2800" b="1"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Xong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hái</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lưỡi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liềm</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Ai </a:t>
            </a:r>
            <a:r>
              <a:rPr lang="en-US" sz="2800" b="1" dirty="0" err="1">
                <a:latin typeface="Times New Roman" panose="02020603050405020304" pitchFamily="18" charset="0"/>
                <a:cs typeface="Times New Roman" panose="02020603050405020304" pitchFamily="18" charset="0"/>
              </a:rPr>
              <a:t>quên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endParaRPr lang="en-US" sz="2800" b="1"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sym typeface="+mn-ea"/>
              </a:rPr>
              <a:t>Cánh</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diều</a:t>
            </a:r>
            <a:r>
              <a:rPr lang="en-US" sz="2800" b="1" dirty="0">
                <a:latin typeface="Times New Roman" panose="02020603050405020304" pitchFamily="18" charset="0"/>
                <a:cs typeface="Times New Roman" panose="02020603050405020304" pitchFamily="18" charset="0"/>
                <a:sym typeface="+mn-ea"/>
              </a:rPr>
              <a:t> no </a:t>
            </a:r>
            <a:r>
              <a:rPr lang="en-US" sz="2800" b="1" dirty="0" err="1">
                <a:latin typeface="Times New Roman" panose="02020603050405020304" pitchFamily="18" charset="0"/>
                <a:cs typeface="Times New Roman" panose="02020603050405020304" pitchFamily="18" charset="0"/>
                <a:sym typeface="+mn-ea"/>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sym typeface="+mn-ea"/>
              </a:rPr>
              <a:t>Nhạc</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trời</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réo</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vang</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sym typeface="+mn-ea"/>
              </a:rPr>
              <a:t>Tiếng</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diều</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xanh</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lúa</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sym typeface="+mn-ea"/>
              </a:rPr>
              <a:t>Uốn</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cong</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tre</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làng</a:t>
            </a:r>
            <a:endParaRPr lang="en-US" sz="2800" b="1" dirty="0">
              <a:latin typeface="Times New Roman" panose="02020603050405020304" pitchFamily="18" charset="0"/>
              <a:cs typeface="Times New Roman" panose="02020603050405020304" pitchFamily="18" charset="0"/>
              <a:sym typeface="+mn-ea"/>
            </a:endParaRPr>
          </a:p>
          <a:p>
            <a:pPr algn="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Trần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Khoa</a:t>
            </a:r>
            <a:r>
              <a:rPr lang="en-US" sz="2800" b="1"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THẢ </a:t>
            </a:r>
            <a:r>
              <a:rPr lang="en-US" sz="2800" b="1" dirty="0">
                <a:latin typeface="Times New Roman" panose="02020603050405020304" pitchFamily="18" charset="0"/>
                <a:cs typeface="Times New Roman" panose="02020603050405020304" pitchFamily="18" charset="0"/>
              </a:rPr>
              <a:t>DIỀU</a:t>
            </a:r>
          </a:p>
        </p:txBody>
      </p:sp>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 mẫu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1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3"/>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endParaRPr lang="en-US" sz="2800" dirty="0">
              <a:latin typeface="Times New Roman" panose="02020603050405020304" pitchFamily="18" charset="0"/>
              <a:cs typeface="Times New Roman" panose="02020603050405020304" pitchFamily="18" charset="0"/>
              <a:sym typeface="+mn-ea"/>
            </a:endParaRP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THẢ </a:t>
            </a:r>
            <a:r>
              <a:rPr lang="en-US" sz="2800" b="1" dirty="0">
                <a:latin typeface="Times New Roman" panose="02020603050405020304" pitchFamily="18" charset="0"/>
                <a:cs typeface="Times New Roman" panose="02020603050405020304" pitchFamily="18" charset="0"/>
              </a:rPr>
              <a:t>DIỀU</a:t>
            </a:r>
          </a:p>
        </p:txBody>
      </p:sp>
      <p:sp>
        <p:nvSpPr>
          <p:cNvPr id="3" name="Rounded Rectangle 2"/>
          <p:cNvSpPr/>
          <p:nvPr/>
        </p:nvSpPr>
        <p:spPr>
          <a:xfrm>
            <a:off x="8018588" y="232092"/>
            <a:ext cx="4300220" cy="592455"/>
          </a:xfrm>
          <a:prstGeom prst="roundRect">
            <a:avLst/>
          </a:prstGeom>
          <a:solidFill>
            <a:schemeClr val="accent6">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Luyện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khó</a:t>
            </a:r>
            <a:endParaRPr lang="en-US" sz="3600"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2092325" y="846455"/>
            <a:ext cx="959485" cy="889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092325" y="6452235"/>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685155" y="5693410"/>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774940" y="5267960"/>
            <a:ext cx="12109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3" grpId="0" animBg="1"/>
      <p:bldP spid="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3"/>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endParaRPr lang="en-US" sz="2800" dirty="0">
              <a:latin typeface="Times New Roman" panose="02020603050405020304" pitchFamily="18" charset="0"/>
              <a:cs typeface="Times New Roman" panose="02020603050405020304" pitchFamily="18" charset="0"/>
              <a:sym typeface="+mn-ea"/>
            </a:endParaRP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THẢ </a:t>
            </a:r>
            <a:r>
              <a:rPr lang="en-US" sz="2800" b="1" dirty="0">
                <a:latin typeface="Times New Roman" panose="02020603050405020304" pitchFamily="18" charset="0"/>
                <a:cs typeface="Times New Roman" panose="02020603050405020304" pitchFamily="18" charset="0"/>
              </a:rPr>
              <a:t>DIỀU</a:t>
            </a:r>
          </a:p>
        </p:txBody>
      </p:sp>
      <p:cxnSp>
        <p:nvCxnSpPr>
          <p:cNvPr id="9" name="Straight Connector 8"/>
          <p:cNvCxnSpPr/>
          <p:nvPr/>
        </p:nvCxnSpPr>
        <p:spPr>
          <a:xfrm flipH="1">
            <a:off x="3279767" y="483115"/>
            <a:ext cx="223520" cy="389316"/>
          </a:xfrm>
          <a:prstGeom prst="line">
            <a:avLst/>
          </a:prstGeom>
        </p:spPr>
        <p:style>
          <a:lnRef idx="3">
            <a:schemeClr val="accent2"/>
          </a:lnRef>
          <a:fillRef idx="0">
            <a:schemeClr val="accent2"/>
          </a:fillRef>
          <a:effectRef idx="2">
            <a:schemeClr val="accent2"/>
          </a:effectRef>
          <a:fontRef idx="minor">
            <a:schemeClr val="tx1"/>
          </a:fontRef>
        </p:style>
      </p:cxnSp>
      <p:cxnSp>
        <p:nvCxnSpPr>
          <p:cNvPr id="3" name="Straight Connector 2"/>
          <p:cNvCxnSpPr/>
          <p:nvPr/>
        </p:nvCxnSpPr>
        <p:spPr>
          <a:xfrm flipH="1">
            <a:off x="3251142" y="94349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3176674" y="134591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4233227" y="176899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3376295" y="258953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3927388" y="304649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4047143" y="349524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3827751" y="394779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3320732" y="466869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3362267" y="517429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3002915" y="56108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3681462" y="602011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7219950" y="436054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H="1">
            <a:off x="6982257" y="485394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7101233" y="522287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H="1">
            <a:off x="6400627" y="570123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10506718" y="444119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flipH="1">
            <a:off x="10645775" y="47853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flipH="1">
            <a:off x="10916805" y="524478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flipH="1">
            <a:off x="10645774" y="5695632"/>
            <a:ext cx="111125" cy="412750"/>
          </a:xfrm>
          <a:prstGeom prst="line">
            <a:avLst/>
          </a:prstGeom>
        </p:spPr>
        <p:style>
          <a:lnRef idx="3">
            <a:schemeClr val="accent2"/>
          </a:lnRef>
          <a:fillRef idx="0">
            <a:schemeClr val="accent2"/>
          </a:fillRef>
          <a:effectRef idx="2">
            <a:schemeClr val="accent2"/>
          </a:effectRef>
          <a:fontRef idx="minor">
            <a:schemeClr val="tx1"/>
          </a:fontRef>
        </p:style>
      </p:cxnSp>
      <p:sp>
        <p:nvSpPr>
          <p:cNvPr id="29" name="TextBox 21"/>
          <p:cNvSpPr txBox="1"/>
          <p:nvPr/>
        </p:nvSpPr>
        <p:spPr>
          <a:xfrm>
            <a:off x="8027816" y="228918"/>
            <a:ext cx="4178300" cy="584739"/>
          </a:xfrm>
          <a:prstGeom prst="rect">
            <a:avLst/>
          </a:prstGeom>
          <a:solidFill>
            <a:schemeClr val="accent6">
              <a:lumMod val="75000"/>
            </a:schemeClr>
          </a:solidFill>
        </p:spPr>
        <p:txBody>
          <a:bodyPr wrap="square" lIns="91403" tIns="45702" rIns="91403" bIns="45702" rtlCol="0">
            <a:spAutoFit/>
          </a:bodyPr>
          <a:lstStyle/>
          <a:p>
            <a:pPr algn="ct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Đọc nối tiếp câu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additive="base">
                                        <p:cTn id="83" dur="500" fill="hold"/>
                                        <p:tgtEl>
                                          <p:spTgt spid="28"/>
                                        </p:tgtEl>
                                        <p:attrNameLst>
                                          <p:attrName>ppt_x</p:attrName>
                                        </p:attrNameLst>
                                      </p:cBhvr>
                                      <p:tavLst>
                                        <p:tav tm="0">
                                          <p:val>
                                            <p:strVal val="#ppt_x"/>
                                          </p:val>
                                        </p:tav>
                                        <p:tav tm="100000">
                                          <p:val>
                                            <p:strVal val="#ppt_x"/>
                                          </p:val>
                                        </p:tav>
                                      </p:tavLst>
                                    </p:anim>
                                    <p:anim calcmode="lin" valueType="num">
                                      <p:cBhvr additive="base">
                                        <p:cTn id="8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2" fill="hold" grpId="0" nodeType="click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additive="base">
                                        <p:cTn id="89" dur="500" fill="hold"/>
                                        <p:tgtEl>
                                          <p:spTgt spid="29"/>
                                        </p:tgtEl>
                                        <p:attrNameLst>
                                          <p:attrName>ppt_x</p:attrName>
                                        </p:attrNameLst>
                                      </p:cBhvr>
                                      <p:tavLst>
                                        <p:tav tm="0">
                                          <p:val>
                                            <p:strVal val="1+#ppt_w/2"/>
                                          </p:val>
                                        </p:tav>
                                        <p:tav tm="100000">
                                          <p:val>
                                            <p:strVal val="#ppt_x"/>
                                          </p:val>
                                        </p:tav>
                                      </p:tavLst>
                                    </p:anim>
                                    <p:anim calcmode="lin" valueType="num">
                                      <p:cBhvr additive="base">
                                        <p:cTn id="9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2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8350" y="3253105"/>
            <a:ext cx="9826625" cy="4526280"/>
          </a:xfrm>
        </p:spPr>
        <p:txBody>
          <a:bodyPr/>
          <a:lstStyle/>
          <a:p>
            <a:pPr marL="0" indent="0">
              <a:buNone/>
            </a:pPr>
            <a:r>
              <a:rPr lang="en-US" sz="3200"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Sông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Ngân</a:t>
            </a:r>
            <a:r>
              <a:rPr lang="en-US" sz="3200" b="1" i="1"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dải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Hà</a:t>
            </a:r>
            <a:r>
              <a:rPr lang="en-US" sz="3200" i="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sông</a:t>
            </a:r>
            <a:r>
              <a:rPr lang="en-US" sz="3200" dirty="0">
                <a:latin typeface="Times New Roman" panose="02020603050405020304" pitchFamily="18" charset="0"/>
                <a:cs typeface="Times New Roman" panose="02020603050405020304" pitchFamily="18" charset="0"/>
              </a:rPr>
              <a:t>.</a:t>
            </a:r>
          </a:p>
          <a:p>
            <a:pPr marL="0" indent="0">
              <a:buNone/>
            </a:pPr>
            <a:r>
              <a:rPr lang="en-US" sz="3200"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Nong</a:t>
            </a:r>
            <a:r>
              <a:rPr lang="en-US" sz="3200" i="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thóc</a:t>
            </a:r>
            <a:endParaRPr lang="en-US" sz="32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sz="half" idx="2"/>
          </p:nvPr>
        </p:nvPicPr>
        <p:blipFill>
          <a:blip r:embed="rId3"/>
          <a:stretch>
            <a:fillRect/>
          </a:stretch>
        </p:blipFill>
        <p:spPr>
          <a:xfrm>
            <a:off x="5430982" y="148590"/>
            <a:ext cx="6679738" cy="3006725"/>
          </a:xfrm>
          <a:prstGeom prst="rect">
            <a:avLst/>
          </a:prstGeom>
        </p:spPr>
      </p:pic>
      <p:sp>
        <p:nvSpPr>
          <p:cNvPr id="5" name="TextBox 4"/>
          <p:cNvSpPr txBox="1"/>
          <p:nvPr/>
        </p:nvSpPr>
        <p:spPr>
          <a:xfrm>
            <a:off x="636997" y="351155"/>
            <a:ext cx="3766049" cy="584739"/>
          </a:xfrm>
          <a:prstGeom prst="rect">
            <a:avLst/>
          </a:prstGeom>
          <a:solidFill>
            <a:srgbClr val="92D050"/>
          </a:solidFill>
        </p:spPr>
        <p:txBody>
          <a:bodyPr wrap="square" lIns="91403" tIns="45702" rIns="91403" bIns="45702" rtlCol="0">
            <a:spAutoFit/>
          </a:bodyPr>
          <a:lstStyle/>
          <a:p>
            <a:pPr algn="ct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 nghĩa của từ</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Sáo nó thổi vang</a:t>
            </a:r>
          </a:p>
          <a:p>
            <a:r>
              <a:rPr lang="en-US" sz="2800">
                <a:latin typeface="Arial-Rounded" panose="020B0500000000000000" pitchFamily="34" charset="0"/>
                <a:cs typeface="Arial-Rounded" panose="020B0500000000000000" pitchFamily="34" charset="0"/>
              </a:rPr>
              <a:t>Sao trời trôi qua</a:t>
            </a:r>
          </a:p>
          <a:p>
            <a:r>
              <a:rPr lang="en-US" sz="2800">
                <a:latin typeface="Arial-Rounded" panose="020B0500000000000000" pitchFamily="34" charset="0"/>
                <a:cs typeface="Arial-Rounded" panose="020B0500000000000000" pitchFamily="34" charset="0"/>
              </a:rPr>
              <a:t>Diều thành trăng vàng</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trong ngần</a:t>
            </a:r>
          </a:p>
          <a:p>
            <a:r>
              <a:rPr lang="en-US" sz="2800">
                <a:latin typeface="Arial-Rounded" panose="020B0500000000000000" pitchFamily="34" charset="0"/>
                <a:cs typeface="Arial-Rounded" panose="020B0500000000000000" pitchFamily="34" charset="0"/>
              </a:rPr>
              <a:t>Diều hay chiếc thuyền</a:t>
            </a:r>
          </a:p>
          <a:p>
            <a:r>
              <a:rPr lang="en-US" sz="2800">
                <a:latin typeface="Arial-Rounded" panose="020B0500000000000000" pitchFamily="34" charset="0"/>
                <a:cs typeface="Arial-Rounded" panose="020B0500000000000000" pitchFamily="34" charset="0"/>
              </a:rPr>
              <a:t>Trôi trên sông Ngân</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chơi vơi</a:t>
            </a:r>
          </a:p>
          <a:p>
            <a:r>
              <a:rPr lang="en-US" sz="2800">
                <a:latin typeface="Arial-Rounded" panose="020B0500000000000000" pitchFamily="34" charset="0"/>
                <a:cs typeface="Arial-Rounded" panose="020B0500000000000000" pitchFamily="34" charset="0"/>
              </a:rPr>
              <a:t>Diều là hạt cau</a:t>
            </a:r>
          </a:p>
          <a:p>
            <a:r>
              <a:rPr lang="en-US" sz="2800">
                <a:latin typeface="Arial-Rounded" panose="020B0500000000000000" pitchFamily="34" charset="0"/>
                <a:cs typeface="Arial-Rounded" panose="020B0500000000000000" pitchFamily="34" charset="0"/>
              </a:rPr>
              <a:t>Phơi trên nong trời</a:t>
            </a: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Trời như cánh đồng</a:t>
            </a:r>
          </a:p>
          <a:p>
            <a:r>
              <a:rPr lang="en-US" sz="2800">
                <a:latin typeface="Arial-Rounded" panose="020B0500000000000000" pitchFamily="34" charset="0"/>
                <a:cs typeface="Arial-Rounded" panose="020B0500000000000000" pitchFamily="34" charset="0"/>
              </a:rPr>
              <a:t>Xong mùa gặt hái</a:t>
            </a:r>
          </a:p>
          <a:p>
            <a:r>
              <a:rPr lang="en-US" sz="2800">
                <a:latin typeface="Arial-Rounded" panose="020B0500000000000000" pitchFamily="34" charset="0"/>
                <a:cs typeface="Arial-Rounded" panose="020B0500000000000000" pitchFamily="34" charset="0"/>
              </a:rPr>
              <a:t>Diều em - lưỡi liềm</a:t>
            </a:r>
          </a:p>
          <a:p>
            <a:r>
              <a:rPr lang="en-US" sz="2800">
                <a:latin typeface="Arial-Rounded" panose="020B0500000000000000" pitchFamily="34" charset="0"/>
                <a:cs typeface="Arial-Rounded" panose="020B0500000000000000" pitchFamily="34" charset="0"/>
              </a:rPr>
              <a:t>Ai quên bỏ lại</a:t>
            </a:r>
          </a:p>
          <a:p>
            <a:endParaRPr lang="en-US" sz="2800">
              <a:latin typeface="Arial-Rounded" panose="020B0500000000000000" pitchFamily="34" charset="0"/>
              <a:cs typeface="Arial-Rounded" panose="020B0500000000000000" pitchFamily="34" charset="0"/>
            </a:endParaRPr>
          </a:p>
          <a:p>
            <a:endParaRPr lang="en-US" sz="280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sym typeface="+mn-ea"/>
              </a:rPr>
              <a:t>Cánh diều no gió</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Nhạc trời réo vang</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Tiếng diều xanh lúa</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Uốn cong tre làng</a:t>
            </a:r>
          </a:p>
          <a:p>
            <a:pPr algn="r"/>
            <a:r>
              <a:rPr lang="en-US" sz="2800">
                <a:latin typeface="Arial-Rounded" panose="020B0500000000000000" pitchFamily="34" charset="0"/>
                <a:cs typeface="Arial-Rounded" panose="020B0500000000000000" pitchFamily="34" charset="0"/>
              </a:rPr>
              <a:t>(Trần Đăng Khoa)</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THẢ </a:t>
            </a:r>
            <a:r>
              <a:rPr lang="en-US" sz="2800" b="1" dirty="0">
                <a:latin typeface="Times New Roman" panose="02020603050405020304" pitchFamily="18" charset="0"/>
                <a:cs typeface="Times New Roman" panose="02020603050405020304" pitchFamily="18" charset="0"/>
              </a:rPr>
              <a:t>DIỀU</a:t>
            </a:r>
          </a:p>
        </p:txBody>
      </p:sp>
      <p:sp>
        <p:nvSpPr>
          <p:cNvPr id="17" name="TextBox 16"/>
          <p:cNvSpPr txBox="1"/>
          <p:nvPr/>
        </p:nvSpPr>
        <p:spPr>
          <a:xfrm>
            <a:off x="7787225" y="274955"/>
            <a:ext cx="4507010" cy="582295"/>
          </a:xfrm>
          <a:prstGeom prst="rect">
            <a:avLst/>
          </a:prstGeom>
          <a:solidFill>
            <a:schemeClr val="accent6">
              <a:lumMod val="75000"/>
            </a:schemeClr>
          </a:solidFill>
        </p:spPr>
        <p:txBody>
          <a:bodyPr wrap="square" lIns="91403" tIns="45702" rIns="91403" bIns="45702" rtlCol="0">
            <a:spAutoFit/>
          </a:bodyPr>
          <a:lstStyle/>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 nối tiếp đoạn</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800" y="-18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395" y="214040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30" y="428924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6550" y="39342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8755" y="39342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lowchart: Connector 2"/>
          <p:cNvSpPr/>
          <p:nvPr/>
        </p:nvSpPr>
        <p:spPr>
          <a:xfrm>
            <a:off x="71120" y="504190"/>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1</a:t>
            </a:r>
          </a:p>
        </p:txBody>
      </p:sp>
      <p:sp>
        <p:nvSpPr>
          <p:cNvPr id="10" name="Flowchart: Connector 9"/>
          <p:cNvSpPr/>
          <p:nvPr/>
        </p:nvSpPr>
        <p:spPr>
          <a:xfrm>
            <a:off x="93980" y="2684780"/>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2</a:t>
            </a:r>
          </a:p>
        </p:txBody>
      </p:sp>
      <p:sp>
        <p:nvSpPr>
          <p:cNvPr id="15" name="Flowchart: Connector 14"/>
          <p:cNvSpPr/>
          <p:nvPr/>
        </p:nvSpPr>
        <p:spPr>
          <a:xfrm>
            <a:off x="93980" y="477456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3</a:t>
            </a:r>
          </a:p>
        </p:txBody>
      </p:sp>
      <p:sp>
        <p:nvSpPr>
          <p:cNvPr id="16" name="Flowchart: Connector 15"/>
          <p:cNvSpPr/>
          <p:nvPr/>
        </p:nvSpPr>
        <p:spPr>
          <a:xfrm>
            <a:off x="3380740" y="444944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4</a:t>
            </a:r>
          </a:p>
        </p:txBody>
      </p:sp>
      <p:sp>
        <p:nvSpPr>
          <p:cNvPr id="18" name="Flowchart: Connector 17"/>
          <p:cNvSpPr/>
          <p:nvPr/>
        </p:nvSpPr>
        <p:spPr>
          <a:xfrm>
            <a:off x="7123430" y="454342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17" grpId="0" bldLvl="0" animBg="1"/>
      <p:bldP spid="3" grpId="0" bldLvl="0" animBg="1"/>
      <p:bldP spid="10" grpId="0" bldLvl="0" animBg="1"/>
      <p:bldP spid="15" grpId="0" bldLvl="0" animBg="1"/>
      <p:bldP spid="16" grpId="0" bldLvl="0" animBg="1"/>
      <p:bldP spid="1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Arial-Rounded" panose="020B0500000000000000" pitchFamily="34" charset="0"/>
                <a:cs typeface="Arial-Rounded" panose="020B0500000000000000" pitchFamily="34"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endParaRPr lang="en-US" sz="2800" dirty="0">
              <a:latin typeface="Times New Roman" panose="02020603050405020304" pitchFamily="18" charset="0"/>
              <a:cs typeface="Times New Roman" panose="02020603050405020304" pitchFamily="18" charset="0"/>
              <a:sym typeface="+mn-ea"/>
            </a:endParaRP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THẢ </a:t>
            </a:r>
            <a:r>
              <a:rPr lang="en-US" sz="2800" b="1" dirty="0">
                <a:latin typeface="Times New Roman" panose="02020603050405020304" pitchFamily="18" charset="0"/>
                <a:cs typeface="Times New Roman" panose="02020603050405020304" pitchFamily="18" charset="0"/>
              </a:rPr>
              <a:t>DIỀU</a:t>
            </a:r>
          </a:p>
        </p:txBody>
      </p:sp>
      <p:sp>
        <p:nvSpPr>
          <p:cNvPr id="17" name="TextBox 16"/>
          <p:cNvSpPr txBox="1"/>
          <p:nvPr/>
        </p:nvSpPr>
        <p:spPr>
          <a:xfrm>
            <a:off x="8013700" y="264411"/>
            <a:ext cx="4229100" cy="584739"/>
          </a:xfrm>
          <a:prstGeom prst="rect">
            <a:avLst/>
          </a:prstGeom>
          <a:solidFill>
            <a:schemeClr val="accent6">
              <a:lumMod val="75000"/>
            </a:schemeClr>
          </a:solidFill>
        </p:spPr>
        <p:txBody>
          <a:bodyPr wrap="square" lIns="91403" tIns="45702" rIns="91403" bIns="45702" rtlCol="0">
            <a:spAutoFit/>
          </a:bodyPr>
          <a:lstStyle/>
          <a:p>
            <a:pPr algn="ct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 sinh đọc toàn bài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1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9" name="TextBox 8"/>
          <p:cNvSpPr txBox="1"/>
          <p:nvPr/>
        </p:nvSpPr>
        <p:spPr>
          <a:xfrm>
            <a:off x="465962" y="484337"/>
            <a:ext cx="10829044" cy="1323391"/>
          </a:xfrm>
          <a:prstGeom prst="rect">
            <a:avLst/>
          </a:prstGeom>
          <a:noFill/>
        </p:spPr>
        <p:txBody>
          <a:bodyPr wrap="square" lIns="91391" tIns="45696" rIns="91391" bIns="45696" rtlCol="0">
            <a:spAutoFit/>
          </a:bodyPr>
          <a:lstStyle/>
          <a:p>
            <a:pPr algn="ctr"/>
            <a:r>
              <a:rPr lang="en-US" sz="4000" b="1" dirty="0" err="1"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a:t>
            </a:r>
            <a:r>
              <a:rPr lang="en-US" sz="4000" b="1" dirty="0"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tư</a:t>
            </a:r>
            <a:r>
              <a:rPr lang="en-US" sz="4000" b="1" dirty="0"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ngày</a:t>
            </a:r>
            <a:r>
              <a:rPr lang="en-US" sz="4000" b="1" dirty="0"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17 </a:t>
            </a:r>
            <a:r>
              <a:rPr lang="en-US" sz="4000" b="1" dirty="0" err="1"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tháng</a:t>
            </a:r>
            <a:r>
              <a:rPr lang="en-US" sz="40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11 </a:t>
            </a:r>
            <a:r>
              <a:rPr lang="en-US" sz="4000" b="1" dirty="0" err="1"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năm</a:t>
            </a:r>
            <a:r>
              <a:rPr lang="en-US" sz="4000" b="1" dirty="0"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2021</a:t>
            </a:r>
          </a:p>
          <a:p>
            <a:pPr algn="ctr"/>
            <a:r>
              <a:rPr lang="en-US" sz="4000" b="1" dirty="0" err="1"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Tiếng</a:t>
            </a:r>
            <a:r>
              <a:rPr lang="en-US" sz="4000" b="1" dirty="0"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việt</a:t>
            </a:r>
            <a:endParaRPr lang="en-US" sz="40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p:cNvGrpSpPr/>
          <p:nvPr/>
        </p:nvGrpSpPr>
        <p:grpSpPr>
          <a:xfrm>
            <a:off x="1709297" y="2339134"/>
            <a:ext cx="9585709" cy="1383665"/>
            <a:chOff x="1912957" y="1757312"/>
            <a:chExt cx="5855917"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086" y="17573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912957" y="1848061"/>
              <a:ext cx="5121462" cy="653351"/>
            </a:xfrm>
            <a:prstGeom prst="rect">
              <a:avLst/>
            </a:prstGeom>
            <a:noFill/>
          </p:spPr>
          <p:txBody>
            <a:bodyPr wrap="square" lIns="89301" tIns="44651" rIns="89301" bIns="44651" rtlCol="0">
              <a:spAutoFit/>
            </a:bodyPr>
            <a:lstStyle/>
            <a:p>
              <a:pPr algn="ctr"/>
              <a:r>
                <a:rPr lang="en-US" sz="4800" b="1" dirty="0" err="1">
                  <a:solidFill>
                    <a:srgbClr val="00863D"/>
                  </a:solidFill>
                  <a:latin typeface="Arial-Rounded" panose="020B0500000000000000" pitchFamily="34" charset="0"/>
                  <a:ea typeface="Arial-Rounded" panose="020B0500000000000000" pitchFamily="34" charset="0"/>
                  <a:cs typeface="Arial-Rounded" panose="020B0500000000000000" pitchFamily="34" charset="0"/>
                </a:rPr>
                <a:t>Thả</a:t>
              </a:r>
              <a:r>
                <a:rPr lang="en-US" sz="4800"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smtClean="0">
                  <a:solidFill>
                    <a:srgbClr val="00863D"/>
                  </a:solidFill>
                  <a:latin typeface="Arial-Rounded" panose="020B0500000000000000" pitchFamily="34" charset="0"/>
                  <a:ea typeface="Arial-Rounded" panose="020B0500000000000000" pitchFamily="34" charset="0"/>
                  <a:cs typeface="Arial-Rounded" panose="020B0500000000000000" pitchFamily="34" charset="0"/>
                </a:rPr>
                <a:t>diều</a:t>
              </a:r>
              <a:endParaRPr lang="en-US" sz="4800"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6"/>
          <p:cNvSpPr/>
          <p:nvPr/>
        </p:nvSpPr>
        <p:spPr>
          <a:xfrm rot="269291">
            <a:off x="1614574" y="2304001"/>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p:cNvSpPr/>
          <p:nvPr/>
        </p:nvSpPr>
        <p:spPr>
          <a:xfrm rot="489815">
            <a:off x="1910877" y="2438694"/>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4946" y="2312291"/>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290955" y="2346784"/>
            <a:ext cx="967557" cy="1231900"/>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125"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295"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21</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8" name="Picture 17">
            <a:extLst>
              <a:ext uri="{FF2B5EF4-FFF2-40B4-BE49-F238E27FC236}">
                <a16:creationId xmlns="" xmlns:a16="http://schemas.microsoft.com/office/drawing/2014/main" id="{8500BD5F-7E71-4A98-BD3A-0DB3AB51EC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extLst>
      <p:ext uri="{BB962C8B-B14F-4D97-AF65-F5344CB8AC3E}">
        <p14:creationId xmlns:p14="http://schemas.microsoft.com/office/powerpoint/2010/main" val="21297452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p:nvPr/>
        </p:nvSpPr>
        <p:spPr>
          <a:xfrm>
            <a:off x="577215" y="410845"/>
            <a:ext cx="10078085" cy="107632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1. Kể tên những vật giống cánh diều được nhắc đến trong bài thơ:</a:t>
            </a:r>
          </a:p>
        </p:txBody>
      </p:sp>
      <p:pic>
        <p:nvPicPr>
          <p:cNvPr id="9" name="Content Placeholder 8"/>
          <p:cNvPicPr>
            <a:picLocks noGrp="1" noChangeAspect="1"/>
          </p:cNvPicPr>
          <p:nvPr>
            <p:ph idx="1"/>
          </p:nvPr>
        </p:nvPicPr>
        <p:blipFill>
          <a:blip r:embed="rId3"/>
          <a:stretch>
            <a:fillRect/>
          </a:stretch>
        </p:blipFill>
        <p:spPr>
          <a:xfrm>
            <a:off x="1296035" y="2012315"/>
            <a:ext cx="9740900" cy="1574165"/>
          </a:xfrm>
          <a:prstGeom prst="rect">
            <a:avLst/>
          </a:prstGeom>
        </p:spPr>
      </p:pic>
      <p:sp>
        <p:nvSpPr>
          <p:cNvPr id="12" name="Rounded Rectangle 11"/>
          <p:cNvSpPr/>
          <p:nvPr/>
        </p:nvSpPr>
        <p:spPr>
          <a:xfrm>
            <a:off x="1287780" y="373761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Chiếc thuyền</a:t>
            </a:r>
          </a:p>
        </p:txBody>
      </p:sp>
      <p:sp>
        <p:nvSpPr>
          <p:cNvPr id="13" name="Rounded Rectangle 12"/>
          <p:cNvSpPr/>
          <p:nvPr/>
        </p:nvSpPr>
        <p:spPr>
          <a:xfrm>
            <a:off x="3509010" y="379857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mặt trăng</a:t>
            </a:r>
          </a:p>
        </p:txBody>
      </p:sp>
      <p:sp>
        <p:nvSpPr>
          <p:cNvPr id="14" name="Rounded Rectangle 13"/>
          <p:cNvSpPr/>
          <p:nvPr/>
        </p:nvSpPr>
        <p:spPr>
          <a:xfrm>
            <a:off x="5578475" y="373761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hạt cau</a:t>
            </a:r>
          </a:p>
        </p:txBody>
      </p:sp>
      <p:sp>
        <p:nvSpPr>
          <p:cNvPr id="15" name="Rounded Rectangle 14"/>
          <p:cNvSpPr/>
          <p:nvPr/>
        </p:nvSpPr>
        <p:spPr>
          <a:xfrm>
            <a:off x="7556500" y="3798570"/>
            <a:ext cx="1572260"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lưỡi liềm</a:t>
            </a:r>
          </a:p>
        </p:txBody>
      </p:sp>
      <p:sp>
        <p:nvSpPr>
          <p:cNvPr id="16" name="Rounded Rectangle 15"/>
          <p:cNvSpPr/>
          <p:nvPr/>
        </p:nvSpPr>
        <p:spPr>
          <a:xfrm>
            <a:off x="9342120" y="3798570"/>
            <a:ext cx="1572260"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tiếng sáo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bldLvl="0" animBg="1"/>
      <p:bldP spid="13" grpId="1" animBg="1"/>
      <p:bldP spid="14" grpId="0" bldLvl="0" animBg="1"/>
      <p:bldP spid="14" grpId="1" animBg="1"/>
      <p:bldP spid="15" grpId="0" bldLvl="0" animBg="1"/>
      <p:bldP spid="15" grpId="1" animBg="1"/>
      <p:bldP spid="16" grpId="0" bldLvl="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90" y="953770"/>
            <a:ext cx="10515600" cy="1325563"/>
          </a:xfrm>
        </p:spPr>
        <p:txBody>
          <a:bodyPr>
            <a:normAutofit/>
          </a:bodyPr>
          <a:lstStyle/>
          <a:p>
            <a:r>
              <a:rPr lang="en-US" sz="3555" dirty="0">
                <a:latin typeface="Arial-Rounded" panose="020B0500000000000000" pitchFamily="34" charset="0"/>
                <a:cs typeface="Arial-Rounded" panose="020B0500000000000000" pitchFamily="34" charset="0"/>
              </a:rPr>
              <a:t>2. </a:t>
            </a:r>
            <a:r>
              <a:rPr lang="en-US" sz="3555" dirty="0">
                <a:latin typeface="Times New Roman" panose="02020603050405020304" pitchFamily="18" charset="0"/>
                <a:cs typeface="Times New Roman" panose="02020603050405020304" pitchFamily="18" charset="0"/>
              </a:rPr>
              <a:t>2 </a:t>
            </a:r>
            <a:r>
              <a:rPr lang="en-US" sz="3555" dirty="0" err="1">
                <a:latin typeface="Times New Roman" panose="02020603050405020304" pitchFamily="18" charset="0"/>
                <a:cs typeface="Times New Roman" panose="02020603050405020304" pitchFamily="18" charset="0"/>
              </a:rPr>
              <a:t>câu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thơ</a:t>
            </a:r>
            <a:r>
              <a:rPr lang="en-US" sz="3555" dirty="0">
                <a:latin typeface="Times New Roman" panose="02020603050405020304" pitchFamily="18" charset="0"/>
                <a:cs typeface="Times New Roman" panose="02020603050405020304" pitchFamily="18" charset="0"/>
              </a:rPr>
              <a:t> </a:t>
            </a:r>
            <a:r>
              <a:rPr lang="en-US" sz="3555" b="1" dirty="0">
                <a:latin typeface="Times New Roman" panose="02020603050405020304" pitchFamily="18" charset="0"/>
                <a:cs typeface="Times New Roman" panose="02020603050405020304" pitchFamily="18" charset="0"/>
              </a:rPr>
              <a:t>“Sao </a:t>
            </a:r>
            <a:r>
              <a:rPr lang="en-US" sz="3555" b="1" dirty="0" err="1">
                <a:latin typeface="Times New Roman" panose="02020603050405020304" pitchFamily="18" charset="0"/>
                <a:cs typeface="Times New Roman" panose="02020603050405020304" pitchFamily="18" charset="0"/>
              </a:rPr>
              <a:t>trời</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trôi</a:t>
            </a:r>
            <a:r>
              <a:rPr lang="en-US" sz="3555" b="1" dirty="0">
                <a:latin typeface="Times New Roman" panose="02020603050405020304" pitchFamily="18" charset="0"/>
                <a:cs typeface="Times New Roman" panose="02020603050405020304" pitchFamily="18" charset="0"/>
              </a:rPr>
              <a:t> </a:t>
            </a:r>
            <a:r>
              <a:rPr lang="en-US" sz="3555" b="1" dirty="0" smtClean="0">
                <a:latin typeface="Times New Roman" panose="02020603050405020304" pitchFamily="18" charset="0"/>
                <a:cs typeface="Times New Roman" panose="02020603050405020304" pitchFamily="18" charset="0"/>
              </a:rPr>
              <a:t>qua/</a:t>
            </a:r>
            <a:r>
              <a:rPr lang="en-US" sz="3555" b="1" dirty="0" err="1" smtClean="0">
                <a:latin typeface="Times New Roman" panose="02020603050405020304" pitchFamily="18" charset="0"/>
                <a:cs typeface="Times New Roman" panose="02020603050405020304" pitchFamily="18" charset="0"/>
              </a:rPr>
              <a:t>Diều</a:t>
            </a:r>
            <a:r>
              <a:rPr lang="en-US" sz="3555" b="1" dirty="0" smtClean="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thành</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trăng</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vàng</a:t>
            </a:r>
            <a:r>
              <a:rPr lang="en-US" sz="3555" b="1"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tả</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cánh</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diều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vào</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lúc</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nào</a:t>
            </a:r>
            <a:r>
              <a:rPr lang="en-US" sz="3555"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739775" y="2698115"/>
            <a:ext cx="10515600" cy="4351338"/>
          </a:xfrm>
        </p:spPr>
        <p:txBody>
          <a:bodyPr/>
          <a:lstStyle/>
          <a:p>
            <a:pPr marL="0" indent="0">
              <a:buNone/>
            </a:pP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sáng</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chiều</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ban </a:t>
            </a:r>
            <a:r>
              <a:rPr lang="en-US" sz="3600" dirty="0" err="1">
                <a:latin typeface="Times New Roman" panose="02020603050405020304" pitchFamily="18" charset="0"/>
                <a:cs typeface="Times New Roman" panose="02020603050405020304" pitchFamily="18" charset="0"/>
              </a:rPr>
              <a:t>đêm</a:t>
            </a:r>
            <a:endParaRPr lang="en-US" sz="3600" dirty="0">
              <a:latin typeface="Times New Roman" panose="02020603050405020304" pitchFamily="18" charset="0"/>
              <a:cs typeface="Times New Roman" panose="02020603050405020304" pitchFamily="18" charset="0"/>
            </a:endParaRPr>
          </a:p>
        </p:txBody>
      </p:sp>
      <p:sp>
        <p:nvSpPr>
          <p:cNvPr id="4" name="Oval 3"/>
          <p:cNvSpPr/>
          <p:nvPr/>
        </p:nvSpPr>
        <p:spPr>
          <a:xfrm>
            <a:off x="567055" y="4067810"/>
            <a:ext cx="648970" cy="476250"/>
          </a:xfrm>
          <a:prstGeom prst="ellipse">
            <a:avLst/>
          </a:prstGeom>
          <a:noFill/>
          <a:ln w="317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heckerboard(across)">
                                      <p:cBhvr>
                                        <p:cTn id="15" dur="500"/>
                                        <p:tgtEl>
                                          <p:spTgt spid="3">
                                            <p:txEl>
                                              <p:pRg st="1" end="1"/>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heckerboard(across)">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a:fillRect/>
          </a:stretch>
        </p:blipFill>
        <p:spPr>
          <a:xfrm>
            <a:off x="-42226" y="217546"/>
            <a:ext cx="12462825" cy="1729625"/>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a:fillRect/>
          </a:stretch>
        </p:blipFill>
        <p:spPr>
          <a:xfrm>
            <a:off x="1788705" y="4144519"/>
            <a:ext cx="1479221" cy="2133492"/>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a:fillRect/>
          </a:stretch>
        </p:blipFill>
        <p:spPr>
          <a:xfrm>
            <a:off x="6608855" y="1539291"/>
            <a:ext cx="800092" cy="1155414"/>
          </a:xfrm>
          <a:prstGeom prst="rect">
            <a:avLst/>
          </a:prstGeom>
        </p:spPr>
      </p:pic>
      <p:pic>
        <p:nvPicPr>
          <p:cNvPr id="8" name="Picture 7"/>
          <p:cNvPicPr>
            <a:picLocks noChangeAspect="1"/>
          </p:cNvPicPr>
          <p:nvPr/>
        </p:nvPicPr>
        <p:blipFill rotWithShape="1">
          <a:blip r:embed="rId9">
            <a:extLst>
              <a:ext uri="{BEBA8EAE-BF5A-486C-A8C5-ECC9F3942E4B}">
                <a14:imgProps xmlns:a14="http://schemas.microsoft.com/office/drawing/2010/main">
                  <a14:imgLayer r:embed="rId10">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a:fillRect/>
          </a:stretch>
        </p:blipFill>
        <p:spPr>
          <a:xfrm>
            <a:off x="5173162" y="1186439"/>
            <a:ext cx="762001" cy="1522307"/>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2136080" y="2676931"/>
            <a:ext cx="1295400" cy="769337"/>
          </a:xfrm>
          <a:prstGeom prst="rect">
            <a:avLst/>
          </a:prstGeom>
        </p:spPr>
      </p:pic>
      <p:pic>
        <p:nvPicPr>
          <p:cNvPr id="10" name="Picture 9"/>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a:fillRect/>
          </a:stretch>
        </p:blipFill>
        <p:spPr>
          <a:xfrm>
            <a:off x="4213955" y="3991137"/>
            <a:ext cx="1463168" cy="2302868"/>
          </a:xfrm>
          <a:prstGeom prst="rect">
            <a:avLst/>
          </a:prstGeom>
        </p:spPr>
      </p:pic>
      <p:pic>
        <p:nvPicPr>
          <p:cNvPr id="12" name="Picture 11"/>
          <p:cNvPicPr>
            <a:picLocks noChangeAspect="1"/>
          </p:cNvPicPr>
          <p:nvPr/>
        </p:nvPicPr>
        <p:blipFill>
          <a:blip r:embed="rId15" cstate="print">
            <a:extLst>
              <a:ext uri="{BEBA8EAE-BF5A-486C-A8C5-ECC9F3942E4B}">
                <a14:imgProps xmlns:a14="http://schemas.microsoft.com/office/drawing/2010/main">
                  <a14:imgLayer r:embed="rId16">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a:fillRect/>
          </a:stretch>
        </p:blipFill>
        <p:spPr>
          <a:xfrm>
            <a:off x="9756695" y="1842840"/>
            <a:ext cx="911305" cy="1747678"/>
          </a:xfrm>
          <a:prstGeom prst="rect">
            <a:avLst/>
          </a:prstGeom>
        </p:spPr>
      </p:pic>
      <p:pic>
        <p:nvPicPr>
          <p:cNvPr id="15" name="Picture 1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a:fillRect/>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a:fillRect/>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3141527" y="5580680"/>
            <a:ext cx="1256076" cy="745983"/>
          </a:xfrm>
          <a:prstGeom prst="rect">
            <a:avLst/>
          </a:prstGeom>
        </p:spPr>
      </p:pic>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5677124" y="2372345"/>
            <a:ext cx="1025713" cy="609170"/>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9113167" y="3393800"/>
            <a:ext cx="958424" cy="569207"/>
          </a:xfrm>
          <a:prstGeom prst="rect">
            <a:avLst/>
          </a:prstGeom>
        </p:spPr>
      </p:pic>
      <p:sp>
        <p:nvSpPr>
          <p:cNvPr id="28" name="Oval 27">
            <a:hlinkClick r:id="rId23"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4"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1" name="Oval 30">
            <a:hlinkClick r:id="rId25"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2" name="Oval 31">
            <a:hlinkClick r:id="rId26"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3" name="Picture 32"/>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832959" y="3817372"/>
            <a:ext cx="1551096" cy="2303806"/>
          </a:xfrm>
          <a:prstGeom prst="rect">
            <a:avLst/>
          </a:prstGeom>
        </p:spPr>
      </p:pic>
      <p:pic>
        <p:nvPicPr>
          <p:cNvPr id="35" name="Picture 34"/>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9056522" y="2142008"/>
            <a:ext cx="1071714" cy="1591792"/>
          </a:xfrm>
          <a:prstGeom prst="rect">
            <a:avLst/>
          </a:prstGeom>
        </p:spPr>
      </p:pic>
      <p:pic>
        <p:nvPicPr>
          <p:cNvPr id="36" name="Picture 35"/>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5696524" y="1186439"/>
            <a:ext cx="986911" cy="1465835"/>
          </a:xfrm>
          <a:prstGeom prst="rect">
            <a:avLst/>
          </a:prstGeom>
        </p:spPr>
      </p:pic>
      <p:pic>
        <p:nvPicPr>
          <p:cNvPr id="37" name="Picture 36"/>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136080" y="1295681"/>
            <a:ext cx="1256114" cy="1865676"/>
          </a:xfrm>
          <a:prstGeom prst="rect">
            <a:avLst/>
          </a:prstGeom>
        </p:spPr>
      </p:pic>
      <p:pic>
        <p:nvPicPr>
          <p:cNvPr id="39" name="Picture 3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pic>
        <p:nvPicPr>
          <p:cNvPr id="38" name="Picture 37"/>
          <p:cNvPicPr>
            <a:picLocks noChangeAspect="1"/>
          </p:cNvPicPr>
          <p:nvPr/>
        </p:nvPicPr>
        <p:blipFill>
          <a:blip r:embed="rId29" cstate="print">
            <a:extLst>
              <a:ext uri="{BEBA8EAE-BF5A-486C-A8C5-ECC9F3942E4B}">
                <a14:imgProps xmlns:a14="http://schemas.microsoft.com/office/drawing/2010/main">
                  <a14:imgLayer r:embed="rId30">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3" name="Picture 2"/>
          <p:cNvPicPr>
            <a:picLocks noChangeAspect="1"/>
          </p:cNvPicPr>
          <p:nvPr/>
        </p:nvPicPr>
        <p:blipFill>
          <a:blip r:embed="rId31" cstate="print">
            <a:extLst>
              <a:ext uri="{BEBA8EAE-BF5A-486C-A8C5-ECC9F3942E4B}">
                <a14:imgProps xmlns:a14="http://schemas.microsoft.com/office/drawing/2010/main">
                  <a14:imgLayer r:embed="rId32">
                    <a14:imgEffect>
                      <a14:backgroundRemoval t="438" b="89825" l="2077" r="97923">
                        <a14:foregroundMark x1="82846" y1="73085" x2="93000" y2="78556"/>
                      </a14:backgroundRemoval>
                    </a14:imgEffect>
                  </a14:imgLayer>
                </a14:imgProps>
              </a:ext>
              <a:ext uri="{28A0092B-C50C-407E-A947-70E740481C1C}">
                <a14:useLocalDpi xmlns:a14="http://schemas.microsoft.com/office/drawing/2010/main" val="0"/>
              </a:ext>
            </a:extLst>
          </a:blip>
          <a:stretch>
            <a:fillRect/>
          </a:stretch>
        </p:blipFill>
        <p:spPr>
          <a:xfrm>
            <a:off x="8077492" y="4496100"/>
            <a:ext cx="1856798" cy="1905638"/>
          </a:xfrm>
          <a:prstGeom prst="rect">
            <a:avLst/>
          </a:prstGeom>
        </p:spPr>
      </p:pic>
      <p:pic>
        <p:nvPicPr>
          <p:cNvPr id="5" name="Picture 4"/>
          <p:cNvPicPr>
            <a:picLocks noChangeAspect="1"/>
          </p:cNvPicPr>
          <p:nvPr/>
        </p:nvPicPr>
        <p:blipFill rotWithShape="1">
          <a:blip r:embed="rId33">
            <a:extLst>
              <a:ext uri="{BEBA8EAE-BF5A-486C-A8C5-ECC9F3942E4B}">
                <a14:imgProps xmlns:a14="http://schemas.microsoft.com/office/drawing/2010/main">
                  <a14:imgLayer r:embed="rId34">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52400" y="5333999"/>
            <a:ext cx="1295400" cy="1447801"/>
          </a:xfrm>
          <a:prstGeom prst="rect">
            <a:avLst/>
          </a:prstGeom>
        </p:spPr>
      </p:pic>
      <p:pic>
        <p:nvPicPr>
          <p:cNvPr id="7" name="Picture 6"/>
          <p:cNvPicPr>
            <a:picLocks noChangeAspect="1"/>
          </p:cNvPicPr>
          <p:nvPr/>
        </p:nvPicPr>
        <p:blipFill rotWithShape="1">
          <a:blip r:embed="rId35">
            <a:extLst>
              <a:ext uri="{BEBA8EAE-BF5A-486C-A8C5-ECC9F3942E4B}">
                <a14:imgProps xmlns:a14="http://schemas.microsoft.com/office/drawing/2010/main">
                  <a14:imgLayer r:embed="rId34">
                    <a14:imgEffect>
                      <a14:backgroundRemoval t="0" b="90000" l="67778" r="98889"/>
                    </a14:imgEffect>
                  </a14:imgLayer>
                </a14:imgProps>
              </a:ext>
              <a:ext uri="{28A0092B-C50C-407E-A947-70E740481C1C}">
                <a14:useLocalDpi xmlns:a14="http://schemas.microsoft.com/office/drawing/2010/main" val="0"/>
              </a:ext>
            </a:extLst>
          </a:blip>
          <a:srcRect l="69597" t="35257" b="33262"/>
          <a:stretch>
            <a:fillRect/>
          </a:stretch>
        </p:blipFill>
        <p:spPr>
          <a:xfrm>
            <a:off x="5729053" y="5456687"/>
            <a:ext cx="1251028" cy="1295401"/>
          </a:xfrm>
          <a:prstGeom prst="rect">
            <a:avLst/>
          </a:prstGeom>
        </p:spPr>
      </p:pic>
      <p:pic>
        <p:nvPicPr>
          <p:cNvPr id="16" name="Picture 15"/>
          <p:cNvPicPr>
            <a:picLocks noChangeAspect="1"/>
          </p:cNvPicPr>
          <p:nvPr/>
        </p:nvPicPr>
        <p:blipFill>
          <a:blip r:embed="rId36" cstate="print">
            <a:extLst>
              <a:ext uri="{BEBA8EAE-BF5A-486C-A8C5-ECC9F3942E4B}">
                <a14:imgProps xmlns:a14="http://schemas.microsoft.com/office/drawing/2010/main">
                  <a14:imgLayer r:embed="rId37">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24"/>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childTnLst>
              </p:cTn>
              <p:nextCondLst>
                <p:cond evt="onClick" delay="0">
                  <p:tgtEl>
                    <p:spTgt spid="24"/>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500" fill="hold"/>
                                        <p:tgtEl>
                                          <p:spTgt spid="35"/>
                                        </p:tgtEl>
                                        <p:attrNameLst>
                                          <p:attrName>ppt_w</p:attrName>
                                        </p:attrNameLst>
                                      </p:cBhvr>
                                      <p:tavLst>
                                        <p:tav tm="0">
                                          <p:val>
                                            <p:fltVal val="0"/>
                                          </p:val>
                                        </p:tav>
                                        <p:tav tm="100000">
                                          <p:val>
                                            <p:strVal val="#ppt_w"/>
                                          </p:val>
                                        </p:tav>
                                      </p:tavLst>
                                    </p:anim>
                                    <p:anim calcmode="lin" valueType="num">
                                      <p:cBhvr>
                                        <p:cTn id="59" dur="500" fill="hold"/>
                                        <p:tgtEl>
                                          <p:spTgt spid="35"/>
                                        </p:tgtEl>
                                        <p:attrNameLst>
                                          <p:attrName>ppt_h</p:attrName>
                                        </p:attrNameLst>
                                      </p:cBhvr>
                                      <p:tavLst>
                                        <p:tav tm="0">
                                          <p:val>
                                            <p:fltVal val="0"/>
                                          </p:val>
                                        </p:tav>
                                        <p:tav tm="100000">
                                          <p:val>
                                            <p:strVal val="#ppt_h"/>
                                          </p:val>
                                        </p:tav>
                                      </p:tavLst>
                                    </p:anim>
                                    <p:animEffect transition="in" filter="fade">
                                      <p:cBhvr>
                                        <p:cTn id="60" dur="500"/>
                                        <p:tgtEl>
                                          <p:spTgt spid="35"/>
                                        </p:tgtEl>
                                      </p:cBhvr>
                                    </p:animEffect>
                                  </p:childTnLst>
                                </p:cTn>
                              </p:par>
                            </p:childTnLst>
                          </p:cTn>
                        </p:par>
                      </p:childTnLst>
                    </p:cTn>
                  </p:par>
                </p:childTnLst>
              </p:cTn>
              <p:nextCondLst>
                <p:cond evt="onClick" delay="0">
                  <p:tgtEl>
                    <p:spTgt spid="2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90" y="953770"/>
            <a:ext cx="10515600" cy="1325563"/>
          </a:xfrm>
        </p:spPr>
        <p:txBody>
          <a:bodyPr>
            <a:normAutofit/>
          </a:bodyPr>
          <a:lstStyle/>
          <a:p>
            <a:r>
              <a:rPr lang="en-US" sz="3555" dirty="0">
                <a:latin typeface="Times New Roman" panose="02020603050405020304" pitchFamily="18" charset="0"/>
                <a:cs typeface="Times New Roman" panose="02020603050405020304" pitchFamily="18" charset="0"/>
              </a:rPr>
              <a:t>3. </a:t>
            </a:r>
            <a:r>
              <a:rPr lang="en-US" sz="3555" dirty="0" err="1">
                <a:latin typeface="Times New Roman" panose="02020603050405020304" pitchFamily="18" charset="0"/>
                <a:cs typeface="Times New Roman" panose="02020603050405020304" pitchFamily="18" charset="0"/>
              </a:rPr>
              <a:t>Khổ</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thơ</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cuối</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muốn</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nói</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điều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gì</a:t>
            </a:r>
            <a:r>
              <a:rPr lang="en-US" sz="3555"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698679" y="2130266"/>
            <a:ext cx="10515600" cy="4351338"/>
          </a:xfrm>
        </p:spPr>
        <p:txBody>
          <a:bodyPr/>
          <a:lstStyle/>
          <a:p>
            <a:pPr marL="0" indent="0">
              <a:buNone/>
            </a:pP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c.</a:t>
            </a:r>
            <a:r>
              <a:rPr lang="en-US" sz="3600" b="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endParaRPr lang="en-US" sz="3600" dirty="0">
              <a:latin typeface="Times New Roman" panose="02020603050405020304" pitchFamily="18" charset="0"/>
              <a:cs typeface="Times New Roman" panose="02020603050405020304" pitchFamily="18" charset="0"/>
            </a:endParaRPr>
          </a:p>
        </p:txBody>
      </p:sp>
      <p:sp>
        <p:nvSpPr>
          <p:cNvPr id="4" name="Oval 3"/>
          <p:cNvSpPr/>
          <p:nvPr/>
        </p:nvSpPr>
        <p:spPr>
          <a:xfrm>
            <a:off x="679807" y="3455829"/>
            <a:ext cx="542554" cy="476250"/>
          </a:xfrm>
          <a:prstGeom prst="ellipse">
            <a:avLst/>
          </a:prstGeom>
          <a:noFill/>
          <a:ln w="317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500"/>
                                        <p:tgtEl>
                                          <p:spTgt spid="3">
                                            <p:txEl>
                                              <p:pRg st="0" end="0"/>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heckerboard(across)">
                                      <p:cBhvr>
                                        <p:cTn id="13" dur="500"/>
                                        <p:tgtEl>
                                          <p:spTgt spid="3">
                                            <p:txEl>
                                              <p:pRg st="1" end="1"/>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checkerboard(across)">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55">
                <a:latin typeface="Arial-Rounded" panose="020B0500000000000000" pitchFamily="34" charset="0"/>
                <a:cs typeface="Arial-Rounded" panose="020B0500000000000000" pitchFamily="34" charset="0"/>
              </a:rPr>
              <a:t>3. Em thích nhất khổ thơ nào trong bài? Vì sao?</a:t>
            </a:r>
          </a:p>
        </p:txBody>
      </p:sp>
      <p:sp>
        <p:nvSpPr>
          <p:cNvPr id="3" name="Content Placeholder 2"/>
          <p:cNvSpPr>
            <a:spLocks noGrp="1"/>
          </p:cNvSpPr>
          <p:nvPr>
            <p:ph idx="1"/>
          </p:nvPr>
        </p:nvSpPr>
        <p:spPr/>
        <p:txBody>
          <a:bodyPr/>
          <a:lstStyle/>
          <a:p>
            <a:endParaRPr lang="en-US" sz="3555">
              <a:latin typeface="Arial-Rounded" panose="020B0500000000000000" pitchFamily="34" charset="0"/>
              <a:cs typeface="Arial-Rounded" panose="020B0500000000000000" pitchFamily="34" charset="0"/>
            </a:endParaRPr>
          </a:p>
        </p:txBody>
      </p:sp>
      <p:sp>
        <p:nvSpPr>
          <p:cNvPr id="4" name="Cloud 3"/>
          <p:cNvSpPr/>
          <p:nvPr/>
        </p:nvSpPr>
        <p:spPr>
          <a:xfrm>
            <a:off x="466725" y="1691005"/>
            <a:ext cx="10963910" cy="43002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a:latin typeface="Arial-Rounded" panose="020B0500000000000000" pitchFamily="34" charset="0"/>
                <a:cs typeface="Arial-Rounded" panose="020B0500000000000000" pitchFamily="34" charset="0"/>
              </a:rPr>
              <a:t>VD: Em thích nhất khổ thơ cuối, vì hình ảnh cánh diều hiện lên gắn với làng quê thân thuộc, yên bình. Bức tranh thôn quê hiện lên gần gũi, tươi đẹp với sự góp mặt của cánh diều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7" name="TextBox 6"/>
          <p:cNvSpPr txBox="1"/>
          <p:nvPr/>
        </p:nvSpPr>
        <p:spPr>
          <a:xfrm>
            <a:off x="1066800" y="386241"/>
            <a:ext cx="6172200" cy="582295"/>
          </a:xfrm>
          <a:prstGeom prst="rect">
            <a:avLst/>
          </a:prstGeom>
          <a:noFill/>
        </p:spPr>
        <p:txBody>
          <a:bodyPr wrap="square" lIns="91391" tIns="45696" rIns="91391" bIns="45696" rtlCol="0">
            <a:spAutoFit/>
          </a:bodyPr>
          <a:lstStyle/>
          <a:p>
            <a:pPr algn="just"/>
            <a:r>
              <a:rPr lang="en-US" sz="3200" b="1" dirty="0">
                <a:latin typeface="Times New Roman" panose="02020603050405020304" pitchFamily="18" charset="0"/>
                <a:ea typeface="Arial-Rounded" panose="020B0500000000000000" pitchFamily="34" charset="0"/>
                <a:cs typeface="Times New Roman" panose="02020603050405020304" pitchFamily="18" charset="0"/>
              </a:rPr>
              <a:t>Học thuộc khổ thơ em thích</a:t>
            </a:r>
          </a:p>
        </p:txBody>
      </p:sp>
      <p:sp>
        <p:nvSpPr>
          <p:cNvPr id="8" name="Rectangle 7"/>
          <p:cNvSpPr/>
          <p:nvPr/>
        </p:nvSpPr>
        <p:spPr>
          <a:xfrm>
            <a:off x="228600" y="1160820"/>
            <a:ext cx="5174672" cy="1938020"/>
          </a:xfrm>
          <a:prstGeom prst="rect">
            <a:avLst/>
          </a:prstGeom>
        </p:spPr>
        <p:txBody>
          <a:bodyPr wrap="square">
            <a:spAutoFit/>
          </a:bodyPr>
          <a:lstStyle/>
          <a:p>
            <a:pPr>
              <a:defRPr/>
            </a:pPr>
            <a:r>
              <a:rPr lang="en-US" sz="3000">
                <a:latin typeface="Arial-Rounded" panose="020B0500000000000000" pitchFamily="34" charset="0"/>
                <a:cs typeface="Arial-Rounded" panose="020B0500000000000000" pitchFamily="34" charset="0"/>
                <a:sym typeface="+mn-ea"/>
              </a:rPr>
              <a:t>Cánh diều no gió</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Nhạc trời réo vang</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Tiếng diều xanh lúa</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Uốn cong tre làng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a:fillRect/>
          </a:stretch>
        </p:blipFill>
        <p:spPr>
          <a:xfrm>
            <a:off x="5728855" y="4876800"/>
            <a:ext cx="4114800" cy="1712866"/>
          </a:xfrm>
          <a:prstGeom prst="rect">
            <a:avLst/>
          </a:prstGeom>
        </p:spPr>
      </p:pic>
      <p:pic>
        <p:nvPicPr>
          <p:cNvPr id="12" name="Picture 11"/>
          <p:cNvPicPr>
            <a:picLocks noChangeAspect="1"/>
          </p:cNvPicPr>
          <p:nvPr/>
        </p:nvPicPr>
        <p:blipFill>
          <a:blip r:embed="rId4"/>
          <a:stretch>
            <a:fillRect/>
          </a:stretch>
        </p:blipFill>
        <p:spPr>
          <a:xfrm>
            <a:off x="9063175" y="107677"/>
            <a:ext cx="2057400" cy="1035323"/>
          </a:xfrm>
          <a:prstGeom prst="ellipse">
            <a:avLst/>
          </a:prstGeom>
          <a:ln>
            <a:noFill/>
          </a:ln>
          <a:effectLst>
            <a:softEdge rad="112500"/>
          </a:effectLst>
        </p:spPr>
      </p:pic>
      <p:pic>
        <p:nvPicPr>
          <p:cNvPr id="13" name="Picture 12"/>
          <p:cNvPicPr>
            <a:picLocks noChangeAspect="1"/>
          </p:cNvPicPr>
          <p:nvPr/>
        </p:nvPicPr>
        <p:blipFill>
          <a:blip r:embed="rId5"/>
          <a:stretch>
            <a:fillRect/>
          </a:stretch>
        </p:blipFill>
        <p:spPr>
          <a:xfrm>
            <a:off x="10353961" y="751512"/>
            <a:ext cx="1824184" cy="1240175"/>
          </a:xfrm>
          <a:prstGeom prst="rect">
            <a:avLst/>
          </a:prstGeom>
        </p:spPr>
      </p:pic>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2" name="Rectangle 13"/>
          <p:cNvSpPr/>
          <p:nvPr/>
        </p:nvSpPr>
        <p:spPr>
          <a:xfrm>
            <a:off x="228654" y="1160780"/>
            <a:ext cx="5174672" cy="2306955"/>
          </a:xfrm>
          <a:prstGeom prst="rect">
            <a:avLst/>
          </a:prstGeom>
          <a:solidFill>
            <a:schemeClr val="bg1"/>
          </a:solidFill>
        </p:spPr>
        <p:txBody>
          <a:bodyPr wrap="square">
            <a:spAutoFit/>
          </a:bodyPr>
          <a:lstStyle/>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Nhạc</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Uốn</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1" name="Picture 10">
            <a:extLst>
              <a:ext uri="{FF2B5EF4-FFF2-40B4-BE49-F238E27FC236}">
                <a16:creationId xmlns="" xmlns:a16="http://schemas.microsoft.com/office/drawing/2014/main" id="{FCEB0213-9382-4439-8ED9-36DA21EDA2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97540" y="5953944"/>
            <a:ext cx="894460" cy="890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190" y="274955"/>
            <a:ext cx="11986895" cy="1143000"/>
          </a:xfrm>
        </p:spPr>
        <p:txBody>
          <a:bodyPr>
            <a:normAutofit fontScale="90000"/>
          </a:bodyPr>
          <a:lstStyle/>
          <a:p>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diều</a:t>
            </a:r>
            <a:r>
              <a:rPr lang="en-US"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4"/>
          <a:stretch>
            <a:fillRect/>
          </a:stretch>
        </p:blipFill>
        <p:spPr>
          <a:xfrm>
            <a:off x="2055495" y="2226310"/>
            <a:ext cx="8122920" cy="1583690"/>
          </a:xfrm>
          <a:prstGeom prst="rect">
            <a:avLst/>
          </a:prstGeom>
        </p:spPr>
      </p:pic>
      <p:sp>
        <p:nvSpPr>
          <p:cNvPr id="5" name="Oval 4"/>
          <p:cNvSpPr/>
          <p:nvPr/>
        </p:nvSpPr>
        <p:spPr>
          <a:xfrm>
            <a:off x="1987550" y="1967865"/>
            <a:ext cx="2921000" cy="1805305"/>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949190" y="2004695"/>
            <a:ext cx="2637155" cy="1805305"/>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bldLvl="0" animBg="1"/>
      <p:bldP spid="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190" y="660083"/>
            <a:ext cx="10972800" cy="1143000"/>
          </a:xfrm>
        </p:spPr>
        <p:txBody>
          <a:bodyPr>
            <a:normAutofit/>
          </a:bodyPr>
          <a:lstStyle/>
          <a:p>
            <a:r>
              <a:rPr lang="en-US">
                <a:latin typeface="Arial-Rounded" panose="020B0500000000000000" pitchFamily="34" charset="0"/>
                <a:cs typeface="Arial-Rounded" panose="020B0500000000000000" pitchFamily="34" charset="0"/>
              </a:rPr>
              <a:t>2. Dựa vào khổ thơ thứ tư, nói một câu tả cánh diều</a:t>
            </a:r>
          </a:p>
        </p:txBody>
      </p:sp>
      <p:sp>
        <p:nvSpPr>
          <p:cNvPr id="3" name="Content Placeholder 2"/>
          <p:cNvSpPr>
            <a:spLocks noGrp="1"/>
          </p:cNvSpPr>
          <p:nvPr>
            <p:ph idx="1"/>
          </p:nvPr>
        </p:nvSpPr>
        <p:spPr>
          <a:xfrm>
            <a:off x="1989455" y="2462531"/>
            <a:ext cx="10972800" cy="4525963"/>
          </a:xfrm>
        </p:spPr>
        <p:txBody>
          <a:bodyPr/>
          <a:lstStyle/>
          <a:p>
            <a:pPr marL="0" indent="0">
              <a:buNone/>
            </a:pPr>
            <a:r>
              <a:rPr lang="en-US" sz="4400" dirty="0" err="1">
                <a:latin typeface="Arial-Rounded" panose="020B0500000000000000" pitchFamily="34" charset="0"/>
                <a:cs typeface="Arial-Rounded" panose="020B0500000000000000" pitchFamily="34" charset="0"/>
              </a:rPr>
              <a:t>Cánh</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diều</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cong</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cong</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như</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lưỡi</a:t>
            </a:r>
            <a:r>
              <a:rPr lang="en-US" sz="4400" dirty="0">
                <a:latin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cs typeface="Arial-Rounded" panose="020B0500000000000000" pitchFamily="34" charset="0"/>
              </a:rPr>
              <a:t>liềm</a:t>
            </a:r>
            <a:r>
              <a:rPr lang="en-US" sz="4400" dirty="0" smtClean="0">
                <a:latin typeface="Arial-Rounded" panose="020B0500000000000000" pitchFamily="34" charset="0"/>
                <a:cs typeface="Arial-Rounded" panose="020B0500000000000000" pitchFamily="34" charset="0"/>
              </a:rPr>
              <a:t>.</a:t>
            </a:r>
          </a:p>
          <a:p>
            <a:pPr marL="0" indent="0">
              <a:buNone/>
            </a:pPr>
            <a:r>
              <a:rPr lang="en-US" sz="4400" dirty="0" err="1" smtClean="0">
                <a:latin typeface="Arial-Rounded" panose="020B0500000000000000" pitchFamily="34" charset="0"/>
                <a:cs typeface="Arial-Rounded" panose="020B0500000000000000" pitchFamily="34" charset="0"/>
              </a:rPr>
              <a:t>Em</a:t>
            </a:r>
            <a:r>
              <a:rPr lang="en-US" sz="4400" dirty="0" smtClean="0">
                <a:latin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cs typeface="Arial-Rounded" panose="020B0500000000000000" pitchFamily="34" charset="0"/>
              </a:rPr>
              <a:t>rất</a:t>
            </a:r>
            <a:r>
              <a:rPr lang="en-US" sz="4400" dirty="0" smtClean="0">
                <a:latin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cs typeface="Arial-Rounded" panose="020B0500000000000000" pitchFamily="34" charset="0"/>
              </a:rPr>
              <a:t>thích</a:t>
            </a:r>
            <a:r>
              <a:rPr lang="en-US" sz="4400" dirty="0" smtClean="0">
                <a:latin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cs typeface="Arial-Rounded" panose="020B0500000000000000" pitchFamily="34" charset="0"/>
              </a:rPr>
              <a:t>ngắm</a:t>
            </a:r>
            <a:r>
              <a:rPr lang="en-US" sz="4400" dirty="0" smtClean="0">
                <a:latin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cs typeface="Arial-Rounded" panose="020B0500000000000000" pitchFamily="34" charset="0"/>
              </a:rPr>
              <a:t>trăng</a:t>
            </a:r>
            <a:r>
              <a:rPr lang="en-US" sz="4400" dirty="0" smtClean="0">
                <a:latin typeface="Arial-Rounded" panose="020B0500000000000000" pitchFamily="34" charset="0"/>
                <a:cs typeface="Arial-Rounded" panose="020B0500000000000000" pitchFamily="34" charset="0"/>
              </a:rPr>
              <a:t>.</a:t>
            </a:r>
          </a:p>
          <a:p>
            <a:pPr marL="0" indent="0">
              <a:buNone/>
            </a:pPr>
            <a:r>
              <a:rPr lang="en-US" sz="4400" dirty="0" err="1" smtClean="0">
                <a:latin typeface="Arial-Rounded" panose="020B0500000000000000" pitchFamily="34" charset="0"/>
                <a:cs typeface="Arial-Rounded" panose="020B0500000000000000" pitchFamily="34" charset="0"/>
              </a:rPr>
              <a:t>Bầu</a:t>
            </a:r>
            <a:r>
              <a:rPr lang="en-US" sz="4400" dirty="0" smtClean="0">
                <a:latin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cs typeface="Arial-Rounded" panose="020B0500000000000000" pitchFamily="34" charset="0"/>
              </a:rPr>
              <a:t>trời</a:t>
            </a:r>
            <a:r>
              <a:rPr lang="en-US" sz="4400" dirty="0" smtClean="0">
                <a:latin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cs typeface="Arial-Rounded" panose="020B0500000000000000" pitchFamily="34" charset="0"/>
              </a:rPr>
              <a:t>đêm</a:t>
            </a:r>
            <a:r>
              <a:rPr lang="en-US" sz="4400" dirty="0" smtClean="0">
                <a:latin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cs typeface="Arial-Rounded" panose="020B0500000000000000" pitchFamily="34" charset="0"/>
              </a:rPr>
              <a:t>muôn</a:t>
            </a:r>
            <a:r>
              <a:rPr lang="en-US" sz="4400" dirty="0" smtClean="0">
                <a:latin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cs typeface="Arial-Rounded" panose="020B0500000000000000" pitchFamily="34" charset="0"/>
              </a:rPr>
              <a:t>vàn</a:t>
            </a:r>
            <a:r>
              <a:rPr lang="en-US" sz="4400" dirty="0" smtClean="0">
                <a:latin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cs typeface="Arial-Rounded" panose="020B0500000000000000" pitchFamily="34" charset="0"/>
              </a:rPr>
              <a:t>ánh</a:t>
            </a:r>
            <a:r>
              <a:rPr lang="en-US" sz="4400" dirty="0" smtClean="0">
                <a:latin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cs typeface="Arial-Rounded" panose="020B0500000000000000" pitchFamily="34" charset="0"/>
              </a:rPr>
              <a:t>sao</a:t>
            </a:r>
            <a:r>
              <a:rPr lang="en-US" sz="4400" dirty="0">
                <a:latin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cs typeface="Arial-Rounded" panose="020B0500000000000000" pitchFamily="34" charset="0"/>
              </a:rPr>
              <a:t>lấp</a:t>
            </a:r>
            <a:r>
              <a:rPr lang="en-US" sz="4400" dirty="0" smtClean="0">
                <a:latin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cs typeface="Arial-Rounded" panose="020B0500000000000000" pitchFamily="34" charset="0"/>
              </a:rPr>
              <a:t>lánh</a:t>
            </a:r>
            <a:r>
              <a:rPr lang="en-US" sz="4400" dirty="0" smtClean="0">
                <a:latin typeface="Arial-Rounded" panose="020B0500000000000000" pitchFamily="34" charset="0"/>
                <a:cs typeface="Arial-Rounded" panose="020B0500000000000000" pitchFamily="34" charset="0"/>
              </a:rPr>
              <a:t>.</a:t>
            </a:r>
          </a:p>
          <a:p>
            <a:pPr marL="0" indent="0">
              <a:buNone/>
            </a:pPr>
            <a:r>
              <a:rPr lang="en-US" sz="4400" dirty="0" err="1" smtClean="0">
                <a:latin typeface="Arial-Rounded" panose="020B0500000000000000" pitchFamily="34" charset="0"/>
                <a:cs typeface="Arial-Rounded" panose="020B0500000000000000" pitchFamily="34" charset="0"/>
              </a:rPr>
              <a:t>Buổi</a:t>
            </a:r>
            <a:r>
              <a:rPr lang="en-US" sz="4400" dirty="0" smtClean="0">
                <a:latin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cs typeface="Arial-Rounded" panose="020B0500000000000000" pitchFamily="34" charset="0"/>
              </a:rPr>
              <a:t>chiều</a:t>
            </a:r>
            <a:r>
              <a:rPr lang="en-US" sz="4400" dirty="0" smtClean="0">
                <a:latin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cs typeface="Arial-Rounded" panose="020B0500000000000000" pitchFamily="34" charset="0"/>
              </a:rPr>
              <a:t>em</a:t>
            </a:r>
            <a:r>
              <a:rPr lang="en-US" sz="4400" dirty="0" smtClean="0">
                <a:latin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cs typeface="Arial-Rounded" panose="020B0500000000000000" pitchFamily="34" charset="0"/>
              </a:rPr>
              <a:t>thường</a:t>
            </a:r>
            <a:r>
              <a:rPr lang="en-US" sz="4400" dirty="0" smtClean="0">
                <a:latin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cs typeface="Arial-Rounded" panose="020B0500000000000000" pitchFamily="34" charset="0"/>
              </a:rPr>
              <a:t>đi</a:t>
            </a:r>
            <a:r>
              <a:rPr lang="en-US" sz="4400" dirty="0" smtClean="0">
                <a:latin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cs typeface="Arial-Rounded" panose="020B0500000000000000" pitchFamily="34" charset="0"/>
              </a:rPr>
              <a:t>thả</a:t>
            </a:r>
            <a:r>
              <a:rPr lang="en-US" sz="4400" dirty="0" smtClean="0">
                <a:latin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cs typeface="Arial-Rounded" panose="020B0500000000000000" pitchFamily="34" charset="0"/>
              </a:rPr>
              <a:t>diều</a:t>
            </a:r>
            <a:r>
              <a:rPr lang="en-US" sz="4400" dirty="0" smtClean="0">
                <a:latin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cs typeface="Arial-Rounded" panose="020B0500000000000000" pitchFamily="34" charset="0"/>
              </a:rPr>
              <a:t>cùng</a:t>
            </a:r>
            <a:r>
              <a:rPr lang="en-US" sz="4400" dirty="0" smtClean="0">
                <a:latin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cs typeface="Arial-Rounded" panose="020B0500000000000000" pitchFamily="34" charset="0"/>
              </a:rPr>
              <a:t>lũ</a:t>
            </a:r>
            <a:r>
              <a:rPr lang="en-US" sz="4400" dirty="0" smtClean="0">
                <a:latin typeface="Arial-Rounded" panose="020B0500000000000000" pitchFamily="34" charset="0"/>
                <a:cs typeface="Arial-Rounded" panose="020B0500000000000000" pitchFamily="34" charset="0"/>
              </a:rPr>
              <a:t> </a:t>
            </a:r>
            <a:r>
              <a:rPr lang="en-US" sz="4400" dirty="0" err="1" smtClean="0">
                <a:latin typeface="Arial-Rounded" panose="020B0500000000000000" pitchFamily="34" charset="0"/>
                <a:cs typeface="Arial-Rounded" panose="020B0500000000000000" pitchFamily="34" charset="0"/>
              </a:rPr>
              <a:t>bạn</a:t>
            </a:r>
            <a:r>
              <a:rPr lang="en-US" sz="4400" smtClean="0">
                <a:latin typeface="Arial-Rounded" panose="020B0500000000000000" pitchFamily="34" charset="0"/>
                <a:cs typeface="Arial-Rounded" panose="020B0500000000000000" pitchFamily="34" charset="0"/>
              </a:rPr>
              <a:t>.</a:t>
            </a:r>
            <a:endParaRPr lang="en-US" sz="4400">
              <a:latin typeface="Arial-Rounded" panose="020B0500000000000000" pitchFamily="34" charset="0"/>
              <a:cs typeface="Arial-Rounded" panose="020B0500000000000000"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heckerboard(across)">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checkerboard(across)">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checkerboard(across)">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checkerboard(across)">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5088255" y="144208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3</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 xmlns:a16="http://schemas.microsoft.com/office/drawing/2014/main" id="{711409A5-5C24-4603-AE7E-8FD5463AC8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
        <p:nvSpPr>
          <p:cNvPr id="13" name="TextBox 1">
            <a:extLst>
              <a:ext uri="{FF2B5EF4-FFF2-40B4-BE49-F238E27FC236}">
                <a16:creationId xmlns:lc="http://schemas.openxmlformats.org/drawingml/2006/lockedCanvas" xmlns="" xmlns:a16="http://schemas.microsoft.com/office/drawing/2014/main" id="{C6D3C50A-694C-47C7-8D5B-FC4FEF7E0C4D}"/>
              </a:ext>
            </a:extLst>
          </p:cNvPr>
          <p:cNvSpPr txBox="1">
            <a:spLocks noChangeArrowheads="1"/>
          </p:cNvSpPr>
          <p:nvPr/>
        </p:nvSpPr>
        <p:spPr bwMode="auto">
          <a:xfrm>
            <a:off x="3036887" y="2951956"/>
            <a:ext cx="61182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0"/>
              </a:spcBef>
              <a:buFontTx/>
              <a:buNone/>
            </a:pPr>
            <a:r>
              <a:rPr lang="en-US" altLang="en-US" sz="2800" dirty="0" err="1">
                <a:latin typeface="Arial-SGK-TV" charset="0"/>
                <a:cs typeface="Arial-SGK-TV" charset="0"/>
              </a:rPr>
              <a:t>Thứ</a:t>
            </a:r>
            <a:r>
              <a:rPr lang="en-US" altLang="en-US" sz="2800" dirty="0">
                <a:latin typeface="Arial-SGK-TV" charset="0"/>
                <a:cs typeface="Arial-SGK-TV" charset="0"/>
              </a:rPr>
              <a:t> </a:t>
            </a:r>
            <a:r>
              <a:rPr lang="en-US" altLang="en-US" sz="2800" dirty="0" err="1" smtClean="0">
                <a:latin typeface="Arial-SGK-TV" charset="0"/>
                <a:cs typeface="Arial-SGK-TV" charset="0"/>
              </a:rPr>
              <a:t>hai</a:t>
            </a:r>
            <a:r>
              <a:rPr lang="en-US" altLang="en-US" sz="2800" dirty="0" smtClean="0">
                <a:latin typeface="Arial-SGK-TV" charset="0"/>
                <a:cs typeface="Arial-SGK-TV" charset="0"/>
              </a:rPr>
              <a:t> </a:t>
            </a:r>
            <a:r>
              <a:rPr lang="en-US" altLang="en-US" sz="2800" dirty="0" err="1">
                <a:latin typeface="Arial-SGK-TV" charset="0"/>
                <a:cs typeface="Arial-SGK-TV" charset="0"/>
              </a:rPr>
              <a:t>ngày</a:t>
            </a:r>
            <a:r>
              <a:rPr lang="en-US" altLang="en-US" sz="2800" dirty="0">
                <a:latin typeface="Arial-SGK-TV" charset="0"/>
                <a:cs typeface="Arial-SGK-TV" charset="0"/>
              </a:rPr>
              <a:t> </a:t>
            </a:r>
            <a:r>
              <a:rPr lang="en-US" altLang="en-US" sz="2800" dirty="0" smtClean="0">
                <a:latin typeface="Arial-SGK-TV" charset="0"/>
                <a:cs typeface="Arial-SGK-TV" charset="0"/>
              </a:rPr>
              <a:t>15 </a:t>
            </a:r>
            <a:r>
              <a:rPr lang="en-US" altLang="en-US" sz="2800" dirty="0" err="1">
                <a:latin typeface="Arial-SGK-TV" charset="0"/>
                <a:cs typeface="Arial-SGK-TV" charset="0"/>
              </a:rPr>
              <a:t>tháng</a:t>
            </a:r>
            <a:r>
              <a:rPr lang="en-US" altLang="en-US" sz="2800" dirty="0">
                <a:latin typeface="Arial-SGK-TV" charset="0"/>
                <a:cs typeface="Arial-SGK-TV" charset="0"/>
              </a:rPr>
              <a:t> </a:t>
            </a:r>
            <a:r>
              <a:rPr lang="en-US" altLang="en-US" sz="2800" dirty="0" smtClean="0">
                <a:latin typeface="Arial-SGK-TV" charset="0"/>
                <a:cs typeface="Arial-SGK-TV" charset="0"/>
              </a:rPr>
              <a:t>11 </a:t>
            </a:r>
            <a:r>
              <a:rPr lang="en-US" altLang="en-US" sz="2800" dirty="0" err="1">
                <a:latin typeface="Arial-SGK-TV" charset="0"/>
                <a:cs typeface="Arial-SGK-TV" charset="0"/>
              </a:rPr>
              <a:t>năm</a:t>
            </a:r>
            <a:r>
              <a:rPr lang="en-US" altLang="en-US" sz="2800" dirty="0">
                <a:latin typeface="Arial-SGK-TV" charset="0"/>
                <a:cs typeface="Arial-SGK-TV" charset="0"/>
              </a:rPr>
              <a:t> </a:t>
            </a:r>
            <a:r>
              <a:rPr lang="en-US" altLang="en-US" sz="2800" dirty="0" smtClean="0">
                <a:latin typeface="Arial-SGK-TV" charset="0"/>
                <a:cs typeface="Arial-SGK-TV" charset="0"/>
              </a:rPr>
              <a:t>2021</a:t>
            </a:r>
            <a:endParaRPr lang="en-US" altLang="en-US" sz="2800" dirty="0">
              <a:latin typeface="Arial-SGK-TV" charset="0"/>
              <a:cs typeface="Arial-SGK-TV" charset="0"/>
            </a:endParaRPr>
          </a:p>
          <a:p>
            <a:pPr algn="ctr" eaLnBrk="1" hangingPunct="1">
              <a:spcBef>
                <a:spcPct val="0"/>
              </a:spcBef>
              <a:buFontTx/>
              <a:buNone/>
            </a:pPr>
            <a:r>
              <a:rPr lang="en-US" altLang="en-US" sz="2800" b="1" dirty="0" err="1">
                <a:solidFill>
                  <a:srgbClr val="FF0000"/>
                </a:solidFill>
                <a:latin typeface="Arial-SGK-TV" charset="0"/>
                <a:cs typeface="Arial-SGK-TV" charset="0"/>
              </a:rPr>
              <a:t>Tiếng</a:t>
            </a:r>
            <a:r>
              <a:rPr lang="en-US" altLang="en-US" sz="2800" b="1" dirty="0">
                <a:solidFill>
                  <a:srgbClr val="FF0000"/>
                </a:solidFill>
                <a:latin typeface="Arial-SGK-TV" charset="0"/>
                <a:cs typeface="Arial-SGK-TV" charset="0"/>
              </a:rPr>
              <a:t> </a:t>
            </a:r>
            <a:r>
              <a:rPr lang="en-US" altLang="en-US" sz="2800" b="1" dirty="0" err="1">
                <a:solidFill>
                  <a:srgbClr val="FF0000"/>
                </a:solidFill>
                <a:latin typeface="Arial-SGK-TV" charset="0"/>
                <a:cs typeface="Arial-SGK-TV" charset="0"/>
              </a:rPr>
              <a:t>việt</a:t>
            </a:r>
            <a:endParaRPr lang="en-US" altLang="en-US" sz="2800" b="1" dirty="0">
              <a:solidFill>
                <a:srgbClr val="FF0000"/>
              </a:solidFill>
              <a:latin typeface="Arial-SGK-TV" charset="0"/>
              <a:cs typeface="Arial-SGK-TV"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lc="http://schemas.openxmlformats.org/drawingml/2006/lockedCanvas" xmlns="" xmlns:a16="http://schemas.microsoft.com/office/drawing/2014/main" id="{C6D3C50A-694C-47C7-8D5B-FC4FEF7E0C4D}"/>
              </a:ext>
            </a:extLst>
          </p:cNvPr>
          <p:cNvSpPr txBox="1">
            <a:spLocks noChangeArrowheads="1"/>
          </p:cNvSpPr>
          <p:nvPr/>
        </p:nvSpPr>
        <p:spPr bwMode="auto">
          <a:xfrm>
            <a:off x="736979" y="590894"/>
            <a:ext cx="997651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spcBef>
                <a:spcPct val="0"/>
              </a:spcBef>
              <a:buFontTx/>
              <a:buNone/>
            </a:pPr>
            <a:r>
              <a:rPr lang="en-US" altLang="en-US" sz="2800" dirty="0" err="1">
                <a:latin typeface="Arial-SGK-TV" charset="0"/>
                <a:cs typeface="Arial-SGK-TV" charset="0"/>
              </a:rPr>
              <a:t>Thứ</a:t>
            </a:r>
            <a:r>
              <a:rPr lang="en-US" altLang="en-US" sz="2800" dirty="0">
                <a:latin typeface="Arial-SGK-TV" charset="0"/>
                <a:cs typeface="Arial-SGK-TV" charset="0"/>
              </a:rPr>
              <a:t> </a:t>
            </a:r>
            <a:r>
              <a:rPr lang="en-US" altLang="en-US" sz="2800" dirty="0" err="1" smtClean="0">
                <a:latin typeface="Arial-SGK-TV" charset="0"/>
                <a:cs typeface="Arial-SGK-TV" charset="0"/>
              </a:rPr>
              <a:t>năm</a:t>
            </a:r>
            <a:r>
              <a:rPr lang="en-US" altLang="en-US" sz="2800" dirty="0" smtClean="0">
                <a:latin typeface="Arial-SGK-TV" charset="0"/>
                <a:cs typeface="Arial-SGK-TV" charset="0"/>
              </a:rPr>
              <a:t> </a:t>
            </a:r>
            <a:r>
              <a:rPr lang="en-US" altLang="en-US" sz="2800" dirty="0" err="1">
                <a:latin typeface="Arial-SGK-TV" charset="0"/>
                <a:cs typeface="Arial-SGK-TV" charset="0"/>
              </a:rPr>
              <a:t>ngày</a:t>
            </a:r>
            <a:r>
              <a:rPr lang="en-US" altLang="en-US" sz="2800" dirty="0">
                <a:latin typeface="Arial-SGK-TV" charset="0"/>
                <a:cs typeface="Arial-SGK-TV" charset="0"/>
              </a:rPr>
              <a:t> </a:t>
            </a:r>
            <a:r>
              <a:rPr lang="en-US" altLang="en-US" sz="2800" dirty="0" smtClean="0">
                <a:latin typeface="Arial-SGK-TV" charset="0"/>
                <a:cs typeface="Arial-SGK-TV" charset="0"/>
              </a:rPr>
              <a:t>18 </a:t>
            </a:r>
            <a:r>
              <a:rPr lang="en-US" altLang="en-US" sz="2800" dirty="0" err="1">
                <a:latin typeface="Arial-SGK-TV" charset="0"/>
                <a:cs typeface="Arial-SGK-TV" charset="0"/>
              </a:rPr>
              <a:t>tháng</a:t>
            </a:r>
            <a:r>
              <a:rPr lang="en-US" altLang="en-US" sz="2800" dirty="0">
                <a:latin typeface="Arial-SGK-TV" charset="0"/>
                <a:cs typeface="Arial-SGK-TV" charset="0"/>
              </a:rPr>
              <a:t> </a:t>
            </a:r>
            <a:r>
              <a:rPr lang="en-US" altLang="en-US" sz="2800" dirty="0" smtClean="0">
                <a:latin typeface="Arial-SGK-TV" charset="0"/>
                <a:cs typeface="Arial-SGK-TV" charset="0"/>
              </a:rPr>
              <a:t>11 </a:t>
            </a:r>
            <a:r>
              <a:rPr lang="en-US" altLang="en-US" sz="2800" dirty="0" err="1">
                <a:latin typeface="Arial-SGK-TV" charset="0"/>
                <a:cs typeface="Arial-SGK-TV" charset="0"/>
              </a:rPr>
              <a:t>năm</a:t>
            </a:r>
            <a:r>
              <a:rPr lang="en-US" altLang="en-US" sz="2800" dirty="0">
                <a:latin typeface="Arial-SGK-TV" charset="0"/>
                <a:cs typeface="Arial-SGK-TV" charset="0"/>
              </a:rPr>
              <a:t> </a:t>
            </a:r>
            <a:r>
              <a:rPr lang="en-US" altLang="en-US" sz="2800" dirty="0" smtClean="0">
                <a:latin typeface="Arial-SGK-TV" charset="0"/>
                <a:cs typeface="Arial-SGK-TV" charset="0"/>
              </a:rPr>
              <a:t>2021</a:t>
            </a:r>
            <a:endParaRPr lang="en-US" altLang="en-US" sz="2800" dirty="0">
              <a:latin typeface="Arial-SGK-TV" charset="0"/>
              <a:cs typeface="Arial-SGK-TV" charset="0"/>
            </a:endParaRPr>
          </a:p>
          <a:p>
            <a:pPr algn="ctr" eaLnBrk="1" hangingPunct="1">
              <a:spcBef>
                <a:spcPct val="0"/>
              </a:spcBef>
              <a:buFontTx/>
              <a:buNone/>
            </a:pPr>
            <a:r>
              <a:rPr lang="en-US" altLang="en-US" sz="2800" dirty="0" err="1">
                <a:latin typeface="Arial-SGK-TV" charset="0"/>
                <a:cs typeface="Arial-SGK-TV" charset="0"/>
              </a:rPr>
              <a:t>Tiếng</a:t>
            </a:r>
            <a:r>
              <a:rPr lang="en-US" altLang="en-US" sz="2800" dirty="0">
                <a:latin typeface="Arial-SGK-TV" charset="0"/>
                <a:cs typeface="Arial-SGK-TV" charset="0"/>
              </a:rPr>
              <a:t> </a:t>
            </a:r>
            <a:r>
              <a:rPr lang="en-US" altLang="en-US" sz="2800" dirty="0" err="1" smtClean="0">
                <a:latin typeface="Arial-SGK-TV" charset="0"/>
                <a:cs typeface="Arial-SGK-TV" charset="0"/>
              </a:rPr>
              <a:t>việt</a:t>
            </a:r>
            <a:endParaRPr lang="en-US" altLang="en-US" sz="2800" dirty="0" smtClean="0">
              <a:latin typeface="Arial-SGK-TV" charset="0"/>
              <a:cs typeface="Arial-SGK-TV" charset="0"/>
            </a:endParaRPr>
          </a:p>
          <a:p>
            <a:pPr algn="ctr" eaLnBrk="1" hangingPunct="1">
              <a:spcBef>
                <a:spcPct val="0"/>
              </a:spcBef>
              <a:buFontTx/>
              <a:buNone/>
            </a:pPr>
            <a:r>
              <a:rPr lang="en-US" altLang="en-US" sz="2800" dirty="0" err="1" smtClean="0">
                <a:latin typeface="Arial-SGK-TV" charset="0"/>
                <a:cs typeface="Arial-SGK-TV" charset="0"/>
              </a:rPr>
              <a:t>Bài</a:t>
            </a:r>
            <a:r>
              <a:rPr lang="en-US" altLang="en-US" sz="2800" dirty="0" smtClean="0">
                <a:latin typeface="Arial-SGK-TV" charset="0"/>
                <a:cs typeface="Arial-SGK-TV" charset="0"/>
              </a:rPr>
              <a:t> 21: </a:t>
            </a:r>
            <a:r>
              <a:rPr lang="en-US" altLang="en-US" sz="2800" dirty="0" err="1" smtClean="0">
                <a:latin typeface="Arial-SGK-TV" charset="0"/>
                <a:cs typeface="Arial-SGK-TV" charset="0"/>
              </a:rPr>
              <a:t>Viết</a:t>
            </a:r>
            <a:r>
              <a:rPr lang="en-US" altLang="en-US" sz="2800" dirty="0" smtClean="0">
                <a:latin typeface="Arial-SGK-TV" charset="0"/>
                <a:cs typeface="Arial-SGK-TV" charset="0"/>
              </a:rPr>
              <a:t>: </a:t>
            </a:r>
            <a:r>
              <a:rPr lang="en-US" altLang="en-US" sz="2800" dirty="0" err="1" smtClean="0">
                <a:latin typeface="Arial-SGK-TV" charset="0"/>
                <a:cs typeface="Arial-SGK-TV" charset="0"/>
              </a:rPr>
              <a:t>Chữ</a:t>
            </a:r>
            <a:r>
              <a:rPr lang="en-US" altLang="en-US" sz="2800" dirty="0" smtClean="0">
                <a:latin typeface="Arial-SGK-TV" charset="0"/>
                <a:cs typeface="Arial-SGK-TV" charset="0"/>
              </a:rPr>
              <a:t> </a:t>
            </a:r>
            <a:r>
              <a:rPr lang="en-US" altLang="en-US" sz="2800" dirty="0" err="1" smtClean="0">
                <a:latin typeface="Arial-SGK-TV" charset="0"/>
                <a:cs typeface="Arial-SGK-TV" charset="0"/>
              </a:rPr>
              <a:t>hoa</a:t>
            </a:r>
            <a:r>
              <a:rPr lang="en-US" altLang="en-US" sz="2800" dirty="0" smtClean="0">
                <a:latin typeface="Arial-SGK-TV" charset="0"/>
                <a:cs typeface="Arial-SGK-TV" charset="0"/>
              </a:rPr>
              <a:t> L</a:t>
            </a:r>
          </a:p>
          <a:p>
            <a:pPr algn="ctr" eaLnBrk="1" hangingPunct="1">
              <a:spcBef>
                <a:spcPct val="0"/>
              </a:spcBef>
              <a:buFontTx/>
              <a:buNone/>
            </a:pPr>
            <a:r>
              <a:rPr lang="en-US" altLang="en-US" sz="2800" dirty="0" smtClean="0">
                <a:latin typeface="Arial-SGK-TV" charset="0"/>
                <a:cs typeface="Arial-SGK-TV" charset="0"/>
              </a:rPr>
              <a:t>______________________________ </a:t>
            </a:r>
          </a:p>
          <a:p>
            <a:pPr algn="ctr" eaLnBrk="1" hangingPunct="1">
              <a:spcBef>
                <a:spcPct val="0"/>
              </a:spcBef>
              <a:buFontTx/>
              <a:buNone/>
            </a:pPr>
            <a:r>
              <a:rPr lang="en-US" altLang="en-US" sz="2800" dirty="0" err="1" smtClean="0">
                <a:latin typeface="Arial-SGK-TV" charset="0"/>
                <a:cs typeface="Arial-SGK-TV" charset="0"/>
              </a:rPr>
              <a:t>Tiếng</a:t>
            </a:r>
            <a:r>
              <a:rPr lang="en-US" altLang="en-US" sz="2800" dirty="0" smtClean="0">
                <a:latin typeface="Arial-SGK-TV" charset="0"/>
                <a:cs typeface="Arial-SGK-TV" charset="0"/>
              </a:rPr>
              <a:t> </a:t>
            </a:r>
            <a:r>
              <a:rPr lang="en-US" altLang="en-US" sz="2800" dirty="0" err="1" smtClean="0">
                <a:latin typeface="Arial-SGK-TV" charset="0"/>
                <a:cs typeface="Arial-SGK-TV" charset="0"/>
              </a:rPr>
              <a:t>việt</a:t>
            </a:r>
            <a:endParaRPr lang="en-US" altLang="en-US" sz="2800" dirty="0" smtClean="0">
              <a:latin typeface="Arial-SGK-TV" charset="0"/>
              <a:cs typeface="Arial-SGK-TV" charset="0"/>
            </a:endParaRPr>
          </a:p>
          <a:p>
            <a:pPr algn="ctr" eaLnBrk="1" hangingPunct="1">
              <a:spcBef>
                <a:spcPct val="0"/>
              </a:spcBef>
              <a:buFontTx/>
              <a:buNone/>
            </a:pPr>
            <a:r>
              <a:rPr lang="en-US" altLang="en-US" sz="2800" dirty="0" err="1" smtClean="0">
                <a:latin typeface="Arial-SGK-TV" charset="0"/>
                <a:cs typeface="Arial-SGK-TV" charset="0"/>
              </a:rPr>
              <a:t>Bài</a:t>
            </a:r>
            <a:r>
              <a:rPr lang="en-US" altLang="en-US" sz="2800" dirty="0" smtClean="0">
                <a:latin typeface="Arial-SGK-TV" charset="0"/>
                <a:cs typeface="Arial-SGK-TV" charset="0"/>
              </a:rPr>
              <a:t> 21: </a:t>
            </a:r>
            <a:r>
              <a:rPr lang="en-US" altLang="en-US" sz="2800" dirty="0" err="1" smtClean="0">
                <a:latin typeface="Arial-SGK-TV" charset="0"/>
                <a:cs typeface="Arial-SGK-TV" charset="0"/>
              </a:rPr>
              <a:t>Nói</a:t>
            </a:r>
            <a:r>
              <a:rPr lang="en-US" altLang="en-US" sz="2800" dirty="0" smtClean="0">
                <a:latin typeface="Arial-SGK-TV" charset="0"/>
                <a:cs typeface="Arial-SGK-TV" charset="0"/>
              </a:rPr>
              <a:t> </a:t>
            </a:r>
            <a:r>
              <a:rPr lang="en-US" altLang="en-US" sz="2800" dirty="0" err="1" smtClean="0">
                <a:latin typeface="Arial-SGK-TV" charset="0"/>
                <a:cs typeface="Arial-SGK-TV" charset="0"/>
              </a:rPr>
              <a:t>và</a:t>
            </a:r>
            <a:r>
              <a:rPr lang="en-US" altLang="en-US" sz="2800" dirty="0" smtClean="0">
                <a:latin typeface="Arial-SGK-TV" charset="0"/>
                <a:cs typeface="Arial-SGK-TV" charset="0"/>
              </a:rPr>
              <a:t> </a:t>
            </a:r>
            <a:r>
              <a:rPr lang="en-US" altLang="en-US" sz="2800" dirty="0" err="1" smtClean="0">
                <a:latin typeface="Arial-SGK-TV" charset="0"/>
                <a:cs typeface="Arial-SGK-TV" charset="0"/>
              </a:rPr>
              <a:t>nghe</a:t>
            </a:r>
            <a:r>
              <a:rPr lang="en-US" altLang="en-US" sz="2800" dirty="0" smtClean="0">
                <a:latin typeface="Arial-SGK-TV" charset="0"/>
                <a:cs typeface="Arial-SGK-TV" charset="0"/>
              </a:rPr>
              <a:t>: </a:t>
            </a:r>
            <a:r>
              <a:rPr lang="en-US" altLang="en-US" sz="2800" dirty="0" err="1" smtClean="0">
                <a:latin typeface="Arial-SGK-TV" charset="0"/>
                <a:cs typeface="Arial-SGK-TV" charset="0"/>
              </a:rPr>
              <a:t>Kể</a:t>
            </a:r>
            <a:r>
              <a:rPr lang="en-US" altLang="en-US" sz="2800" dirty="0" smtClean="0">
                <a:latin typeface="Arial-SGK-TV" charset="0"/>
                <a:cs typeface="Arial-SGK-TV" charset="0"/>
              </a:rPr>
              <a:t> </a:t>
            </a:r>
            <a:r>
              <a:rPr lang="en-US" altLang="en-US" sz="2800" dirty="0" err="1" smtClean="0">
                <a:latin typeface="Arial-SGK-TV" charset="0"/>
                <a:cs typeface="Arial-SGK-TV" charset="0"/>
              </a:rPr>
              <a:t>chuyện</a:t>
            </a:r>
            <a:r>
              <a:rPr lang="en-US" altLang="en-US" sz="2800" dirty="0" smtClean="0">
                <a:latin typeface="Arial-SGK-TV" charset="0"/>
                <a:cs typeface="Arial-SGK-TV" charset="0"/>
              </a:rPr>
              <a:t> </a:t>
            </a:r>
            <a:r>
              <a:rPr lang="en-US" altLang="en-US" sz="2800" dirty="0" err="1" smtClean="0">
                <a:latin typeface="Arial-SGK-TV" charset="0"/>
                <a:cs typeface="Arial-SGK-TV" charset="0"/>
              </a:rPr>
              <a:t>chúng</a:t>
            </a:r>
            <a:r>
              <a:rPr lang="en-US" altLang="en-US" sz="2800" dirty="0" smtClean="0">
                <a:latin typeface="Arial-SGK-TV" charset="0"/>
                <a:cs typeface="Arial-SGK-TV" charset="0"/>
              </a:rPr>
              <a:t> </a:t>
            </a:r>
            <a:r>
              <a:rPr lang="en-US" altLang="en-US" sz="2800" dirty="0" err="1" smtClean="0">
                <a:latin typeface="Arial-SGK-TV" charset="0"/>
                <a:cs typeface="Arial-SGK-TV" charset="0"/>
              </a:rPr>
              <a:t>mình</a:t>
            </a:r>
            <a:r>
              <a:rPr lang="en-US" altLang="en-US" sz="2800" dirty="0" smtClean="0">
                <a:latin typeface="Arial-SGK-TV" charset="0"/>
                <a:cs typeface="Arial-SGK-TV" charset="0"/>
              </a:rPr>
              <a:t> </a:t>
            </a:r>
            <a:r>
              <a:rPr lang="en-US" altLang="en-US" sz="2800" dirty="0" err="1" smtClean="0">
                <a:latin typeface="Arial-SGK-TV" charset="0"/>
                <a:cs typeface="Arial-SGK-TV" charset="0"/>
              </a:rPr>
              <a:t>là</a:t>
            </a:r>
            <a:r>
              <a:rPr lang="en-US" altLang="en-US" sz="2800" dirty="0" smtClean="0">
                <a:latin typeface="Arial-SGK-TV" charset="0"/>
                <a:cs typeface="Arial-SGK-TV" charset="0"/>
              </a:rPr>
              <a:t> </a:t>
            </a:r>
            <a:r>
              <a:rPr lang="en-US" altLang="en-US" sz="2800" dirty="0" err="1" smtClean="0">
                <a:latin typeface="Arial-SGK-TV" charset="0"/>
                <a:cs typeface="Arial-SGK-TV" charset="0"/>
              </a:rPr>
              <a:t>bạn</a:t>
            </a:r>
            <a:endParaRPr lang="en-US" altLang="en-US" sz="2800" dirty="0">
              <a:latin typeface="Arial-SGK-TV" charset="0"/>
              <a:cs typeface="Arial-SGK-TV" charset="0"/>
            </a:endParaRPr>
          </a:p>
        </p:txBody>
      </p:sp>
    </p:spTree>
    <p:extLst>
      <p:ext uri="{BB962C8B-B14F-4D97-AF65-F5344CB8AC3E}">
        <p14:creationId xmlns:p14="http://schemas.microsoft.com/office/powerpoint/2010/main" val="203041690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pic>
        <p:nvPicPr>
          <p:cNvPr id="6" name="Picture 5">
            <a:extLst>
              <a:ext uri="{FF2B5EF4-FFF2-40B4-BE49-F238E27FC236}">
                <a16:creationId xmlns="" xmlns:a16="http://schemas.microsoft.com/office/drawing/2014/main" id="{F2E5C1A3-2BC4-4DBF-8F56-A0FEBC69CE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28876" y="0"/>
            <a:ext cx="6210158" cy="5989638"/>
          </a:xfrm>
          <a:prstGeom prst="rect">
            <a:avLst/>
          </a:prstGeom>
        </p:spPr>
      </p:pic>
      <p:pic>
        <p:nvPicPr>
          <p:cNvPr id="4" name="Picture 3">
            <a:extLst>
              <a:ext uri="{FF2B5EF4-FFF2-40B4-BE49-F238E27FC236}">
                <a16:creationId xmlns="" xmlns:a16="http://schemas.microsoft.com/office/drawing/2014/main" id="{B74A1CE6-15B9-4EBC-AE44-9ACA3C75F4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spd="slow" advClick="0" advTm="3713">
    <p:wheel spokes="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2">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944245" y="297751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Làng </a:t>
            </a:r>
            <a:r>
              <a:rPr kumimoji="0" lang="en-US" altLang="en-US" sz="4000" b="1" i="0" u="none" strike="noStrike" kern="1200" cap="none" spc="0" normalizeH="0" baseline="0" noProof="0" dirty="0" err="1">
                <a:ln>
                  <a:noFill/>
                </a:ln>
                <a:solidFill>
                  <a:srgbClr val="0000FF"/>
                </a:solidFill>
                <a:effectLst/>
                <a:uLnTx/>
                <a:uFillTx/>
                <a:latin typeface="HP001 4 hàng" panose="020B0603050302020204" pitchFamily="34" charset="0"/>
                <a:ea typeface="+mn-ea"/>
                <a:cs typeface="+mn-cs"/>
              </a:rPr>
              <a:t>quê</a:t>
            </a: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smtClean="0">
                <a:ln>
                  <a:noFill/>
                </a:ln>
                <a:solidFill>
                  <a:srgbClr val="0000FF"/>
                </a:solidFill>
                <a:effectLst/>
                <a:uLnTx/>
                <a:uFillTx/>
                <a:latin typeface="HP001 4 hàng" panose="020B0603050302020204" pitchFamily="34" charset="0"/>
                <a:ea typeface="+mn-ea"/>
                <a:cs typeface="+mn-cs"/>
              </a:rPr>
              <a:t>xanh</a:t>
            </a:r>
            <a:r>
              <a:rPr kumimoji="0" lang="en-US" altLang="en-US" sz="4000" b="1" i="0" u="none" strike="noStrike" kern="1200" cap="none" spc="0" normalizeH="0" baseline="0" noProof="0" dirty="0" smtClean="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smtClean="0">
                <a:ln>
                  <a:noFill/>
                </a:ln>
                <a:solidFill>
                  <a:srgbClr val="0000FF"/>
                </a:solidFill>
                <a:effectLst/>
                <a:uLnTx/>
                <a:uFillTx/>
                <a:latin typeface="HP001 4 hàng" panose="020B0603050302020204" pitchFamily="34" charset="0"/>
                <a:ea typeface="+mn-ea"/>
                <a:cs typeface="+mn-cs"/>
              </a:rPr>
              <a:t>mát</a:t>
            </a:r>
            <a:r>
              <a:rPr kumimoji="0" lang="en-US" altLang="en-US" sz="4000" b="1" i="0" u="none" strike="noStrike" kern="1200" cap="none" spc="0" normalizeH="0" baseline="0" noProof="0" dirty="0" smtClean="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smtClean="0">
                <a:ln>
                  <a:noFill/>
                </a:ln>
                <a:solidFill>
                  <a:srgbClr val="0000FF"/>
                </a:solidFill>
                <a:effectLst/>
                <a:uLnTx/>
                <a:uFillTx/>
                <a:latin typeface="HP001 4 hàng" panose="020B0603050302020204" pitchFamily="34" charset="0"/>
                <a:ea typeface="+mn-ea"/>
                <a:cs typeface="+mn-cs"/>
              </a:rPr>
              <a:t>bóng</a:t>
            </a:r>
            <a:r>
              <a:rPr kumimoji="0" lang="en-US" altLang="en-US" sz="4000" b="1" i="0" u="none" strike="noStrike" kern="1200" cap="none" spc="0" normalizeH="0" noProof="0" dirty="0" smtClean="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noProof="0" dirty="0" err="1" smtClean="0">
                <a:ln>
                  <a:noFill/>
                </a:ln>
                <a:solidFill>
                  <a:srgbClr val="0000FF"/>
                </a:solidFill>
                <a:effectLst/>
                <a:uLnTx/>
                <a:uFillTx/>
                <a:latin typeface="HP001 4 hàng" panose="020B0603050302020204" pitchFamily="34" charset="0"/>
                <a:ea typeface="+mn-ea"/>
                <a:cs typeface="+mn-cs"/>
              </a:rPr>
              <a:t>tre</a:t>
            </a:r>
            <a:r>
              <a:rPr kumimoji="0" lang="en-US" altLang="en-US" sz="4000" b="1" i="0" u="none" strike="noStrike" kern="1200" cap="none" spc="0" normalizeH="0" noProof="0" dirty="0" smtClean="0">
                <a:ln>
                  <a:noFill/>
                </a:ln>
                <a:solidFill>
                  <a:srgbClr val="0000FF"/>
                </a:solidFill>
                <a:effectLst/>
                <a:uLnTx/>
                <a:uFillTx/>
                <a:latin typeface="HP001 4 hàng" panose="020B0603050302020204" pitchFamily="34" charset="0"/>
                <a:ea typeface="+mn-ea"/>
                <a:cs typeface="+mn-cs"/>
              </a:rPr>
              <a:t>.</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 name="Rounded Rectangle 1"/>
          <p:cNvSpPr/>
          <p:nvPr/>
        </p:nvSpPr>
        <p:spPr>
          <a:xfrm>
            <a:off x="570230" y="41021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Verdana" panose="020B0604030504040204" charset="0"/>
                <a:ea typeface="+mn-ea"/>
                <a:cs typeface="Verdana" panose="020B0604030504040204" charset="0"/>
              </a:rPr>
              <a:t>Viết từ ứng dụng</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pic>
        <p:nvPicPr>
          <p:cNvPr id="9" name="Picture 8">
            <a:extLst>
              <a:ext uri="{FF2B5EF4-FFF2-40B4-BE49-F238E27FC236}">
                <a16:creationId xmlns="" xmlns:a16="http://schemas.microsoft.com/office/drawing/2014/main" id="{0D803796-2D5E-437E-8EB6-8311D9668A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838200" y="-282750"/>
            <a:ext cx="10744199" cy="4209369"/>
          </a:xfrm>
          <a:prstGeom prst="rect">
            <a:avLst/>
          </a:prstGeom>
        </p:spPr>
      </p:pic>
      <p:sp>
        <p:nvSpPr>
          <p:cNvPr id="12" name="Rectangle 11"/>
          <p:cNvSpPr/>
          <p:nvPr/>
        </p:nvSpPr>
        <p:spPr>
          <a:xfrm>
            <a:off x="1371600" y="4027708"/>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Thỏ trắng</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708872" y="4027708"/>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Nhím trắng</a:t>
            </a:r>
          </a:p>
        </p:txBody>
      </p:sp>
      <p:sp>
        <p:nvSpPr>
          <p:cNvPr id="14" name="Rectangle 13"/>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Sóc nâu</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p:cNvSpPr/>
          <p:nvPr/>
        </p:nvSpPr>
        <p:spPr>
          <a:xfrm>
            <a:off x="6682368" y="5129495"/>
            <a:ext cx="4747632" cy="111890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Bạn Voi</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2584" y="568894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7872" y="4398441"/>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294" y="5761365"/>
            <a:ext cx="672129" cy="590658"/>
          </a:xfrm>
          <a:prstGeom prst="rect">
            <a:avLst/>
          </a:prstGeom>
        </p:spPr>
      </p:pic>
      <p:sp>
        <p:nvSpPr>
          <p:cNvPr id="24" name="Right Arrow 23">
            <a:hlinkClick r:id="rId10"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Trở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endParaRPr lang="en-US" b="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590800" y="1221769"/>
            <a:ext cx="7239000" cy="1322070"/>
          </a:xfrm>
          <a:prstGeom prst="rect">
            <a:avLst/>
          </a:prstGeom>
          <a:noFill/>
        </p:spPr>
        <p:txBody>
          <a:bodyPr wrap="square" rtlCol="0">
            <a:spAutoFit/>
          </a:bodyPr>
          <a:lstStyle/>
          <a:p>
            <a:pPr algn="ctr"/>
            <a:r>
              <a:rPr lang="en-US" sz="4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Nhím nâu kết bạn, nhím nâu kết bạn với ai?</a:t>
            </a:r>
            <a:endParaRPr lang="en-US" sz="2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4</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0" name="Picture 9">
            <a:extLst>
              <a:ext uri="{FF2B5EF4-FFF2-40B4-BE49-F238E27FC236}">
                <a16:creationId xmlns="" xmlns:a16="http://schemas.microsoft.com/office/drawing/2014/main" id="{540CBE81-4F19-4AD9-A3E6-B3ED077034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169824" y="285320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Nói và </a:t>
            </a:r>
          </a:p>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nghe</a:t>
            </a:r>
          </a:p>
        </p:txBody>
      </p:sp>
      <p:pic>
        <p:nvPicPr>
          <p:cNvPr id="6" name="Picture 5">
            <a:extLst>
              <a:ext uri="{FF2B5EF4-FFF2-40B4-BE49-F238E27FC236}">
                <a16:creationId xmlns="" xmlns:a16="http://schemas.microsoft.com/office/drawing/2014/main" id="{5254527D-1D7A-4C10-BF32-508A5AC4B9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4"/>
          <a:stretch>
            <a:fillRect/>
          </a:stretch>
        </p:blipFill>
        <p:spPr>
          <a:xfrm>
            <a:off x="1965325" y="131445"/>
            <a:ext cx="8634095" cy="3498850"/>
          </a:xfrm>
          <a:prstGeom prst="rect">
            <a:avLst/>
          </a:prstGeom>
        </p:spPr>
      </p:pic>
      <p:pic>
        <p:nvPicPr>
          <p:cNvPr id="4" name="Picture 3"/>
          <p:cNvPicPr>
            <a:picLocks noChangeAspect="1"/>
          </p:cNvPicPr>
          <p:nvPr/>
        </p:nvPicPr>
        <p:blipFill>
          <a:blip r:embed="rId5"/>
          <a:stretch>
            <a:fillRect/>
          </a:stretch>
        </p:blipFill>
        <p:spPr>
          <a:xfrm>
            <a:off x="1965325" y="3115310"/>
            <a:ext cx="8672195" cy="39230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713">
        <p:blinds dir="vert"/>
      </p:transition>
    </mc:Choice>
    <mc:Fallback xmlns="">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p:cNvPicPr>
            <a:picLocks noChangeAspect="1"/>
          </p:cNvPicPr>
          <p:nvPr/>
        </p:nvPicPr>
        <p:blipFill>
          <a:blip r:embed="rId10"/>
          <a:stretch>
            <a:fillRect/>
          </a:stretch>
        </p:blipFill>
        <p:spPr>
          <a:xfrm rot="259008">
            <a:off x="11579833" y="2857144"/>
            <a:ext cx="241845" cy="196196"/>
          </a:xfrm>
          <a:prstGeom prst="rect">
            <a:avLst/>
          </a:prstGeom>
        </p:spPr>
      </p:pic>
      <p:pic>
        <p:nvPicPr>
          <p:cNvPr id="57" name="buom" descr="A insect on the ground&#10;&#10;Description generated with high confidence"/>
          <p:cNvPicPr>
            <a:picLocks noChangeAspect="1"/>
          </p:cNvPicPr>
          <p:nvPr/>
        </p:nvPicPr>
        <p:blipFill>
          <a:blip r:embed="rId11"/>
          <a:stretch>
            <a:fillRect/>
          </a:stretch>
        </p:blipFill>
        <p:spPr>
          <a:xfrm rot="20770510">
            <a:off x="1835381" y="2493526"/>
            <a:ext cx="963915" cy="923430"/>
          </a:xfrm>
          <a:prstGeom prst="rect">
            <a:avLst/>
          </a:prstGeom>
        </p:spPr>
      </p:pic>
      <p:pic>
        <p:nvPicPr>
          <p:cNvPr id="3" name="Picture 2"/>
          <p:cNvPicPr>
            <a:picLocks noChangeAspect="1"/>
          </p:cNvPicPr>
          <p:nvPr/>
        </p:nvPicPr>
        <p:blipFill>
          <a:blip r:embed="rId12"/>
          <a:stretch>
            <a:fillRect/>
          </a:stretch>
        </p:blipFill>
        <p:spPr>
          <a:xfrm>
            <a:off x="1543426" y="4934926"/>
            <a:ext cx="506290" cy="506290"/>
          </a:xfrm>
          <a:prstGeom prst="rect">
            <a:avLst/>
          </a:prstGeom>
        </p:spPr>
      </p:pic>
      <p:pic>
        <p:nvPicPr>
          <p:cNvPr id="6" name="Picture 5"/>
          <p:cNvPicPr>
            <a:picLocks noChangeAspect="1"/>
          </p:cNvPicPr>
          <p:nvPr/>
        </p:nvPicPr>
        <p:blipFill>
          <a:blip r:embed="rId13"/>
          <a:stretch>
            <a:fillRect/>
          </a:stretch>
        </p:blipFill>
        <p:spPr>
          <a:xfrm>
            <a:off x="1181073" y="144615"/>
            <a:ext cx="868643" cy="644243"/>
          </a:xfrm>
          <a:prstGeom prst="rect">
            <a:avLst/>
          </a:prstGeom>
        </p:spPr>
      </p:pic>
      <p:pic>
        <p:nvPicPr>
          <p:cNvPr id="4" name="Picture 3">
            <a:hlinkClick r:id="" action="ppaction://noaction"/>
          </p:cNvPr>
          <p:cNvPicPr>
            <a:picLocks noChangeAspect="1"/>
          </p:cNvPicPr>
          <p:nvPr/>
        </p:nvPicPr>
        <p:blipFill rotWithShape="1">
          <a:blip r:embed="rId14">
            <a:extLst>
              <a:ext uri="{28A0092B-C50C-407E-A947-70E740481C1C}">
                <a14:useLocalDpi xmlns:a14="http://schemas.microsoft.com/office/drawing/2010/main" val="0"/>
              </a:ext>
            </a:extLst>
          </a:blip>
          <a:srcRect t="10052" b="11202"/>
          <a:stretch>
            <a:fillRect/>
          </a:stretch>
        </p:blipFill>
        <p:spPr>
          <a:xfrm>
            <a:off x="7446645" y="6219825"/>
            <a:ext cx="1506247" cy="558165"/>
          </a:xfrm>
          <a:prstGeom prst="rect">
            <a:avLst/>
          </a:prstGeom>
        </p:spPr>
      </p:pic>
      <p:pic>
        <p:nvPicPr>
          <p:cNvPr id="2" name="Content Placeholder 1"/>
          <p:cNvPicPr>
            <a:picLocks noGrp="1" noChangeAspect="1"/>
          </p:cNvPicPr>
          <p:nvPr>
            <p:ph idx="1"/>
          </p:nvPr>
        </p:nvPicPr>
        <p:blipFill>
          <a:blip r:embed="rId15"/>
          <a:stretch>
            <a:fillRect/>
          </a:stretch>
        </p:blipFill>
        <p:spPr>
          <a:xfrm>
            <a:off x="3995420" y="1160780"/>
            <a:ext cx="6462395" cy="4280535"/>
          </a:xfrm>
          <a:prstGeom prst="rect">
            <a:avLst/>
          </a:prstGeom>
        </p:spPr>
      </p:pic>
      <p:pic>
        <p:nvPicPr>
          <p:cNvPr id="8" name="1a">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48430" y="1133475"/>
            <a:ext cx="3324225" cy="2385060"/>
          </a:xfrm>
          <a:prstGeom prst="rect">
            <a:avLst/>
          </a:prstGeom>
        </p:spPr>
      </p:pic>
      <p:pic>
        <p:nvPicPr>
          <p:cNvPr id="10" name="2a">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2190" y="1133475"/>
            <a:ext cx="3205480" cy="2384425"/>
          </a:xfrm>
          <a:prstGeom prst="rect">
            <a:avLst/>
          </a:prstGeom>
        </p:spPr>
      </p:pic>
      <p:pic>
        <p:nvPicPr>
          <p:cNvPr id="12" name="3a">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60190" y="3384550"/>
            <a:ext cx="3302000" cy="2291080"/>
          </a:xfrm>
          <a:prstGeom prst="rect">
            <a:avLst/>
          </a:prstGeom>
        </p:spPr>
      </p:pic>
      <p:pic>
        <p:nvPicPr>
          <p:cNvPr id="14" name="4a">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62190" y="3334385"/>
            <a:ext cx="3173730" cy="234061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6" name="TextBox 5"/>
          <p:cNvSpPr txBox="1"/>
          <p:nvPr/>
        </p:nvSpPr>
        <p:spPr>
          <a:xfrm>
            <a:off x="1250066" y="1354238"/>
            <a:ext cx="947737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1. Ếch ộp, sơn ca và nai vàng chơi với nhau như thế nào?</a:t>
            </a:r>
          </a:p>
        </p:txBody>
      </p:sp>
      <p:sp>
        <p:nvSpPr>
          <p:cNvPr id="7" name="TextBox 6"/>
          <p:cNvSpPr txBox="1"/>
          <p:nvPr/>
        </p:nvSpPr>
        <p:spPr>
          <a:xfrm>
            <a:off x="1250066" y="3300714"/>
            <a:ext cx="611949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3 bạn chơi với nhau rất thân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5" name="TextBox 4"/>
          <p:cNvSpPr txBox="1"/>
          <p:nvPr/>
        </p:nvSpPr>
        <p:spPr>
          <a:xfrm>
            <a:off x="1250066" y="1354238"/>
            <a:ext cx="767778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2. Ba bạn thường kể cho nhau nghe những gì?</a:t>
            </a:r>
          </a:p>
        </p:txBody>
      </p:sp>
      <p:sp>
        <p:nvSpPr>
          <p:cNvPr id="6" name="TextBox 5"/>
          <p:cNvSpPr txBox="1"/>
          <p:nvPr/>
        </p:nvSpPr>
        <p:spPr>
          <a:xfrm>
            <a:off x="1250066" y="3300714"/>
            <a:ext cx="797750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kể về những điều thú vị ở khắp mọi nơi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2" name="TextBox 1"/>
          <p:cNvSpPr txBox="1"/>
          <p:nvPr/>
        </p:nvSpPr>
        <p:spPr>
          <a:xfrm>
            <a:off x="1250066" y="1354238"/>
            <a:ext cx="1032319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3. Ba bạn nghĩ ra cách gì để thấy tận mắt những điều đã nghe?</a:t>
            </a:r>
          </a:p>
        </p:txBody>
      </p:sp>
      <p:sp>
        <p:nvSpPr>
          <p:cNvPr id="5" name="TextBox 4"/>
          <p:cNvSpPr txBox="1"/>
          <p:nvPr/>
        </p:nvSpPr>
        <p:spPr>
          <a:xfrm>
            <a:off x="1250066" y="3300714"/>
            <a:ext cx="9641205" cy="107632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3 bạn quyết định đổi chỗ cho nhau: sơn ca xuống </a:t>
            </a:r>
          </a:p>
          <a:p>
            <a:r>
              <a:rPr lang="en-US" sz="3200">
                <a:solidFill>
                  <a:schemeClr val="bg1"/>
                </a:solidFill>
                <a:latin typeface="Times New Roman" panose="02020603050405020304" pitchFamily="18" charset="0"/>
                <a:cs typeface="Times New Roman" panose="02020603050405020304" pitchFamily="18" charset="0"/>
              </a:rPr>
              <a:t> nước, ếch ộp vào rừng, nai vàng tập bay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5" name="TextBox 4"/>
          <p:cNvSpPr txBox="1"/>
          <p:nvPr/>
        </p:nvSpPr>
        <p:spPr>
          <a:xfrm>
            <a:off x="1250066" y="1354238"/>
            <a:ext cx="8285480" cy="583565"/>
          </a:xfrm>
          <a:prstGeom prst="rect">
            <a:avLst/>
          </a:prstGeom>
          <a:noFill/>
        </p:spPr>
        <p:txBody>
          <a:bodyPr wrap="none" rtlCol="0">
            <a:spAutoFit/>
          </a:bodyPr>
          <a:lstStyle/>
          <a:p>
            <a:pPr algn="l"/>
            <a:r>
              <a:rPr lang="en-US" sz="3200">
                <a:solidFill>
                  <a:schemeClr val="bg1"/>
                </a:solidFill>
                <a:latin typeface="Times New Roman" panose="02020603050405020304" pitchFamily="18" charset="0"/>
                <a:cs typeface="Times New Roman" panose="02020603050405020304" pitchFamily="18" charset="0"/>
              </a:rPr>
              <a:t>4. </a:t>
            </a:r>
            <a:r>
              <a:rPr lang="en-US" sz="3200">
                <a:solidFill>
                  <a:schemeClr val="bg1"/>
                </a:solidFill>
                <a:latin typeface="Times New Roman" panose="02020603050405020304" pitchFamily="18" charset="0"/>
                <a:cs typeface="Times New Roman" panose="02020603050405020304" pitchFamily="18" charset="0"/>
                <a:sym typeface="+mn-ea"/>
              </a:rPr>
              <a:t>Ếch ộp, sơn ca và nai vàng đã rút ra bài học gì?</a:t>
            </a:r>
            <a:endParaRPr lang="en-US" sz="320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250066" y="3300714"/>
            <a:ext cx="10278745" cy="107632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Mỗi người thuộc về nơi khác nhau, có khả năng riêng</a:t>
            </a:r>
          </a:p>
          <a:p>
            <a:r>
              <a:rPr lang="en-US" sz="3200">
                <a:solidFill>
                  <a:schemeClr val="bg1"/>
                </a:solidFill>
                <a:latin typeface="Times New Roman" panose="02020603050405020304" pitchFamily="18" charset="0"/>
                <a:cs typeface="Times New Roman" panose="02020603050405020304" pitchFamily="18" charset="0"/>
              </a:rPr>
              <a:t>cần làm những điều phù hợp với khả năng của mình.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28650"/>
            <a:ext cx="10515600" cy="1325563"/>
          </a:xfrm>
        </p:spPr>
        <p:txBody>
          <a:bodyPr>
            <a:normAutofit/>
          </a:bodyPr>
          <a:lstStyle/>
          <a:p>
            <a:r>
              <a:rPr lang="en-US">
                <a:latin typeface="Arial-Rounded" panose="020B0500000000000000" pitchFamily="34" charset="0"/>
                <a:cs typeface="Arial-Rounded" panose="020B0500000000000000" pitchFamily="34" charset="0"/>
                <a:sym typeface="+mn-ea"/>
              </a:rPr>
              <a:t>Chọn kể 1-2 đoạn của câu chuyện theo tranh</a:t>
            </a:r>
            <a:r>
              <a:rPr lang="en-US">
                <a:latin typeface="Arial-Rounded" panose="020B0500000000000000" pitchFamily="34" charset="0"/>
                <a:cs typeface="Arial-Rounded" panose="020B0500000000000000" pitchFamily="34" charset="0"/>
              </a:rPr>
              <a:t/>
            </a:r>
            <a:br>
              <a:rPr lang="en-US">
                <a:latin typeface="Arial-Rounded" panose="020B0500000000000000" pitchFamily="34" charset="0"/>
                <a:cs typeface="Arial-Rounded" panose="020B0500000000000000" pitchFamily="34" charset="0"/>
              </a:rPr>
            </a:br>
            <a:endParaRPr lang="en-US"/>
          </a:p>
        </p:txBody>
      </p:sp>
      <p:pic>
        <p:nvPicPr>
          <p:cNvPr id="4" name="Content Placeholder 3"/>
          <p:cNvPicPr>
            <a:picLocks noGrp="1" noChangeAspect="1"/>
          </p:cNvPicPr>
          <p:nvPr>
            <p:ph idx="1"/>
          </p:nvPr>
        </p:nvPicPr>
        <p:blipFill>
          <a:blip r:embed="rId4"/>
          <a:stretch>
            <a:fillRect/>
          </a:stretch>
        </p:blipFill>
        <p:spPr>
          <a:xfrm>
            <a:off x="2473325" y="1450340"/>
            <a:ext cx="7377430" cy="47269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275080" y="2141220"/>
            <a:ext cx="8952230" cy="16198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404193" y="-118406"/>
            <a:ext cx="9524999" cy="4209369"/>
          </a:xfrm>
          <a:prstGeom prst="rect">
            <a:avLst/>
          </a:prstGeom>
        </p:spPr>
      </p:pic>
      <p:sp>
        <p:nvSpPr>
          <p:cNvPr id="12" name="Rectangle 11"/>
          <p:cNvSpPr/>
          <p:nvPr/>
        </p:nvSpPr>
        <p:spPr>
          <a:xfrm>
            <a:off x="2286001" y="4159801"/>
            <a:ext cx="356330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chăm chỉ</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413939" y="4938129"/>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hiền lành, nhút nhát</a:t>
            </a:r>
            <a:endPar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2286001" y="4938130"/>
            <a:ext cx="356329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mạnh mẽ</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p:cNvSpPr/>
          <p:nvPr/>
        </p:nvSpPr>
        <p:spPr>
          <a:xfrm>
            <a:off x="6413940" y="4136983"/>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mạnh dạn</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1395" y="418522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8672" y="4964696"/>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0"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251639" y="1310963"/>
            <a:ext cx="6324600" cy="1322070"/>
          </a:xfrm>
          <a:prstGeom prst="rect">
            <a:avLst/>
          </a:prstGeom>
          <a:noFill/>
        </p:spPr>
        <p:txBody>
          <a:bodyPr wrap="square" rtlCol="0">
            <a:spAutoFit/>
          </a:bodyP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Tính cách của nhím nâu như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510CEC-97B5-4A60-9C71-EBC9746E467C}"/>
              </a:ext>
            </a:extLst>
          </p:cNvPr>
          <p:cNvSpPr>
            <a:spLocks noGrp="1"/>
          </p:cNvSpPr>
          <p:nvPr>
            <p:ph type="title"/>
          </p:nvPr>
        </p:nvSpPr>
        <p:spPr/>
        <p:txBody>
          <a:bodyPr/>
          <a:lstStyle/>
          <a:p>
            <a:endParaRPr lang="en-GB"/>
          </a:p>
        </p:txBody>
      </p:sp>
      <p:pic>
        <p:nvPicPr>
          <p:cNvPr id="5" name="Content Placeholder 4">
            <a:extLst>
              <a:ext uri="{FF2B5EF4-FFF2-40B4-BE49-F238E27FC236}">
                <a16:creationId xmlns="" xmlns:a16="http://schemas.microsoft.com/office/drawing/2014/main" id="{355902D5-0BD4-455F-AB5D-E3F6F81064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4124" y="0"/>
            <a:ext cx="8875553" cy="5931017"/>
          </a:xfrm>
        </p:spPr>
      </p:pic>
      <p:sp>
        <p:nvSpPr>
          <p:cNvPr id="8" name="TextBox 7">
            <a:extLst>
              <a:ext uri="{FF2B5EF4-FFF2-40B4-BE49-F238E27FC236}">
                <a16:creationId xmlns="" xmlns:a16="http://schemas.microsoft.com/office/drawing/2014/main" id="{02169937-B356-427A-BB98-7689C56BAD18}"/>
              </a:ext>
            </a:extLst>
          </p:cNvPr>
          <p:cNvSpPr txBox="1"/>
          <p:nvPr/>
        </p:nvSpPr>
        <p:spPr>
          <a:xfrm>
            <a:off x="3147969" y="1266629"/>
            <a:ext cx="6094602" cy="2800767"/>
          </a:xfrm>
          <a:prstGeom prst="rect">
            <a:avLst/>
          </a:prstGeom>
          <a:noFill/>
        </p:spPr>
        <p:txBody>
          <a:bodyPr wrap="square">
            <a:spAutoFit/>
          </a:bodyPr>
          <a:lstStyle/>
          <a:p>
            <a:pPr algn="ctr"/>
            <a:r>
              <a:rPr lang="en-US" sz="8800" b="1" dirty="0">
                <a:solidFill>
                  <a:srgbClr val="0070C0"/>
                </a:solidFill>
              </a:rPr>
              <a:t>CỦNG CỐ BÀI HỌC</a:t>
            </a:r>
          </a:p>
        </p:txBody>
      </p:sp>
      <p:pic>
        <p:nvPicPr>
          <p:cNvPr id="9" name="Picture 8">
            <a:extLst>
              <a:ext uri="{FF2B5EF4-FFF2-40B4-BE49-F238E27FC236}">
                <a16:creationId xmlns="" xmlns:a16="http://schemas.microsoft.com/office/drawing/2014/main" id="{7508C7DF-FC71-4648-BCA1-28B99FD29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grpSp>
        <p:nvGrpSpPr>
          <p:cNvPr id="13" name="1">
            <a:extLst>
              <a:ext uri="{FF2B5EF4-FFF2-40B4-BE49-F238E27FC236}">
                <a16:creationId xmlns="" xmlns:a16="http://schemas.microsoft.com/office/drawing/2014/main" id="{F91B7652-1A43-4852-AB5E-0C39343DCA52}"/>
              </a:ext>
            </a:extLst>
          </p:cNvPr>
          <p:cNvGrpSpPr/>
          <p:nvPr/>
        </p:nvGrpSpPr>
        <p:grpSpPr>
          <a:xfrm>
            <a:off x="0" y="4443812"/>
            <a:ext cx="12282473" cy="2258127"/>
            <a:chOff x="-53293" y="2190760"/>
            <a:chExt cx="9211855" cy="2951064"/>
          </a:xfrm>
        </p:grpSpPr>
        <p:pic>
          <p:nvPicPr>
            <p:cNvPr id="14" name="10">
              <a:extLst>
                <a:ext uri="{FF2B5EF4-FFF2-40B4-BE49-F238E27FC236}">
                  <a16:creationId xmlns="" xmlns:a16="http://schemas.microsoft.com/office/drawing/2014/main" id="{CD9DD4C0-AF4B-4FE1-A3E1-388DA021776B}"/>
                </a:ext>
              </a:extLst>
            </p:cNvPr>
            <p:cNvPicPr>
              <a:picLocks noChangeAspect="1"/>
            </p:cNvPicPr>
            <p:nvPr/>
          </p:nvPicPr>
          <p:blipFill>
            <a:blip r:embed="rId4" cstate="screen"/>
            <a:stretch>
              <a:fillRect/>
            </a:stretch>
          </p:blipFill>
          <p:spPr>
            <a:xfrm>
              <a:off x="4248310" y="3185627"/>
              <a:ext cx="4910252" cy="1956197"/>
            </a:xfrm>
            <a:prstGeom prst="rect">
              <a:avLst/>
            </a:prstGeom>
          </p:spPr>
        </p:pic>
        <p:pic>
          <p:nvPicPr>
            <p:cNvPr id="15" name="13">
              <a:extLst>
                <a:ext uri="{FF2B5EF4-FFF2-40B4-BE49-F238E27FC236}">
                  <a16:creationId xmlns="" xmlns:a16="http://schemas.microsoft.com/office/drawing/2014/main" id="{4EA58876-3131-4127-8EF3-6DF6D95EF17F}"/>
                </a:ext>
              </a:extLst>
            </p:cNvPr>
            <p:cNvPicPr>
              <a:picLocks noChangeAspect="1"/>
            </p:cNvPicPr>
            <p:nvPr/>
          </p:nvPicPr>
          <p:blipFill>
            <a:blip r:embed="rId5"/>
            <a:stretch>
              <a:fillRect/>
            </a:stretch>
          </p:blipFill>
          <p:spPr>
            <a:xfrm>
              <a:off x="5936016" y="2190760"/>
              <a:ext cx="3208926" cy="2720031"/>
            </a:xfrm>
            <a:prstGeom prst="rect">
              <a:avLst/>
            </a:prstGeom>
          </p:spPr>
        </p:pic>
        <p:pic>
          <p:nvPicPr>
            <p:cNvPr id="16" name="16">
              <a:extLst>
                <a:ext uri="{FF2B5EF4-FFF2-40B4-BE49-F238E27FC236}">
                  <a16:creationId xmlns="" xmlns:a16="http://schemas.microsoft.com/office/drawing/2014/main" id="{6CE6C008-AB85-4086-B124-DE7BDF8BE17B}"/>
                </a:ext>
              </a:extLst>
            </p:cNvPr>
            <p:cNvPicPr>
              <a:picLocks noChangeAspect="1"/>
            </p:cNvPicPr>
            <p:nvPr/>
          </p:nvPicPr>
          <p:blipFill>
            <a:blip r:embed="rId4"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083334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3"/>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endParaRPr lang="en-US" sz="2800" dirty="0">
              <a:latin typeface="Times New Roman" panose="02020603050405020304" pitchFamily="18" charset="0"/>
              <a:cs typeface="Times New Roman" panose="02020603050405020304" pitchFamily="18" charset="0"/>
              <a:sym typeface="+mn-ea"/>
            </a:endParaRP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CÁNH DIỀU</a:t>
            </a:r>
          </a:p>
        </p:txBody>
      </p:sp>
      <p:sp>
        <p:nvSpPr>
          <p:cNvPr id="3" name="Rounded Rectangle 2"/>
          <p:cNvSpPr/>
          <p:nvPr/>
        </p:nvSpPr>
        <p:spPr>
          <a:xfrm>
            <a:off x="8018588" y="232092"/>
            <a:ext cx="4300220" cy="592455"/>
          </a:xfrm>
          <a:prstGeom prst="roundRect">
            <a:avLst/>
          </a:prstGeom>
          <a:solidFill>
            <a:schemeClr val="accent6">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Luyện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khó</a:t>
            </a:r>
            <a:endParaRPr lang="en-US" sz="3600"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2092325" y="846455"/>
            <a:ext cx="959485" cy="889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092325" y="6452235"/>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685155" y="5693410"/>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774940" y="5267960"/>
            <a:ext cx="12109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765804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3" grpId="0" animBg="1"/>
      <p:bldP spid="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981200" y="-169237"/>
            <a:ext cx="8991599" cy="4209369"/>
          </a:xfrm>
          <a:prstGeom prst="rect">
            <a:avLst/>
          </a:prstGeom>
        </p:spPr>
      </p:pic>
      <p:sp>
        <p:nvSpPr>
          <p:cNvPr id="12" name="Rectangle 11"/>
          <p:cNvSpPr/>
          <p:nvPr/>
        </p:nvSpPr>
        <p:spPr>
          <a:xfrm>
            <a:off x="1371600" y="4101063"/>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Vội vàng</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1399309" y="5435371"/>
            <a:ext cx="4663162" cy="13464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Vồn vã</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6764774" y="4109522"/>
            <a:ext cx="4208025" cy="9958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chăm chỉ</a:t>
            </a:r>
          </a:p>
        </p:txBody>
      </p:sp>
      <p:sp>
        <p:nvSpPr>
          <p:cNvPr id="15" name="Rectangle 14"/>
          <p:cNvSpPr/>
          <p:nvPr/>
        </p:nvSpPr>
        <p:spPr>
          <a:xfrm>
            <a:off x="6871572" y="5435370"/>
            <a:ext cx="4101227" cy="134643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thờ ơ</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9423" y="4514022"/>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0670" y="6242258"/>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343" y="6320298"/>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0876" y="4069047"/>
            <a:ext cx="672129" cy="590658"/>
          </a:xfrm>
          <a:prstGeom prst="rect">
            <a:avLst/>
          </a:prstGeom>
        </p:spPr>
      </p:pic>
      <p:sp>
        <p:nvSpPr>
          <p:cNvPr id="24" name="Right Arrow 23">
            <a:hlinkClick r:id="rId10"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657600" y="1252650"/>
            <a:ext cx="5705043" cy="1477328"/>
          </a:xfrm>
          <a:prstGeom prst="rect">
            <a:avLst/>
          </a:prstGeom>
          <a:noFill/>
        </p:spPr>
        <p:txBody>
          <a:bodyPr wrap="square" rtlCol="0">
            <a:spAutoFit/>
          </a:bodyPr>
          <a:lstStyle/>
          <a:p>
            <a:pPr algn="ctr"/>
            <a:r>
              <a:rPr lang="en-US" sz="3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Niềm nở, nhiệt tình khi trò chuyện với người khác là nghĩa của từ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2863618" y="-235498"/>
            <a:ext cx="6919331" cy="4209369"/>
          </a:xfrm>
          <a:prstGeom prst="rect">
            <a:avLst/>
          </a:prstGeom>
        </p:spPr>
      </p:pic>
      <p:sp>
        <p:nvSpPr>
          <p:cNvPr id="12" name="Rectangle 11"/>
          <p:cNvSpPr/>
          <p:nvPr/>
        </p:nvSpPr>
        <p:spPr>
          <a:xfrm>
            <a:off x="1600201" y="4034802"/>
            <a:ext cx="4422856"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trốn tìm</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751861" y="4034802"/>
            <a:ext cx="4068539"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trú ngụ </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1634837" y="5181600"/>
            <a:ext cx="4388220"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sinh sôi</a:t>
            </a:r>
          </a:p>
        </p:txBody>
      </p:sp>
      <p:sp>
        <p:nvSpPr>
          <p:cNvPr id="15" name="Rectangle 14"/>
          <p:cNvSpPr/>
          <p:nvPr/>
        </p:nvSpPr>
        <p:spPr>
          <a:xfrm>
            <a:off x="6772643" y="5181600"/>
            <a:ext cx="4047757"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ẩn nấp</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980" y="6085699"/>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4623" y="4515035"/>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8" y="5616828"/>
            <a:ext cx="672129" cy="590658"/>
          </a:xfrm>
          <a:prstGeom prst="rect">
            <a:avLst/>
          </a:prstGeom>
        </p:spPr>
      </p:pic>
      <p:sp>
        <p:nvSpPr>
          <p:cNvPr id="24" name="Right Arrow 23">
            <a:hlinkClick r:id="rId10" action="ppaction://hlinksldjump"/>
          </p:cNvPr>
          <p:cNvSpPr/>
          <p:nvPr/>
        </p:nvSpPr>
        <p:spPr>
          <a:xfrm>
            <a:off x="11148649" y="595197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4038600" y="1500165"/>
            <a:ext cx="4800600" cy="1753235"/>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Sinh sống tạm ở một nơi nào đó là nghĩa của từ nào?</a:t>
            </a:r>
            <a:endParaRPr lang="en-US"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2842402" y="-169237"/>
            <a:ext cx="6919331" cy="4209369"/>
          </a:xfrm>
          <a:prstGeom prst="rect">
            <a:avLst/>
          </a:prstGeom>
        </p:spPr>
      </p:pic>
      <p:sp>
        <p:nvSpPr>
          <p:cNvPr id="12" name="Rectangle 11"/>
          <p:cNvSpPr/>
          <p:nvPr/>
        </p:nvSpPr>
        <p:spPr>
          <a:xfrm>
            <a:off x="685800" y="4101063"/>
            <a:ext cx="5316041" cy="10805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áy bay</a:t>
            </a:r>
            <a:endPar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85800" y="5434213"/>
            <a:ext cx="5402387" cy="119518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on diều</a:t>
            </a:r>
            <a:endPar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6704141" y="4015912"/>
            <a:ext cx="5106859" cy="11656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B.</a:t>
            </a:r>
            <a:r>
              <a:rPr lang="en-US" sz="2800" b="1" dirty="0">
                <a:solidFill>
                  <a:prstClr val="black"/>
                </a:solidFill>
                <a:latin typeface="Times New Roman" panose="02020603050405020304" pitchFamily="18" charset="0"/>
                <a:cs typeface="Times New Roman" panose="02020603050405020304" pitchFamily="18" charset="0"/>
              </a:rPr>
              <a:t>Cầu vồng</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6728144" y="5399090"/>
            <a:ext cx="5082855" cy="1230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altLang="vi-VN" sz="3200" b="1" dirty="0">
                <a:solidFill>
                  <a:prstClr val="black"/>
                </a:solidFill>
                <a:latin typeface="Times New Roman" panose="02020603050405020304" pitchFamily="18" charset="0"/>
                <a:cs typeface="Times New Roman" panose="02020603050405020304" pitchFamily="18" charset="0"/>
              </a:rPr>
              <a:t>Đám mây</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7395" y="5438033"/>
            <a:ext cx="630120"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2214" y="6155962"/>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8871" y="4170425"/>
            <a:ext cx="672129" cy="590658"/>
          </a:xfrm>
          <a:prstGeom prst="rect">
            <a:avLst/>
          </a:prstGeom>
        </p:spPr>
      </p:pic>
      <p:sp>
        <p:nvSpPr>
          <p:cNvPr id="24" name="Right Arrow 23">
            <a:hlinkClick r:id="rId10" action="ppaction://hlinksldjump"/>
          </p:cNvPr>
          <p:cNvSpPr/>
          <p:nvPr/>
        </p:nvSpPr>
        <p:spPr>
          <a:xfrm>
            <a:off x="11147515" y="604288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901132" y="1056003"/>
            <a:ext cx="4800600" cy="2861310"/>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Muôn màu muôn sắc máy bay,</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Buộc dây cho chắc thả ngay lên trời</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 đồ chơi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8496" y="890201"/>
            <a:ext cx="10829044" cy="1938944"/>
          </a:xfrm>
          <a:prstGeom prst="rect">
            <a:avLst/>
          </a:prstGeom>
          <a:noFill/>
        </p:spPr>
        <p:txBody>
          <a:bodyPr wrap="square" lIns="91391" tIns="45696" rIns="91391" bIns="45696" rtlCol="0">
            <a:spAutoFit/>
          </a:bodyPr>
          <a:lstStyle/>
          <a:p>
            <a:pPr algn="ctr"/>
            <a:r>
              <a:rPr lang="en-US" sz="4000" b="1" dirty="0" err="1" smtClean="0">
                <a:ln w="3175">
                  <a:solidFill>
                    <a:schemeClr val="bg1"/>
                  </a:solidFill>
                </a:ln>
                <a:latin typeface="Times New Roman" panose="02020603050405020304" pitchFamily="18" charset="0"/>
                <a:ea typeface="Arial-Rounded" panose="020B0500000000000000" pitchFamily="34" charset="0"/>
                <a:cs typeface="Times New Roman" panose="02020603050405020304" pitchFamily="18" charset="0"/>
              </a:rPr>
              <a:t>Thứ</a:t>
            </a:r>
            <a:r>
              <a:rPr lang="en-US" sz="4000" b="1" dirty="0" smtClean="0">
                <a:ln w="3175">
                  <a:solidFill>
                    <a:schemeClr val="bg1"/>
                  </a:solidFill>
                </a:ln>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smtClean="0">
                <a:ln w="3175">
                  <a:solidFill>
                    <a:schemeClr val="bg1"/>
                  </a:solidFill>
                </a:ln>
                <a:latin typeface="Times New Roman" panose="02020603050405020304" pitchFamily="18" charset="0"/>
                <a:ea typeface="Arial-Rounded" panose="020B0500000000000000" pitchFamily="34" charset="0"/>
                <a:cs typeface="Times New Roman" panose="02020603050405020304" pitchFamily="18" charset="0"/>
              </a:rPr>
              <a:t>hai</a:t>
            </a:r>
            <a:r>
              <a:rPr lang="en-US" sz="4000" b="1" dirty="0" smtClean="0">
                <a:ln w="3175">
                  <a:solidFill>
                    <a:schemeClr val="bg1"/>
                  </a:solidFill>
                </a:ln>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smtClean="0">
                <a:ln w="3175">
                  <a:solidFill>
                    <a:schemeClr val="bg1"/>
                  </a:solidFill>
                </a:ln>
                <a:latin typeface="Times New Roman" panose="02020603050405020304" pitchFamily="18" charset="0"/>
                <a:ea typeface="Arial-Rounded" panose="020B0500000000000000" pitchFamily="34" charset="0"/>
                <a:cs typeface="Times New Roman" panose="02020603050405020304" pitchFamily="18" charset="0"/>
              </a:rPr>
              <a:t>ngày</a:t>
            </a:r>
            <a:r>
              <a:rPr lang="en-US" sz="4000" b="1" dirty="0" smtClean="0">
                <a:ln w="3175">
                  <a:solidFill>
                    <a:schemeClr val="bg1"/>
                  </a:solidFill>
                </a:ln>
                <a:latin typeface="Times New Roman" panose="02020603050405020304" pitchFamily="18" charset="0"/>
                <a:ea typeface="Arial-Rounded" panose="020B0500000000000000" pitchFamily="34" charset="0"/>
                <a:cs typeface="Times New Roman" panose="02020603050405020304" pitchFamily="18" charset="0"/>
              </a:rPr>
              <a:t> 21 </a:t>
            </a:r>
            <a:r>
              <a:rPr lang="en-US" sz="4000" b="1" dirty="0" err="1" smtClean="0">
                <a:ln w="3175">
                  <a:solidFill>
                    <a:schemeClr val="bg1"/>
                  </a:solidFill>
                </a:ln>
                <a:latin typeface="Times New Roman" panose="02020603050405020304" pitchFamily="18" charset="0"/>
                <a:ea typeface="Arial-Rounded" panose="020B0500000000000000" pitchFamily="34" charset="0"/>
                <a:cs typeface="Times New Roman" panose="02020603050405020304" pitchFamily="18" charset="0"/>
              </a:rPr>
              <a:t>tháng</a:t>
            </a:r>
            <a:r>
              <a:rPr lang="en-US" sz="4000" b="1" dirty="0">
                <a:ln w="3175">
                  <a:solidFill>
                    <a:schemeClr val="bg1"/>
                  </a:solidFill>
                </a:ln>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smtClean="0">
                <a:ln w="3175">
                  <a:solidFill>
                    <a:schemeClr val="bg1"/>
                  </a:solidFill>
                </a:ln>
                <a:latin typeface="Times New Roman" panose="02020603050405020304" pitchFamily="18" charset="0"/>
                <a:ea typeface="Arial-Rounded" panose="020B0500000000000000" pitchFamily="34" charset="0"/>
                <a:cs typeface="Times New Roman" panose="02020603050405020304" pitchFamily="18" charset="0"/>
              </a:rPr>
              <a:t>11 </a:t>
            </a:r>
            <a:r>
              <a:rPr lang="en-US" sz="4000" b="1" dirty="0" err="1" smtClean="0">
                <a:ln w="3175">
                  <a:solidFill>
                    <a:schemeClr val="bg1"/>
                  </a:solidFill>
                </a:ln>
                <a:latin typeface="Times New Roman" panose="02020603050405020304" pitchFamily="18" charset="0"/>
                <a:ea typeface="Arial-Rounded" panose="020B0500000000000000" pitchFamily="34" charset="0"/>
                <a:cs typeface="Times New Roman" panose="02020603050405020304" pitchFamily="18" charset="0"/>
              </a:rPr>
              <a:t>năm</a:t>
            </a:r>
            <a:r>
              <a:rPr lang="en-US" sz="4000" b="1" dirty="0" smtClean="0">
                <a:ln w="3175">
                  <a:solidFill>
                    <a:schemeClr val="bg1"/>
                  </a:solidFill>
                </a:ln>
                <a:latin typeface="Times New Roman" panose="02020603050405020304" pitchFamily="18" charset="0"/>
                <a:ea typeface="Arial-Rounded" panose="020B0500000000000000" pitchFamily="34" charset="0"/>
                <a:cs typeface="Times New Roman" panose="02020603050405020304" pitchFamily="18" charset="0"/>
              </a:rPr>
              <a:t> 2022</a:t>
            </a:r>
          </a:p>
          <a:p>
            <a:pPr algn="ctr"/>
            <a:r>
              <a:rPr lang="en-US" sz="4000" b="1" dirty="0" err="1" smtClean="0">
                <a:ln w="3175">
                  <a:solidFill>
                    <a:schemeClr val="bg1"/>
                  </a:solidFill>
                </a:ln>
                <a:latin typeface="Times New Roman" panose="02020603050405020304" pitchFamily="18" charset="0"/>
                <a:ea typeface="Arial-Rounded" panose="020B0500000000000000" pitchFamily="34" charset="0"/>
                <a:cs typeface="Times New Roman" panose="02020603050405020304" pitchFamily="18" charset="0"/>
              </a:rPr>
              <a:t>Tiếng</a:t>
            </a:r>
            <a:r>
              <a:rPr lang="en-US" sz="4000" b="1" dirty="0" smtClean="0">
                <a:ln w="3175">
                  <a:solidFill>
                    <a:schemeClr val="bg1"/>
                  </a:solidFill>
                </a:ln>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smtClean="0">
                <a:ln w="3175">
                  <a:solidFill>
                    <a:schemeClr val="bg1"/>
                  </a:solidFill>
                </a:ln>
                <a:latin typeface="Times New Roman" panose="02020603050405020304" pitchFamily="18" charset="0"/>
                <a:ea typeface="Arial-Rounded" panose="020B0500000000000000" pitchFamily="34" charset="0"/>
                <a:cs typeface="Times New Roman" panose="02020603050405020304" pitchFamily="18" charset="0"/>
              </a:rPr>
              <a:t>việt</a:t>
            </a:r>
            <a:endParaRPr lang="en-US" sz="4000" b="1" dirty="0" smtClean="0">
              <a:ln w="3175">
                <a:solidFill>
                  <a:schemeClr val="bg1"/>
                </a:solidFill>
              </a:ln>
              <a:latin typeface="Times New Roman" panose="02020603050405020304" pitchFamily="18" charset="0"/>
              <a:ea typeface="Arial-Rounded" panose="020B0500000000000000" pitchFamily="34" charset="0"/>
              <a:cs typeface="Times New Roman" panose="02020603050405020304" pitchFamily="18" charset="0"/>
            </a:endParaRPr>
          </a:p>
          <a:p>
            <a:pPr algn="ctr"/>
            <a:r>
              <a:rPr lang="en-US" sz="4000" b="1" dirty="0" err="1" smtClean="0">
                <a:ln w="3175">
                  <a:solidFill>
                    <a:schemeClr val="bg1"/>
                  </a:solidFill>
                </a:ln>
                <a:latin typeface="Times New Roman" panose="02020603050405020304" pitchFamily="18" charset="0"/>
                <a:ea typeface="Arial-Rounded" panose="020B0500000000000000" pitchFamily="34" charset="0"/>
                <a:cs typeface="Times New Roman" panose="02020603050405020304" pitchFamily="18" charset="0"/>
              </a:rPr>
              <a:t>Bài</a:t>
            </a:r>
            <a:r>
              <a:rPr lang="en-US" sz="4000" b="1" dirty="0" smtClean="0">
                <a:ln w="3175">
                  <a:solidFill>
                    <a:schemeClr val="bg1"/>
                  </a:solidFill>
                </a:ln>
                <a:latin typeface="Times New Roman" panose="02020603050405020304" pitchFamily="18" charset="0"/>
                <a:ea typeface="Arial-Rounded" panose="020B0500000000000000" pitchFamily="34" charset="0"/>
                <a:cs typeface="Times New Roman" panose="02020603050405020304" pitchFamily="18" charset="0"/>
              </a:rPr>
              <a:t> 21: </a:t>
            </a:r>
            <a:r>
              <a:rPr lang="en-US" sz="4000" b="1" dirty="0" err="1" smtClean="0">
                <a:ln w="3175">
                  <a:solidFill>
                    <a:schemeClr val="bg1"/>
                  </a:solidFill>
                </a:ln>
                <a:latin typeface="Times New Roman" panose="02020603050405020304" pitchFamily="18" charset="0"/>
                <a:ea typeface="Arial-Rounded" panose="020B0500000000000000" pitchFamily="34" charset="0"/>
                <a:cs typeface="Times New Roman" panose="02020603050405020304" pitchFamily="18" charset="0"/>
              </a:rPr>
              <a:t>Thả</a:t>
            </a:r>
            <a:r>
              <a:rPr lang="en-US" sz="4000" b="1" dirty="0" smtClean="0">
                <a:ln w="3175">
                  <a:solidFill>
                    <a:schemeClr val="bg1"/>
                  </a:solidFill>
                </a:ln>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smtClean="0">
                <a:ln w="3175">
                  <a:solidFill>
                    <a:schemeClr val="bg1"/>
                  </a:solidFill>
                </a:ln>
                <a:latin typeface="Times New Roman" panose="02020603050405020304" pitchFamily="18" charset="0"/>
                <a:ea typeface="Arial-Rounded" panose="020B0500000000000000" pitchFamily="34" charset="0"/>
                <a:cs typeface="Times New Roman" panose="02020603050405020304" pitchFamily="18" charset="0"/>
              </a:rPr>
              <a:t>diều</a:t>
            </a:r>
            <a:endParaRPr lang="en-US" sz="4000" b="1" dirty="0">
              <a:ln w="3175">
                <a:solidFill>
                  <a:schemeClr val="bg1"/>
                </a:solidFill>
              </a:ln>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8" name="Picture 17">
            <a:extLst>
              <a:ext uri="{FF2B5EF4-FFF2-40B4-BE49-F238E27FC236}">
                <a16:creationId xmlns="" xmlns:a16="http://schemas.microsoft.com/office/drawing/2014/main" id="{8500BD5F-7E71-4A98-BD3A-0DB3AB51EC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 xmlns:a16="http://schemas.microsoft.com/office/drawing/2014/main" id="{EFC2004E-CFD5-4C2D-8632-6DB6FB22E0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44264256"/>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TotalTime>
  <Words>1341</Words>
  <Application>Microsoft Office PowerPoint</Application>
  <PresentationFormat>Widescreen</PresentationFormat>
  <Paragraphs>270</Paragraphs>
  <Slides>41</Slides>
  <Notes>19</Notes>
  <HiddenSlides>1</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41</vt:i4>
      </vt:variant>
    </vt:vector>
  </HeadingPairs>
  <TitlesOfParts>
    <vt:vector size="58" baseType="lpstr">
      <vt:lpstr>Microsoft YaHei</vt:lpstr>
      <vt:lpstr>宋体</vt:lpstr>
      <vt:lpstr>宋体</vt:lpstr>
      <vt:lpstr>Arial</vt:lpstr>
      <vt:lpstr>Arial Rounded MT Bold</vt:lpstr>
      <vt:lpstr>Arial-Rounded</vt:lpstr>
      <vt:lpstr>Arial-SGK-TV</vt:lpstr>
      <vt:lpstr>Calibri</vt:lpstr>
      <vt:lpstr>Calibri Light</vt:lpstr>
      <vt:lpstr>HP001 4 hàng</vt:lpstr>
      <vt:lpstr>黑体</vt:lpstr>
      <vt:lpstr>Times New Roman</vt:lpstr>
      <vt:lpstr>Verdana</vt:lpstr>
      <vt:lpstr>2_Office 主题​​</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Các bạn trong tranh đang chơi trò chơi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2 câu thơ “Sao trời trôi qua/Diều thành trăng vàng” tả cánh diều vào lúc nào?</vt:lpstr>
      <vt:lpstr>3. Khổ thơ cuối muốn nói điều gì?</vt:lpstr>
      <vt:lpstr>3. Em thích nhất khổ thơ nào trong bài? Vì sao?</vt:lpstr>
      <vt:lpstr>PowerPoint Presentation</vt:lpstr>
      <vt:lpstr>1. Từ ngữ được dùng để nói về âm thanh của sáo diều: </vt:lpstr>
      <vt:lpstr>2. Dựa vào khổ thơ thứ tư, nói một câu tả cánh diều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Chọn kể 1-2 đoạn của câu chuyện theo tranh </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dc:creator>
  <cp:lastModifiedBy>MTBA</cp:lastModifiedBy>
  <cp:revision>38</cp:revision>
  <dcterms:created xsi:type="dcterms:W3CDTF">2021-05-27T05:02:00Z</dcterms:created>
  <dcterms:modified xsi:type="dcterms:W3CDTF">2022-11-23T03:37:00Z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