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2" r:id="rId4"/>
    <p:sldMasterId id="2147483724" r:id="rId5"/>
  </p:sldMasterIdLst>
  <p:notesMasterIdLst>
    <p:notesMasterId r:id="rId47"/>
  </p:notesMasterIdLst>
  <p:sldIdLst>
    <p:sldId id="317" r:id="rId6"/>
    <p:sldId id="318" r:id="rId7"/>
    <p:sldId id="330" r:id="rId8"/>
    <p:sldId id="335" r:id="rId9"/>
    <p:sldId id="265" r:id="rId10"/>
    <p:sldId id="264" r:id="rId11"/>
    <p:sldId id="266" r:id="rId12"/>
    <p:sldId id="331" r:id="rId13"/>
    <p:sldId id="321" r:id="rId14"/>
    <p:sldId id="322" r:id="rId15"/>
    <p:sldId id="332" r:id="rId16"/>
    <p:sldId id="301" r:id="rId17"/>
    <p:sldId id="304" r:id="rId18"/>
    <p:sldId id="274" r:id="rId19"/>
    <p:sldId id="324" r:id="rId20"/>
    <p:sldId id="325" r:id="rId21"/>
    <p:sldId id="326" r:id="rId22"/>
    <p:sldId id="327" r:id="rId23"/>
    <p:sldId id="277" r:id="rId24"/>
    <p:sldId id="309" r:id="rId25"/>
    <p:sldId id="334" r:id="rId26"/>
    <p:sldId id="278" r:id="rId27"/>
    <p:sldId id="337" r:id="rId28"/>
    <p:sldId id="279" r:id="rId29"/>
    <p:sldId id="328" r:id="rId30"/>
    <p:sldId id="329" r:id="rId31"/>
    <p:sldId id="310" r:id="rId32"/>
    <p:sldId id="280" r:id="rId33"/>
    <p:sldId id="284" r:id="rId34"/>
    <p:sldId id="338" r:id="rId35"/>
    <p:sldId id="285" r:id="rId36"/>
    <p:sldId id="336" r:id="rId37"/>
    <p:sldId id="311" r:id="rId38"/>
    <p:sldId id="312" r:id="rId39"/>
    <p:sldId id="313" r:id="rId40"/>
    <p:sldId id="314" r:id="rId41"/>
    <p:sldId id="315" r:id="rId42"/>
    <p:sldId id="316" r:id="rId43"/>
    <p:sldId id="286" r:id="rId44"/>
    <p:sldId id="287"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0" d="100"/>
          <a:sy n="70" d="100"/>
        </p:scale>
        <p:origin x="73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20</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24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27</a:t>
            </a:fld>
            <a:endParaRPr lang="en-US"/>
          </a:p>
        </p:txBody>
      </p:sp>
    </p:spTree>
    <p:extLst>
      <p:ext uri="{BB962C8B-B14F-4D97-AF65-F5344CB8AC3E}">
        <p14:creationId xmlns:p14="http://schemas.microsoft.com/office/powerpoint/2010/main" val="363839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13388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17746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93715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5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39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7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5111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69784925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4087379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3B44-CA75-43D7-8405-646DFF0F764B}" type="slidenum">
              <a:rPr lang="en-US" altLang="en-US"/>
              <a:pPr>
                <a:defRPr/>
              </a:pPr>
              <a:t>‹#›</a:t>
            </a:fld>
            <a:endParaRPr lang="en-US" altLang="en-US"/>
          </a:p>
        </p:txBody>
      </p:sp>
    </p:spTree>
    <p:extLst>
      <p:ext uri="{BB962C8B-B14F-4D97-AF65-F5344CB8AC3E}">
        <p14:creationId xmlns:p14="http://schemas.microsoft.com/office/powerpoint/2010/main" val="20642352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321323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11/30/2022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5.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53" r:id="rId1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54" r:id="rId12"/>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64" r:id="rId3"/>
    <p:sldLayoutId id="2147483765" r:id="rId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18" Type="http://schemas.openxmlformats.org/officeDocument/2006/relationships/slide" Target="slide36.xml"/><Relationship Id="rId3" Type="http://schemas.openxmlformats.org/officeDocument/2006/relationships/audio" Target="../media/audio1.wav"/><Relationship Id="rId21"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44.GIF"/><Relationship Id="rId17" Type="http://schemas.openxmlformats.org/officeDocument/2006/relationships/image" Target="../media/image48.png"/><Relationship Id="rId2" Type="http://schemas.openxmlformats.org/officeDocument/2006/relationships/notesSlide" Target="../notesSlides/notesSlide15.xml"/><Relationship Id="rId16" Type="http://schemas.openxmlformats.org/officeDocument/2006/relationships/slide" Target="slide35.xml"/><Relationship Id="rId20" Type="http://schemas.openxmlformats.org/officeDocument/2006/relationships/slide" Target="slide37.xml"/><Relationship Id="rId1" Type="http://schemas.openxmlformats.org/officeDocument/2006/relationships/slideLayout" Target="../slideLayouts/slideLayout40.xml"/><Relationship Id="rId6" Type="http://schemas.openxmlformats.org/officeDocument/2006/relationships/image" Target="../media/image38.png"/><Relationship Id="rId11" Type="http://schemas.openxmlformats.org/officeDocument/2006/relationships/image" Target="../media/image43.GIF"/><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1.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GIF"/><Relationship Id="rId22"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243610" y="21306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chemeClr val="accent5"/>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23</a:t>
            </a:r>
            <a:r>
              <a:rPr kumimoji="0" lang="en-US" sz="4000" b="1"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RỒNG</a:t>
            </a:r>
            <a:r>
              <a:rPr kumimoji="0" lang="en-US" sz="4000" b="1" i="0" u="none" strike="noStrike" kern="1200" cap="none" spc="0" normalizeH="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RẮN LÊN MÂY</a:t>
            </a:r>
            <a:endParaRPr kumimoji="0" lang="en-US" sz="4000" b="1"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910047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 xmlns:a16="http://schemas.microsoft.com/office/drawing/2014/main" id="{854AFE8B-D7EC-421E-B935-F822609EFA25}"/>
              </a:ext>
            </a:extLst>
          </p:cNvPr>
          <p:cNvGrpSpPr/>
          <p:nvPr/>
        </p:nvGrpSpPr>
        <p:grpSpPr>
          <a:xfrm>
            <a:off x="2444413" y="314632"/>
            <a:ext cx="7967947" cy="2734606"/>
            <a:chOff x="172324" y="1157225"/>
            <a:chExt cx="2109019" cy="1406784"/>
          </a:xfrm>
        </p:grpSpPr>
        <p:sp>
          <p:nvSpPr>
            <p:cNvPr id="22" name="Hexagon 21">
              <a:extLst>
                <a:ext uri="{FF2B5EF4-FFF2-40B4-BE49-F238E27FC236}">
                  <a16:creationId xmlns=""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 xmlns:a16="http://schemas.microsoft.com/office/drawing/2014/main" id="{B35710A1-5780-4503-BA48-6F1866A9085B}"/>
                </a:ext>
              </a:extLst>
            </p:cNvPr>
            <p:cNvSpPr txBox="1"/>
            <p:nvPr/>
          </p:nvSpPr>
          <p:spPr>
            <a:xfrm>
              <a:off x="288889" y="1370052"/>
              <a:ext cx="1954115" cy="83915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9" name="Group 18">
            <a:extLst>
              <a:ext uri="{FF2B5EF4-FFF2-40B4-BE49-F238E27FC236}">
                <a16:creationId xmlns="" xmlns:a16="http://schemas.microsoft.com/office/drawing/2014/main" id="{854AFE8B-D7EC-421E-B935-F822609EFA25}"/>
              </a:ext>
            </a:extLst>
          </p:cNvPr>
          <p:cNvGrpSpPr/>
          <p:nvPr/>
        </p:nvGrpSpPr>
        <p:grpSpPr>
          <a:xfrm>
            <a:off x="2285517" y="3156422"/>
            <a:ext cx="8399649" cy="2674107"/>
            <a:chOff x="172324" y="1157225"/>
            <a:chExt cx="2109019" cy="1406784"/>
          </a:xfrm>
        </p:grpSpPr>
        <p:sp>
          <p:nvSpPr>
            <p:cNvPr id="20" name="Hexagon 19">
              <a:extLst>
                <a:ext uri="{FF2B5EF4-FFF2-40B4-BE49-F238E27FC236}">
                  <a16:creationId xmlns=""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B35710A1-5780-4503-BA48-6F1866A9085B}"/>
                </a:ext>
              </a:extLst>
            </p:cNvPr>
            <p:cNvSpPr txBox="1"/>
            <p:nvPr/>
          </p:nvSpPr>
          <p:spPr>
            <a:xfrm>
              <a:off x="288889" y="1370052"/>
              <a:ext cx="1954115" cy="579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endPar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8096162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5ACC1CF-F35B-4AF6-8B21-4C12D26D8DA8}"/>
              </a:ext>
            </a:extLst>
          </p:cNvPr>
          <p:cNvSpPr txBox="1"/>
          <p:nvPr/>
        </p:nvSpPr>
        <p:spPr>
          <a:xfrm>
            <a:off x="1340284" y="2754856"/>
            <a:ext cx="10216135" cy="138499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Nếu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nói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có</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thì</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rồng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rắn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hỏi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xin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thuốc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con </a:t>
            </a:r>
            <a:r>
              <a:rPr lang="en-US" sz="2800" dirty="0" err="1">
                <a:latin typeface="Arial-Rounded" panose="020B0500000000000000" pitchFamily="34" charset="0"/>
                <a:cs typeface="Arial-Rounded" panose="020B0500000000000000" pitchFamily="34" charset="0"/>
                <a:sym typeface="+mn-ea"/>
              </a:rPr>
              <a:t>và</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đồng</a:t>
            </a:r>
            <a:r>
              <a:rPr lang="en-US" sz="2800" dirty="0">
                <a:latin typeface="Arial-Rounded" panose="020B0500000000000000" pitchFamily="34" charset="0"/>
                <a:cs typeface="Arial-Rounded" panose="020B0500000000000000" pitchFamily="34" charset="0"/>
                <a:sym typeface="+mn-ea"/>
              </a:rPr>
              <a:t> ý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a:t>
            </a:r>
            <a:r>
              <a:rPr lang="en-US" sz="2800" dirty="0" err="1" smtClean="0">
                <a:latin typeface="Arial-Rounded" panose="020B0500000000000000" pitchFamily="34" charset="0"/>
                <a:cs typeface="Arial-Rounded" panose="020B0500000000000000" pitchFamily="34" charset="0"/>
                <a:sym typeface="+mn-ea"/>
              </a:rPr>
              <a:t>thầy</a:t>
            </a:r>
            <a:r>
              <a:rPr lang="en-US" sz="2800" dirty="0" smtClean="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bắt</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khúc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đuôi</a:t>
            </a:r>
            <a:r>
              <a:rPr lang="en-US" sz="2800" dirty="0">
                <a:latin typeface="Arial-Rounded" panose="020B0500000000000000" pitchFamily="34" charset="0"/>
                <a:cs typeface="Arial-Rounded" panose="020B0500000000000000" pitchFamily="34" charset="0"/>
                <a:sym typeface="+mn-ea"/>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 xmlns:a16="http://schemas.microsoft.com/office/drawing/2014/main" id="{29A47791-5B17-40BD-BAC5-41083ACBA43A}"/>
              </a:ext>
            </a:extLst>
          </p:cNvPr>
          <p:cNvCxnSpPr>
            <a:cxnSpLocks/>
          </p:cNvCxnSpPr>
          <p:nvPr/>
        </p:nvCxnSpPr>
        <p:spPr>
          <a:xfrm flipH="1">
            <a:off x="3368448"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7BD3B5EC-2C3D-43DF-8867-4C6631B1E92D}"/>
              </a:ext>
            </a:extLst>
          </p:cNvPr>
          <p:cNvCxnSpPr>
            <a:cxnSpLocks/>
          </p:cNvCxnSpPr>
          <p:nvPr/>
        </p:nvCxnSpPr>
        <p:spPr>
          <a:xfrm flipH="1">
            <a:off x="4872487"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49AE4173-697F-442A-979D-EF6543B27FFF}"/>
              </a:ext>
            </a:extLst>
          </p:cNvPr>
          <p:cNvCxnSpPr>
            <a:cxnSpLocks/>
          </p:cNvCxnSpPr>
          <p:nvPr/>
        </p:nvCxnSpPr>
        <p:spPr>
          <a:xfrm flipH="1">
            <a:off x="2019449" y="321093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55B06D2-7EAA-413E-8D92-D2014CDB5DD3}"/>
              </a:ext>
            </a:extLst>
          </p:cNvPr>
          <p:cNvCxnSpPr>
            <a:cxnSpLocks/>
          </p:cNvCxnSpPr>
          <p:nvPr/>
        </p:nvCxnSpPr>
        <p:spPr>
          <a:xfrm flipH="1">
            <a:off x="1947665" y="321093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smtClean="0">
                <a:solidFill>
                  <a:srgbClr val="F2F2E9"/>
                </a:solidFill>
                <a:latin typeface="Times New Roman" panose="02020603050405020304" pitchFamily="18" charset="0"/>
                <a:cs typeface="Times New Roman" panose="02020603050405020304" pitchFamily="18" charset="0"/>
              </a:rPr>
              <a:t>dài</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7BD3B5EC-2C3D-43DF-8867-4C6631B1E92D}"/>
              </a:ext>
            </a:extLst>
          </p:cNvPr>
          <p:cNvCxnSpPr>
            <a:cxnSpLocks/>
          </p:cNvCxnSpPr>
          <p:nvPr/>
        </p:nvCxnSpPr>
        <p:spPr>
          <a:xfrm flipH="1">
            <a:off x="8674730"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29A47791-5B17-40BD-BAC5-41083ACBA43A}"/>
              </a:ext>
            </a:extLst>
          </p:cNvPr>
          <p:cNvCxnSpPr>
            <a:cxnSpLocks/>
          </p:cNvCxnSpPr>
          <p:nvPr/>
        </p:nvCxnSpPr>
        <p:spPr>
          <a:xfrm flipH="1">
            <a:off x="5711153"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29A47791-5B17-40BD-BAC5-41083ACBA43A}"/>
              </a:ext>
            </a:extLst>
          </p:cNvPr>
          <p:cNvCxnSpPr>
            <a:cxnSpLocks/>
          </p:cNvCxnSpPr>
          <p:nvPr/>
        </p:nvCxnSpPr>
        <p:spPr>
          <a:xfrm flipH="1">
            <a:off x="7458788" y="277481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9A47791-5B17-40BD-BAC5-41083ACBA43A}"/>
              </a:ext>
            </a:extLst>
          </p:cNvPr>
          <p:cNvCxnSpPr>
            <a:cxnSpLocks/>
          </p:cNvCxnSpPr>
          <p:nvPr/>
        </p:nvCxnSpPr>
        <p:spPr>
          <a:xfrm flipH="1">
            <a:off x="9740360" y="277481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711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TextBox 8">
            <a:extLst>
              <a:ext uri="{FF2B5EF4-FFF2-40B4-BE49-F238E27FC236}">
                <a16:creationId xmlns="" xmlns:a16="http://schemas.microsoft.com/office/drawing/2014/main" id="{51EEAF07-8D96-4E37-827A-212249DB098F}"/>
              </a:ext>
            </a:extLst>
          </p:cNvPr>
          <p:cNvSpPr txBox="1"/>
          <p:nvPr/>
        </p:nvSpPr>
        <p:spPr>
          <a:xfrm>
            <a:off x="7061138" y="1528758"/>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232088"/>
            <a:ext cx="527050" cy="506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3089" y="317414"/>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1</a:t>
            </a:r>
            <a:endParaRPr lang="en-US" b="1" dirty="0">
              <a:solidFill>
                <a:srgbClr val="FF0000"/>
              </a:solidFill>
            </a:endParaRPr>
          </a:p>
        </p:txBody>
      </p:sp>
      <p:sp>
        <p:nvSpPr>
          <p:cNvPr id="13" name="TextBox 12"/>
          <p:cNvSpPr txBox="1"/>
          <p:nvPr/>
        </p:nvSpPr>
        <p:spPr>
          <a:xfrm>
            <a:off x="474155" y="2666719"/>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2</a:t>
            </a:r>
            <a:endParaRPr lang="en-US" b="1" dirty="0">
              <a:solidFill>
                <a:srgbClr val="FF0000"/>
              </a:solidFill>
            </a:endParaRPr>
          </a:p>
        </p:txBody>
      </p:sp>
      <p:sp>
        <p:nvSpPr>
          <p:cNvPr id="14" name="TextBox 13"/>
          <p:cNvSpPr txBox="1"/>
          <p:nvPr/>
        </p:nvSpPr>
        <p:spPr>
          <a:xfrm>
            <a:off x="424984" y="5503178"/>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3</a:t>
            </a:r>
            <a:endParaRPr lang="en-US" b="1" dirty="0">
              <a:solidFill>
                <a:srgbClr val="FF0000"/>
              </a:solidFill>
            </a:endParaRPr>
          </a:p>
        </p:txBody>
      </p:sp>
    </p:spTree>
    <p:extLst>
      <p:ext uri="{BB962C8B-B14F-4D97-AF65-F5344CB8AC3E}">
        <p14:creationId xmlns:p14="http://schemas.microsoft.com/office/powerpoint/2010/main" val="248523690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84983"/>
            <a:ext cx="8801100" cy="3714750"/>
          </a:xfrm>
          <a:prstGeom prst="rect">
            <a:avLst/>
          </a:prstGeom>
        </p:spPr>
      </p:pic>
      <p:sp>
        <p:nvSpPr>
          <p:cNvPr id="16" name="Cloud 15">
            <a:extLst>
              <a:ext uri="{FF2B5EF4-FFF2-40B4-BE49-F238E27FC236}">
                <a16:creationId xmlns="" xmlns:a16="http://schemas.microsoft.com/office/drawing/2014/main" id="{EF9883B5-F639-43A0-8274-E6E53C758DD0}"/>
              </a:ext>
            </a:extLst>
          </p:cNvPr>
          <p:cNvSpPr/>
          <p:nvPr/>
        </p:nvSpPr>
        <p:spPr>
          <a:xfrm>
            <a:off x="7462684" y="1205794"/>
            <a:ext cx="4000451" cy="122277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1</a:t>
              </a:r>
              <a:endParaRPr lang="en-US" sz="4800" dirty="0">
                <a:solidFill>
                  <a:srgbClr val="FF0000"/>
                </a:solidFill>
                <a:latin typeface="Times New Roman" panose="02020603050405020304" pitchFamily="18" charset="0"/>
                <a:cs typeface="Times New Roman" panose="02020603050405020304" pitchFamily="18" charset="0"/>
              </a:endParaRPr>
            </a:p>
          </p:txBody>
        </p:sp>
      </p:grpSp>
      <p:pic>
        <p:nvPicPr>
          <p:cNvPr id="3" name="Audio 2">
            <a:hlinkClick r:id="" action="ppaction://media"/>
            <a:extLst>
              <a:ext uri="{FF2B5EF4-FFF2-40B4-BE49-F238E27FC236}">
                <a16:creationId xmlns=""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túm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rắn</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8361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52482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sp>
        <p:nvSpPr>
          <p:cNvPr id="32" name="Google Shape;792;p36">
            <a:extLst>
              <a:ext uri="{FF2B5EF4-FFF2-40B4-BE49-F238E27FC236}">
                <a16:creationId xmlns=""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đuôi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7" name="Rectangle: Rounded Corners 36">
            <a:extLst>
              <a:ext uri="{FF2B5EF4-FFF2-40B4-BE49-F238E27FC236}">
                <a16:creationId xmlns="" xmlns:a16="http://schemas.microsoft.com/office/drawing/2014/main" id="{E012A4EC-E688-4FF0-8204-E2994F048523}"/>
              </a:ext>
            </a:extLst>
          </p:cNvPr>
          <p:cNvSpPr/>
          <p:nvPr/>
        </p:nvSpPr>
        <p:spPr>
          <a:xfrm>
            <a:off x="1937266" y="4322790"/>
            <a:ext cx="8767762"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Nếu</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khúc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thì</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đổi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40041886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4</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khú</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đứt</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đổi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vai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đuôi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363636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833" y="344130"/>
            <a:ext cx="9851922" cy="1111046"/>
          </a:xfrm>
        </p:spPr>
        <p:txBody>
          <a:bodyPr>
            <a:normAutofit fontScale="90000"/>
          </a:bodyPr>
          <a:lstStyle/>
          <a:p>
            <a:r>
              <a:rPr lang="en-US" kern="0" dirty="0">
                <a:solidFill>
                  <a:srgbClr val="FF0000"/>
                </a:solidFill>
                <a:latin typeface="Times New Roman" panose="02020603050405020304" pitchFamily="18" charset="0"/>
                <a:cs typeface="Times New Roman" panose="02020603050405020304" pitchFamily="18" charset="0"/>
              </a:rPr>
              <a:t>LUYỆN TẬP THEO VĂN BẢN ĐỌC</a:t>
            </a:r>
            <a:br>
              <a:rPr lang="en-US" kern="0" dirty="0">
                <a:solidFill>
                  <a:srgbClr val="FF0000"/>
                </a:solidFill>
                <a:latin typeface="Times New Roman" panose="02020603050405020304" pitchFamily="18" charset="0"/>
                <a:cs typeface="Times New Roman" panose="02020603050405020304" pitchFamily="18" charset="0"/>
              </a:rPr>
            </a:b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en-US" sz="2400" dirty="0">
                <a:latin typeface="Arial-Rounded" panose="020B0500000000000000" pitchFamily="34" charset="0"/>
                <a:cs typeface="Arial-Rounded" panose="020B0500000000000000" pitchFamily="34" charset="0"/>
              </a:rPr>
              <a:t>1. </a:t>
            </a:r>
            <a:r>
              <a:rPr lang="en-US" sz="2400" dirty="0" err="1">
                <a:latin typeface="Arial-Rounded" panose="020B0500000000000000" pitchFamily="34" charset="0"/>
                <a:cs typeface="Arial-Rounded" panose="020B0500000000000000" pitchFamily="34" charset="0"/>
              </a:rPr>
              <a:t>Nói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tiếp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để</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hoàn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thành</a:t>
            </a:r>
            <a:r>
              <a:rPr lang="en-US" sz="2400" dirty="0">
                <a:latin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cs typeface="Arial-Rounded" panose="020B0500000000000000" pitchFamily="34" charset="0"/>
              </a:rPr>
              <a:t>câu</a:t>
            </a:r>
            <a:r>
              <a:rPr lang="en-US" sz="2400" dirty="0" smtClean="0">
                <a:latin typeface="Arial-Rounded" panose="020B0500000000000000" pitchFamily="34" charset="0"/>
                <a:cs typeface="Arial-Rounded" panose="020B0500000000000000" pitchFamily="34" charset="0"/>
              </a:rPr>
              <a:t> :</a:t>
            </a:r>
            <a:endParaRPr lang="en-US" sz="2400" dirty="0">
              <a:latin typeface="Arial-Rounded" panose="020B0500000000000000" pitchFamily="34" charset="0"/>
              <a:cs typeface="Arial-Rounded" panose="020B0500000000000000" pitchFamily="34" charset="0"/>
            </a:endParaRPr>
          </a:p>
          <a:p>
            <a:pPr marL="457200" indent="-457200" algn="just">
              <a:buAutoNum type="alphaLcPeriod"/>
            </a:pPr>
            <a:r>
              <a:rPr lang="vi-VN" sz="2400" dirty="0" smtClean="0">
                <a:latin typeface="Arial-Rounded" panose="020B0500000000000000" pitchFamily="34" charset="0"/>
                <a:cs typeface="Arial-Rounded" panose="020B0500000000000000" pitchFamily="34" charset="0"/>
              </a:rPr>
              <a:t>Nếu </a:t>
            </a:r>
            <a:r>
              <a:rPr lang="vi-VN" sz="2400" dirty="0">
                <a:latin typeface="Arial-Rounded" panose="020B0500000000000000" pitchFamily="34" charset="0"/>
                <a:cs typeface="Arial-Rounded" panose="020B0500000000000000" pitchFamily="34" charset="0"/>
              </a:rPr>
              <a:t>thầy nói không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thầy nói không thì rồng rắn đi tiếp.</a:t>
            </a:r>
          </a:p>
          <a:p>
            <a:pPr marL="0" indent="0" algn="just">
              <a:buNone/>
            </a:pPr>
            <a:r>
              <a:rPr lang="vi-VN" sz="2400" dirty="0" smtClean="0">
                <a:latin typeface="Arial-Rounded" panose="020B0500000000000000" pitchFamily="34" charset="0"/>
                <a:cs typeface="Arial-Rounded" panose="020B0500000000000000" pitchFamily="34" charset="0"/>
              </a:rPr>
              <a:t>b</a:t>
            </a:r>
            <a:r>
              <a:rPr lang="vi-VN" sz="2400" dirty="0">
                <a:latin typeface="Arial-Rounded" panose="020B0500000000000000" pitchFamily="34" charset="0"/>
                <a:cs typeface="Arial-Rounded" panose="020B0500000000000000" pitchFamily="34" charset="0"/>
              </a:rPr>
              <a:t>. Nếu thầy nói có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 nói có thì rồng rắn hỏi xin thuốc cho con và đồng ý cho thầy bắt khúc đuôi.</a:t>
            </a:r>
          </a:p>
          <a:p>
            <a:pPr marL="0" indent="0" algn="just">
              <a:buNone/>
            </a:pPr>
            <a:r>
              <a:rPr lang="vi-VN" sz="2400" dirty="0" smtClean="0">
                <a:latin typeface="Arial-Rounded" panose="020B0500000000000000" pitchFamily="34" charset="0"/>
                <a:cs typeface="Arial-Rounded" panose="020B0500000000000000" pitchFamily="34" charset="0"/>
              </a:rPr>
              <a:t>c</a:t>
            </a:r>
            <a:r>
              <a:rPr lang="vi-VN" sz="2400" dirty="0">
                <a:latin typeface="Arial-Rounded" panose="020B0500000000000000" pitchFamily="34" charset="0"/>
                <a:cs typeface="Arial-Rounded" panose="020B0500000000000000" pitchFamily="34" charset="0"/>
              </a:rPr>
              <a:t>. Nếu bạn khúc đuôi để thầy bắt được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đuôi để thầy bắt được thì đổi vai làm thầy thuốc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cs typeface="Arial-Rounded" panose="020B0500000000000000" pitchFamily="34" charset="0"/>
            </a:endParaRP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giữa để đứt thì đổi vai làm khúc dưới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endParaRPr lang="en-US" sz="2400" dirty="0">
              <a:solidFill>
                <a:srgbClr val="FF0000"/>
              </a:solidFill>
              <a:latin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4A4ECA-2108-4FDE-9990-48575CBB084F}"/>
              </a:ext>
            </a:extLst>
          </p:cNvPr>
          <p:cNvSpPr>
            <a:spLocks noGrp="1"/>
          </p:cNvSpPr>
          <p:nvPr>
            <p:ph type="title"/>
          </p:nvPr>
        </p:nvSpPr>
        <p:spPr/>
        <p:txBody>
          <a:bodyPr>
            <a:normAutofit fontScale="90000"/>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r>
              <a:rPr lang="en-US" dirty="0" smtClean="0">
                <a:latin typeface="Arial-Rounded" panose="020B0500000000000000" pitchFamily="34" charset="0"/>
                <a:ea typeface="Arial-Rounded" panose="020B0500000000000000" pitchFamily="34" charset="0"/>
                <a:cs typeface="Arial-Rounded" panose="020B0500000000000000" pitchFamily="34" charset="0"/>
              </a:rPr>
              <a:t/>
            </a:r>
            <a:br>
              <a:rPr lang="en-US" dirty="0" smtClean="0">
                <a:latin typeface="Arial-Rounded" panose="020B0500000000000000" pitchFamily="34" charset="0"/>
                <a:ea typeface="Arial-Rounded" panose="020B0500000000000000" pitchFamily="34" charset="0"/>
                <a:cs typeface="Arial-Rounded" panose="020B0500000000000000" pitchFamily="34" charset="0"/>
              </a:rPr>
            </a:b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DACB2B21-EB8F-4F43-A025-5286F51229D9}"/>
              </a:ext>
            </a:extLst>
          </p:cNvPr>
          <p:cNvSpPr>
            <a:spLocks noGrp="1"/>
          </p:cNvSpPr>
          <p:nvPr>
            <p:ph idx="1"/>
          </p:nvPr>
        </p:nvSpPr>
        <p:spPr>
          <a:xfrm>
            <a:off x="993058" y="2635045"/>
            <a:ext cx="10589342" cy="3491119"/>
          </a:xfrm>
        </p:spPr>
        <p:txBody>
          <a:bodyPr>
            <a:normAutofit/>
          </a:bodyPr>
          <a:lstStyle/>
          <a:p>
            <a:pPr algn="ctr">
              <a:buFontTx/>
              <a:buChar char="-"/>
            </a:pP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mắt bắt dê là trò chơi rất thú vị</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buFontTx/>
              <a:buChar char="-"/>
            </a:pP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Mèo</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đuổi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 </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bổ</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0"/>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 xmlns:a16="http://schemas.microsoft.com/office/drawing/2014/main" id="{EF9883B5-F639-43A0-8274-E6E53C758DD0}"/>
              </a:ext>
            </a:extLst>
          </p:cNvPr>
          <p:cNvSpPr/>
          <p:nvPr/>
        </p:nvSpPr>
        <p:spPr>
          <a:xfrm>
            <a:off x="7443020" y="1081548"/>
            <a:ext cx="4434348" cy="146500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81413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58836" y="1912949"/>
            <a:ext cx="3667317" cy="2016125"/>
            <a:chOff x="2073773" y="1004412"/>
            <a:chExt cx="1515922" cy="1512168"/>
          </a:xfrm>
        </p:grpSpPr>
        <p:sp>
          <p:nvSpPr>
            <p:cNvPr id="16" name="15"/>
            <p:cNvSpPr/>
            <p:nvPr/>
          </p:nvSpPr>
          <p:spPr>
            <a:xfrm>
              <a:off x="2073773" y="1004412"/>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11369" y="1319481"/>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D3C50A-694C-47C7-8D5B-FC4FEF7E0C4D}"/>
              </a:ext>
            </a:extLst>
          </p:cNvPr>
          <p:cNvSpPr txBox="1">
            <a:spLocks noChangeArrowheads="1"/>
          </p:cNvSpPr>
          <p:nvPr/>
        </p:nvSpPr>
        <p:spPr bwMode="auto">
          <a:xfrm>
            <a:off x="1364776" y="381942"/>
            <a:ext cx="94578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Thứ</a:t>
            </a:r>
            <a:r>
              <a:rPr lang="en-US" altLang="en-US" sz="2800" b="1" dirty="0" smtClean="0">
                <a:latin typeface="Arial-SGK-TV" charset="0"/>
                <a:cs typeface="Arial-SGK-TV" charset="0"/>
              </a:rPr>
              <a:t> </a:t>
            </a:r>
            <a:r>
              <a:rPr lang="en-US" altLang="en-US" sz="2800" b="1" dirty="0" err="1" smtClean="0">
                <a:latin typeface="Arial-SGK-TV" charset="0"/>
                <a:cs typeface="Arial-SGK-TV" charset="0"/>
              </a:rPr>
              <a:t>tư</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ngày</a:t>
            </a:r>
            <a:r>
              <a:rPr lang="en-US" altLang="en-US" sz="2800" b="1" dirty="0" smtClean="0">
                <a:latin typeface="Arial-SGK-TV" charset="0"/>
                <a:cs typeface="Arial-SGK-TV" charset="0"/>
              </a:rPr>
              <a:t> 24 </a:t>
            </a:r>
            <a:r>
              <a:rPr lang="en-US" altLang="en-US" sz="2800" b="1" dirty="0" err="1" smtClean="0">
                <a:latin typeface="Arial-SGK-TV" charset="0"/>
                <a:cs typeface="Arial-SGK-TV" charset="0"/>
              </a:rPr>
              <a:t>tháng</a:t>
            </a:r>
            <a:r>
              <a:rPr lang="en-US" altLang="en-US" sz="2800" b="1" dirty="0" smtClean="0">
                <a:latin typeface="Arial-SGK-TV" charset="0"/>
                <a:cs typeface="Arial-SGK-TV" charset="0"/>
              </a:rPr>
              <a:t> 11 </a:t>
            </a:r>
            <a:r>
              <a:rPr lang="en-US" altLang="en-US" sz="2800" b="1" dirty="0" err="1" smtClean="0">
                <a:latin typeface="Arial-SGK-TV" charset="0"/>
                <a:cs typeface="Arial-SGK-TV" charset="0"/>
              </a:rPr>
              <a:t>năm</a:t>
            </a:r>
            <a:r>
              <a:rPr lang="en-US" altLang="en-US" sz="2800" b="1" dirty="0" smtClean="0">
                <a:latin typeface="Arial-SGK-TV" charset="0"/>
                <a:cs typeface="Arial-SGK-TV" charset="0"/>
              </a:rPr>
              <a:t> 2021</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23: </a:t>
            </a:r>
            <a:r>
              <a:rPr lang="en-US" altLang="en-US" sz="2800" b="1" dirty="0" err="1" smtClean="0">
                <a:latin typeface="Arial-SGK-TV" charset="0"/>
                <a:cs typeface="Arial-SGK-TV" charset="0"/>
              </a:rPr>
              <a:t>Viết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chữ</a:t>
            </a:r>
            <a:r>
              <a:rPr lang="en-US" altLang="en-US" sz="2800" b="1" dirty="0" smtClean="0">
                <a:latin typeface="Arial-SGK-TV" charset="0"/>
                <a:cs typeface="Arial-SGK-TV" charset="0"/>
              </a:rPr>
              <a:t> </a:t>
            </a:r>
            <a:r>
              <a:rPr lang="en-US" altLang="en-US" sz="2800" b="1" dirty="0" err="1" smtClean="0">
                <a:latin typeface="Arial-SGK-TV" charset="0"/>
                <a:cs typeface="Arial-SGK-TV" charset="0"/>
              </a:rPr>
              <a:t>hoa</a:t>
            </a:r>
            <a:r>
              <a:rPr lang="en-US" altLang="en-US" sz="2800" b="1" dirty="0" smtClean="0">
                <a:latin typeface="Arial-SGK-TV" charset="0"/>
                <a:cs typeface="Arial-SGK-TV" charset="0"/>
              </a:rPr>
              <a:t> M</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305944805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9535"/>
            <a:ext cx="5658899" cy="56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ản mềm bộ mẫu chữ cao 2,5 ô ly dành cho học sinh tiểu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52" y="1465006"/>
            <a:ext cx="4094602" cy="5392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C475521-7A33-44A2-8529-828CB4B89D41}"/>
              </a:ext>
            </a:extLst>
          </p:cNvPr>
          <p:cNvSpPr txBox="1"/>
          <p:nvPr/>
        </p:nvSpPr>
        <p:spPr>
          <a:xfrm>
            <a:off x="2994512" y="68825"/>
            <a:ext cx="5731617"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7571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800" decel="100000"/>
                                        <p:tgtEl>
                                          <p:spTgt spid="18436"/>
                                        </p:tgtEl>
                                      </p:cBhvr>
                                    </p:animEffect>
                                    <p:anim calcmode="lin" valueType="num">
                                      <p:cBhvr>
                                        <p:cTn id="8" dur="800" decel="100000" fill="hold"/>
                                        <p:tgtEl>
                                          <p:spTgt spid="18436"/>
                                        </p:tgtEl>
                                        <p:attrNameLst>
                                          <p:attrName>style.rotation</p:attrName>
                                        </p:attrNameLst>
                                      </p:cBhvr>
                                      <p:tavLst>
                                        <p:tav tm="0">
                                          <p:val>
                                            <p:fltVal val="-90"/>
                                          </p:val>
                                        </p:tav>
                                        <p:tav tm="100000">
                                          <p:val>
                                            <p:fltVal val="0"/>
                                          </p:val>
                                        </p:tav>
                                      </p:tavLst>
                                    </p:anim>
                                    <p:anim calcmode="lin" valueType="num">
                                      <p:cBhvr>
                                        <p:cTn id="9" dur="800" decel="100000" fill="hold"/>
                                        <p:tgtEl>
                                          <p:spTgt spid="18436"/>
                                        </p:tgtEl>
                                        <p:attrNameLst>
                                          <p:attrName>ppt_x</p:attrName>
                                        </p:attrNameLst>
                                      </p:cBhvr>
                                      <p:tavLst>
                                        <p:tav tm="0">
                                          <p:val>
                                            <p:strVal val="#ppt_x+0.4"/>
                                          </p:val>
                                        </p:tav>
                                        <p:tav tm="100000">
                                          <p:val>
                                            <p:strVal val="#ppt_x-0.05"/>
                                          </p:val>
                                        </p:tav>
                                      </p:tavLst>
                                    </p:anim>
                                    <p:anim calcmode="lin" valueType="num">
                                      <p:cBhvr>
                                        <p:cTn id="10" dur="800" decel="100000" fill="hold"/>
                                        <p:tgtEl>
                                          <p:spTgt spid="184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50" y="1193921"/>
            <a:ext cx="3400631" cy="324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3883741" y="1193921"/>
            <a:ext cx="8072285" cy="3647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1400" b="0" i="0" u="none" strike="noStrike" cap="none" normalizeH="0" baseline="0" dirty="0" smtClean="0">
                <a:ln>
                  <a:noFill/>
                </a:ln>
                <a:solidFill>
                  <a:schemeClr val="tx1"/>
                </a:solidFill>
                <a:effectLst/>
                <a:latin typeface="Calibri Light" panose="020F0302020204030204" pitchFamily="34"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viết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giống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K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sang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chút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xiên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2000"/>
              </a:lnSpc>
              <a:spcBef>
                <a:spcPct val="0"/>
              </a:spcBef>
              <a:spcAft>
                <a:spcPts val="800"/>
              </a:spcAft>
              <a:buClrTx/>
              <a:buSzTx/>
              <a:buFontTx/>
              <a:buNone/>
              <a:tabLst/>
            </a:pPr>
            <a:endParaRPr kumimoji="0" lang="en-US" altLang="en-US" sz="1400" b="0" i="0" u="none" strike="noStrike" cap="none" normalizeH="0" baseline="0" dirty="0" smtClean="0">
              <a:ln>
                <a:noFill/>
              </a:ln>
              <a:solidFill>
                <a:schemeClr val="tx1"/>
              </a:solidFill>
              <a:effectLst/>
              <a:latin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06584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style.rotation</p:attrName>
                                        </p:attrNameLst>
                                      </p:cBhvr>
                                      <p:tavLst>
                                        <p:tav tm="0">
                                          <p:val>
                                            <p:fltVal val="90"/>
                                          </p:val>
                                        </p:tav>
                                        <p:tav tm="100000">
                                          <p:val>
                                            <p:fltVal val="0"/>
                                          </p:val>
                                        </p:tav>
                                      </p:tavLst>
                                    </p:anim>
                                    <p:animEffect transition="in" filter="fade">
                                      <p:cBhvr>
                                        <p:cTn id="10" dur="10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 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75142586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4" name="Content Placeholder 3"/>
          <p:cNvSpPr>
            <a:spLocks noGrp="1"/>
          </p:cNvSpPr>
          <p:nvPr>
            <p:ph idx="1"/>
          </p:nvPr>
        </p:nvSpPr>
        <p:spPr/>
        <p:txBody>
          <a:bodyPr/>
          <a:lstStyle/>
          <a:p>
            <a:endParaRPr lang="en-US"/>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469490" y="858708"/>
            <a:ext cx="10815484" cy="1258529"/>
          </a:xfrm>
          <a:prstGeom prst="rect">
            <a:avLst/>
          </a:prstGeom>
          <a:noFill/>
          <a:ln>
            <a:noFill/>
          </a:ln>
        </p:spPr>
      </p:pic>
      <p:sp>
        <p:nvSpPr>
          <p:cNvPr id="19462" name="TextBox 8"/>
          <p:cNvSpPr txBox="1"/>
          <p:nvPr/>
        </p:nvSpPr>
        <p:spPr>
          <a:xfrm>
            <a:off x="1466532" y="1158104"/>
            <a:ext cx="9447274"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3925242" y="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17" name="Rectangle: Rounded Corners 9">
            <a:extLst>
              <a:ext uri="{FF2B5EF4-FFF2-40B4-BE49-F238E27FC236}">
                <a16:creationId xmlns="" xmlns:a16="http://schemas.microsoft.com/office/drawing/2014/main" id="{7C7A9665-D65A-4F8D-BB27-97CB230E49AF}"/>
              </a:ext>
            </a:extLst>
          </p:cNvPr>
          <p:cNvSpPr/>
          <p:nvPr/>
        </p:nvSpPr>
        <p:spPr>
          <a:xfrm>
            <a:off x="469490" y="2549396"/>
            <a:ext cx="11201400" cy="346704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2261DE52-4F2F-4F0A-B520-7E08026636D3}"/>
              </a:ext>
            </a:extLst>
          </p:cNvPr>
          <p:cNvSpPr txBox="1"/>
          <p:nvPr/>
        </p:nvSpPr>
        <p:spPr>
          <a:xfrm>
            <a:off x="1324916" y="2840494"/>
            <a:ext cx="520065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2261DE52-4F2F-4F0A-B520-7E08026636D3}"/>
              </a:ext>
            </a:extLst>
          </p:cNvPr>
          <p:cNvSpPr txBox="1"/>
          <p:nvPr/>
        </p:nvSpPr>
        <p:spPr>
          <a:xfrm>
            <a:off x="1466532" y="3363714"/>
            <a:ext cx="3921545"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34B963DB-6FE8-46F5-82F5-CA65073C43A9}"/>
              </a:ext>
            </a:extLst>
          </p:cNvPr>
          <p:cNvSpPr txBox="1"/>
          <p:nvPr/>
        </p:nvSpPr>
        <p:spPr>
          <a:xfrm>
            <a:off x="1281714" y="3808498"/>
            <a:ext cx="808842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 xmlns:a16="http://schemas.microsoft.com/office/drawing/2014/main" id="{34B963DB-6FE8-46F5-82F5-CA65073C43A9}"/>
              </a:ext>
            </a:extLst>
          </p:cNvPr>
          <p:cNvSpPr txBox="1"/>
          <p:nvPr/>
        </p:nvSpPr>
        <p:spPr>
          <a:xfrm>
            <a:off x="1281714" y="4319093"/>
            <a:ext cx="8088428"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 &gt; </a:t>
            </a:r>
            <a:r>
              <a:rPr lang="en-US" sz="2800" dirty="0" err="1" smtClean="0">
                <a:solidFill>
                  <a:srgbClr val="FF0000"/>
                </a:solidFill>
                <a:latin typeface="Times New Roman" panose="02020603050405020304" pitchFamily="18" charset="0"/>
                <a:cs typeface="Times New Roman" panose="02020603050405020304" pitchFamily="18" charset="0"/>
              </a:rPr>
              <a:t>Khoảng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91E2058B-35A1-42CE-970E-CF27740C63C3}"/>
              </a:ext>
            </a:extLst>
          </p:cNvPr>
          <p:cNvSpPr txBox="1"/>
          <p:nvPr/>
        </p:nvSpPr>
        <p:spPr>
          <a:xfrm>
            <a:off x="1281714" y="4829688"/>
            <a:ext cx="505777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2,5 ô li?</a:t>
            </a:r>
          </a:p>
        </p:txBody>
      </p:sp>
      <p:sp>
        <p:nvSpPr>
          <p:cNvPr id="25" name="TextBox 24">
            <a:extLst>
              <a:ext uri="{FF2B5EF4-FFF2-40B4-BE49-F238E27FC236}">
                <a16:creationId xmlns="" xmlns:a16="http://schemas.microsoft.com/office/drawing/2014/main" id="{91E2058B-35A1-42CE-970E-CF27740C63C3}"/>
              </a:ext>
            </a:extLst>
          </p:cNvPr>
          <p:cNvSpPr txBox="1"/>
          <p:nvPr/>
        </p:nvSpPr>
        <p:spPr>
          <a:xfrm>
            <a:off x="1281714" y="5352908"/>
            <a:ext cx="505777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 M, g, b</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17" grpId="0" animBg="1"/>
      <p:bldP spid="18" grpId="0"/>
      <p:bldP spid="20" grpId="0"/>
      <p:bldP spid="22"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ỒNG RẮN LÊN MÂY -- Nhạc Thiếu Nhi Hay Nhất 2020 - Nhạc Thiếu Nhi Sôi Động - Ủn Ỉn B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3665" y="875856"/>
            <a:ext cx="8023122" cy="4556465"/>
          </a:xfrm>
          <a:prstGeom prst="rect">
            <a:avLst/>
          </a:prstGeom>
        </p:spPr>
      </p:pic>
    </p:spTree>
    <p:extLst>
      <p:ext uri="{BB962C8B-B14F-4D97-AF65-F5344CB8AC3E}">
        <p14:creationId xmlns:p14="http://schemas.microsoft.com/office/powerpoint/2010/main" val="381943984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D3C50A-694C-47C7-8D5B-FC4FEF7E0C4D}"/>
              </a:ext>
            </a:extLst>
          </p:cNvPr>
          <p:cNvSpPr txBox="1">
            <a:spLocks noChangeArrowheads="1"/>
          </p:cNvSpPr>
          <p:nvPr/>
        </p:nvSpPr>
        <p:spPr bwMode="auto">
          <a:xfrm>
            <a:off x="1364776" y="381942"/>
            <a:ext cx="94578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Thứ</a:t>
            </a:r>
            <a:r>
              <a:rPr lang="en-US" altLang="en-US" sz="2800" b="1" dirty="0" smtClean="0">
                <a:latin typeface="Arial-SGK-TV" charset="0"/>
                <a:cs typeface="Arial-SGK-TV" charset="0"/>
              </a:rPr>
              <a:t> </a:t>
            </a:r>
            <a:r>
              <a:rPr lang="en-US" altLang="en-US" sz="2800" b="1" dirty="0" err="1" smtClean="0">
                <a:latin typeface="Arial-SGK-TV" charset="0"/>
                <a:cs typeface="Arial-SGK-TV" charset="0"/>
              </a:rPr>
              <a:t>tư</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ngày</a:t>
            </a:r>
            <a:r>
              <a:rPr lang="en-US" altLang="en-US" sz="2800" b="1" dirty="0" smtClean="0">
                <a:latin typeface="Arial-SGK-TV" charset="0"/>
                <a:cs typeface="Arial-SGK-TV" charset="0"/>
              </a:rPr>
              <a:t> </a:t>
            </a:r>
            <a:r>
              <a:rPr lang="en-US" altLang="en-US" sz="2800" b="1" dirty="0" smtClean="0">
                <a:latin typeface="Arial-SGK-TV" charset="0"/>
                <a:cs typeface="Arial-SGK-TV" charset="0"/>
              </a:rPr>
              <a:t>30</a:t>
            </a:r>
            <a:r>
              <a:rPr lang="en-US" altLang="en-US" sz="2800" b="1" dirty="0" smtClean="0">
                <a:latin typeface="Arial-SGK-TV" charset="0"/>
                <a:cs typeface="Arial-SGK-TV" charset="0"/>
              </a:rPr>
              <a:t> </a:t>
            </a:r>
            <a:r>
              <a:rPr lang="en-US" altLang="en-US" sz="2800" b="1" dirty="0" err="1" smtClean="0">
                <a:latin typeface="Arial-SGK-TV" charset="0"/>
                <a:cs typeface="Arial-SGK-TV" charset="0"/>
              </a:rPr>
              <a:t>tháng</a:t>
            </a:r>
            <a:r>
              <a:rPr lang="en-US" altLang="en-US" sz="2800" b="1" dirty="0" smtClean="0">
                <a:latin typeface="Arial-SGK-TV" charset="0"/>
                <a:cs typeface="Arial-SGK-TV" charset="0"/>
              </a:rPr>
              <a:t> 11 </a:t>
            </a:r>
            <a:r>
              <a:rPr lang="en-US" altLang="en-US" sz="2800" b="1" dirty="0" err="1" smtClean="0">
                <a:latin typeface="Arial-SGK-TV" charset="0"/>
                <a:cs typeface="Arial-SGK-TV" charset="0"/>
              </a:rPr>
              <a:t>năm</a:t>
            </a:r>
            <a:r>
              <a:rPr lang="en-US" altLang="en-US" sz="2800" b="1" dirty="0" smtClean="0">
                <a:latin typeface="Arial-SGK-TV" charset="0"/>
                <a:cs typeface="Arial-SGK-TV" charset="0"/>
              </a:rPr>
              <a:t> </a:t>
            </a:r>
            <a:r>
              <a:rPr lang="en-US" altLang="en-US" sz="2800" b="1" dirty="0" smtClean="0">
                <a:latin typeface="Arial-SGK-TV" charset="0"/>
                <a:cs typeface="Arial-SGK-TV" charset="0"/>
              </a:rPr>
              <a:t>2022</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Nói</a:t>
            </a:r>
            <a:r>
              <a:rPr lang="en-US" altLang="en-US" sz="2800" b="1" dirty="0" smtClean="0">
                <a:latin typeface="Arial-SGK-TV" charset="0"/>
                <a:cs typeface="Arial-SGK-TV" charset="0"/>
              </a:rPr>
              <a:t> </a:t>
            </a:r>
            <a:r>
              <a:rPr lang="en-US" altLang="en-US" sz="2800" b="1" dirty="0" err="1" smtClean="0">
                <a:latin typeface="Arial-SGK-TV" charset="0"/>
                <a:cs typeface="Arial-SGK-TV" charset="0"/>
              </a:rPr>
              <a:t>và</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nghe</a:t>
            </a:r>
            <a:r>
              <a:rPr lang="en-US" altLang="en-US" sz="2800" b="1" dirty="0" smtClean="0">
                <a:latin typeface="Arial-SGK-TV" charset="0"/>
                <a:cs typeface="Arial-SGK-TV" charset="0"/>
              </a:rPr>
              <a:t>: </a:t>
            </a:r>
            <a:r>
              <a:rPr lang="en-US" altLang="en-US" sz="2800" b="1" dirty="0" err="1" smtClean="0">
                <a:latin typeface="Arial-SGK-TV" charset="0"/>
                <a:cs typeface="Arial-SGK-TV" charset="0"/>
              </a:rPr>
              <a:t>Kể</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chuyện</a:t>
            </a:r>
            <a:r>
              <a:rPr lang="en-US" altLang="en-US" sz="2800" b="1" dirty="0" smtClean="0">
                <a:latin typeface="Arial-SGK-TV" charset="0"/>
                <a:cs typeface="Arial-SGK-TV" charset="0"/>
              </a:rPr>
              <a:t> </a:t>
            </a:r>
            <a:r>
              <a:rPr lang="en-US" altLang="en-US" sz="2800" b="1" dirty="0" err="1" smtClean="0">
                <a:latin typeface="Arial-SGK-TV" charset="0"/>
                <a:cs typeface="Arial-SGK-TV" charset="0"/>
              </a:rPr>
              <a:t>Búp</a:t>
            </a:r>
            <a:r>
              <a:rPr lang="en-US" altLang="en-US" sz="2800" b="1" dirty="0" smtClean="0">
                <a:latin typeface="Arial-SGK-TV" charset="0"/>
                <a:cs typeface="Arial-SGK-TV" charset="0"/>
              </a:rPr>
              <a:t> </a:t>
            </a:r>
            <a:r>
              <a:rPr lang="en-US" altLang="en-US" sz="2800" b="1" dirty="0" err="1" smtClean="0">
                <a:latin typeface="Arial-SGK-TV" charset="0"/>
                <a:cs typeface="Arial-SGK-TV" charset="0"/>
              </a:rPr>
              <a:t>bê</a:t>
            </a:r>
            <a:r>
              <a:rPr lang="en-US" altLang="en-US" sz="2800" b="1" dirty="0" smtClean="0">
                <a:latin typeface="Arial-SGK-TV" charset="0"/>
                <a:cs typeface="Arial-SGK-TV" charset="0"/>
              </a:rPr>
              <a:t> </a:t>
            </a:r>
            <a:r>
              <a:rPr lang="en-US" altLang="en-US" sz="2800" b="1" dirty="0" err="1" smtClean="0">
                <a:latin typeface="Arial-SGK-TV" charset="0"/>
                <a:cs typeface="Arial-SGK-TV" charset="0"/>
              </a:rPr>
              <a:t>biết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khóc</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smtClean="0">
                <a:latin typeface="Arial-SGK-TV" charset="0"/>
                <a:cs typeface="Arial-SGK-TV" charset="0"/>
              </a:rPr>
              <a:t>__________________________ </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24: </a:t>
            </a:r>
            <a:r>
              <a:rPr lang="en-US" altLang="en-US" sz="2800" b="1" dirty="0" err="1" smtClean="0">
                <a:latin typeface="Arial-SGK-TV" charset="0"/>
                <a:cs typeface="Arial-SGK-TV" charset="0"/>
              </a:rPr>
              <a:t>Nặn</a:t>
            </a:r>
            <a:r>
              <a:rPr lang="en-US" altLang="en-US" sz="2800" b="1" dirty="0" smtClean="0">
                <a:latin typeface="Arial-SGK-TV" charset="0"/>
                <a:cs typeface="Arial-SGK-TV" charset="0"/>
              </a:rPr>
              <a:t> </a:t>
            </a:r>
            <a:r>
              <a:rPr lang="en-US" altLang="en-US" sz="2800" b="1" dirty="0" err="1" smtClean="0">
                <a:latin typeface="Arial-SGK-TV" charset="0"/>
                <a:cs typeface="Arial-SGK-TV" charset="0"/>
              </a:rPr>
              <a:t>đồ</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chơi</a:t>
            </a:r>
            <a:r>
              <a:rPr lang="en-US" altLang="en-US" sz="2800" b="1" dirty="0" smtClean="0">
                <a:latin typeface="Arial-SGK-TV" charset="0"/>
                <a:cs typeface="Arial-SGK-TV" charset="0"/>
              </a:rPr>
              <a:t> </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413645395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234747538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p:blipFill>
        <p:spPr>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1"/>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2"/>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3"/>
          <a:stretch>
            <a:fillRect/>
          </a:stretch>
        </p:blipFill>
        <p:spPr>
          <a:xfrm>
            <a:off x="1543426" y="4934926"/>
            <a:ext cx="506290" cy="506290"/>
          </a:xfrm>
          <a:prstGeom prst="rect">
            <a:avLst/>
          </a:prstGeom>
        </p:spPr>
      </p:pic>
      <p:pic>
        <p:nvPicPr>
          <p:cNvPr id="6" name="Picture 5"/>
          <p:cNvPicPr>
            <a:picLocks noChangeAspect="1"/>
          </p:cNvPicPr>
          <p:nvPr/>
        </p:nvPicPr>
        <p:blipFill>
          <a:blip r:embed="rId14"/>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 xmlns:a16="http://schemas.microsoft.com/office/drawing/2014/main"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D3C50A-694C-47C7-8D5B-FC4FEF7E0C4D}"/>
              </a:ext>
            </a:extLst>
          </p:cNvPr>
          <p:cNvSpPr txBox="1">
            <a:spLocks noChangeArrowheads="1"/>
          </p:cNvSpPr>
          <p:nvPr/>
        </p:nvSpPr>
        <p:spPr bwMode="auto">
          <a:xfrm>
            <a:off x="1364776" y="381942"/>
            <a:ext cx="9457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23: </a:t>
            </a:r>
            <a:r>
              <a:rPr lang="en-US" altLang="en-US" sz="2800" b="1" dirty="0" err="1" smtClean="0">
                <a:latin typeface="Arial-SGK-TV" charset="0"/>
                <a:cs typeface="Arial-SGK-TV" charset="0"/>
              </a:rPr>
              <a:t>Rồng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rắn</a:t>
            </a:r>
            <a:r>
              <a:rPr lang="en-US" altLang="en-US" sz="2800" b="1" dirty="0" smtClean="0">
                <a:latin typeface="Arial-SGK-TV" charset="0"/>
                <a:cs typeface="Arial-SGK-TV" charset="0"/>
              </a:rPr>
              <a:t> </a:t>
            </a:r>
            <a:r>
              <a:rPr lang="en-US" altLang="en-US" sz="2800" b="1" dirty="0" err="1" smtClean="0">
                <a:latin typeface="Arial-SGK-TV" charset="0"/>
                <a:cs typeface="Arial-SGK-TV" charset="0"/>
              </a:rPr>
              <a:t>lên</a:t>
            </a:r>
            <a:r>
              <a:rPr lang="en-US" altLang="en-US" sz="2800" b="1" dirty="0" smtClean="0">
                <a:latin typeface="Arial-SGK-TV" charset="0"/>
                <a:cs typeface="Arial-SGK-TV" charset="0"/>
              </a:rPr>
              <a:t> </a:t>
            </a:r>
            <a:r>
              <a:rPr lang="en-US" altLang="en-US" sz="2800" b="1" dirty="0" err="1" smtClean="0">
                <a:latin typeface="Arial-SGK-TV" charset="0"/>
                <a:cs typeface="Arial-SGK-TV" charset="0"/>
              </a:rPr>
              <a:t>mây</a:t>
            </a:r>
            <a:r>
              <a:rPr lang="en-US" altLang="en-US" sz="2800" b="1" dirty="0" smtClean="0">
                <a:latin typeface="Arial-SGK-TV" charset="0"/>
                <a:cs typeface="Arial-SGK-TV" charset="0"/>
              </a:rPr>
              <a:t> ( </a:t>
            </a:r>
            <a:r>
              <a:rPr lang="en-US" altLang="en-US" sz="2800" b="1" dirty="0" err="1" smtClean="0">
                <a:latin typeface="Arial-SGK-TV" charset="0"/>
                <a:cs typeface="Arial-SGK-TV" charset="0"/>
              </a:rPr>
              <a:t>Tiết</a:t>
            </a:r>
            <a:r>
              <a:rPr lang="en-US" altLang="en-US" sz="2800" b="1" dirty="0" smtClean="0">
                <a:latin typeface="Arial-SGK-TV" charset="0"/>
                <a:cs typeface="Arial-SGK-TV" charset="0"/>
              </a:rPr>
              <a:t> 1+2)</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323330167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5E9BF0D-0379-47E6-A1D2-D9223D22143D}"/>
              </a:ext>
            </a:extLst>
          </p:cNvPr>
          <p:cNvPicPr>
            <a:picLocks noChangeAspect="1"/>
          </p:cNvPicPr>
          <p:nvPr/>
        </p:nvPicPr>
        <p:blipFill>
          <a:blip r:embed="rId3"/>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41938"/>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 xmlns:a16="http://schemas.microsoft.com/office/drawing/2014/main"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846BF6E-482E-422A-A0F8-9DA4D1A95D94}"/>
              </a:ext>
            </a:extLst>
          </p:cNvPr>
          <p:cNvSpPr txBox="1"/>
          <p:nvPr/>
        </p:nvSpPr>
        <p:spPr>
          <a:xfrm>
            <a:off x="4630992" y="1641491"/>
            <a:ext cx="23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smtClean="0">
                <a:solidFill>
                  <a:prstClr val="black"/>
                </a:solidFill>
                <a:latin typeface="Times New Roman" panose="02020603050405020304" pitchFamily="18" charset="0"/>
                <a:cs typeface="Times New Roman" panose="02020603050405020304" pitchFamily="18" charset="0"/>
              </a:rPr>
              <a:t>R</a:t>
            </a:r>
            <a:r>
              <a:rPr lang="en-US" sz="4000" dirty="0" err="1" smtClean="0">
                <a:solidFill>
                  <a:prstClr val="black"/>
                </a:solidFill>
                <a:latin typeface="Times New Roman" panose="02020603050405020304" pitchFamily="18" charset="0"/>
                <a:cs typeface="Times New Roman" panose="02020603050405020304" pitchFamily="18" charset="0"/>
              </a:rPr>
              <a:t>ồng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u="sng" dirty="0" err="1" smtClean="0">
                <a:solidFill>
                  <a:prstClr val="black"/>
                </a:solidFill>
                <a:latin typeface="Times New Roman" panose="02020603050405020304" pitchFamily="18" charset="0"/>
                <a:cs typeface="Times New Roman" panose="02020603050405020304" pitchFamily="18" charset="0"/>
              </a:rPr>
              <a:t>r</a:t>
            </a:r>
            <a:r>
              <a:rPr lang="en-US" sz="4000" dirty="0" err="1" smtClean="0">
                <a:solidFill>
                  <a:prstClr val="black"/>
                </a:solidFill>
                <a:latin typeface="Times New Roman" panose="02020603050405020304" pitchFamily="18" charset="0"/>
                <a:cs typeface="Times New Roman" panose="02020603050405020304" pitchFamily="18" charset="0"/>
              </a:rPr>
              <a:t>ắn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8E4E846C-5E00-47FA-9452-AE65F248E0D2}"/>
              </a:ext>
            </a:extLst>
          </p:cNvPr>
          <p:cNvSpPr txBox="1"/>
          <p:nvPr/>
        </p:nvSpPr>
        <p:spPr>
          <a:xfrm>
            <a:off x="4650655" y="2492822"/>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v</a:t>
            </a:r>
            <a:r>
              <a:rPr lang="en-US" sz="4000" u="sng" dirty="0" err="1" smtClean="0">
                <a:solidFill>
                  <a:prstClr val="black"/>
                </a:solidFill>
                <a:latin typeface="Times New Roman" panose="02020603050405020304" pitchFamily="18" charset="0"/>
                <a:cs typeface="Times New Roman" panose="02020603050405020304" pitchFamily="18" charset="0"/>
              </a:rPr>
              <a:t>òng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a:t>
            </a:r>
            <a:r>
              <a:rPr lang="en-US" sz="4000" u="sng" dirty="0" err="1" smtClean="0">
                <a:solidFill>
                  <a:prstClr val="black"/>
                </a:solidFill>
                <a:latin typeface="Times New Roman" panose="02020603050405020304" pitchFamily="18" charset="0"/>
                <a:cs typeface="Times New Roman" panose="02020603050405020304" pitchFamily="18" charset="0"/>
              </a:rPr>
              <a:t>èo</a:t>
            </a:r>
            <a:endParaRPr kumimoji="0" lang="en-US" sz="40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54146C85-BBD0-4D7F-A452-003E5714EF59}"/>
              </a:ext>
            </a:extLst>
          </p:cNvPr>
          <p:cNvSpPr txBox="1"/>
          <p:nvPr/>
        </p:nvSpPr>
        <p:spPr>
          <a:xfrm>
            <a:off x="4700128" y="32675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a:solidFill>
                  <a:prstClr val="black"/>
                </a:solidFill>
                <a:latin typeface="Times New Roman" panose="02020603050405020304" pitchFamily="18" charset="0"/>
                <a:cs typeface="Times New Roman" panose="02020603050405020304" pitchFamily="18" charset="0"/>
              </a:rPr>
              <a:t>n</a:t>
            </a:r>
            <a:r>
              <a:rPr lang="en-US" sz="4000" u="sng" dirty="0" err="1" smtClean="0">
                <a:solidFill>
                  <a:prstClr val="black"/>
                </a:solidFill>
                <a:latin typeface="Times New Roman" panose="02020603050405020304" pitchFamily="18" charset="0"/>
                <a:cs typeface="Times New Roman" panose="02020603050405020304" pitchFamily="18" charset="0"/>
              </a:rPr>
              <a:t>úc</a:t>
            </a:r>
            <a:r>
              <a:rPr lang="en-US" sz="4000" u="sng" dirty="0" smtClean="0">
                <a:solidFill>
                  <a:prstClr val="black"/>
                </a:solidFill>
                <a:latin typeface="Times New Roman" panose="02020603050405020304" pitchFamily="18" charset="0"/>
                <a:cs typeface="Times New Roman" panose="02020603050405020304" pitchFamily="18" charset="0"/>
              </a:rPr>
              <a:t> </a:t>
            </a:r>
            <a:r>
              <a:rPr lang="en-US" sz="4000" u="sng" dirty="0" err="1" smtClean="0">
                <a:solidFill>
                  <a:prstClr val="black"/>
                </a:solidFill>
                <a:latin typeface="Times New Roman" panose="02020603050405020304" pitchFamily="18" charset="0"/>
                <a:cs typeface="Times New Roman" panose="02020603050405020304" pitchFamily="18" charset="0"/>
              </a:rPr>
              <a:t>nác</a:t>
            </a:r>
            <a:endParaRPr kumimoji="0" lang="en-US" sz="40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18">
            <a:extLst>
              <a:ext uri="{FF2B5EF4-FFF2-40B4-BE49-F238E27FC236}">
                <a16:creationId xmlns=""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8E4E846C-5E00-47FA-9452-AE65F248E0D2}"/>
              </a:ext>
            </a:extLst>
          </p:cNvPr>
          <p:cNvSpPr txBox="1"/>
          <p:nvPr/>
        </p:nvSpPr>
        <p:spPr>
          <a:xfrm>
            <a:off x="4542808" y="39895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a:solidFill>
                  <a:prstClr val="black"/>
                </a:solidFill>
                <a:latin typeface="Times New Roman" panose="02020603050405020304" pitchFamily="18" charset="0"/>
                <a:cs typeface="Times New Roman" panose="02020603050405020304" pitchFamily="18" charset="0"/>
              </a:rPr>
              <a:t>k</a:t>
            </a:r>
            <a:r>
              <a:rPr kumimoji="0" lang="en-US" sz="4000" b="0" i="0" u="sng"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húc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 xmlns:a16="http://schemas.microsoft.com/office/drawing/2014/main" id="{8E4E846C-5E00-47FA-9452-AE65F248E0D2}"/>
              </a:ext>
            </a:extLst>
          </p:cNvPr>
          <p:cNvSpPr txBox="1"/>
          <p:nvPr/>
        </p:nvSpPr>
        <p:spPr>
          <a:xfrm>
            <a:off x="4700128" y="470783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u="sng" noProof="0" dirty="0" err="1" smtClean="0">
                <a:solidFill>
                  <a:prstClr val="black"/>
                </a:solidFill>
                <a:latin typeface="Times New Roman" panose="02020603050405020304" pitchFamily="18" charset="0"/>
                <a:cs typeface="Times New Roman" panose="02020603050405020304" pitchFamily="18" charset="0"/>
              </a:rPr>
              <a:t>gi</a:t>
            </a:r>
            <a:r>
              <a:rPr lang="en-US" sz="4000" noProof="0" dirty="0" err="1" smtClean="0">
                <a:solidFill>
                  <a:prstClr val="black"/>
                </a:solidFill>
                <a:latin typeface="Times New Roman" panose="02020603050405020304" pitchFamily="18" charset="0"/>
                <a:cs typeface="Times New Roman" panose="02020603050405020304" pitchFamily="18" charset="0"/>
              </a:rPr>
              <a:t>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 xmlns:a16="http://schemas.microsoft.com/office/drawing/2014/main" id="{8E4E846C-5E00-47FA-9452-AE65F248E0D2}"/>
              </a:ext>
            </a:extLst>
          </p:cNvPr>
          <p:cNvSpPr txBox="1"/>
          <p:nvPr/>
        </p:nvSpPr>
        <p:spPr>
          <a:xfrm>
            <a:off x="4700128" y="539485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đuôi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033011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2" name="Group 41"/>
          <p:cNvGrpSpPr/>
          <p:nvPr/>
        </p:nvGrpSpPr>
        <p:grpSpPr>
          <a:xfrm>
            <a:off x="2027719" y="519430"/>
            <a:ext cx="9770995" cy="5969860"/>
            <a:chOff x="-35219" y="1157225"/>
            <a:chExt cx="2316563" cy="1406784"/>
          </a:xfrm>
        </p:grpSpPr>
        <p:sp>
          <p:nvSpPr>
            <p:cNvPr id="43" name="Hexagon 42"/>
            <p:cNvSpPr/>
            <p:nvPr/>
          </p:nvSpPr>
          <p:spPr>
            <a:xfrm>
              <a:off x="58912" y="1157225"/>
              <a:ext cx="2222432"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5219" y="1370052"/>
              <a:ext cx="2278223" cy="32955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859</Words>
  <Application>Microsoft Office PowerPoint</Application>
  <PresentationFormat>Widescreen</PresentationFormat>
  <Paragraphs>117</Paragraphs>
  <Slides>41</Slides>
  <Notes>15</Notes>
  <HiddenSlides>0</HiddenSlides>
  <MMClips>6</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41</vt:i4>
      </vt:variant>
    </vt:vector>
  </HeadingPairs>
  <TitlesOfParts>
    <vt:vector size="64" baseType="lpstr">
      <vt:lpstr>Microsoft YaHei</vt:lpstr>
      <vt:lpstr>SimSun</vt:lpstr>
      <vt:lpstr>SimSun</vt:lpstr>
      <vt:lpstr>Arial</vt:lpstr>
      <vt:lpstr>Arial Rounded MT Bold</vt:lpstr>
      <vt:lpstr>Arial-Rounded</vt:lpstr>
      <vt:lpstr>Arial-SGK-TV</vt:lpstr>
      <vt:lpstr>Calibri</vt:lpstr>
      <vt:lpstr>Calibri Light</vt:lpstr>
      <vt:lpstr>等线</vt:lpstr>
      <vt:lpstr>HP001 4 hàng</vt:lpstr>
      <vt:lpstr>Montserrat</vt:lpstr>
      <vt:lpstr>Nunito</vt:lpstr>
      <vt:lpstr>Nunito SemiBold</vt:lpstr>
      <vt:lpstr>Roboto</vt:lpstr>
      <vt:lpstr>Times New Roman</vt:lpstr>
      <vt:lpstr>Verdana</vt:lpstr>
      <vt:lpstr>Wingdings</vt:lpstr>
      <vt:lpstr>2_Office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THEO VĂN BẢN ĐỌC </vt:lpstr>
      <vt:lpstr>2. Đặt một câu nói về trò chơi em thích. M: Rồng rắn lên mây là một trò chơi vui nhộn.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58</cp:revision>
  <dcterms:created xsi:type="dcterms:W3CDTF">2021-05-27T01:09:20Z</dcterms:created>
  <dcterms:modified xsi:type="dcterms:W3CDTF">2022-11-30T02:46:09Z</dcterms:modified>
</cp:coreProperties>
</file>