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65" r:id="rId4"/>
    <p:sldId id="279" r:id="rId5"/>
    <p:sldId id="295" r:id="rId6"/>
    <p:sldId id="281" r:id="rId7"/>
    <p:sldId id="282" r:id="rId8"/>
    <p:sldId id="283" r:id="rId9"/>
    <p:sldId id="284" r:id="rId10"/>
    <p:sldId id="285" r:id="rId11"/>
    <p:sldId id="286" r:id="rId12"/>
    <p:sldId id="297" r:id="rId13"/>
    <p:sldId id="287" r:id="rId14"/>
    <p:sldId id="292" r:id="rId15"/>
    <p:sldId id="288" r:id="rId16"/>
    <p:sldId id="289" r:id="rId17"/>
    <p:sldId id="298" r:id="rId18"/>
    <p:sldId id="266" r:id="rId19"/>
    <p:sldId id="267" r:id="rId20"/>
    <p:sldId id="300" r:id="rId21"/>
    <p:sldId id="301" r:id="rId22"/>
    <p:sldId id="26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86F6F-428D-4C79-B6CD-7EB6A2D58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5D0B8D9-340D-48ED-8B85-F9527F5A2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B3307C-016F-43C2-B958-01AA7D521189}"/>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5" name="Footer Placeholder 4">
            <a:extLst>
              <a:ext uri="{FF2B5EF4-FFF2-40B4-BE49-F238E27FC236}">
                <a16:creationId xmlns:a16="http://schemas.microsoft.com/office/drawing/2014/main" xmlns="" id="{EC314240-50EE-4783-B23D-7A729B98B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059C87-4253-4FCD-9F23-93E02E1A2071}"/>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379977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E2521-38DC-4E4B-A6E0-2E52E2BA7B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7AD71B6-6772-4F37-B954-0FF853005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05CC3B-FD7D-4D7D-B71C-AA7F993B7E91}"/>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5" name="Footer Placeholder 4">
            <a:extLst>
              <a:ext uri="{FF2B5EF4-FFF2-40B4-BE49-F238E27FC236}">
                <a16:creationId xmlns:a16="http://schemas.microsoft.com/office/drawing/2014/main" xmlns="" id="{224598F7-C2FD-498A-BECA-197D82A22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C7E4F6-52F9-481F-9EA3-3841311B3494}"/>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136979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570B41-2E88-4F56-B283-E1C4E77D6C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122752-4B93-422B-955E-05276AFB4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28CDE0-4533-42BD-85A5-F6D011028AE5}"/>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5" name="Footer Placeholder 4">
            <a:extLst>
              <a:ext uri="{FF2B5EF4-FFF2-40B4-BE49-F238E27FC236}">
                <a16:creationId xmlns:a16="http://schemas.microsoft.com/office/drawing/2014/main" xmlns="" id="{D2EB8E02-9427-4BEF-B5FE-F822C72C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1DD7F-E896-48ED-8A08-09DCF9DB35C4}"/>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96056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FF32C-AE0B-4611-9BBE-5CD91F70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D1166D-DE65-4398-836B-1F939D4BB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F978B5-6A8F-411A-8BCD-F0B5EFC368F7}"/>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5" name="Footer Placeholder 4">
            <a:extLst>
              <a:ext uri="{FF2B5EF4-FFF2-40B4-BE49-F238E27FC236}">
                <a16:creationId xmlns:a16="http://schemas.microsoft.com/office/drawing/2014/main" xmlns="" id="{DCF6C322-BF0B-4F23-94FE-3575770FE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DEB1E9-0CE9-43C0-A01C-A6CDB80D48A6}"/>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88399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4AC43-11B6-4D7D-84B6-3597BE701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752E349-A4C5-45F2-AF7B-8FFFF67FE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016785-4213-483F-9C80-D65DD63895EF}"/>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5" name="Footer Placeholder 4">
            <a:extLst>
              <a:ext uri="{FF2B5EF4-FFF2-40B4-BE49-F238E27FC236}">
                <a16:creationId xmlns:a16="http://schemas.microsoft.com/office/drawing/2014/main" xmlns="" id="{A6BE6344-5436-41E7-B9B9-3F7195A28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77D387-9BFF-41E9-B792-8A401874CA36}"/>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45666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F6E92-592E-4100-913D-DF9D94A62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A7C6BF-D35B-438F-8A2B-6BE5F8A0D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EC2A291-B09C-4AF7-85A4-0FFB86AEB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37D817-A517-413E-B575-16EE3E03CE50}"/>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6" name="Footer Placeholder 5">
            <a:extLst>
              <a:ext uri="{FF2B5EF4-FFF2-40B4-BE49-F238E27FC236}">
                <a16:creationId xmlns:a16="http://schemas.microsoft.com/office/drawing/2014/main" xmlns="" id="{8AE4E0B8-74A1-4F47-BCD3-8F16F6341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65D6AB-A351-421A-B29B-296AB05B9FC8}"/>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427218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59F80-0518-4499-99BA-FF36AE265E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E720F9-4FFA-4EDF-8D0D-74868D43B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BC42B1-79E3-49FF-8FA6-556B0EE55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ED92B0-D898-49CC-B7BA-00E10A146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4FC1D9-E937-431C-9B18-381119CE2A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37A3D8D-EA14-4824-8284-D0A3A83D809F}"/>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8" name="Footer Placeholder 7">
            <a:extLst>
              <a:ext uri="{FF2B5EF4-FFF2-40B4-BE49-F238E27FC236}">
                <a16:creationId xmlns:a16="http://schemas.microsoft.com/office/drawing/2014/main" xmlns="" id="{A7C2E78B-F122-471F-B5E6-73C17EA77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7677090-316E-4CB7-A491-369C81EB33F3}"/>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74858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B3F6B-C4EC-4086-92CA-1D00050D1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5A736EA-95BF-43AF-BD2B-1911DD91CEAD}"/>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4" name="Footer Placeholder 3">
            <a:extLst>
              <a:ext uri="{FF2B5EF4-FFF2-40B4-BE49-F238E27FC236}">
                <a16:creationId xmlns:a16="http://schemas.microsoft.com/office/drawing/2014/main" xmlns="" id="{38863BD5-B057-415A-ACBD-2B3422D5E2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BD21A2-D265-41D6-93A5-0A10B895CB80}"/>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202359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6A1B0-6BD1-4A29-8F9F-74672D393799}"/>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3" name="Footer Placeholder 2">
            <a:extLst>
              <a:ext uri="{FF2B5EF4-FFF2-40B4-BE49-F238E27FC236}">
                <a16:creationId xmlns:a16="http://schemas.microsoft.com/office/drawing/2014/main" xmlns="" id="{49BFD5A8-ECFA-422D-98EB-7903B76FB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5149143-8DE3-4943-AA88-6029AE309DD1}"/>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34378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D03831-514D-4D86-9D4D-2891F5F28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14A3E5-1DA4-4927-A125-4A7C2FB6E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FCD9919-9C55-445C-8A0A-148AE1E0D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6BC205-FBB2-4FFE-B59D-40C5DE4C2B1A}"/>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6" name="Footer Placeholder 5">
            <a:extLst>
              <a:ext uri="{FF2B5EF4-FFF2-40B4-BE49-F238E27FC236}">
                <a16:creationId xmlns:a16="http://schemas.microsoft.com/office/drawing/2014/main" xmlns="" id="{B08E09D5-795D-43E0-8EAE-EA6BD9F37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7F780A-7F0A-4004-8EED-B411F7FB9EAB}"/>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97556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C157F-E0D4-4C10-8DD1-1A9840F8B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1EE4F5B-D439-43C1-87C9-3093A19F5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EA98AD8-BADD-4AAB-AD7A-29EC44086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6D06DD-8D70-4F1D-8085-A0DD4B2925CE}"/>
              </a:ext>
            </a:extLst>
          </p:cNvPr>
          <p:cNvSpPr>
            <a:spLocks noGrp="1"/>
          </p:cNvSpPr>
          <p:nvPr>
            <p:ph type="dt" sz="half" idx="10"/>
          </p:nvPr>
        </p:nvSpPr>
        <p:spPr/>
        <p:txBody>
          <a:bodyPr/>
          <a:lstStyle/>
          <a:p>
            <a:fld id="{C2A331D5-564E-4D86-A909-3888B283A46A}" type="datetimeFigureOut">
              <a:rPr lang="en-US" smtClean="0"/>
              <a:t>1/10/2022</a:t>
            </a:fld>
            <a:endParaRPr lang="en-US"/>
          </a:p>
        </p:txBody>
      </p:sp>
      <p:sp>
        <p:nvSpPr>
          <p:cNvPr id="6" name="Footer Placeholder 5">
            <a:extLst>
              <a:ext uri="{FF2B5EF4-FFF2-40B4-BE49-F238E27FC236}">
                <a16:creationId xmlns:a16="http://schemas.microsoft.com/office/drawing/2014/main" xmlns="" id="{06D7E7B3-1F60-43E3-AF25-AB867480A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2178231-4720-4046-B6EB-53CB7F1C900C}"/>
              </a:ext>
            </a:extLst>
          </p:cNvPr>
          <p:cNvSpPr>
            <a:spLocks noGrp="1"/>
          </p:cNvSpPr>
          <p:nvPr>
            <p:ph type="sldNum" sz="quarter" idx="12"/>
          </p:nvPr>
        </p:nvSpPr>
        <p:spPr/>
        <p:txBody>
          <a:bodyPr/>
          <a:lstStyle/>
          <a:p>
            <a:fld id="{E87B8558-E4F2-40C0-BA09-06592CBDAF86}" type="slidenum">
              <a:rPr lang="en-US" smtClean="0"/>
              <a:t>‹#›</a:t>
            </a:fld>
            <a:endParaRPr lang="en-US"/>
          </a:p>
        </p:txBody>
      </p:sp>
    </p:spTree>
    <p:extLst>
      <p:ext uri="{BB962C8B-B14F-4D97-AF65-F5344CB8AC3E}">
        <p14:creationId xmlns:p14="http://schemas.microsoft.com/office/powerpoint/2010/main" val="371588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159084-1880-4AF3-94CA-7CF363476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A046179-1D33-4D91-9877-FDC9C83EE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FB6678-9755-4B7C-A13D-2DD6B09E8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31D5-564E-4D86-A909-3888B283A46A}" type="datetimeFigureOut">
              <a:rPr lang="en-US" smtClean="0"/>
              <a:t>1/10/2022</a:t>
            </a:fld>
            <a:endParaRPr lang="en-US"/>
          </a:p>
        </p:txBody>
      </p:sp>
      <p:sp>
        <p:nvSpPr>
          <p:cNvPr id="5" name="Footer Placeholder 4">
            <a:extLst>
              <a:ext uri="{FF2B5EF4-FFF2-40B4-BE49-F238E27FC236}">
                <a16:creationId xmlns:a16="http://schemas.microsoft.com/office/drawing/2014/main" xmlns="" id="{8BA2C55E-ED35-447D-93D9-06700F8B8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B06BB87-2B81-4AA7-B780-5856FB280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B8558-E4F2-40C0-BA09-06592CBDAF86}" type="slidenum">
              <a:rPr lang="en-US" smtClean="0"/>
              <a:t>‹#›</a:t>
            </a:fld>
            <a:endParaRPr lang="en-US"/>
          </a:p>
        </p:txBody>
      </p:sp>
    </p:spTree>
    <p:extLst>
      <p:ext uri="{BB962C8B-B14F-4D97-AF65-F5344CB8AC3E}">
        <p14:creationId xmlns:p14="http://schemas.microsoft.com/office/powerpoint/2010/main" val="417127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2715C-D726-49AF-8C30-E0AC7C923F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BAF11E4-F490-4F10-ACC3-DB266F9C0EFA}"/>
              </a:ext>
            </a:extLst>
          </p:cNvPr>
          <p:cNvSpPr>
            <a:spLocks noGrp="1"/>
          </p:cNvSpPr>
          <p:nvPr>
            <p:ph idx="1"/>
          </p:nvPr>
        </p:nvSpPr>
        <p:spPr>
          <a:xfrm>
            <a:off x="3034812" y="2312316"/>
            <a:ext cx="7411515" cy="603496"/>
          </a:xfrm>
        </p:spPr>
        <p:txBody>
          <a:bodyPr/>
          <a:lstStyle/>
          <a:p>
            <a:r>
              <a:rPr lang="en-US" dirty="0" err="1"/>
              <a:t>Nói</a:t>
            </a:r>
            <a:r>
              <a:rPr lang="en-US" dirty="0"/>
              <a:t> </a:t>
            </a:r>
            <a:r>
              <a:rPr lang="en-US" dirty="0" err="1"/>
              <a:t>những</a:t>
            </a:r>
            <a:r>
              <a:rPr lang="en-US" dirty="0"/>
              <a:t> </a:t>
            </a:r>
            <a:r>
              <a:rPr lang="en-US" dirty="0" err="1"/>
              <a:t>điều</a:t>
            </a:r>
            <a:r>
              <a:rPr lang="en-US" dirty="0"/>
              <a:t> </a:t>
            </a:r>
            <a:r>
              <a:rPr lang="en-US" dirty="0" err="1"/>
              <a:t>em</a:t>
            </a:r>
            <a:r>
              <a:rPr lang="en-US" dirty="0"/>
              <a:t> </a:t>
            </a:r>
            <a:r>
              <a:rPr lang="en-US" dirty="0" err="1"/>
              <a:t>biết</a:t>
            </a:r>
            <a:r>
              <a:rPr lang="en-US" dirty="0"/>
              <a:t> </a:t>
            </a:r>
            <a:r>
              <a:rPr lang="en-US" dirty="0" err="1"/>
              <a:t>về</a:t>
            </a:r>
            <a:r>
              <a:rPr lang="en-US" dirty="0"/>
              <a:t> </a:t>
            </a:r>
            <a:r>
              <a:rPr lang="en-US" dirty="0" err="1"/>
              <a:t>ngày</a:t>
            </a:r>
            <a:r>
              <a:rPr lang="en-US" dirty="0"/>
              <a:t> </a:t>
            </a:r>
            <a:r>
              <a:rPr lang="en-US" dirty="0" err="1"/>
              <a:t>Tết</a:t>
            </a:r>
            <a:r>
              <a:rPr lang="en-US" dirty="0"/>
              <a:t>.</a:t>
            </a:r>
          </a:p>
        </p:txBody>
      </p:sp>
      <p:grpSp>
        <p:nvGrpSpPr>
          <p:cNvPr id="13" name="Group 12">
            <a:extLst>
              <a:ext uri="{FF2B5EF4-FFF2-40B4-BE49-F238E27FC236}">
                <a16:creationId xmlns:a16="http://schemas.microsoft.com/office/drawing/2014/main" xmlns="" id="{527F5EC2-45CE-4BAA-8866-AEEBF17B300D}"/>
              </a:ext>
            </a:extLst>
          </p:cNvPr>
          <p:cNvGrpSpPr/>
          <p:nvPr/>
        </p:nvGrpSpPr>
        <p:grpSpPr>
          <a:xfrm>
            <a:off x="-27709" y="-11797"/>
            <a:ext cx="12233565" cy="1604338"/>
            <a:chOff x="-27709" y="-11797"/>
            <a:chExt cx="12233565" cy="1604338"/>
          </a:xfrm>
        </p:grpSpPr>
        <p:sp>
          <p:nvSpPr>
            <p:cNvPr id="14" name="Rectangle 8">
              <a:extLst>
                <a:ext uri="{FF2B5EF4-FFF2-40B4-BE49-F238E27FC236}">
                  <a16:creationId xmlns:a16="http://schemas.microsoft.com/office/drawing/2014/main" xmlns="" id="{D1D70DAE-35D3-4B6A-A118-DB9599F61321}"/>
                </a:ext>
              </a:extLst>
            </p:cNvPr>
            <p:cNvSpPr/>
            <p:nvPr/>
          </p:nvSpPr>
          <p:spPr>
            <a:xfrm>
              <a:off x="-13853" y="218208"/>
              <a:ext cx="12219709" cy="1374333"/>
            </a:xfrm>
            <a:custGeom>
              <a:avLst/>
              <a:gdLst>
                <a:gd name="connsiteX0" fmla="*/ 0 w 12192000"/>
                <a:gd name="connsiteY0" fmla="*/ 0 h 1435821"/>
                <a:gd name="connsiteX1" fmla="*/ 12192000 w 12192000"/>
                <a:gd name="connsiteY1" fmla="*/ 0 h 1435821"/>
                <a:gd name="connsiteX2" fmla="*/ 12192000 w 12192000"/>
                <a:gd name="connsiteY2" fmla="*/ 1435821 h 1435821"/>
                <a:gd name="connsiteX3" fmla="*/ 0 w 12192000"/>
                <a:gd name="connsiteY3" fmla="*/ 1435821 h 1435821"/>
                <a:gd name="connsiteX4" fmla="*/ 0 w 12192000"/>
                <a:gd name="connsiteY4" fmla="*/ 0 h 1435821"/>
                <a:gd name="connsiteX0" fmla="*/ 0 w 12192000"/>
                <a:gd name="connsiteY0" fmla="*/ 0 h 1503554"/>
                <a:gd name="connsiteX1" fmla="*/ 12192000 w 12192000"/>
                <a:gd name="connsiteY1" fmla="*/ 0 h 1503554"/>
                <a:gd name="connsiteX2" fmla="*/ 12192000 w 12192000"/>
                <a:gd name="connsiteY2" fmla="*/ 1435821 h 1503554"/>
                <a:gd name="connsiteX3" fmla="*/ 0 w 12192000"/>
                <a:gd name="connsiteY3" fmla="*/ 1435821 h 1503554"/>
                <a:gd name="connsiteX4" fmla="*/ 0 w 12192000"/>
                <a:gd name="connsiteY4" fmla="*/ 0 h 1503554"/>
                <a:gd name="connsiteX0" fmla="*/ 27709 w 12219709"/>
                <a:gd name="connsiteY0" fmla="*/ 0 h 1435821"/>
                <a:gd name="connsiteX1" fmla="*/ 12219709 w 12219709"/>
                <a:gd name="connsiteY1" fmla="*/ 0 h 1435821"/>
                <a:gd name="connsiteX2" fmla="*/ 12219709 w 12219709"/>
                <a:gd name="connsiteY2" fmla="*/ 1435821 h 1435821"/>
                <a:gd name="connsiteX3" fmla="*/ 0 w 12219709"/>
                <a:gd name="connsiteY3" fmla="*/ 1241858 h 1435821"/>
                <a:gd name="connsiteX4" fmla="*/ 27709 w 12219709"/>
                <a:gd name="connsiteY4" fmla="*/ 0 h 1435821"/>
                <a:gd name="connsiteX0" fmla="*/ 27709 w 12219709"/>
                <a:gd name="connsiteY0" fmla="*/ 0 h 1313379"/>
                <a:gd name="connsiteX1" fmla="*/ 12219709 w 12219709"/>
                <a:gd name="connsiteY1" fmla="*/ 0 h 1313379"/>
                <a:gd name="connsiteX2" fmla="*/ 12205854 w 12219709"/>
                <a:gd name="connsiteY2" fmla="*/ 1255712 h 1313379"/>
                <a:gd name="connsiteX3" fmla="*/ 0 w 12219709"/>
                <a:gd name="connsiteY3" fmla="*/ 1241858 h 1313379"/>
                <a:gd name="connsiteX4" fmla="*/ 27709 w 12219709"/>
                <a:gd name="connsiteY4" fmla="*/ 0 h 1313379"/>
                <a:gd name="connsiteX0" fmla="*/ 27709 w 12219709"/>
                <a:gd name="connsiteY0" fmla="*/ 0 h 1374333"/>
                <a:gd name="connsiteX1" fmla="*/ 12219709 w 12219709"/>
                <a:gd name="connsiteY1" fmla="*/ 0 h 1374333"/>
                <a:gd name="connsiteX2" fmla="*/ 12205854 w 12219709"/>
                <a:gd name="connsiteY2" fmla="*/ 1255712 h 1374333"/>
                <a:gd name="connsiteX3" fmla="*/ 0 w 12219709"/>
                <a:gd name="connsiteY3" fmla="*/ 1241858 h 1374333"/>
                <a:gd name="connsiteX4" fmla="*/ 27709 w 12219709"/>
                <a:gd name="connsiteY4" fmla="*/ 0 h 137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1374333">
                  <a:moveTo>
                    <a:pt x="27709" y="0"/>
                  </a:moveTo>
                  <a:lnTo>
                    <a:pt x="12219709" y="0"/>
                  </a:lnTo>
                  <a:lnTo>
                    <a:pt x="12205854" y="1255712"/>
                  </a:lnTo>
                  <a:cubicBezTo>
                    <a:pt x="6119091" y="1435821"/>
                    <a:pt x="5712691" y="1394258"/>
                    <a:pt x="0" y="1241858"/>
                  </a:cubicBezTo>
                  <a:lnTo>
                    <a:pt x="27709" y="0"/>
                  </a:lnTo>
                  <a:close/>
                </a:path>
              </a:pathLst>
            </a:custGeom>
            <a:solidFill>
              <a:srgbClr val="7AC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8">
              <a:extLst>
                <a:ext uri="{FF2B5EF4-FFF2-40B4-BE49-F238E27FC236}">
                  <a16:creationId xmlns:a16="http://schemas.microsoft.com/office/drawing/2014/main" xmlns="" id="{3E8D0CA0-D8F8-44EE-A011-8FB990D31317}"/>
                </a:ext>
              </a:extLst>
            </p:cNvPr>
            <p:cNvSpPr/>
            <p:nvPr/>
          </p:nvSpPr>
          <p:spPr>
            <a:xfrm>
              <a:off x="-27709" y="-11797"/>
              <a:ext cx="12219709" cy="1374333"/>
            </a:xfrm>
            <a:custGeom>
              <a:avLst/>
              <a:gdLst>
                <a:gd name="connsiteX0" fmla="*/ 0 w 12192000"/>
                <a:gd name="connsiteY0" fmla="*/ 0 h 1435821"/>
                <a:gd name="connsiteX1" fmla="*/ 12192000 w 12192000"/>
                <a:gd name="connsiteY1" fmla="*/ 0 h 1435821"/>
                <a:gd name="connsiteX2" fmla="*/ 12192000 w 12192000"/>
                <a:gd name="connsiteY2" fmla="*/ 1435821 h 1435821"/>
                <a:gd name="connsiteX3" fmla="*/ 0 w 12192000"/>
                <a:gd name="connsiteY3" fmla="*/ 1435821 h 1435821"/>
                <a:gd name="connsiteX4" fmla="*/ 0 w 12192000"/>
                <a:gd name="connsiteY4" fmla="*/ 0 h 1435821"/>
                <a:gd name="connsiteX0" fmla="*/ 0 w 12192000"/>
                <a:gd name="connsiteY0" fmla="*/ 0 h 1503554"/>
                <a:gd name="connsiteX1" fmla="*/ 12192000 w 12192000"/>
                <a:gd name="connsiteY1" fmla="*/ 0 h 1503554"/>
                <a:gd name="connsiteX2" fmla="*/ 12192000 w 12192000"/>
                <a:gd name="connsiteY2" fmla="*/ 1435821 h 1503554"/>
                <a:gd name="connsiteX3" fmla="*/ 0 w 12192000"/>
                <a:gd name="connsiteY3" fmla="*/ 1435821 h 1503554"/>
                <a:gd name="connsiteX4" fmla="*/ 0 w 12192000"/>
                <a:gd name="connsiteY4" fmla="*/ 0 h 1503554"/>
                <a:gd name="connsiteX0" fmla="*/ 27709 w 12219709"/>
                <a:gd name="connsiteY0" fmla="*/ 0 h 1435821"/>
                <a:gd name="connsiteX1" fmla="*/ 12219709 w 12219709"/>
                <a:gd name="connsiteY1" fmla="*/ 0 h 1435821"/>
                <a:gd name="connsiteX2" fmla="*/ 12219709 w 12219709"/>
                <a:gd name="connsiteY2" fmla="*/ 1435821 h 1435821"/>
                <a:gd name="connsiteX3" fmla="*/ 0 w 12219709"/>
                <a:gd name="connsiteY3" fmla="*/ 1241858 h 1435821"/>
                <a:gd name="connsiteX4" fmla="*/ 27709 w 12219709"/>
                <a:gd name="connsiteY4" fmla="*/ 0 h 1435821"/>
                <a:gd name="connsiteX0" fmla="*/ 27709 w 12219709"/>
                <a:gd name="connsiteY0" fmla="*/ 0 h 1313379"/>
                <a:gd name="connsiteX1" fmla="*/ 12219709 w 12219709"/>
                <a:gd name="connsiteY1" fmla="*/ 0 h 1313379"/>
                <a:gd name="connsiteX2" fmla="*/ 12205854 w 12219709"/>
                <a:gd name="connsiteY2" fmla="*/ 1255712 h 1313379"/>
                <a:gd name="connsiteX3" fmla="*/ 0 w 12219709"/>
                <a:gd name="connsiteY3" fmla="*/ 1241858 h 1313379"/>
                <a:gd name="connsiteX4" fmla="*/ 27709 w 12219709"/>
                <a:gd name="connsiteY4" fmla="*/ 0 h 1313379"/>
                <a:gd name="connsiteX0" fmla="*/ 27709 w 12219709"/>
                <a:gd name="connsiteY0" fmla="*/ 0 h 1374333"/>
                <a:gd name="connsiteX1" fmla="*/ 12219709 w 12219709"/>
                <a:gd name="connsiteY1" fmla="*/ 0 h 1374333"/>
                <a:gd name="connsiteX2" fmla="*/ 12205854 w 12219709"/>
                <a:gd name="connsiteY2" fmla="*/ 1255712 h 1374333"/>
                <a:gd name="connsiteX3" fmla="*/ 0 w 12219709"/>
                <a:gd name="connsiteY3" fmla="*/ 1241858 h 1374333"/>
                <a:gd name="connsiteX4" fmla="*/ 27709 w 12219709"/>
                <a:gd name="connsiteY4" fmla="*/ 0 h 137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1374333">
                  <a:moveTo>
                    <a:pt x="27709" y="0"/>
                  </a:moveTo>
                  <a:lnTo>
                    <a:pt x="12219709" y="0"/>
                  </a:lnTo>
                  <a:lnTo>
                    <a:pt x="12205854" y="1255712"/>
                  </a:lnTo>
                  <a:cubicBezTo>
                    <a:pt x="6119091" y="1435821"/>
                    <a:pt x="5712691" y="1394258"/>
                    <a:pt x="0" y="1241858"/>
                  </a:cubicBezTo>
                  <a:lnTo>
                    <a:pt x="27709" y="0"/>
                  </a:lnTo>
                  <a:close/>
                </a:path>
              </a:pathLst>
            </a:custGeom>
            <a:solidFill>
              <a:srgbClr val="45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20BD7508-5F48-497D-81AD-5341F8003AAF}"/>
              </a:ext>
            </a:extLst>
          </p:cNvPr>
          <p:cNvGrpSpPr/>
          <p:nvPr/>
        </p:nvGrpSpPr>
        <p:grpSpPr>
          <a:xfrm>
            <a:off x="33226" y="1063912"/>
            <a:ext cx="1524000" cy="823848"/>
            <a:chOff x="36715" y="2258787"/>
            <a:chExt cx="1524000" cy="823848"/>
          </a:xfrm>
        </p:grpSpPr>
        <p:grpSp>
          <p:nvGrpSpPr>
            <p:cNvPr id="27" name="Group 26">
              <a:extLst>
                <a:ext uri="{FF2B5EF4-FFF2-40B4-BE49-F238E27FC236}">
                  <a16:creationId xmlns:a16="http://schemas.microsoft.com/office/drawing/2014/main" xmlns="" id="{3A30DFEE-8203-435A-84CE-25ABF2F4643F}"/>
                </a:ext>
              </a:extLst>
            </p:cNvPr>
            <p:cNvGrpSpPr/>
            <p:nvPr/>
          </p:nvGrpSpPr>
          <p:grpSpPr>
            <a:xfrm>
              <a:off x="36715" y="2258787"/>
              <a:ext cx="1524000" cy="823848"/>
              <a:chOff x="3186544" y="986344"/>
              <a:chExt cx="4627419" cy="1174964"/>
            </a:xfrm>
          </p:grpSpPr>
          <p:sp>
            <p:nvSpPr>
              <p:cNvPr id="29" name="Flowchart: Process 11">
                <a:extLst>
                  <a:ext uri="{FF2B5EF4-FFF2-40B4-BE49-F238E27FC236}">
                    <a16:creationId xmlns:a16="http://schemas.microsoft.com/office/drawing/2014/main" xmlns="" id="{AA083BE5-E39C-4C5A-8393-D66F8760A464}"/>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Process 11">
                <a:extLst>
                  <a:ext uri="{FF2B5EF4-FFF2-40B4-BE49-F238E27FC236}">
                    <a16:creationId xmlns:a16="http://schemas.microsoft.com/office/drawing/2014/main" xmlns="" id="{1495FFB0-999F-4094-9A2D-E1685EAA19AD}"/>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xmlns="" id="{8884E57E-76ED-4B1E-AB6D-D36A5D14F10E}"/>
                </a:ext>
              </a:extLst>
            </p:cNvPr>
            <p:cNvSpPr txBox="1"/>
            <p:nvPr/>
          </p:nvSpPr>
          <p:spPr>
            <a:xfrm>
              <a:off x="207243" y="2419749"/>
              <a:ext cx="93980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ĐỌC</a:t>
              </a:r>
            </a:p>
          </p:txBody>
        </p:sp>
      </p:grpSp>
      <p:pic>
        <p:nvPicPr>
          <p:cNvPr id="32" name="Picture 31">
            <a:extLst>
              <a:ext uri="{FF2B5EF4-FFF2-40B4-BE49-F238E27FC236}">
                <a16:creationId xmlns:a16="http://schemas.microsoft.com/office/drawing/2014/main" xmlns="" id="{92505168-ECCC-426B-9824-929001524B21}"/>
              </a:ext>
            </a:extLst>
          </p:cNvPr>
          <p:cNvPicPr>
            <a:picLocks noChangeAspect="1"/>
          </p:cNvPicPr>
          <p:nvPr/>
        </p:nvPicPr>
        <p:blipFill rotWithShape="1">
          <a:blip r:embed="rId2"/>
          <a:srcRect l="31160" t="48416" r="62715" b="43411"/>
          <a:stretch/>
        </p:blipFill>
        <p:spPr>
          <a:xfrm>
            <a:off x="1641130" y="2187638"/>
            <a:ext cx="1393682" cy="1045723"/>
          </a:xfrm>
          <a:prstGeom prst="rect">
            <a:avLst/>
          </a:prstGeom>
        </p:spPr>
      </p:pic>
      <p:pic>
        <p:nvPicPr>
          <p:cNvPr id="1026" name="Picture 2" descr="Nguồn gốc và ý nghĩa nhân văn của Tết Nguyên đán - TIN logi">
            <a:extLst>
              <a:ext uri="{FF2B5EF4-FFF2-40B4-BE49-F238E27FC236}">
                <a16:creationId xmlns:a16="http://schemas.microsoft.com/office/drawing/2014/main" xmlns="" id="{B8634CCC-4CB5-4ED1-ADFD-D7911EB17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388" y="2906055"/>
            <a:ext cx="5151697" cy="289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5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25A682-5519-4EEF-A5B8-273BF35DADC2}"/>
              </a:ext>
            </a:extLst>
          </p:cNvPr>
          <p:cNvSpPr>
            <a:spLocks noGrp="1"/>
          </p:cNvSpPr>
          <p:nvPr>
            <p:ph idx="1"/>
          </p:nvPr>
        </p:nvSpPr>
        <p:spPr>
          <a:xfrm>
            <a:off x="2027220" y="1303055"/>
            <a:ext cx="8921337" cy="1765341"/>
          </a:xfrm>
        </p:spPr>
        <p:txBody>
          <a:bodyPr/>
          <a:lstStyle/>
          <a:p>
            <a:r>
              <a:rPr lang="en-US" dirty="0"/>
              <a:t>4. </a:t>
            </a:r>
            <a:r>
              <a:rPr lang="en-US" dirty="0" err="1"/>
              <a:t>Em</a:t>
            </a:r>
            <a:r>
              <a:rPr lang="en-US" dirty="0"/>
              <a:t> </a:t>
            </a:r>
            <a:r>
              <a:rPr lang="en-US" dirty="0" err="1"/>
              <a:t>thích</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nào</a:t>
            </a:r>
            <a:r>
              <a:rPr lang="en-US" dirty="0"/>
              <a:t> </a:t>
            </a:r>
            <a:r>
              <a:rPr lang="en-US" dirty="0" err="1"/>
              <a:t>của</a:t>
            </a:r>
            <a:r>
              <a:rPr lang="en-US" dirty="0"/>
              <a:t> </a:t>
            </a:r>
            <a:r>
              <a:rPr lang="en-US" dirty="0" err="1"/>
              <a:t>gia</a:t>
            </a:r>
            <a:r>
              <a:rPr lang="en-US" dirty="0"/>
              <a:t> </a:t>
            </a:r>
            <a:r>
              <a:rPr lang="en-US" dirty="0" err="1"/>
              <a:t>đình</a:t>
            </a:r>
            <a:r>
              <a:rPr lang="en-US" dirty="0"/>
              <a:t> </a:t>
            </a:r>
            <a:r>
              <a:rPr lang="en-US" dirty="0" err="1"/>
              <a:t>em</a:t>
            </a:r>
            <a:r>
              <a:rPr lang="en-US" dirty="0"/>
              <a:t> </a:t>
            </a:r>
            <a:r>
              <a:rPr lang="en-US" dirty="0" err="1"/>
              <a:t>trong</a:t>
            </a:r>
            <a:r>
              <a:rPr lang="en-US" dirty="0"/>
              <a:t> </a:t>
            </a:r>
            <a:r>
              <a:rPr lang="en-US" dirty="0" err="1"/>
              <a:t>dịp</a:t>
            </a:r>
            <a:r>
              <a:rPr lang="en-US" dirty="0"/>
              <a:t> </a:t>
            </a:r>
            <a:r>
              <a:rPr lang="en-US" dirty="0" err="1"/>
              <a:t>Tết</a:t>
            </a:r>
            <a:r>
              <a:rPr lang="en-US" dirty="0"/>
              <a:t>?</a:t>
            </a:r>
          </a:p>
        </p:txBody>
      </p:sp>
      <p:pic>
        <p:nvPicPr>
          <p:cNvPr id="3074" name="Picture 2" descr="Làm việc ngày Tết, hưởng lương gấp 4 lần ngày thường">
            <a:extLst>
              <a:ext uri="{FF2B5EF4-FFF2-40B4-BE49-F238E27FC236}">
                <a16:creationId xmlns:a16="http://schemas.microsoft.com/office/drawing/2014/main" xmlns="" id="{96D7F2BB-9192-430C-8BF0-932054D0F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831" y="2274097"/>
            <a:ext cx="4630057" cy="23150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ỹ năng sống: Dạy trẻ ứng xử ngày Tết - Thiết bị mầm non Việt Mỹ">
            <a:extLst>
              <a:ext uri="{FF2B5EF4-FFF2-40B4-BE49-F238E27FC236}">
                <a16:creationId xmlns:a16="http://schemas.microsoft.com/office/drawing/2014/main" xmlns="" id="{F6C4C85E-D8C0-4682-8BA4-30FD23C919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531" b="14868"/>
          <a:stretch/>
        </p:blipFill>
        <p:spPr bwMode="auto">
          <a:xfrm>
            <a:off x="4904305" y="4570018"/>
            <a:ext cx="3391809" cy="214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hòng Giáo Dục Và Đào Tạo quận Thanh Xuân">
            <a:extLst>
              <a:ext uri="{FF2B5EF4-FFF2-40B4-BE49-F238E27FC236}">
                <a16:creationId xmlns:a16="http://schemas.microsoft.com/office/drawing/2014/main" xmlns="" id="{6086B6DE-8092-4B82-8AF6-DFE65CD43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531" y="2167184"/>
            <a:ext cx="4265385" cy="240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34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5053ECE-B675-4072-8181-AB67DAE35EC2}"/>
              </a:ext>
            </a:extLst>
          </p:cNvPr>
          <p:cNvPicPr>
            <a:picLocks noChangeAspect="1"/>
          </p:cNvPicPr>
          <p:nvPr/>
        </p:nvPicPr>
        <p:blipFill rotWithShape="1">
          <a:blip r:embed="rId2"/>
          <a:srcRect l="5340" t="39794" r="13750" b="12910"/>
          <a:stretch/>
        </p:blipFill>
        <p:spPr>
          <a:xfrm>
            <a:off x="0" y="792378"/>
            <a:ext cx="11582400" cy="4292239"/>
          </a:xfrm>
          <a:prstGeom prst="rect">
            <a:avLst/>
          </a:prstGeom>
        </p:spPr>
      </p:pic>
      <p:sp>
        <p:nvSpPr>
          <p:cNvPr id="6" name="TextBox 5">
            <a:extLst>
              <a:ext uri="{FF2B5EF4-FFF2-40B4-BE49-F238E27FC236}">
                <a16:creationId xmlns:a16="http://schemas.microsoft.com/office/drawing/2014/main" xmlns="" id="{253E2476-75C3-4853-8594-B0BAF402EC79}"/>
              </a:ext>
            </a:extLst>
          </p:cNvPr>
          <p:cNvSpPr txBox="1"/>
          <p:nvPr/>
        </p:nvSpPr>
        <p:spPr>
          <a:xfrm>
            <a:off x="3696388" y="2108665"/>
            <a:ext cx="3413760" cy="523220"/>
          </a:xfrm>
          <a:prstGeom prst="rect">
            <a:avLst/>
          </a:prstGeom>
          <a:noFill/>
        </p:spPr>
        <p:txBody>
          <a:bodyPr wrap="square" rtlCol="0">
            <a:spAutoFit/>
          </a:bodyPr>
          <a:lstStyle/>
          <a:p>
            <a:r>
              <a:rPr lang="en-US" sz="2800" dirty="0" err="1"/>
              <a:t>rực</a:t>
            </a:r>
            <a:r>
              <a:rPr lang="en-US" sz="2800" dirty="0"/>
              <a:t> </a:t>
            </a:r>
            <a:r>
              <a:rPr lang="en-US" sz="2800" dirty="0" err="1"/>
              <a:t>rỡ</a:t>
            </a:r>
            <a:r>
              <a:rPr lang="en-US" sz="2800" dirty="0"/>
              <a:t> </a:t>
            </a:r>
            <a:r>
              <a:rPr lang="en-US" sz="2800" dirty="0" err="1"/>
              <a:t>sắc</a:t>
            </a:r>
            <a:r>
              <a:rPr lang="en-US" sz="2800" dirty="0"/>
              <a:t> </a:t>
            </a:r>
            <a:r>
              <a:rPr lang="en-US" sz="2800" dirty="0" err="1"/>
              <a:t>vàng</a:t>
            </a:r>
            <a:r>
              <a:rPr lang="en-US" sz="2800" dirty="0"/>
              <a:t>.</a:t>
            </a:r>
          </a:p>
        </p:txBody>
      </p:sp>
      <p:sp>
        <p:nvSpPr>
          <p:cNvPr id="7" name="TextBox 6">
            <a:extLst>
              <a:ext uri="{FF2B5EF4-FFF2-40B4-BE49-F238E27FC236}">
                <a16:creationId xmlns:a16="http://schemas.microsoft.com/office/drawing/2014/main" xmlns="" id="{7FE2E706-E5BA-4160-9645-2E7505358086}"/>
              </a:ext>
            </a:extLst>
          </p:cNvPr>
          <p:cNvSpPr txBox="1"/>
          <p:nvPr/>
        </p:nvSpPr>
        <p:spPr>
          <a:xfrm>
            <a:off x="3433156" y="2801424"/>
            <a:ext cx="8149244" cy="523220"/>
          </a:xfrm>
          <a:prstGeom prst="rect">
            <a:avLst/>
          </a:prstGeom>
          <a:noFill/>
        </p:spPr>
        <p:txBody>
          <a:bodyPr wrap="square" rtlCol="0">
            <a:spAutoFit/>
          </a:bodyPr>
          <a:lstStyle/>
          <a:p>
            <a:r>
              <a:rPr lang="vi-VN" sz="2800" dirty="0"/>
              <a:t>màu hồng tươi, lá xanh, nụ hồng chúm chím.</a:t>
            </a:r>
          </a:p>
        </p:txBody>
      </p:sp>
    </p:spTree>
    <p:extLst>
      <p:ext uri="{BB962C8B-B14F-4D97-AF65-F5344CB8AC3E}">
        <p14:creationId xmlns:p14="http://schemas.microsoft.com/office/powerpoint/2010/main" val="40632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0" y="736600"/>
            <a:ext cx="8686800" cy="3251724"/>
          </a:xfrm>
          <a:prstGeom prst="rect">
            <a:avLst/>
          </a:prstGeom>
          <a:noFill/>
        </p:spPr>
        <p:txBody>
          <a:bodyPr wrap="square" rtlCol="0">
            <a:spAutoFit/>
          </a:bodyPr>
          <a:lstStyle/>
          <a:p>
            <a:pPr algn="ctr"/>
            <a:r>
              <a:rPr lang="en-US" sz="2933" b="1" dirty="0" err="1">
                <a:latin typeface="Times New Roman" panose="02020603050405020304" pitchFamily="18" charset="0"/>
                <a:cs typeface="Times New Roman" panose="02020603050405020304" pitchFamily="18" charset="0"/>
              </a:rPr>
              <a:t>Thứ</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năm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ngày</a:t>
            </a:r>
            <a:r>
              <a:rPr lang="en-US" sz="2933" b="1" dirty="0">
                <a:latin typeface="Times New Roman" panose="02020603050405020304" pitchFamily="18" charset="0"/>
                <a:cs typeface="Times New Roman" panose="02020603050405020304" pitchFamily="18" charset="0"/>
              </a:rPr>
              <a:t> 6 </a:t>
            </a:r>
            <a:r>
              <a:rPr lang="en-US" sz="2933" b="1" dirty="0" err="1">
                <a:latin typeface="Times New Roman" panose="02020603050405020304" pitchFamily="18" charset="0"/>
                <a:cs typeface="Times New Roman" panose="02020603050405020304" pitchFamily="18" charset="0"/>
              </a:rPr>
              <a:t>tháng</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năm</a:t>
            </a:r>
            <a:r>
              <a:rPr lang="en-US" sz="2933" b="1" dirty="0">
                <a:latin typeface="Times New Roman" panose="02020603050405020304" pitchFamily="18" charset="0"/>
                <a:cs typeface="Times New Roman" panose="02020603050405020304" pitchFamily="18" charset="0"/>
              </a:rPr>
              <a:t> 2022</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Nghe-viết</a:t>
            </a:r>
            <a:r>
              <a:rPr lang="en-US" sz="2933" b="1" dirty="0" smtClean="0">
                <a:latin typeface="Times New Roman" panose="02020603050405020304" pitchFamily="18" charset="0"/>
                <a:cs typeface="Times New Roman" panose="02020603050405020304" pitchFamily="18" charset="0"/>
              </a:rPr>
              <a:t>)</a:t>
            </a:r>
            <a:endParaRPr lang="en-US" sz="2933" b="1" dirty="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Tết</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đến</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rồi</a:t>
            </a:r>
            <a:endParaRPr lang="en-US" sz="2933" b="1" dirty="0">
              <a:latin typeface="Times New Roman" panose="02020603050405020304" pitchFamily="18" charset="0"/>
              <a:cs typeface="Times New Roman" panose="02020603050405020304" pitchFamily="18" charset="0"/>
            </a:endParaRPr>
          </a:p>
          <a:p>
            <a:pPr algn="ctr"/>
            <a:r>
              <a:rPr lang="en-US" sz="2933" b="1" dirty="0" smtClean="0">
                <a:latin typeface="Times New Roman" panose="02020603050405020304" pitchFamily="18" charset="0"/>
                <a:cs typeface="Times New Roman" panose="02020603050405020304" pitchFamily="18" charset="0"/>
              </a:rPr>
              <a:t>___________________________</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endParaRPr lang="en-US" sz="2933" b="1" dirty="0" smtClean="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Bài</a:t>
            </a:r>
            <a:r>
              <a:rPr lang="en-US" sz="2933" b="1" dirty="0" smtClean="0">
                <a:latin typeface="Times New Roman" panose="02020603050405020304" pitchFamily="18" charset="0"/>
                <a:cs typeface="Times New Roman" panose="02020603050405020304" pitchFamily="18" charset="0"/>
              </a:rPr>
              <a:t> 4:Luyện </a:t>
            </a:r>
            <a:r>
              <a:rPr lang="en-US" sz="2933" b="1" dirty="0" err="1" smtClean="0">
                <a:latin typeface="Times New Roman" panose="02020603050405020304" pitchFamily="18" charset="0"/>
                <a:cs typeface="Times New Roman" panose="02020603050405020304" pitchFamily="18" charset="0"/>
              </a:rPr>
              <a:t>tập</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Mở</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rộng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vốn</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từ</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về</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ngày</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Tết</a:t>
            </a:r>
            <a:r>
              <a:rPr lang="en-US" sz="2933" b="1" dirty="0" smtClean="0">
                <a:latin typeface="Times New Roman" panose="02020603050405020304" pitchFamily="18" charset="0"/>
                <a:cs typeface="Times New Roman" panose="02020603050405020304" pitchFamily="18" charset="0"/>
              </a:rPr>
              <a:t>;</a:t>
            </a:r>
          </a:p>
          <a:p>
            <a:pPr algn="ctr"/>
            <a:r>
              <a:rPr lang="en-US" sz="2933" b="1" dirty="0" err="1" smtClean="0">
                <a:latin typeface="Times New Roman" panose="02020603050405020304" pitchFamily="18" charset="0"/>
                <a:cs typeface="Times New Roman" panose="02020603050405020304" pitchFamily="18" charset="0"/>
              </a:rPr>
              <a:t>Dấu</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chấm</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dấu</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chấm</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hỏi</a:t>
            </a:r>
            <a:endParaRPr lang="en-US" sz="29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11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FA3DE8-132D-418C-BC3A-9C19CAD4C5F6}"/>
              </a:ext>
            </a:extLst>
          </p:cNvPr>
          <p:cNvSpPr>
            <a:spLocks noGrp="1"/>
          </p:cNvSpPr>
          <p:nvPr>
            <p:ph idx="1"/>
          </p:nvPr>
        </p:nvSpPr>
        <p:spPr>
          <a:xfrm>
            <a:off x="1070020" y="1619563"/>
            <a:ext cx="10515600" cy="4351338"/>
          </a:xfrm>
        </p:spPr>
        <p:txBody>
          <a:bodyPr>
            <a:normAutofit/>
          </a:bodyPr>
          <a:lstStyle/>
          <a:p>
            <a:r>
              <a:rPr lang="en-US" dirty="0"/>
              <a:t>1. </a:t>
            </a:r>
            <a:r>
              <a:rPr lang="en-US" dirty="0" err="1"/>
              <a:t>Nghe</a:t>
            </a:r>
            <a:r>
              <a:rPr lang="en-US" dirty="0"/>
              <a:t> – </a:t>
            </a:r>
            <a:r>
              <a:rPr lang="en-US" dirty="0" err="1"/>
              <a:t>viết</a:t>
            </a:r>
            <a:r>
              <a:rPr lang="en-US" dirty="0"/>
              <a:t>:</a:t>
            </a:r>
          </a:p>
          <a:p>
            <a:pPr marL="0" indent="0" algn="ctr">
              <a:buNone/>
            </a:pPr>
            <a:r>
              <a:rPr lang="en-US" b="1" dirty="0" err="1"/>
              <a:t>Tết</a:t>
            </a:r>
            <a:r>
              <a:rPr lang="en-US" b="1" dirty="0"/>
              <a:t> </a:t>
            </a:r>
            <a:r>
              <a:rPr lang="en-US" b="1" dirty="0" err="1"/>
              <a:t>đến</a:t>
            </a:r>
            <a:r>
              <a:rPr lang="en-US" b="1" dirty="0"/>
              <a:t> </a:t>
            </a:r>
            <a:r>
              <a:rPr lang="en-US" b="1" dirty="0" err="1"/>
              <a:t>rồi</a:t>
            </a:r>
            <a:endParaRPr lang="en-US" b="1" dirty="0"/>
          </a:p>
          <a:p>
            <a:pPr marL="0" indent="0">
              <a:buNone/>
            </a:pPr>
            <a:r>
              <a:rPr lang="vi-VN" dirty="0"/>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grpSp>
        <p:nvGrpSpPr>
          <p:cNvPr id="4" name="Group 3">
            <a:extLst>
              <a:ext uri="{FF2B5EF4-FFF2-40B4-BE49-F238E27FC236}">
                <a16:creationId xmlns:a16="http://schemas.microsoft.com/office/drawing/2014/main" xmlns="" id="{44A76D83-C60F-4160-9695-557282762FD9}"/>
              </a:ext>
            </a:extLst>
          </p:cNvPr>
          <p:cNvGrpSpPr/>
          <p:nvPr/>
        </p:nvGrpSpPr>
        <p:grpSpPr>
          <a:xfrm>
            <a:off x="531990" y="388161"/>
            <a:ext cx="1524000" cy="823848"/>
            <a:chOff x="36715" y="2258787"/>
            <a:chExt cx="1524000" cy="823848"/>
          </a:xfrm>
        </p:grpSpPr>
        <p:grpSp>
          <p:nvGrpSpPr>
            <p:cNvPr id="5" name="Group 4">
              <a:extLst>
                <a:ext uri="{FF2B5EF4-FFF2-40B4-BE49-F238E27FC236}">
                  <a16:creationId xmlns:a16="http://schemas.microsoft.com/office/drawing/2014/main" xmlns="" id="{0AAD5F7C-75BB-40CF-A195-2061EC3D263F}"/>
                </a:ext>
              </a:extLst>
            </p:cNvPr>
            <p:cNvGrpSpPr/>
            <p:nvPr/>
          </p:nvGrpSpPr>
          <p:grpSpPr>
            <a:xfrm>
              <a:off x="36715" y="2258787"/>
              <a:ext cx="1524000" cy="823848"/>
              <a:chOff x="3186544" y="986344"/>
              <a:chExt cx="4627419" cy="1174964"/>
            </a:xfrm>
          </p:grpSpPr>
          <p:sp>
            <p:nvSpPr>
              <p:cNvPr id="7" name="Flowchart: Process 11">
                <a:extLst>
                  <a:ext uri="{FF2B5EF4-FFF2-40B4-BE49-F238E27FC236}">
                    <a16:creationId xmlns:a16="http://schemas.microsoft.com/office/drawing/2014/main" xmlns="" id="{4F8BDACF-900F-4FA0-B593-66E922AAD447}"/>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11">
                <a:extLst>
                  <a:ext uri="{FF2B5EF4-FFF2-40B4-BE49-F238E27FC236}">
                    <a16:creationId xmlns:a16="http://schemas.microsoft.com/office/drawing/2014/main" xmlns="" id="{6CE3CE6C-EFDD-45F0-A562-CA8101E8270B}"/>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xmlns="" id="{E174727B-22A1-43FE-9E47-2E61E44660F8}"/>
                </a:ext>
              </a:extLst>
            </p:cNvPr>
            <p:cNvSpPr txBox="1"/>
            <p:nvPr/>
          </p:nvSpPr>
          <p:spPr>
            <a:xfrm>
              <a:off x="207243" y="2419749"/>
              <a:ext cx="93980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VIẾT</a:t>
              </a:r>
            </a:p>
          </p:txBody>
        </p:sp>
      </p:grpSp>
    </p:spTree>
    <p:extLst>
      <p:ext uri="{BB962C8B-B14F-4D97-AF65-F5344CB8AC3E}">
        <p14:creationId xmlns:p14="http://schemas.microsoft.com/office/powerpoint/2010/main" val="287211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64A292-773C-4459-9412-760B157A1529}"/>
              </a:ext>
            </a:extLst>
          </p:cNvPr>
          <p:cNvSpPr>
            <a:spLocks noGrp="1"/>
          </p:cNvSpPr>
          <p:nvPr>
            <p:ph idx="1"/>
          </p:nvPr>
        </p:nvSpPr>
        <p:spPr>
          <a:xfrm>
            <a:off x="4365171" y="1869168"/>
            <a:ext cx="3864429" cy="3747861"/>
          </a:xfrm>
        </p:spPr>
        <p:txBody>
          <a:bodyPr/>
          <a:lstStyle/>
          <a:p>
            <a:r>
              <a:rPr lang="en-US" b="1" dirty="0" err="1"/>
              <a:t>Từ</a:t>
            </a:r>
            <a:r>
              <a:rPr lang="en-US" b="1" dirty="0"/>
              <a:t> </a:t>
            </a:r>
            <a:r>
              <a:rPr lang="en-US" b="1" dirty="0" err="1"/>
              <a:t>khó</a:t>
            </a:r>
            <a:r>
              <a:rPr lang="en-US" b="1" dirty="0"/>
              <a:t>:</a:t>
            </a:r>
          </a:p>
          <a:p>
            <a:pPr marL="0" indent="0">
              <a:buNone/>
            </a:pPr>
            <a:endParaRPr lang="en-US" dirty="0">
              <a:latin typeface="VNI-Avo" pitchFamily="2" charset="0"/>
            </a:endParaRPr>
          </a:p>
          <a:p>
            <a:pPr>
              <a:buFontTx/>
              <a:buChar char="-"/>
            </a:pPr>
            <a:r>
              <a:rPr lang="en-US" dirty="0" err="1">
                <a:latin typeface="HP001 4 hàng" panose="020B0603050302020204" pitchFamily="34" charset="0"/>
              </a:rPr>
              <a:t>Tết</a:t>
            </a:r>
            <a:endParaRPr lang="en-US" dirty="0">
              <a:latin typeface="HP001 4 hàng" panose="020B0603050302020204" pitchFamily="34" charset="0"/>
            </a:endParaRPr>
          </a:p>
          <a:p>
            <a:pPr>
              <a:buFontTx/>
              <a:buChar char="-"/>
            </a:pPr>
            <a:r>
              <a:rPr lang="en-US" dirty="0" err="1">
                <a:latin typeface="HP001 4 hàng" panose="020B0603050302020204" pitchFamily="34" charset="0"/>
              </a:rPr>
              <a:t>mạnh</a:t>
            </a:r>
            <a:r>
              <a:rPr lang="en-US" dirty="0">
                <a:latin typeface="HP001 4 hàng" panose="020B0603050302020204" pitchFamily="34" charset="0"/>
              </a:rPr>
              <a:t> </a:t>
            </a:r>
            <a:r>
              <a:rPr lang="en-US" dirty="0" err="1">
                <a:latin typeface="HP001 4 hàng" panose="020B0603050302020204" pitchFamily="34" charset="0"/>
              </a:rPr>
              <a:t>khoẻ</a:t>
            </a:r>
            <a:endParaRPr lang="en-US" dirty="0">
              <a:latin typeface="HP001 4 hàng" panose="020B0603050302020204" pitchFamily="34" charset="0"/>
            </a:endParaRPr>
          </a:p>
          <a:p>
            <a:pPr>
              <a:buFontTx/>
              <a:buChar char="-"/>
            </a:pPr>
            <a:r>
              <a:rPr lang="en-US" dirty="0" err="1">
                <a:latin typeface="HP001 4 hàng" panose="020B0603050302020204" pitchFamily="34" charset="0"/>
              </a:rPr>
              <a:t>giỏi</a:t>
            </a:r>
            <a:r>
              <a:rPr lang="en-US" dirty="0">
                <a:latin typeface="HP001 4 hàng" panose="020B0603050302020204" pitchFamily="34" charset="0"/>
              </a:rPr>
              <a:t> </a:t>
            </a:r>
            <a:r>
              <a:rPr lang="en-US" dirty="0" err="1">
                <a:latin typeface="HP001 4 hàng" panose="020B0603050302020204" pitchFamily="34" charset="0"/>
              </a:rPr>
              <a:t>giang</a:t>
            </a:r>
            <a:endParaRPr lang="en-US" dirty="0">
              <a:latin typeface="HP001 4 hàng" panose="020B0603050302020204" pitchFamily="34" charset="0"/>
            </a:endParaRPr>
          </a:p>
          <a:p>
            <a:pPr>
              <a:buFontTx/>
              <a:buChar char="-"/>
            </a:pPr>
            <a:r>
              <a:rPr lang="en-US" dirty="0" err="1">
                <a:latin typeface="HP001 4 hàng" panose="020B0603050302020204" pitchFamily="34" charset="0"/>
              </a:rPr>
              <a:t>quây</a:t>
            </a:r>
            <a:r>
              <a:rPr lang="en-US" dirty="0">
                <a:latin typeface="HP001 4 hàng" panose="020B0603050302020204" pitchFamily="34" charset="0"/>
              </a:rPr>
              <a:t> </a:t>
            </a:r>
            <a:r>
              <a:rPr lang="en-US" dirty="0" err="1">
                <a:latin typeface="HP001 4 hàng" panose="020B0603050302020204" pitchFamily="34" charset="0"/>
              </a:rPr>
              <a:t>quần</a:t>
            </a:r>
            <a:endParaRPr lang="en-US" dirty="0">
              <a:latin typeface="VNI-Avo" pitchFamily="2" charset="0"/>
            </a:endParaRPr>
          </a:p>
        </p:txBody>
      </p:sp>
    </p:spTree>
    <p:extLst>
      <p:ext uri="{BB962C8B-B14F-4D97-AF65-F5344CB8AC3E}">
        <p14:creationId xmlns:p14="http://schemas.microsoft.com/office/powerpoint/2010/main" val="2507536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9D2C6-38C5-4362-82C5-C74F9D6905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A468D03-38E5-4321-8307-5930FC46EBEE}"/>
              </a:ext>
            </a:extLst>
          </p:cNvPr>
          <p:cNvPicPr>
            <a:picLocks noGrp="1" noChangeAspect="1"/>
          </p:cNvPicPr>
          <p:nvPr>
            <p:ph idx="1"/>
          </p:nvPr>
        </p:nvPicPr>
        <p:blipFill rotWithShape="1">
          <a:blip r:embed="rId2"/>
          <a:srcRect l="7933" t="14719" r="21358" b="7910"/>
          <a:stretch/>
        </p:blipFill>
        <p:spPr>
          <a:xfrm>
            <a:off x="651162" y="356187"/>
            <a:ext cx="9975274" cy="6136688"/>
          </a:xfrm>
        </p:spPr>
      </p:pic>
      <p:sp>
        <p:nvSpPr>
          <p:cNvPr id="6" name="TextBox 5">
            <a:extLst>
              <a:ext uri="{FF2B5EF4-FFF2-40B4-BE49-F238E27FC236}">
                <a16:creationId xmlns:a16="http://schemas.microsoft.com/office/drawing/2014/main" xmlns="" id="{7AD288F3-D3F9-4E9B-907A-5DF62A3B3922}"/>
              </a:ext>
            </a:extLst>
          </p:cNvPr>
          <p:cNvSpPr txBox="1"/>
          <p:nvPr/>
        </p:nvSpPr>
        <p:spPr>
          <a:xfrm>
            <a:off x="2064327" y="2341418"/>
            <a:ext cx="1000845" cy="523220"/>
          </a:xfrm>
          <a:prstGeom prst="rect">
            <a:avLst/>
          </a:prstGeom>
          <a:noFill/>
        </p:spPr>
        <p:txBody>
          <a:bodyPr wrap="square" rtlCol="0">
            <a:spAutoFit/>
          </a:bodyPr>
          <a:lstStyle/>
          <a:p>
            <a:r>
              <a:rPr lang="en-US" sz="2800" dirty="0" err="1"/>
              <a:t>ghé</a:t>
            </a:r>
            <a:endParaRPr lang="en-US" sz="2800" dirty="0"/>
          </a:p>
        </p:txBody>
      </p:sp>
      <p:sp>
        <p:nvSpPr>
          <p:cNvPr id="7" name="TextBox 6">
            <a:extLst>
              <a:ext uri="{FF2B5EF4-FFF2-40B4-BE49-F238E27FC236}">
                <a16:creationId xmlns:a16="http://schemas.microsoft.com/office/drawing/2014/main" xmlns="" id="{AAB1BCCA-156D-4A05-8E89-AF6035648BD0}"/>
              </a:ext>
            </a:extLst>
          </p:cNvPr>
          <p:cNvSpPr txBox="1"/>
          <p:nvPr/>
        </p:nvSpPr>
        <p:spPr>
          <a:xfrm>
            <a:off x="3297382" y="2341418"/>
            <a:ext cx="2133600" cy="523220"/>
          </a:xfrm>
          <a:prstGeom prst="rect">
            <a:avLst/>
          </a:prstGeom>
          <a:noFill/>
        </p:spPr>
        <p:txBody>
          <a:bodyPr wrap="square" rtlCol="0">
            <a:spAutoFit/>
          </a:bodyPr>
          <a:lstStyle/>
          <a:p>
            <a:r>
              <a:rPr lang="vi-VN" sz="2800" dirty="0"/>
              <a:t>gương</a:t>
            </a:r>
          </a:p>
        </p:txBody>
      </p:sp>
      <p:sp>
        <p:nvSpPr>
          <p:cNvPr id="3" name="TextBox 2"/>
          <p:cNvSpPr txBox="1"/>
          <p:nvPr/>
        </p:nvSpPr>
        <p:spPr>
          <a:xfrm>
            <a:off x="4687910" y="3907115"/>
            <a:ext cx="5821250" cy="369332"/>
          </a:xfrm>
          <a:prstGeom prst="rect">
            <a:avLst/>
          </a:prstGeom>
          <a:noFill/>
        </p:spPr>
        <p:txBody>
          <a:bodyPr wrap="square" rtlCol="0">
            <a:spAutoFit/>
          </a:bodyPr>
          <a:lstStyle/>
          <a:p>
            <a:r>
              <a:rPr lang="en-US" b="1" dirty="0" err="1" smtClean="0"/>
              <a:t>Sinh</a:t>
            </a:r>
            <a:r>
              <a:rPr lang="en-US" b="1" dirty="0" smtClean="0"/>
              <a:t> </a:t>
            </a:r>
            <a:r>
              <a:rPr lang="en-US" b="1" dirty="0" err="1" smtClean="0"/>
              <a:t>sống</a:t>
            </a:r>
            <a:r>
              <a:rPr lang="en-US" b="1" dirty="0" smtClean="0"/>
              <a:t>, </a:t>
            </a:r>
            <a:r>
              <a:rPr lang="en-US" b="1" dirty="0" err="1" smtClean="0"/>
              <a:t>sinh</a:t>
            </a:r>
            <a:r>
              <a:rPr lang="en-US" b="1" dirty="0" smtClean="0"/>
              <a:t> </a:t>
            </a:r>
            <a:r>
              <a:rPr lang="en-US" b="1" dirty="0" err="1" smtClean="0"/>
              <a:t>nhật</a:t>
            </a:r>
            <a:r>
              <a:rPr lang="en-US" b="1" dirty="0" smtClean="0"/>
              <a:t>, </a:t>
            </a:r>
            <a:r>
              <a:rPr lang="en-US" b="1" dirty="0" err="1" smtClean="0"/>
              <a:t>học</a:t>
            </a:r>
            <a:r>
              <a:rPr lang="en-US" b="1" dirty="0" smtClean="0"/>
              <a:t> </a:t>
            </a:r>
            <a:r>
              <a:rPr lang="en-US" b="1" dirty="0" err="1" smtClean="0"/>
              <a:t>sinh</a:t>
            </a:r>
            <a:r>
              <a:rPr lang="en-US" b="1" dirty="0" smtClean="0"/>
              <a:t>, </a:t>
            </a:r>
            <a:r>
              <a:rPr lang="en-US" b="1" dirty="0" err="1" smtClean="0"/>
              <a:t>sinh</a:t>
            </a:r>
            <a:r>
              <a:rPr lang="en-US" b="1" dirty="0" smtClean="0"/>
              <a:t> </a:t>
            </a:r>
            <a:r>
              <a:rPr lang="en-US" b="1" dirty="0" err="1" smtClean="0"/>
              <a:t>viên</a:t>
            </a:r>
            <a:r>
              <a:rPr lang="en-US" b="1" dirty="0" smtClean="0"/>
              <a:t>…</a:t>
            </a:r>
            <a:endParaRPr lang="en-US" b="1" dirty="0"/>
          </a:p>
        </p:txBody>
      </p:sp>
      <p:sp>
        <p:nvSpPr>
          <p:cNvPr id="4" name="TextBox 3"/>
          <p:cNvSpPr txBox="1"/>
          <p:nvPr/>
        </p:nvSpPr>
        <p:spPr>
          <a:xfrm>
            <a:off x="4687910" y="4391696"/>
            <a:ext cx="5937160" cy="369332"/>
          </a:xfrm>
          <a:prstGeom prst="rect">
            <a:avLst/>
          </a:prstGeom>
          <a:noFill/>
        </p:spPr>
        <p:txBody>
          <a:bodyPr wrap="square" rtlCol="0">
            <a:spAutoFit/>
          </a:bodyPr>
          <a:lstStyle/>
          <a:p>
            <a:r>
              <a:rPr lang="en-US" b="1" dirty="0" err="1" smtClean="0"/>
              <a:t>Xinh</a:t>
            </a:r>
            <a:r>
              <a:rPr lang="en-US" b="1" dirty="0" smtClean="0"/>
              <a:t> </a:t>
            </a:r>
            <a:r>
              <a:rPr lang="en-US" b="1" dirty="0" err="1" smtClean="0"/>
              <a:t>xắn</a:t>
            </a:r>
            <a:r>
              <a:rPr lang="en-US" b="1" dirty="0" smtClean="0"/>
              <a:t>, </a:t>
            </a:r>
            <a:r>
              <a:rPr lang="en-US" b="1" dirty="0" err="1" smtClean="0"/>
              <a:t>xinh</a:t>
            </a:r>
            <a:r>
              <a:rPr lang="en-US" b="1" dirty="0" smtClean="0"/>
              <a:t> </a:t>
            </a:r>
            <a:r>
              <a:rPr lang="en-US" b="1" dirty="0" err="1" smtClean="0"/>
              <a:t>tươi</a:t>
            </a:r>
            <a:r>
              <a:rPr lang="en-US" b="1" dirty="0" smtClean="0"/>
              <a:t>, </a:t>
            </a:r>
            <a:r>
              <a:rPr lang="en-US" b="1" dirty="0" err="1" smtClean="0"/>
              <a:t>xinh</a:t>
            </a:r>
            <a:r>
              <a:rPr lang="en-US" b="1" dirty="0" smtClean="0"/>
              <a:t> </a:t>
            </a:r>
            <a:r>
              <a:rPr lang="en-US" b="1" dirty="0" err="1" smtClean="0"/>
              <a:t>xinh</a:t>
            </a:r>
            <a:r>
              <a:rPr lang="en-US" b="1" dirty="0" smtClean="0"/>
              <a:t>, </a:t>
            </a:r>
            <a:r>
              <a:rPr lang="en-US" b="1" dirty="0" err="1" smtClean="0"/>
              <a:t>nhỏ</a:t>
            </a:r>
            <a:r>
              <a:rPr lang="en-US" b="1" dirty="0" smtClean="0"/>
              <a:t> </a:t>
            </a:r>
            <a:r>
              <a:rPr lang="en-US" b="1" dirty="0" err="1" smtClean="0"/>
              <a:t>xinh</a:t>
            </a:r>
            <a:r>
              <a:rPr lang="en-US" b="1" dirty="0" smtClean="0"/>
              <a:t>….</a:t>
            </a:r>
            <a:endParaRPr lang="en-US" b="1" dirty="0"/>
          </a:p>
        </p:txBody>
      </p:sp>
    </p:spTree>
    <p:extLst>
      <p:ext uri="{BB962C8B-B14F-4D97-AF65-F5344CB8AC3E}">
        <p14:creationId xmlns:p14="http://schemas.microsoft.com/office/powerpoint/2010/main" val="15099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562D4B7-B28B-4023-9A57-D445E3A86EA6}"/>
              </a:ext>
            </a:extLst>
          </p:cNvPr>
          <p:cNvPicPr>
            <a:picLocks noGrp="1" noChangeAspect="1"/>
          </p:cNvPicPr>
          <p:nvPr>
            <p:ph idx="1"/>
          </p:nvPr>
        </p:nvPicPr>
        <p:blipFill rotWithShape="1">
          <a:blip r:embed="rId2"/>
          <a:srcRect l="20821" t="14719" r="23686" b="6318"/>
          <a:stretch/>
        </p:blipFill>
        <p:spPr>
          <a:xfrm>
            <a:off x="-366461" y="0"/>
            <a:ext cx="8908472" cy="7126778"/>
          </a:xfrm>
        </p:spPr>
      </p:pic>
      <p:sp>
        <p:nvSpPr>
          <p:cNvPr id="7" name="TextBox 6">
            <a:extLst>
              <a:ext uri="{FF2B5EF4-FFF2-40B4-BE49-F238E27FC236}">
                <a16:creationId xmlns:a16="http://schemas.microsoft.com/office/drawing/2014/main" xmlns="" id="{E160B278-6FE1-4895-ADB5-AC187028F2A9}"/>
              </a:ext>
            </a:extLst>
          </p:cNvPr>
          <p:cNvSpPr txBox="1"/>
          <p:nvPr/>
        </p:nvSpPr>
        <p:spPr>
          <a:xfrm>
            <a:off x="4959926" y="1414060"/>
            <a:ext cx="6400800" cy="707886"/>
          </a:xfrm>
          <a:prstGeom prst="rect">
            <a:avLst/>
          </a:prstGeom>
          <a:noFill/>
        </p:spPr>
        <p:txBody>
          <a:bodyPr wrap="square" rtlCol="0">
            <a:spAutoFit/>
          </a:bodyPr>
          <a:lstStyle/>
          <a:p>
            <a:r>
              <a:rPr lang="vi-VN" sz="2000" b="1" dirty="0"/>
              <a:t>bánh chưng, nồi, củi, lá dong, con người, đũa, lửa, mẹt, gạo, chậu,…</a:t>
            </a:r>
          </a:p>
        </p:txBody>
      </p:sp>
      <p:sp>
        <p:nvSpPr>
          <p:cNvPr id="8" name="TextBox 7">
            <a:extLst>
              <a:ext uri="{FF2B5EF4-FFF2-40B4-BE49-F238E27FC236}">
                <a16:creationId xmlns:a16="http://schemas.microsoft.com/office/drawing/2014/main" xmlns="" id="{DCF1B510-82BE-4055-98D7-5E8D54228FA2}"/>
              </a:ext>
            </a:extLst>
          </p:cNvPr>
          <p:cNvSpPr txBox="1"/>
          <p:nvPr/>
        </p:nvSpPr>
        <p:spPr>
          <a:xfrm>
            <a:off x="5043053" y="2438943"/>
            <a:ext cx="6400800" cy="400110"/>
          </a:xfrm>
          <a:prstGeom prst="rect">
            <a:avLst/>
          </a:prstGeom>
          <a:noFill/>
        </p:spPr>
        <p:txBody>
          <a:bodyPr wrap="square" rtlCol="0">
            <a:spAutoFit/>
          </a:bodyPr>
          <a:lstStyle/>
          <a:p>
            <a:r>
              <a:rPr lang="en-US" sz="2000" b="1" dirty="0" err="1"/>
              <a:t>gói</a:t>
            </a:r>
            <a:r>
              <a:rPr lang="en-US" sz="2000" b="1" dirty="0"/>
              <a:t> </a:t>
            </a:r>
            <a:r>
              <a:rPr lang="en-US" sz="2000" b="1" dirty="0" err="1"/>
              <a:t>bánh</a:t>
            </a:r>
            <a:r>
              <a:rPr lang="en-US" sz="2000" b="1" dirty="0"/>
              <a:t>, </a:t>
            </a:r>
            <a:r>
              <a:rPr lang="en-US" sz="2000" b="1" dirty="0" err="1"/>
              <a:t>rửa</a:t>
            </a:r>
            <a:r>
              <a:rPr lang="en-US" sz="2000" b="1" dirty="0"/>
              <a:t> </a:t>
            </a:r>
            <a:r>
              <a:rPr lang="en-US" sz="2000" b="1" dirty="0" err="1"/>
              <a:t>lá</a:t>
            </a:r>
            <a:r>
              <a:rPr lang="en-US" sz="2000" b="1" dirty="0"/>
              <a:t> dong, </a:t>
            </a:r>
            <a:r>
              <a:rPr lang="en-US" sz="2000" b="1" dirty="0" err="1"/>
              <a:t>đun</a:t>
            </a:r>
            <a:r>
              <a:rPr lang="en-US" sz="2000" b="1" dirty="0"/>
              <a:t> </a:t>
            </a:r>
            <a:r>
              <a:rPr lang="en-US" sz="2000" b="1" dirty="0" err="1"/>
              <a:t>bếp</a:t>
            </a:r>
            <a:r>
              <a:rPr lang="en-US" sz="2000" b="1" dirty="0"/>
              <a:t>, </a:t>
            </a:r>
            <a:r>
              <a:rPr lang="en-US" sz="2000" b="1" dirty="0" err="1"/>
              <a:t>vớt</a:t>
            </a:r>
            <a:r>
              <a:rPr lang="en-US" sz="2000" b="1" dirty="0"/>
              <a:t> </a:t>
            </a:r>
            <a:r>
              <a:rPr lang="en-US" sz="2000" b="1" dirty="0" err="1"/>
              <a:t>bánh</a:t>
            </a:r>
            <a:r>
              <a:rPr lang="en-US" sz="2000" b="1" dirty="0"/>
              <a:t>,…</a:t>
            </a:r>
          </a:p>
        </p:txBody>
      </p:sp>
      <p:sp>
        <p:nvSpPr>
          <p:cNvPr id="2" name="TextBox 1"/>
          <p:cNvSpPr txBox="1"/>
          <p:nvPr/>
        </p:nvSpPr>
        <p:spPr>
          <a:xfrm>
            <a:off x="8542011" y="3563389"/>
            <a:ext cx="2997459" cy="2246769"/>
          </a:xfrm>
          <a:prstGeom prst="rect">
            <a:avLst/>
          </a:prstGeom>
          <a:noFill/>
        </p:spPr>
        <p:txBody>
          <a:bodyPr wrap="square" rtlCol="0">
            <a:spAutoFit/>
          </a:bodyPr>
          <a:lstStyle/>
          <a:p>
            <a:pPr marL="342900" indent="-342900">
              <a:buAutoNum type="arabicPeriod"/>
            </a:pPr>
            <a:r>
              <a:rPr lang="en-US" sz="2800" b="1" dirty="0" err="1" smtClean="0"/>
              <a:t>Rửa</a:t>
            </a:r>
            <a:r>
              <a:rPr lang="en-US" sz="2800" b="1" dirty="0" smtClean="0"/>
              <a:t> </a:t>
            </a:r>
            <a:r>
              <a:rPr lang="en-US" sz="2800" b="1" dirty="0" err="1" smtClean="0"/>
              <a:t>lá</a:t>
            </a:r>
            <a:r>
              <a:rPr lang="en-US" sz="2800" b="1" dirty="0" smtClean="0"/>
              <a:t> dong</a:t>
            </a:r>
          </a:p>
          <a:p>
            <a:pPr marL="342900" indent="-342900">
              <a:buAutoNum type="arabicPeriod"/>
            </a:pPr>
            <a:r>
              <a:rPr lang="en-US" sz="2800" b="1" dirty="0" smtClean="0"/>
              <a:t>Lau </a:t>
            </a:r>
            <a:r>
              <a:rPr lang="en-US" sz="2800" b="1" dirty="0" err="1" smtClean="0"/>
              <a:t>lá</a:t>
            </a:r>
            <a:r>
              <a:rPr lang="en-US" sz="2800" b="1" dirty="0" smtClean="0"/>
              <a:t> dong</a:t>
            </a:r>
          </a:p>
          <a:p>
            <a:pPr marL="342900" indent="-342900">
              <a:buAutoNum type="arabicPeriod"/>
            </a:pPr>
            <a:r>
              <a:rPr lang="en-US" sz="2800" b="1" dirty="0" err="1" smtClean="0"/>
              <a:t>Gói</a:t>
            </a:r>
            <a:r>
              <a:rPr lang="en-US" sz="2800" b="1" dirty="0" smtClean="0"/>
              <a:t> </a:t>
            </a:r>
            <a:r>
              <a:rPr lang="en-US" sz="2800" b="1" dirty="0" err="1" smtClean="0"/>
              <a:t>bánh</a:t>
            </a:r>
            <a:r>
              <a:rPr lang="en-US" sz="2800" b="1" dirty="0" smtClean="0"/>
              <a:t> </a:t>
            </a:r>
            <a:r>
              <a:rPr lang="en-US" sz="2800" b="1" dirty="0" err="1" smtClean="0"/>
              <a:t>chưng</a:t>
            </a:r>
            <a:endParaRPr lang="en-US" sz="2800" b="1" dirty="0" smtClean="0"/>
          </a:p>
          <a:p>
            <a:pPr marL="342900" indent="-342900">
              <a:buAutoNum type="arabicPeriod"/>
            </a:pPr>
            <a:r>
              <a:rPr lang="en-US" sz="2800" b="1" dirty="0" err="1" smtClean="0"/>
              <a:t>Luộc</a:t>
            </a:r>
            <a:r>
              <a:rPr lang="en-US" sz="2800" b="1" dirty="0" smtClean="0"/>
              <a:t> </a:t>
            </a:r>
            <a:r>
              <a:rPr lang="en-US" sz="2800" b="1" dirty="0" err="1" smtClean="0"/>
              <a:t>bánh</a:t>
            </a:r>
            <a:endParaRPr lang="en-US" sz="2800" b="1" dirty="0" smtClean="0"/>
          </a:p>
          <a:p>
            <a:pPr marL="342900" indent="-342900">
              <a:buAutoNum type="arabicPeriod"/>
            </a:pPr>
            <a:r>
              <a:rPr lang="en-US" sz="2800" b="1" dirty="0" err="1" smtClean="0"/>
              <a:t>Vớt</a:t>
            </a:r>
            <a:r>
              <a:rPr lang="en-US" sz="2800" b="1" dirty="0" smtClean="0"/>
              <a:t> </a:t>
            </a:r>
            <a:r>
              <a:rPr lang="en-US" sz="2800" b="1" dirty="0" err="1" smtClean="0"/>
              <a:t>bánh</a:t>
            </a:r>
            <a:endParaRPr lang="en-US" sz="2800" b="1" dirty="0"/>
          </a:p>
        </p:txBody>
      </p:sp>
    </p:spTree>
    <p:extLst>
      <p:ext uri="{BB962C8B-B14F-4D97-AF65-F5344CB8AC3E}">
        <p14:creationId xmlns:p14="http://schemas.microsoft.com/office/powerpoint/2010/main" val="21678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0" y="736600"/>
            <a:ext cx="8686800" cy="4605748"/>
          </a:xfrm>
          <a:prstGeom prst="rect">
            <a:avLst/>
          </a:prstGeom>
          <a:noFill/>
        </p:spPr>
        <p:txBody>
          <a:bodyPr wrap="square" rtlCol="0">
            <a:spAutoFit/>
          </a:bodyPr>
          <a:lstStyle/>
          <a:p>
            <a:pPr algn="ctr"/>
            <a:r>
              <a:rPr lang="en-US" sz="2933" b="1" dirty="0" err="1">
                <a:latin typeface="Times New Roman" panose="02020603050405020304" pitchFamily="18" charset="0"/>
                <a:cs typeface="Times New Roman" panose="02020603050405020304" pitchFamily="18" charset="0"/>
              </a:rPr>
              <a:t>Thứ</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năm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ngày</a:t>
            </a:r>
            <a:r>
              <a:rPr lang="en-US" sz="2933" b="1" dirty="0">
                <a:latin typeface="Times New Roman" panose="02020603050405020304" pitchFamily="18" charset="0"/>
                <a:cs typeface="Times New Roman" panose="02020603050405020304" pitchFamily="18" charset="0"/>
              </a:rPr>
              <a:t> 6 </a:t>
            </a:r>
            <a:r>
              <a:rPr lang="en-US" sz="2933" b="1" dirty="0" err="1">
                <a:latin typeface="Times New Roman" panose="02020603050405020304" pitchFamily="18" charset="0"/>
                <a:cs typeface="Times New Roman" panose="02020603050405020304" pitchFamily="18" charset="0"/>
              </a:rPr>
              <a:t>tháng</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năm</a:t>
            </a:r>
            <a:r>
              <a:rPr lang="en-US" sz="2933" b="1" dirty="0">
                <a:latin typeface="Times New Roman" panose="02020603050405020304" pitchFamily="18" charset="0"/>
                <a:cs typeface="Times New Roman" panose="02020603050405020304" pitchFamily="18" charset="0"/>
              </a:rPr>
              <a:t> 2022</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Nghe-viết</a:t>
            </a:r>
            <a:r>
              <a:rPr lang="en-US" sz="2933" b="1" dirty="0" smtClean="0">
                <a:latin typeface="Times New Roman" panose="02020603050405020304" pitchFamily="18" charset="0"/>
                <a:cs typeface="Times New Roman" panose="02020603050405020304" pitchFamily="18" charset="0"/>
              </a:rPr>
              <a:t>)</a:t>
            </a:r>
            <a:endParaRPr lang="en-US" sz="2933" b="1" dirty="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Tết</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đến</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rồi</a:t>
            </a:r>
            <a:endParaRPr lang="en-US" sz="2933" b="1" dirty="0">
              <a:latin typeface="Times New Roman" panose="02020603050405020304" pitchFamily="18" charset="0"/>
              <a:cs typeface="Times New Roman" panose="02020603050405020304" pitchFamily="18" charset="0"/>
            </a:endParaRPr>
          </a:p>
          <a:p>
            <a:pPr algn="ctr"/>
            <a:r>
              <a:rPr lang="en-US" sz="2933" b="1" dirty="0" smtClean="0">
                <a:latin typeface="Times New Roman" panose="02020603050405020304" pitchFamily="18" charset="0"/>
                <a:cs typeface="Times New Roman" panose="02020603050405020304" pitchFamily="18" charset="0"/>
              </a:rPr>
              <a:t>___________________________</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endParaRPr lang="en-US" sz="2933" b="1" dirty="0" smtClean="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Bài</a:t>
            </a:r>
            <a:r>
              <a:rPr lang="en-US" sz="2933" b="1" dirty="0" smtClean="0">
                <a:latin typeface="Times New Roman" panose="02020603050405020304" pitchFamily="18" charset="0"/>
                <a:cs typeface="Times New Roman" panose="02020603050405020304" pitchFamily="18" charset="0"/>
              </a:rPr>
              <a:t> 4:Luyện </a:t>
            </a:r>
            <a:r>
              <a:rPr lang="en-US" sz="2933" b="1" dirty="0" err="1" smtClean="0">
                <a:latin typeface="Times New Roman" panose="02020603050405020304" pitchFamily="18" charset="0"/>
                <a:cs typeface="Times New Roman" panose="02020603050405020304" pitchFamily="18" charset="0"/>
              </a:rPr>
              <a:t>tập</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Mở</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rộng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vốn</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từ</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về</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ngày</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Tết</a:t>
            </a:r>
            <a:r>
              <a:rPr lang="en-US" sz="2933" b="1" dirty="0" smtClean="0">
                <a:latin typeface="Times New Roman" panose="02020603050405020304" pitchFamily="18" charset="0"/>
                <a:cs typeface="Times New Roman" panose="02020603050405020304" pitchFamily="18" charset="0"/>
              </a:rPr>
              <a:t>;</a:t>
            </a:r>
          </a:p>
          <a:p>
            <a:pPr algn="ctr"/>
            <a:r>
              <a:rPr lang="en-US" sz="2933" b="1" dirty="0" err="1" smtClean="0">
                <a:latin typeface="Times New Roman" panose="02020603050405020304" pitchFamily="18" charset="0"/>
                <a:cs typeface="Times New Roman" panose="02020603050405020304" pitchFamily="18" charset="0"/>
              </a:rPr>
              <a:t>Dấu</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chấm</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dấu</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chấm</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hỏi</a:t>
            </a:r>
            <a:endParaRPr lang="en-US" sz="2933" b="1" dirty="0" smtClean="0">
              <a:latin typeface="Times New Roman" panose="02020603050405020304" pitchFamily="18" charset="0"/>
              <a:cs typeface="Times New Roman" panose="02020603050405020304" pitchFamily="18" charset="0"/>
            </a:endParaRPr>
          </a:p>
          <a:p>
            <a:pPr algn="ctr"/>
            <a:r>
              <a:rPr lang="en-US" sz="2933" b="1" dirty="0" smtClean="0">
                <a:latin typeface="Times New Roman" panose="02020603050405020304" pitchFamily="18" charset="0"/>
                <a:cs typeface="Times New Roman" panose="02020603050405020304" pitchFamily="18" charset="0"/>
              </a:rPr>
              <a:t>____________________________</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endParaRPr lang="en-US" sz="2933" b="1" dirty="0" smtClean="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Bài</a:t>
            </a:r>
            <a:r>
              <a:rPr lang="en-US" sz="2933" b="1" dirty="0" smtClean="0">
                <a:latin typeface="Times New Roman" panose="02020603050405020304" pitchFamily="18" charset="0"/>
                <a:cs typeface="Times New Roman" panose="02020603050405020304" pitchFamily="18" charset="0"/>
              </a:rPr>
              <a:t> 4: </a:t>
            </a:r>
            <a:r>
              <a:rPr lang="en-US" sz="2933" b="1" dirty="0" err="1" smtClean="0">
                <a:latin typeface="Times New Roman" panose="02020603050405020304" pitchFamily="18" charset="0"/>
                <a:cs typeface="Times New Roman" panose="02020603050405020304" pitchFamily="18" charset="0"/>
              </a:rPr>
              <a:t>Luyện</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tập</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Viết</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thiệp</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chúc</a:t>
            </a:r>
            <a:r>
              <a:rPr lang="en-US" sz="2933" b="1" dirty="0" smtClean="0">
                <a:latin typeface="Times New Roman" panose="02020603050405020304" pitchFamily="18" charset="0"/>
                <a:cs typeface="Times New Roman" panose="02020603050405020304" pitchFamily="18" charset="0"/>
              </a:rPr>
              <a:t> </a:t>
            </a:r>
            <a:r>
              <a:rPr lang="en-US" sz="2933" b="1" smtClean="0">
                <a:latin typeface="Times New Roman" panose="02020603050405020304" pitchFamily="18" charset="0"/>
                <a:cs typeface="Times New Roman" panose="02020603050405020304" pitchFamily="18" charset="0"/>
              </a:rPr>
              <a:t>tết</a:t>
            </a:r>
            <a:endParaRPr lang="en-US" sz="29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71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9EDA47-2221-410E-848B-253D41517CFD}"/>
              </a:ext>
            </a:extLst>
          </p:cNvPr>
          <p:cNvSpPr>
            <a:spLocks noGrp="1"/>
          </p:cNvSpPr>
          <p:nvPr>
            <p:ph idx="1"/>
          </p:nvPr>
        </p:nvSpPr>
        <p:spPr>
          <a:xfrm>
            <a:off x="838200" y="1440614"/>
            <a:ext cx="10515600" cy="4351338"/>
          </a:xfrm>
        </p:spPr>
        <p:txBody>
          <a:bodyPr/>
          <a:lstStyle/>
          <a:p>
            <a:r>
              <a:rPr lang="en-US" dirty="0" smtClean="0">
                <a:latin typeface="VNI-Avo" pitchFamily="2" charset="0"/>
              </a:rPr>
              <a:t>2</a:t>
            </a:r>
            <a:r>
              <a:rPr lang="vi-VN" dirty="0"/>
              <a:t>. Hỏi – đáp về việc thường làm trong dịp Tết. Viết vào vở một câu hỏi và một câu trả lời.</a:t>
            </a:r>
          </a:p>
          <a:p>
            <a:r>
              <a:rPr lang="vi-VN" dirty="0"/>
              <a:t>M: - Bạn thường làm gì vào dịp Tết?</a:t>
            </a:r>
          </a:p>
          <a:p>
            <a:r>
              <a:rPr lang="vi-VN" dirty="0"/>
              <a:t>- Vào dịp Tết, mình thường đi thăm họ hàng.</a:t>
            </a:r>
          </a:p>
        </p:txBody>
      </p:sp>
    </p:spTree>
    <p:extLst>
      <p:ext uri="{BB962C8B-B14F-4D97-AF65-F5344CB8AC3E}">
        <p14:creationId xmlns:p14="http://schemas.microsoft.com/office/powerpoint/2010/main" val="1070259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653800-E098-4235-BD05-FD26C25E65F3}"/>
              </a:ext>
            </a:extLst>
          </p:cNvPr>
          <p:cNvSpPr>
            <a:spLocks noGrp="1"/>
          </p:cNvSpPr>
          <p:nvPr>
            <p:ph idx="1"/>
          </p:nvPr>
        </p:nvSpPr>
        <p:spPr>
          <a:xfrm>
            <a:off x="440042" y="19543"/>
            <a:ext cx="10515600" cy="4351338"/>
          </a:xfrm>
        </p:spPr>
        <p:txBody>
          <a:bodyPr/>
          <a:lstStyle/>
          <a:p>
            <a:r>
              <a:rPr lang="vi-VN" dirty="0"/>
              <a:t>Đọc các tấm thiệp dưới đây và trả lời câu hỏi.</a:t>
            </a:r>
          </a:p>
          <a:p>
            <a:pPr marL="514350" indent="-514350">
              <a:buAutoNum type="arabicPeriod"/>
            </a:pPr>
            <a:endParaRPr lang="en-US" dirty="0">
              <a:latin typeface="VNI-Avo" pitchFamily="2" charset="0"/>
            </a:endParaRPr>
          </a:p>
        </p:txBody>
      </p:sp>
      <p:pic>
        <p:nvPicPr>
          <p:cNvPr id="5" name="Picture 4">
            <a:extLst>
              <a:ext uri="{FF2B5EF4-FFF2-40B4-BE49-F238E27FC236}">
                <a16:creationId xmlns:a16="http://schemas.microsoft.com/office/drawing/2014/main" xmlns="" id="{91342839-0D62-436A-8CCD-14295921B94E}"/>
              </a:ext>
            </a:extLst>
          </p:cNvPr>
          <p:cNvPicPr>
            <a:picLocks noChangeAspect="1"/>
          </p:cNvPicPr>
          <p:nvPr/>
        </p:nvPicPr>
        <p:blipFill rotWithShape="1">
          <a:blip r:embed="rId2"/>
          <a:srcRect l="17500" t="20172" r="17954" b="16347"/>
          <a:stretch/>
        </p:blipFill>
        <p:spPr>
          <a:xfrm>
            <a:off x="1955669" y="502123"/>
            <a:ext cx="5520671" cy="3052629"/>
          </a:xfrm>
          <a:prstGeom prst="rect">
            <a:avLst/>
          </a:prstGeom>
        </p:spPr>
      </p:pic>
      <p:sp>
        <p:nvSpPr>
          <p:cNvPr id="6" name="TextBox 5">
            <a:extLst>
              <a:ext uri="{FF2B5EF4-FFF2-40B4-BE49-F238E27FC236}">
                <a16:creationId xmlns:a16="http://schemas.microsoft.com/office/drawing/2014/main" xmlns="" id="{68C45CCC-199A-41E5-BC5B-274497A3D045}"/>
              </a:ext>
            </a:extLst>
          </p:cNvPr>
          <p:cNvSpPr txBox="1"/>
          <p:nvPr/>
        </p:nvSpPr>
        <p:spPr>
          <a:xfrm>
            <a:off x="838200" y="3680688"/>
            <a:ext cx="9436768" cy="523220"/>
          </a:xfrm>
          <a:prstGeom prst="rect">
            <a:avLst/>
          </a:prstGeom>
          <a:noFill/>
        </p:spPr>
        <p:txBody>
          <a:bodyPr wrap="square" rtlCol="0">
            <a:spAutoFit/>
          </a:bodyPr>
          <a:lstStyle/>
          <a:p>
            <a:r>
              <a:rPr lang="en-US" sz="2800" dirty="0" smtClean="0">
                <a:latin typeface="VNI-Avo" pitchFamily="2" charset="0"/>
              </a:rPr>
              <a:t>a</a:t>
            </a:r>
            <a:r>
              <a:rPr lang="en-US" sz="2800" dirty="0"/>
              <a:t>. </a:t>
            </a:r>
            <a:r>
              <a:rPr lang="en-US" sz="2800" dirty="0" err="1"/>
              <a:t>Mỗi</a:t>
            </a:r>
            <a:r>
              <a:rPr lang="en-US" sz="2800" dirty="0"/>
              <a:t> </a:t>
            </a:r>
            <a:r>
              <a:rPr lang="en-US" sz="2800" dirty="0" err="1"/>
              <a:t>tấm</a:t>
            </a:r>
            <a:r>
              <a:rPr lang="en-US" sz="2800" dirty="0"/>
              <a:t> </a:t>
            </a:r>
            <a:r>
              <a:rPr lang="en-US" sz="2800" dirty="0" err="1"/>
              <a:t>thiệp</a:t>
            </a:r>
            <a:r>
              <a:rPr lang="en-US" sz="2800" dirty="0"/>
              <a:t> </a:t>
            </a:r>
            <a:r>
              <a:rPr lang="en-US" sz="2800" dirty="0" err="1"/>
              <a:t>trên</a:t>
            </a:r>
            <a:r>
              <a:rPr lang="en-US" sz="2800" dirty="0"/>
              <a:t> </a:t>
            </a:r>
            <a:r>
              <a:rPr lang="en-US" sz="2800" dirty="0" err="1"/>
              <a:t>là</a:t>
            </a:r>
            <a:r>
              <a:rPr lang="en-US" sz="2800" dirty="0"/>
              <a:t> </a:t>
            </a:r>
            <a:r>
              <a:rPr lang="en-US" sz="2800" dirty="0" err="1"/>
              <a:t>của</a:t>
            </a:r>
            <a:r>
              <a:rPr lang="en-US" sz="2800" dirty="0"/>
              <a:t> </a:t>
            </a:r>
            <a:r>
              <a:rPr lang="en-US" sz="2800" dirty="0" err="1"/>
              <a:t>ai</a:t>
            </a:r>
            <a:r>
              <a:rPr lang="en-US" sz="2800" dirty="0"/>
              <a:t> </a:t>
            </a:r>
            <a:r>
              <a:rPr lang="en-US" sz="2800" dirty="0" err="1"/>
              <a:t>viết</a:t>
            </a:r>
            <a:r>
              <a:rPr lang="en-US" sz="2800" dirty="0"/>
              <a:t> </a:t>
            </a:r>
            <a:r>
              <a:rPr lang="en-US" sz="2800" dirty="0" err="1"/>
              <a:t>gửi</a:t>
            </a:r>
            <a:r>
              <a:rPr lang="en-US" sz="2800" dirty="0"/>
              <a:t> </a:t>
            </a:r>
            <a:r>
              <a:rPr lang="en-US" sz="2800" dirty="0" err="1"/>
              <a:t>đến</a:t>
            </a:r>
            <a:r>
              <a:rPr lang="en-US" sz="2800" dirty="0"/>
              <a:t> </a:t>
            </a:r>
            <a:r>
              <a:rPr lang="en-US" sz="2800" dirty="0" err="1"/>
              <a:t>ai</a:t>
            </a:r>
            <a:r>
              <a:rPr lang="en-US" sz="2800" dirty="0"/>
              <a:t>?</a:t>
            </a:r>
          </a:p>
        </p:txBody>
      </p:sp>
      <p:sp>
        <p:nvSpPr>
          <p:cNvPr id="7" name="TextBox 6">
            <a:extLst>
              <a:ext uri="{FF2B5EF4-FFF2-40B4-BE49-F238E27FC236}">
                <a16:creationId xmlns:a16="http://schemas.microsoft.com/office/drawing/2014/main" xmlns="" id="{8A3620BA-DEF8-429F-8829-36DB13C30347}"/>
              </a:ext>
            </a:extLst>
          </p:cNvPr>
          <p:cNvSpPr txBox="1"/>
          <p:nvPr/>
        </p:nvSpPr>
        <p:spPr>
          <a:xfrm>
            <a:off x="838200" y="4295083"/>
            <a:ext cx="9436768" cy="523220"/>
          </a:xfrm>
          <a:prstGeom prst="rect">
            <a:avLst/>
          </a:prstGeom>
          <a:noFill/>
        </p:spPr>
        <p:txBody>
          <a:bodyPr wrap="square" rtlCol="0">
            <a:spAutoFit/>
          </a:bodyPr>
          <a:lstStyle/>
          <a:p>
            <a:r>
              <a:rPr lang="vi-VN" sz="2800" dirty="0"/>
              <a:t>b. Mỗi tấm thiệp đó được viết trong dịp nào?</a:t>
            </a:r>
          </a:p>
        </p:txBody>
      </p:sp>
      <p:sp>
        <p:nvSpPr>
          <p:cNvPr id="8" name="TextBox 7">
            <a:extLst>
              <a:ext uri="{FF2B5EF4-FFF2-40B4-BE49-F238E27FC236}">
                <a16:creationId xmlns:a16="http://schemas.microsoft.com/office/drawing/2014/main" xmlns="" id="{649759D1-33FB-48E0-8B3D-B5AFC980BBCE}"/>
              </a:ext>
            </a:extLst>
          </p:cNvPr>
          <p:cNvSpPr txBox="1"/>
          <p:nvPr/>
        </p:nvSpPr>
        <p:spPr>
          <a:xfrm>
            <a:off x="862263" y="4910140"/>
            <a:ext cx="9436768" cy="523220"/>
          </a:xfrm>
          <a:prstGeom prst="rect">
            <a:avLst/>
          </a:prstGeom>
          <a:noFill/>
        </p:spPr>
        <p:txBody>
          <a:bodyPr wrap="square" rtlCol="0">
            <a:spAutoFit/>
          </a:bodyPr>
          <a:lstStyle/>
          <a:p>
            <a:r>
              <a:rPr lang="vi-VN" sz="2800" dirty="0"/>
              <a:t>c. Người viết chúc điều gì?</a:t>
            </a:r>
          </a:p>
        </p:txBody>
      </p:sp>
      <p:sp>
        <p:nvSpPr>
          <p:cNvPr id="9" name="TextBox 8">
            <a:extLst>
              <a:ext uri="{FF2B5EF4-FFF2-40B4-BE49-F238E27FC236}">
                <a16:creationId xmlns:a16="http://schemas.microsoft.com/office/drawing/2014/main" xmlns="" id="{E835C83B-EE93-4CDD-89C7-01A539279C60}"/>
              </a:ext>
            </a:extLst>
          </p:cNvPr>
          <p:cNvSpPr txBox="1"/>
          <p:nvPr/>
        </p:nvSpPr>
        <p:spPr>
          <a:xfrm>
            <a:off x="862263" y="5791252"/>
            <a:ext cx="11554326" cy="954107"/>
          </a:xfrm>
          <a:prstGeom prst="rect">
            <a:avLst/>
          </a:prstGeom>
          <a:noFill/>
        </p:spPr>
        <p:txBody>
          <a:bodyPr wrap="square" rtlCol="0">
            <a:spAutoFit/>
          </a:bodyPr>
          <a:lstStyle/>
          <a:p>
            <a:r>
              <a:rPr lang="en-US" sz="2800" dirty="0" smtClean="0">
                <a:latin typeface="VNI-Avo" pitchFamily="2" charset="0"/>
              </a:rPr>
              <a:t>2</a:t>
            </a:r>
            <a:r>
              <a:rPr lang="vi-VN" sz="2800" dirty="0"/>
              <a:t>. Em hãy viết một tấm thiệp chúc Tết gửi cho một người bạn hoặc người thân ở xa.</a:t>
            </a:r>
          </a:p>
        </p:txBody>
      </p:sp>
    </p:spTree>
    <p:extLst>
      <p:ext uri="{BB962C8B-B14F-4D97-AF65-F5344CB8AC3E}">
        <p14:creationId xmlns:p14="http://schemas.microsoft.com/office/powerpoint/2010/main" val="107642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5617" y="850006"/>
            <a:ext cx="8706118" cy="1754326"/>
          </a:xfrm>
          <a:prstGeom prst="rect">
            <a:avLst/>
          </a:prstGeom>
          <a:noFill/>
        </p:spPr>
        <p:txBody>
          <a:bodyPr wrap="square" rtlCol="0">
            <a:spAutoFit/>
          </a:bodyPr>
          <a:lstStyle/>
          <a:p>
            <a:pPr algn="ctr"/>
            <a:r>
              <a:rPr lang="en-US" sz="3600" b="1" dirty="0" err="1" smtClean="0">
                <a:latin typeface="Times New Roman" panose="02020603050405020304" pitchFamily="18" charset="0"/>
                <a:cs typeface="Times New Roman" panose="02020603050405020304" pitchFamily="18" charset="0"/>
              </a:rPr>
              <a:t>Thứ</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ngày</a:t>
            </a:r>
            <a:r>
              <a:rPr lang="en-US" sz="3600" b="1" dirty="0" smtClean="0">
                <a:latin typeface="Times New Roman" panose="02020603050405020304" pitchFamily="18" charset="0"/>
                <a:cs typeface="Times New Roman" panose="02020603050405020304" pitchFamily="18" charset="0"/>
              </a:rPr>
              <a:t> 5 </a:t>
            </a:r>
            <a:r>
              <a:rPr lang="en-US" sz="3600" b="1" dirty="0" err="1" smtClean="0">
                <a:latin typeface="Times New Roman" panose="02020603050405020304" pitchFamily="18" charset="0"/>
                <a:cs typeface="Times New Roman" panose="02020603050405020304" pitchFamily="18" charset="0"/>
              </a:rPr>
              <a:t>tháng</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năm</a:t>
            </a:r>
            <a:r>
              <a:rPr lang="en-US" sz="3600" b="1" dirty="0" smtClean="0">
                <a:latin typeface="Times New Roman" panose="02020603050405020304" pitchFamily="18" charset="0"/>
                <a:cs typeface="Times New Roman" panose="02020603050405020304" pitchFamily="18" charset="0"/>
              </a:rPr>
              <a:t> 2022</a:t>
            </a:r>
          </a:p>
          <a:p>
            <a:pPr algn="ctr"/>
            <a:r>
              <a:rPr lang="en-US" sz="3600" b="1" dirty="0" err="1" smtClean="0">
                <a:latin typeface="Times New Roman" panose="02020603050405020304" pitchFamily="18" charset="0"/>
                <a:cs typeface="Times New Roman" panose="02020603050405020304" pitchFamily="18" charset="0"/>
              </a:rPr>
              <a:t>Tiếng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việt</a:t>
            </a:r>
            <a:endParaRPr lang="en-US" sz="3600" b="1" dirty="0" smtClean="0">
              <a:latin typeface="Times New Roman" panose="02020603050405020304" pitchFamily="18" charset="0"/>
              <a:cs typeface="Times New Roman" panose="02020603050405020304" pitchFamily="18" charset="0"/>
            </a:endParaRPr>
          </a:p>
          <a:p>
            <a:pPr algn="ct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4: </a:t>
            </a:r>
            <a:r>
              <a:rPr lang="en-US" sz="3600" b="1" dirty="0" err="1" smtClean="0">
                <a:latin typeface="Times New Roman" panose="02020603050405020304" pitchFamily="18" charset="0"/>
                <a:cs typeface="Times New Roman" panose="02020603050405020304" pitchFamily="18" charset="0"/>
              </a:rPr>
              <a:t>Tết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đến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rồi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322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36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0" y="736600"/>
            <a:ext cx="8686800" cy="2800382"/>
          </a:xfrm>
          <a:prstGeom prst="rect">
            <a:avLst/>
          </a:prstGeom>
          <a:noFill/>
        </p:spPr>
        <p:txBody>
          <a:bodyPr wrap="square" rtlCol="0">
            <a:spAutoFit/>
          </a:bodyPr>
          <a:lstStyle/>
          <a:p>
            <a:pPr algn="ctr"/>
            <a:r>
              <a:rPr lang="en-US" sz="2933" b="1" dirty="0" err="1">
                <a:latin typeface="Times New Roman" panose="02020603050405020304" pitchFamily="18" charset="0"/>
                <a:cs typeface="Times New Roman" panose="02020603050405020304" pitchFamily="18" charset="0"/>
              </a:rPr>
              <a:t>Thứ</a:t>
            </a:r>
            <a:r>
              <a:rPr lang="en-US" sz="2933" b="1" dirty="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hai</a:t>
            </a:r>
            <a:r>
              <a:rPr lang="en-US" sz="2933" b="1" dirty="0" smtClean="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ngày</a:t>
            </a:r>
            <a:r>
              <a:rPr lang="en-US" sz="2933" b="1" dirty="0">
                <a:latin typeface="Times New Roman" panose="02020603050405020304" pitchFamily="18" charset="0"/>
                <a:cs typeface="Times New Roman" panose="02020603050405020304" pitchFamily="18" charset="0"/>
              </a:rPr>
              <a:t> </a:t>
            </a:r>
            <a:r>
              <a:rPr lang="en-US" sz="2933" b="1" dirty="0" smtClean="0">
                <a:latin typeface="Times New Roman" panose="02020603050405020304" pitchFamily="18" charset="0"/>
                <a:cs typeface="Times New Roman" panose="02020603050405020304" pitchFamily="18" charset="0"/>
              </a:rPr>
              <a:t>10 </a:t>
            </a:r>
            <a:r>
              <a:rPr lang="en-US" sz="2933" b="1" dirty="0" err="1">
                <a:latin typeface="Times New Roman" panose="02020603050405020304" pitchFamily="18" charset="0"/>
                <a:cs typeface="Times New Roman" panose="02020603050405020304" pitchFamily="18" charset="0"/>
              </a:rPr>
              <a:t>tháng</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năm</a:t>
            </a:r>
            <a:r>
              <a:rPr lang="en-US" sz="2933" b="1" dirty="0">
                <a:latin typeface="Times New Roman" panose="02020603050405020304" pitchFamily="18" charset="0"/>
                <a:cs typeface="Times New Roman" panose="02020603050405020304" pitchFamily="18" charset="0"/>
              </a:rPr>
              <a:t> 2022</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r>
              <a:rPr lang="en-US" sz="2933" b="1" dirty="0" smtClean="0">
                <a:latin typeface="Times New Roman" panose="02020603050405020304" pitchFamily="18" charset="0"/>
                <a:cs typeface="Times New Roman" panose="02020603050405020304" pitchFamily="18" charset="0"/>
              </a:rPr>
              <a:t> </a:t>
            </a:r>
            <a:endParaRPr lang="en-US" sz="2933" b="1" dirty="0" smtClean="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Bài</a:t>
            </a:r>
            <a:r>
              <a:rPr lang="en-US" sz="2933" b="1" dirty="0" smtClean="0">
                <a:latin typeface="Times New Roman" panose="02020603050405020304" pitchFamily="18" charset="0"/>
                <a:cs typeface="Times New Roman" panose="02020603050405020304" pitchFamily="18" charset="0"/>
              </a:rPr>
              <a:t> 4: </a:t>
            </a:r>
            <a:r>
              <a:rPr lang="en-US" sz="2933" b="1" dirty="0" err="1" smtClean="0">
                <a:latin typeface="Times New Roman" panose="02020603050405020304" pitchFamily="18" charset="0"/>
                <a:cs typeface="Times New Roman" panose="02020603050405020304" pitchFamily="18" charset="0"/>
              </a:rPr>
              <a:t>Đọc</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mở</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rộng</a:t>
            </a:r>
            <a:endParaRPr lang="en-US" sz="2933" b="1" dirty="0">
              <a:latin typeface="Times New Roman" panose="02020603050405020304" pitchFamily="18" charset="0"/>
              <a:cs typeface="Times New Roman" panose="02020603050405020304" pitchFamily="18" charset="0"/>
            </a:endParaRPr>
          </a:p>
          <a:p>
            <a:pPr algn="ctr"/>
            <a:r>
              <a:rPr lang="en-US" sz="2933" b="1" dirty="0" smtClean="0">
                <a:latin typeface="Times New Roman" panose="02020603050405020304" pitchFamily="18" charset="0"/>
                <a:cs typeface="Times New Roman" panose="02020603050405020304" pitchFamily="18" charset="0"/>
              </a:rPr>
              <a:t>___________________________</a:t>
            </a:r>
          </a:p>
          <a:p>
            <a:pPr algn="ctr"/>
            <a:r>
              <a:rPr lang="en-US" sz="2933" b="1" dirty="0" err="1" smtClean="0">
                <a:latin typeface="Times New Roman" panose="02020603050405020304" pitchFamily="18" charset="0"/>
                <a:cs typeface="Times New Roman" panose="02020603050405020304" pitchFamily="18" charset="0"/>
              </a:rPr>
              <a:t>Tiếng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việt</a:t>
            </a:r>
            <a:endParaRPr lang="en-US" sz="2933" b="1" dirty="0" smtClean="0">
              <a:latin typeface="Times New Roman" panose="02020603050405020304" pitchFamily="18" charset="0"/>
              <a:cs typeface="Times New Roman" panose="02020603050405020304" pitchFamily="18" charset="0"/>
            </a:endParaRPr>
          </a:p>
          <a:p>
            <a:pPr algn="ctr"/>
            <a:r>
              <a:rPr lang="en-US" sz="2933" b="1" dirty="0" err="1" smtClean="0">
                <a:latin typeface="Times New Roman" panose="02020603050405020304" pitchFamily="18" charset="0"/>
                <a:cs typeface="Times New Roman" panose="02020603050405020304" pitchFamily="18" charset="0"/>
              </a:rPr>
              <a:t>Bài</a:t>
            </a:r>
            <a:r>
              <a:rPr lang="en-US" sz="2933" b="1" dirty="0" smtClean="0">
                <a:latin typeface="Times New Roman" panose="02020603050405020304" pitchFamily="18" charset="0"/>
                <a:cs typeface="Times New Roman" panose="02020603050405020304" pitchFamily="18" charset="0"/>
              </a:rPr>
              <a:t> </a:t>
            </a:r>
            <a:r>
              <a:rPr lang="en-US" sz="2933" b="1" dirty="0" smtClean="0">
                <a:latin typeface="Times New Roman" panose="02020603050405020304" pitchFamily="18" charset="0"/>
                <a:cs typeface="Times New Roman" panose="02020603050405020304" pitchFamily="18" charset="0"/>
              </a:rPr>
              <a:t>5: </a:t>
            </a:r>
            <a:r>
              <a:rPr lang="en-US" sz="2933" b="1" dirty="0" err="1" smtClean="0">
                <a:latin typeface="Times New Roman" panose="02020603050405020304" pitchFamily="18" charset="0"/>
                <a:cs typeface="Times New Roman" panose="02020603050405020304" pitchFamily="18" charset="0"/>
              </a:rPr>
              <a:t>Giọt</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nước</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và</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biển</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lớn</a:t>
            </a:r>
            <a:endParaRPr lang="en-US" sz="2933"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14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E208580B-6F0D-4928-8376-76140B5CCD2A}"/>
              </a:ext>
            </a:extLst>
          </p:cNvPr>
          <p:cNvPicPr>
            <a:picLocks noGrp="1" noChangeAspect="1"/>
          </p:cNvPicPr>
          <p:nvPr>
            <p:ph idx="1"/>
          </p:nvPr>
        </p:nvPicPr>
        <p:blipFill rotWithShape="1">
          <a:blip r:embed="rId2"/>
          <a:srcRect l="43007" t="39062" r="16167" b="8587"/>
          <a:stretch/>
        </p:blipFill>
        <p:spPr>
          <a:xfrm>
            <a:off x="6761019" y="1639237"/>
            <a:ext cx="4965070" cy="3579525"/>
          </a:xfrm>
        </p:spPr>
      </p:pic>
      <p:grpSp>
        <p:nvGrpSpPr>
          <p:cNvPr id="4" name="Group 3">
            <a:extLst>
              <a:ext uri="{FF2B5EF4-FFF2-40B4-BE49-F238E27FC236}">
                <a16:creationId xmlns:a16="http://schemas.microsoft.com/office/drawing/2014/main" xmlns="" id="{CD8C0E79-DE20-4813-A9FE-86C7D079E27B}"/>
              </a:ext>
            </a:extLst>
          </p:cNvPr>
          <p:cNvGrpSpPr/>
          <p:nvPr/>
        </p:nvGrpSpPr>
        <p:grpSpPr>
          <a:xfrm>
            <a:off x="662552" y="659966"/>
            <a:ext cx="3743193" cy="1030722"/>
            <a:chOff x="552449" y="681036"/>
            <a:chExt cx="3132859" cy="959655"/>
          </a:xfrm>
        </p:grpSpPr>
        <p:grpSp>
          <p:nvGrpSpPr>
            <p:cNvPr id="5" name="Group 4">
              <a:extLst>
                <a:ext uri="{FF2B5EF4-FFF2-40B4-BE49-F238E27FC236}">
                  <a16:creationId xmlns:a16="http://schemas.microsoft.com/office/drawing/2014/main" xmlns="" id="{60FED5DB-420B-464B-BAF3-42E4AEE2C2C8}"/>
                </a:ext>
              </a:extLst>
            </p:cNvPr>
            <p:cNvGrpSpPr/>
            <p:nvPr/>
          </p:nvGrpSpPr>
          <p:grpSpPr>
            <a:xfrm>
              <a:off x="552449" y="681036"/>
              <a:ext cx="3132859" cy="732127"/>
              <a:chOff x="3186544" y="986344"/>
              <a:chExt cx="4627419" cy="1174964"/>
            </a:xfrm>
          </p:grpSpPr>
          <p:sp>
            <p:nvSpPr>
              <p:cNvPr id="7" name="Flowchart: Process 11">
                <a:extLst>
                  <a:ext uri="{FF2B5EF4-FFF2-40B4-BE49-F238E27FC236}">
                    <a16:creationId xmlns:a16="http://schemas.microsoft.com/office/drawing/2014/main" xmlns="" id="{C4832126-279D-4798-B71C-8EFF2637AB22}"/>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11">
                <a:extLst>
                  <a:ext uri="{FF2B5EF4-FFF2-40B4-BE49-F238E27FC236}">
                    <a16:creationId xmlns:a16="http://schemas.microsoft.com/office/drawing/2014/main" xmlns="" id="{FD23707B-A415-4AC4-898F-43D44784FBE6}"/>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xmlns="" id="{407B3119-2CCB-42EB-8460-109A0E784AA6}"/>
                </a:ext>
              </a:extLst>
            </p:cNvPr>
            <p:cNvSpPr txBox="1"/>
            <p:nvPr/>
          </p:nvSpPr>
          <p:spPr>
            <a:xfrm>
              <a:off x="870446" y="809694"/>
              <a:ext cx="2417559" cy="830997"/>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ĐỌC MỞ RỘNG</a:t>
              </a:r>
            </a:p>
          </p:txBody>
        </p:sp>
      </p:grpSp>
      <p:sp>
        <p:nvSpPr>
          <p:cNvPr id="11" name="TextBox 10">
            <a:extLst>
              <a:ext uri="{FF2B5EF4-FFF2-40B4-BE49-F238E27FC236}">
                <a16:creationId xmlns:a16="http://schemas.microsoft.com/office/drawing/2014/main" xmlns="" id="{A33BB945-EC4D-4205-A519-0DA87CBC57EE}"/>
              </a:ext>
            </a:extLst>
          </p:cNvPr>
          <p:cNvSpPr txBox="1"/>
          <p:nvPr/>
        </p:nvSpPr>
        <p:spPr>
          <a:xfrm>
            <a:off x="234605" y="2355273"/>
            <a:ext cx="6526414" cy="954107"/>
          </a:xfrm>
          <a:prstGeom prst="rect">
            <a:avLst/>
          </a:prstGeom>
          <a:noFill/>
        </p:spPr>
        <p:txBody>
          <a:bodyPr wrap="square" rtlCol="0">
            <a:spAutoFit/>
          </a:bodyPr>
          <a:lstStyle/>
          <a:p>
            <a:r>
              <a:rPr lang="vi-VN" sz="2800" dirty="0"/>
              <a:t>1. Tìm đọc một bài thơ hoặc một câu chuyện về ngày Tết.</a:t>
            </a:r>
          </a:p>
        </p:txBody>
      </p:sp>
      <p:sp>
        <p:nvSpPr>
          <p:cNvPr id="12" name="TextBox 11">
            <a:extLst>
              <a:ext uri="{FF2B5EF4-FFF2-40B4-BE49-F238E27FC236}">
                <a16:creationId xmlns:a16="http://schemas.microsoft.com/office/drawing/2014/main" xmlns="" id="{6CE6D755-B271-4004-AB3E-D1826205875D}"/>
              </a:ext>
            </a:extLst>
          </p:cNvPr>
          <p:cNvSpPr txBox="1"/>
          <p:nvPr/>
        </p:nvSpPr>
        <p:spPr>
          <a:xfrm>
            <a:off x="234605" y="3695194"/>
            <a:ext cx="6526414" cy="1384995"/>
          </a:xfrm>
          <a:prstGeom prst="rect">
            <a:avLst/>
          </a:prstGeom>
          <a:noFill/>
        </p:spPr>
        <p:txBody>
          <a:bodyPr wrap="square" rtlCol="0">
            <a:spAutoFit/>
          </a:bodyPr>
          <a:lstStyle/>
          <a:p>
            <a:r>
              <a:rPr lang="vi-VN" sz="2800" dirty="0"/>
              <a:t>2. Chia sẻ với các bạn câu thơ hay trong bài thơ hoặc điều em thích trong câu chuyện.</a:t>
            </a:r>
          </a:p>
        </p:txBody>
      </p:sp>
    </p:spTree>
    <p:extLst>
      <p:ext uri="{BB962C8B-B14F-4D97-AF65-F5344CB8AC3E}">
        <p14:creationId xmlns:p14="http://schemas.microsoft.com/office/powerpoint/2010/main" val="40555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86" y="1017431"/>
            <a:ext cx="4456090" cy="4832092"/>
          </a:xfrm>
          <a:prstGeom prst="rect">
            <a:avLst/>
          </a:prstGeom>
          <a:noFill/>
        </p:spPr>
        <p:txBody>
          <a:bodyPr wrap="square" rtlCol="0">
            <a:spAutoFit/>
          </a:bodyPr>
          <a:lstStyle/>
          <a:p>
            <a:r>
              <a:rPr lang="vi-VN" sz="2800" b="1" dirty="0"/>
              <a:t>Bé gọi mùa xuân</a:t>
            </a:r>
          </a:p>
          <a:p>
            <a:endParaRPr lang="en-US" sz="2800" dirty="0" smtClean="0"/>
          </a:p>
          <a:p>
            <a:r>
              <a:rPr lang="vi-VN" sz="2800" dirty="0" smtClean="0"/>
              <a:t>Mùa </a:t>
            </a:r>
            <a:r>
              <a:rPr lang="vi-VN" sz="2800" dirty="0"/>
              <a:t>xuân có chim én</a:t>
            </a:r>
            <a:br>
              <a:rPr lang="vi-VN" sz="2800" dirty="0"/>
            </a:br>
            <a:r>
              <a:rPr lang="vi-VN" sz="2800" dirty="0"/>
              <a:t>Mùa xuân có mây bay</a:t>
            </a:r>
            <a:br>
              <a:rPr lang="vi-VN" sz="2800" dirty="0"/>
            </a:br>
            <a:r>
              <a:rPr lang="vi-VN" sz="2800" dirty="0"/>
              <a:t>Mùa xuân có hoa nở</a:t>
            </a:r>
            <a:br>
              <a:rPr lang="vi-VN" sz="2800" dirty="0"/>
            </a:br>
            <a:r>
              <a:rPr lang="vi-VN" sz="2800" dirty="0"/>
              <a:t>Mùa xuân vui cả ngày</a:t>
            </a:r>
            <a:r>
              <a:rPr lang="vi-VN" sz="2800" dirty="0" smtClean="0"/>
              <a:t>!</a:t>
            </a:r>
            <a:endParaRPr lang="en-US" sz="2800" dirty="0" smtClean="0"/>
          </a:p>
          <a:p>
            <a:endParaRPr lang="vi-VN" sz="2800" dirty="0"/>
          </a:p>
          <a:p>
            <a:r>
              <a:rPr lang="vi-VN" sz="2800" dirty="0"/>
              <a:t>Bé bây giờ còn nhỏ</a:t>
            </a:r>
            <a:br>
              <a:rPr lang="vi-VN" sz="2800" dirty="0"/>
            </a:br>
            <a:r>
              <a:rPr lang="vi-VN" sz="2800" dirty="0"/>
              <a:t>Chưa nhìn thấy én đâu</a:t>
            </a:r>
            <a:br>
              <a:rPr lang="vi-VN" sz="2800" dirty="0"/>
            </a:br>
            <a:r>
              <a:rPr lang="vi-VN" sz="2800" dirty="0"/>
              <a:t>Mùa xuân ơi, bé gọi</a:t>
            </a:r>
            <a:br>
              <a:rPr lang="vi-VN" sz="2800" dirty="0"/>
            </a:br>
            <a:r>
              <a:rPr lang="vi-VN" sz="2800" dirty="0"/>
              <a:t>Đừng bắt bé đợi lâu!</a:t>
            </a:r>
          </a:p>
        </p:txBody>
      </p:sp>
      <p:sp>
        <p:nvSpPr>
          <p:cNvPr id="5" name="TextBox 4"/>
          <p:cNvSpPr txBox="1"/>
          <p:nvPr/>
        </p:nvSpPr>
        <p:spPr>
          <a:xfrm>
            <a:off x="7559899" y="1017431"/>
            <a:ext cx="4043966" cy="4832092"/>
          </a:xfrm>
          <a:prstGeom prst="rect">
            <a:avLst/>
          </a:prstGeom>
          <a:noFill/>
        </p:spPr>
        <p:txBody>
          <a:bodyPr wrap="square" rtlCol="0">
            <a:spAutoFit/>
          </a:bodyPr>
          <a:lstStyle/>
          <a:p>
            <a:r>
              <a:rPr lang="vi-VN" sz="2800" b="1" dirty="0"/>
              <a:t>Cây đào</a:t>
            </a:r>
          </a:p>
          <a:p>
            <a:endParaRPr lang="en-US" sz="2800" dirty="0" smtClean="0"/>
          </a:p>
          <a:p>
            <a:r>
              <a:rPr lang="vi-VN" sz="2800" dirty="0" smtClean="0"/>
              <a:t>Cây </a:t>
            </a:r>
            <a:r>
              <a:rPr lang="vi-VN" sz="2800" dirty="0"/>
              <a:t>đào đầu xóm</a:t>
            </a:r>
            <a:br>
              <a:rPr lang="vi-VN" sz="2800" dirty="0"/>
            </a:br>
            <a:r>
              <a:rPr lang="vi-VN" sz="2800" dirty="0"/>
              <a:t>Lốm đốm nụ hồng</a:t>
            </a:r>
            <a:br>
              <a:rPr lang="vi-VN" sz="2800" dirty="0"/>
            </a:br>
            <a:r>
              <a:rPr lang="vi-VN" sz="2800" dirty="0"/>
              <a:t>Chúng em chỉ mong</a:t>
            </a:r>
            <a:br>
              <a:rPr lang="vi-VN" sz="2800" dirty="0"/>
            </a:br>
            <a:r>
              <a:rPr lang="vi-VN" sz="2800" dirty="0"/>
              <a:t>Mùa đào mau </a:t>
            </a:r>
            <a:r>
              <a:rPr lang="vi-VN" sz="2800" dirty="0" smtClean="0"/>
              <a:t>nở</a:t>
            </a:r>
            <a:endParaRPr lang="en-US" sz="2800" dirty="0" smtClean="0"/>
          </a:p>
          <a:p>
            <a:endParaRPr lang="vi-VN" sz="2800" dirty="0"/>
          </a:p>
          <a:p>
            <a:r>
              <a:rPr lang="vi-VN" sz="2800" dirty="0"/>
              <a:t>Bông đào nho nhỏ</a:t>
            </a:r>
            <a:br>
              <a:rPr lang="vi-VN" sz="2800" dirty="0"/>
            </a:br>
            <a:r>
              <a:rPr lang="vi-VN" sz="2800" dirty="0"/>
              <a:t>Cánh đào hồng tươi</a:t>
            </a:r>
            <a:br>
              <a:rPr lang="vi-VN" sz="2800" dirty="0"/>
            </a:br>
            <a:r>
              <a:rPr lang="vi-VN" sz="2800" dirty="0"/>
              <a:t>Hễ thấy hoa cười</a:t>
            </a:r>
            <a:br>
              <a:rPr lang="vi-VN" sz="2800" dirty="0"/>
            </a:br>
            <a:r>
              <a:rPr lang="vi-VN" sz="2800" dirty="0"/>
              <a:t>Đúng là Tết đến.</a:t>
            </a:r>
          </a:p>
        </p:txBody>
      </p:sp>
    </p:spTree>
    <p:extLst>
      <p:ext uri="{BB962C8B-B14F-4D97-AF65-F5344CB8AC3E}">
        <p14:creationId xmlns:p14="http://schemas.microsoft.com/office/powerpoint/2010/main" val="421975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C47CC-7C48-45CD-8B5B-04CCC2E2B712}"/>
              </a:ext>
            </a:extLst>
          </p:cNvPr>
          <p:cNvSpPr>
            <a:spLocks noGrp="1"/>
          </p:cNvSpPr>
          <p:nvPr>
            <p:ph type="title"/>
          </p:nvPr>
        </p:nvSpPr>
        <p:spPr>
          <a:xfrm>
            <a:off x="3726872" y="53814"/>
            <a:ext cx="3726872" cy="854900"/>
          </a:xfrm>
        </p:spPr>
        <p:txBody>
          <a:bodyPr>
            <a:normAutofit/>
          </a:bodyPr>
          <a:lstStyle/>
          <a:p>
            <a:r>
              <a:rPr lang="en-US" dirty="0"/>
              <a:t>TẾT ĐẾN RỒI</a:t>
            </a:r>
            <a:endParaRPr lang="en-US" dirty="0">
              <a:solidFill>
                <a:srgbClr val="FF6600"/>
              </a:solidFill>
              <a:latin typeface="VNI-Avo" pitchFamily="2" charset="0"/>
            </a:endParaRPr>
          </a:p>
        </p:txBody>
      </p:sp>
      <p:pic>
        <p:nvPicPr>
          <p:cNvPr id="5" name="Picture 4">
            <a:extLst>
              <a:ext uri="{FF2B5EF4-FFF2-40B4-BE49-F238E27FC236}">
                <a16:creationId xmlns:a16="http://schemas.microsoft.com/office/drawing/2014/main" xmlns="" id="{A3BF5F5B-43DA-4623-BA10-145B8D338724}"/>
              </a:ext>
            </a:extLst>
          </p:cNvPr>
          <p:cNvPicPr>
            <a:picLocks noChangeAspect="1"/>
          </p:cNvPicPr>
          <p:nvPr/>
        </p:nvPicPr>
        <p:blipFill rotWithShape="1">
          <a:blip r:embed="rId2"/>
          <a:srcRect l="43711" t="26608" r="50384" b="64779"/>
          <a:stretch/>
        </p:blipFill>
        <p:spPr>
          <a:xfrm>
            <a:off x="316923" y="173007"/>
            <a:ext cx="1042554" cy="854899"/>
          </a:xfrm>
          <a:prstGeom prst="rect">
            <a:avLst/>
          </a:prstGeom>
        </p:spPr>
      </p:pic>
      <p:pic>
        <p:nvPicPr>
          <p:cNvPr id="11" name="Content Placeholder 10">
            <a:extLst>
              <a:ext uri="{FF2B5EF4-FFF2-40B4-BE49-F238E27FC236}">
                <a16:creationId xmlns:a16="http://schemas.microsoft.com/office/drawing/2014/main" xmlns="" id="{356485F6-C75A-4A78-9076-52E6902EA54A}"/>
              </a:ext>
            </a:extLst>
          </p:cNvPr>
          <p:cNvPicPr>
            <a:picLocks noGrp="1" noChangeAspect="1"/>
          </p:cNvPicPr>
          <p:nvPr>
            <p:ph idx="1"/>
          </p:nvPr>
        </p:nvPicPr>
        <p:blipFill rotWithShape="1">
          <a:blip r:embed="rId2"/>
          <a:srcRect l="64680" t="19814" r="24222" b="59172"/>
          <a:stretch/>
        </p:blipFill>
        <p:spPr>
          <a:xfrm>
            <a:off x="8259926" y="-378351"/>
            <a:ext cx="2116229" cy="2252760"/>
          </a:xfrm>
        </p:spPr>
      </p:pic>
      <p:pic>
        <p:nvPicPr>
          <p:cNvPr id="13" name="Picture 12">
            <a:extLst>
              <a:ext uri="{FF2B5EF4-FFF2-40B4-BE49-F238E27FC236}">
                <a16:creationId xmlns:a16="http://schemas.microsoft.com/office/drawing/2014/main" xmlns="" id="{A4E32BC4-35DB-466C-83B9-4AEF71538325}"/>
              </a:ext>
            </a:extLst>
          </p:cNvPr>
          <p:cNvPicPr>
            <a:picLocks noChangeAspect="1"/>
          </p:cNvPicPr>
          <p:nvPr/>
        </p:nvPicPr>
        <p:blipFill rotWithShape="1">
          <a:blip r:embed="rId2"/>
          <a:srcRect l="45000" t="38984" r="42841" b="44240"/>
          <a:stretch/>
        </p:blipFill>
        <p:spPr>
          <a:xfrm>
            <a:off x="316923" y="1731343"/>
            <a:ext cx="2376054" cy="1843109"/>
          </a:xfrm>
          <a:prstGeom prst="rect">
            <a:avLst/>
          </a:prstGeom>
        </p:spPr>
      </p:pic>
      <p:pic>
        <p:nvPicPr>
          <p:cNvPr id="15" name="Picture 14">
            <a:extLst>
              <a:ext uri="{FF2B5EF4-FFF2-40B4-BE49-F238E27FC236}">
                <a16:creationId xmlns:a16="http://schemas.microsoft.com/office/drawing/2014/main" xmlns="" id="{05464C4E-F117-4CA7-9A68-6B9B9EE976D2}"/>
              </a:ext>
            </a:extLst>
          </p:cNvPr>
          <p:cNvPicPr>
            <a:picLocks noChangeAspect="1"/>
          </p:cNvPicPr>
          <p:nvPr/>
        </p:nvPicPr>
        <p:blipFill rotWithShape="1">
          <a:blip r:embed="rId2"/>
          <a:srcRect l="64546" t="53198" r="22740" b="25645"/>
          <a:stretch/>
        </p:blipFill>
        <p:spPr>
          <a:xfrm>
            <a:off x="10318544" y="3746257"/>
            <a:ext cx="1749413" cy="1636788"/>
          </a:xfrm>
          <a:prstGeom prst="rect">
            <a:avLst/>
          </a:prstGeom>
        </p:spPr>
      </p:pic>
      <p:pic>
        <p:nvPicPr>
          <p:cNvPr id="17" name="Picture 16">
            <a:extLst>
              <a:ext uri="{FF2B5EF4-FFF2-40B4-BE49-F238E27FC236}">
                <a16:creationId xmlns:a16="http://schemas.microsoft.com/office/drawing/2014/main" xmlns="" id="{D251192A-D250-46BD-886E-037185EF5410}"/>
              </a:ext>
            </a:extLst>
          </p:cNvPr>
          <p:cNvPicPr>
            <a:picLocks noChangeAspect="1"/>
          </p:cNvPicPr>
          <p:nvPr/>
        </p:nvPicPr>
        <p:blipFill rotWithShape="1">
          <a:blip r:embed="rId2"/>
          <a:srcRect l="44318" t="67281" r="41023" b="9273"/>
          <a:stretch/>
        </p:blipFill>
        <p:spPr>
          <a:xfrm>
            <a:off x="-48169" y="5055737"/>
            <a:ext cx="2230582" cy="2005794"/>
          </a:xfrm>
          <a:prstGeom prst="rect">
            <a:avLst/>
          </a:prstGeom>
        </p:spPr>
      </p:pic>
      <p:sp>
        <p:nvSpPr>
          <p:cNvPr id="18" name="TextBox 17">
            <a:extLst>
              <a:ext uri="{FF2B5EF4-FFF2-40B4-BE49-F238E27FC236}">
                <a16:creationId xmlns:a16="http://schemas.microsoft.com/office/drawing/2014/main" xmlns="" id="{B20A9237-7167-4577-82AC-50DFDECBD7E4}"/>
              </a:ext>
            </a:extLst>
          </p:cNvPr>
          <p:cNvSpPr txBox="1"/>
          <p:nvPr/>
        </p:nvSpPr>
        <p:spPr>
          <a:xfrm>
            <a:off x="721268" y="799366"/>
            <a:ext cx="7287492" cy="954107"/>
          </a:xfrm>
          <a:prstGeom prst="rect">
            <a:avLst/>
          </a:prstGeom>
          <a:noFill/>
        </p:spPr>
        <p:txBody>
          <a:bodyPr wrap="square" rtlCol="0">
            <a:spAutoFit/>
          </a:bodyPr>
          <a:lstStyle/>
          <a:p>
            <a:r>
              <a:rPr lang="en-US" sz="2800" dirty="0">
                <a:latin typeface="VNI-Avo" pitchFamily="2" charset="0"/>
              </a:rPr>
              <a:t>	</a:t>
            </a:r>
            <a:r>
              <a:rPr lang="vi-VN" sz="2800" dirty="0"/>
              <a:t>Tết là khởi đầu cho một năm mới, là dịp lễ được mong chờ nhất trong năm.</a:t>
            </a:r>
          </a:p>
        </p:txBody>
      </p:sp>
      <p:sp>
        <p:nvSpPr>
          <p:cNvPr id="19" name="TextBox 18">
            <a:extLst>
              <a:ext uri="{FF2B5EF4-FFF2-40B4-BE49-F238E27FC236}">
                <a16:creationId xmlns:a16="http://schemas.microsoft.com/office/drawing/2014/main" xmlns="" id="{BFBFE931-038F-4706-919B-B9DA3EA09E6E}"/>
              </a:ext>
            </a:extLst>
          </p:cNvPr>
          <p:cNvSpPr txBox="1"/>
          <p:nvPr/>
        </p:nvSpPr>
        <p:spPr>
          <a:xfrm>
            <a:off x="2954023" y="1622673"/>
            <a:ext cx="9237977" cy="1815882"/>
          </a:xfrm>
          <a:prstGeom prst="rect">
            <a:avLst/>
          </a:prstGeom>
          <a:noFill/>
        </p:spPr>
        <p:txBody>
          <a:bodyPr wrap="square" rtlCol="0">
            <a:spAutoFit/>
          </a:bodyPr>
          <a:lstStyle/>
          <a:p>
            <a:r>
              <a:rPr lang="en-US" sz="2800" dirty="0">
                <a:latin typeface="VNI-Avo" pitchFamily="2" charset="0"/>
              </a:rPr>
              <a:t>	</a:t>
            </a:r>
            <a:r>
              <a:rPr lang="vi-VN" sz="2800" dirty="0"/>
              <a:t>Vào dịp Tết, các gia đình thường gói bánh chưng hoặc bánh tét. Bánh chưng hình vuông, gói bằng lá dong. Bánh tét hình trụ, thường gói bằng lá chuối. Cả hai loại bánh đều làm từ gạo nếp, đỗ xanh, thịt lợn.</a:t>
            </a:r>
          </a:p>
        </p:txBody>
      </p:sp>
      <p:sp>
        <p:nvSpPr>
          <p:cNvPr id="20" name="TextBox 19">
            <a:extLst>
              <a:ext uri="{FF2B5EF4-FFF2-40B4-BE49-F238E27FC236}">
                <a16:creationId xmlns:a16="http://schemas.microsoft.com/office/drawing/2014/main" xmlns="" id="{E1F4FC7E-6294-430C-A70B-5B591B4B88FB}"/>
              </a:ext>
            </a:extLst>
          </p:cNvPr>
          <p:cNvSpPr txBox="1"/>
          <p:nvPr/>
        </p:nvSpPr>
        <p:spPr>
          <a:xfrm>
            <a:off x="441613" y="3467169"/>
            <a:ext cx="9533659" cy="1815882"/>
          </a:xfrm>
          <a:prstGeom prst="rect">
            <a:avLst/>
          </a:prstGeom>
          <a:noFill/>
        </p:spPr>
        <p:txBody>
          <a:bodyPr wrap="square" rtlCol="0">
            <a:spAutoFit/>
          </a:bodyPr>
          <a:lstStyle/>
          <a:p>
            <a:r>
              <a:rPr lang="en-US" sz="2800" dirty="0">
                <a:latin typeface="VNI-Avo" pitchFamily="2" charset="0"/>
              </a:rPr>
              <a:t>	</a:t>
            </a:r>
            <a:r>
              <a:rPr lang="vi-VN" sz="2800" dirty="0"/>
              <a:t>Mai và đào là hai loài hoa đặc trưng cho Tết ở hai miền Nam, Bắc. Hoa mai rực rỡ sắc vàng. Hoa đào thường có màu hồng tươi, xen lẫn lá xanh và nụ hồng chúm chím.</a:t>
            </a:r>
          </a:p>
        </p:txBody>
      </p:sp>
      <p:sp>
        <p:nvSpPr>
          <p:cNvPr id="22" name="TextBox 21">
            <a:extLst>
              <a:ext uri="{FF2B5EF4-FFF2-40B4-BE49-F238E27FC236}">
                <a16:creationId xmlns:a16="http://schemas.microsoft.com/office/drawing/2014/main" xmlns="" id="{E71EB782-C055-4922-B143-4D84D2CE8B0C}"/>
              </a:ext>
            </a:extLst>
          </p:cNvPr>
          <p:cNvSpPr txBox="1"/>
          <p:nvPr/>
        </p:nvSpPr>
        <p:spPr>
          <a:xfrm>
            <a:off x="2182413" y="4974635"/>
            <a:ext cx="10155381" cy="1815882"/>
          </a:xfrm>
          <a:prstGeom prst="rect">
            <a:avLst/>
          </a:prstGeom>
          <a:noFill/>
        </p:spPr>
        <p:txBody>
          <a:bodyPr wrap="square" rtlCol="0">
            <a:spAutoFit/>
          </a:bodyPr>
          <a:lstStyle/>
          <a:p>
            <a:r>
              <a:rPr lang="en-US" sz="2800" dirty="0">
                <a:latin typeface="VNI-Avo" pitchFamily="2" charset="0"/>
              </a:rPr>
              <a:t>	</a:t>
            </a:r>
            <a:r>
              <a:rPr lang="vi-VN" sz="2800" dirty="0"/>
              <a:t>Ngày Tết, người lớn thường tặng trẻ em những bao lì xì xinh xắn, với mong ước các em mạnh khoẻ, giỏi giang. Tết là dịp mọi người quây quần bên nhau và dành cho nhau những lời chúc tốt đẹp</a:t>
            </a:r>
            <a:r>
              <a:rPr lang="vi-VN" sz="2800" dirty="0" smtClean="0"/>
              <a:t>.</a:t>
            </a:r>
            <a:endParaRPr lang="vi-VN" sz="2800" dirty="0"/>
          </a:p>
        </p:txBody>
      </p:sp>
    </p:spTree>
    <p:extLst>
      <p:ext uri="{BB962C8B-B14F-4D97-AF65-F5344CB8AC3E}">
        <p14:creationId xmlns:p14="http://schemas.microsoft.com/office/powerpoint/2010/main" val="3835837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19F9E9-9606-4044-83F0-5E41E1091456}"/>
              </a:ext>
            </a:extLst>
          </p:cNvPr>
          <p:cNvSpPr>
            <a:spLocks noGrp="1"/>
          </p:cNvSpPr>
          <p:nvPr>
            <p:ph idx="1"/>
          </p:nvPr>
        </p:nvSpPr>
        <p:spPr>
          <a:xfrm>
            <a:off x="1607457" y="3233511"/>
            <a:ext cx="9379857" cy="1033689"/>
          </a:xfrm>
        </p:spPr>
        <p:txBody>
          <a:bodyPr/>
          <a:lstStyle/>
          <a:p>
            <a:r>
              <a:rPr lang="en-US" b="1" i="1" dirty="0" err="1"/>
              <a:t>Từ</a:t>
            </a:r>
            <a:r>
              <a:rPr lang="en-US" b="1" i="1" dirty="0"/>
              <a:t> </a:t>
            </a:r>
            <a:r>
              <a:rPr lang="en-US" b="1" i="1" dirty="0" err="1"/>
              <a:t>khó</a:t>
            </a:r>
            <a:r>
              <a:rPr lang="en-US" dirty="0"/>
              <a:t>: </a:t>
            </a:r>
            <a:r>
              <a:rPr lang="en-US" dirty="0" err="1"/>
              <a:t>chúm</a:t>
            </a:r>
            <a:r>
              <a:rPr lang="en-US" dirty="0"/>
              <a:t> </a:t>
            </a:r>
            <a:r>
              <a:rPr lang="en-US" dirty="0" err="1"/>
              <a:t>chím</a:t>
            </a:r>
            <a:r>
              <a:rPr lang="en-US" dirty="0"/>
              <a:t>, </a:t>
            </a:r>
            <a:r>
              <a:rPr lang="en-US" dirty="0" err="1"/>
              <a:t>lì</a:t>
            </a:r>
            <a:r>
              <a:rPr lang="en-US" dirty="0"/>
              <a:t> </a:t>
            </a:r>
            <a:r>
              <a:rPr lang="en-US" dirty="0" err="1"/>
              <a:t>xì</a:t>
            </a:r>
            <a:r>
              <a:rPr lang="en-US" dirty="0"/>
              <a:t>, </a:t>
            </a:r>
            <a:r>
              <a:rPr lang="en-US" dirty="0" err="1"/>
              <a:t>quây</a:t>
            </a:r>
            <a:r>
              <a:rPr lang="en-US" dirty="0"/>
              <a:t> </a:t>
            </a:r>
            <a:r>
              <a:rPr lang="en-US" dirty="0" err="1"/>
              <a:t>quần</a:t>
            </a:r>
            <a:r>
              <a:rPr lang="en-US" dirty="0"/>
              <a:t>.</a:t>
            </a:r>
          </a:p>
        </p:txBody>
      </p:sp>
    </p:spTree>
    <p:extLst>
      <p:ext uri="{BB962C8B-B14F-4D97-AF65-F5344CB8AC3E}">
        <p14:creationId xmlns:p14="http://schemas.microsoft.com/office/powerpoint/2010/main" val="263922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C47CC-7C48-45CD-8B5B-04CCC2E2B712}"/>
              </a:ext>
            </a:extLst>
          </p:cNvPr>
          <p:cNvSpPr>
            <a:spLocks noGrp="1"/>
          </p:cNvSpPr>
          <p:nvPr>
            <p:ph type="title"/>
          </p:nvPr>
        </p:nvSpPr>
        <p:spPr>
          <a:xfrm>
            <a:off x="3726872" y="53814"/>
            <a:ext cx="3726872" cy="854900"/>
          </a:xfrm>
        </p:spPr>
        <p:txBody>
          <a:bodyPr>
            <a:normAutofit/>
          </a:bodyPr>
          <a:lstStyle/>
          <a:p>
            <a:r>
              <a:rPr lang="en-US" dirty="0"/>
              <a:t>TẾT ĐẾN RỒI</a:t>
            </a:r>
            <a:endParaRPr lang="en-US" dirty="0">
              <a:solidFill>
                <a:srgbClr val="FF6600"/>
              </a:solidFill>
              <a:latin typeface="VNI-Avo" pitchFamily="2" charset="0"/>
            </a:endParaRPr>
          </a:p>
        </p:txBody>
      </p:sp>
      <p:pic>
        <p:nvPicPr>
          <p:cNvPr id="5" name="Picture 4">
            <a:extLst>
              <a:ext uri="{FF2B5EF4-FFF2-40B4-BE49-F238E27FC236}">
                <a16:creationId xmlns:a16="http://schemas.microsoft.com/office/drawing/2014/main" xmlns="" id="{A3BF5F5B-43DA-4623-BA10-145B8D338724}"/>
              </a:ext>
            </a:extLst>
          </p:cNvPr>
          <p:cNvPicPr>
            <a:picLocks noChangeAspect="1"/>
          </p:cNvPicPr>
          <p:nvPr/>
        </p:nvPicPr>
        <p:blipFill rotWithShape="1">
          <a:blip r:embed="rId2"/>
          <a:srcRect l="43711" t="26608" r="50384" b="64779"/>
          <a:stretch/>
        </p:blipFill>
        <p:spPr>
          <a:xfrm>
            <a:off x="316923" y="173007"/>
            <a:ext cx="1042554" cy="854899"/>
          </a:xfrm>
          <a:prstGeom prst="rect">
            <a:avLst/>
          </a:prstGeom>
        </p:spPr>
      </p:pic>
      <p:pic>
        <p:nvPicPr>
          <p:cNvPr id="11" name="Content Placeholder 10">
            <a:extLst>
              <a:ext uri="{FF2B5EF4-FFF2-40B4-BE49-F238E27FC236}">
                <a16:creationId xmlns:a16="http://schemas.microsoft.com/office/drawing/2014/main" xmlns="" id="{356485F6-C75A-4A78-9076-52E6902EA54A}"/>
              </a:ext>
            </a:extLst>
          </p:cNvPr>
          <p:cNvPicPr>
            <a:picLocks noGrp="1" noChangeAspect="1"/>
          </p:cNvPicPr>
          <p:nvPr>
            <p:ph idx="1"/>
          </p:nvPr>
        </p:nvPicPr>
        <p:blipFill rotWithShape="1">
          <a:blip r:embed="rId2"/>
          <a:srcRect l="64680" t="19814" r="24222" b="59172"/>
          <a:stretch/>
        </p:blipFill>
        <p:spPr>
          <a:xfrm>
            <a:off x="8259926" y="-378351"/>
            <a:ext cx="2116229" cy="2252760"/>
          </a:xfrm>
        </p:spPr>
      </p:pic>
      <p:pic>
        <p:nvPicPr>
          <p:cNvPr id="13" name="Picture 12">
            <a:extLst>
              <a:ext uri="{FF2B5EF4-FFF2-40B4-BE49-F238E27FC236}">
                <a16:creationId xmlns:a16="http://schemas.microsoft.com/office/drawing/2014/main" xmlns="" id="{A4E32BC4-35DB-466C-83B9-4AEF71538325}"/>
              </a:ext>
            </a:extLst>
          </p:cNvPr>
          <p:cNvPicPr>
            <a:picLocks noChangeAspect="1"/>
          </p:cNvPicPr>
          <p:nvPr/>
        </p:nvPicPr>
        <p:blipFill rotWithShape="1">
          <a:blip r:embed="rId2"/>
          <a:srcRect l="45000" t="38984" r="42841" b="44240"/>
          <a:stretch/>
        </p:blipFill>
        <p:spPr>
          <a:xfrm>
            <a:off x="316923" y="1731343"/>
            <a:ext cx="2376054" cy="1843109"/>
          </a:xfrm>
          <a:prstGeom prst="rect">
            <a:avLst/>
          </a:prstGeom>
        </p:spPr>
      </p:pic>
      <p:pic>
        <p:nvPicPr>
          <p:cNvPr id="15" name="Picture 14">
            <a:extLst>
              <a:ext uri="{FF2B5EF4-FFF2-40B4-BE49-F238E27FC236}">
                <a16:creationId xmlns:a16="http://schemas.microsoft.com/office/drawing/2014/main" xmlns="" id="{05464C4E-F117-4CA7-9A68-6B9B9EE976D2}"/>
              </a:ext>
            </a:extLst>
          </p:cNvPr>
          <p:cNvPicPr>
            <a:picLocks noChangeAspect="1"/>
          </p:cNvPicPr>
          <p:nvPr/>
        </p:nvPicPr>
        <p:blipFill rotWithShape="1">
          <a:blip r:embed="rId2"/>
          <a:srcRect l="64546" t="53198" r="22740" b="25645"/>
          <a:stretch/>
        </p:blipFill>
        <p:spPr>
          <a:xfrm>
            <a:off x="10318544" y="3746257"/>
            <a:ext cx="1749413" cy="1636788"/>
          </a:xfrm>
          <a:prstGeom prst="rect">
            <a:avLst/>
          </a:prstGeom>
        </p:spPr>
      </p:pic>
      <p:pic>
        <p:nvPicPr>
          <p:cNvPr id="17" name="Picture 16">
            <a:extLst>
              <a:ext uri="{FF2B5EF4-FFF2-40B4-BE49-F238E27FC236}">
                <a16:creationId xmlns:a16="http://schemas.microsoft.com/office/drawing/2014/main" xmlns="" id="{D251192A-D250-46BD-886E-037185EF5410}"/>
              </a:ext>
            </a:extLst>
          </p:cNvPr>
          <p:cNvPicPr>
            <a:picLocks noChangeAspect="1"/>
          </p:cNvPicPr>
          <p:nvPr/>
        </p:nvPicPr>
        <p:blipFill rotWithShape="1">
          <a:blip r:embed="rId2"/>
          <a:srcRect l="44318" t="67281" r="41023" b="9273"/>
          <a:stretch/>
        </p:blipFill>
        <p:spPr>
          <a:xfrm>
            <a:off x="-48169" y="5055737"/>
            <a:ext cx="2230582" cy="2005794"/>
          </a:xfrm>
          <a:prstGeom prst="rect">
            <a:avLst/>
          </a:prstGeom>
        </p:spPr>
      </p:pic>
      <p:sp>
        <p:nvSpPr>
          <p:cNvPr id="18" name="TextBox 17">
            <a:extLst>
              <a:ext uri="{FF2B5EF4-FFF2-40B4-BE49-F238E27FC236}">
                <a16:creationId xmlns:a16="http://schemas.microsoft.com/office/drawing/2014/main" xmlns="" id="{B20A9237-7167-4577-82AC-50DFDECBD7E4}"/>
              </a:ext>
            </a:extLst>
          </p:cNvPr>
          <p:cNvSpPr txBox="1"/>
          <p:nvPr/>
        </p:nvSpPr>
        <p:spPr>
          <a:xfrm>
            <a:off x="721268" y="799366"/>
            <a:ext cx="7287492" cy="954107"/>
          </a:xfrm>
          <a:prstGeom prst="rect">
            <a:avLst/>
          </a:prstGeom>
          <a:noFill/>
        </p:spPr>
        <p:txBody>
          <a:bodyPr wrap="square" rtlCol="0">
            <a:spAutoFit/>
          </a:bodyPr>
          <a:lstStyle/>
          <a:p>
            <a:r>
              <a:rPr lang="en-US" sz="2800" dirty="0">
                <a:latin typeface="VNI-Avo" pitchFamily="2" charset="0"/>
              </a:rPr>
              <a:t>	</a:t>
            </a:r>
            <a:r>
              <a:rPr lang="vi-VN" sz="2800" dirty="0"/>
              <a:t>Tết là khởi đầu cho một năm mới, là dịp lễ được mong chờ nhất trong năm.</a:t>
            </a:r>
          </a:p>
        </p:txBody>
      </p:sp>
      <p:sp>
        <p:nvSpPr>
          <p:cNvPr id="19" name="TextBox 18">
            <a:extLst>
              <a:ext uri="{FF2B5EF4-FFF2-40B4-BE49-F238E27FC236}">
                <a16:creationId xmlns:a16="http://schemas.microsoft.com/office/drawing/2014/main" xmlns="" id="{BFBFE931-038F-4706-919B-B9DA3EA09E6E}"/>
              </a:ext>
            </a:extLst>
          </p:cNvPr>
          <p:cNvSpPr txBox="1"/>
          <p:nvPr/>
        </p:nvSpPr>
        <p:spPr>
          <a:xfrm>
            <a:off x="2954023" y="1622673"/>
            <a:ext cx="9237977" cy="1815882"/>
          </a:xfrm>
          <a:prstGeom prst="rect">
            <a:avLst/>
          </a:prstGeom>
          <a:noFill/>
        </p:spPr>
        <p:txBody>
          <a:bodyPr wrap="square" rtlCol="0">
            <a:spAutoFit/>
          </a:bodyPr>
          <a:lstStyle/>
          <a:p>
            <a:r>
              <a:rPr lang="en-US" sz="2800" dirty="0">
                <a:latin typeface="VNI-Avo" pitchFamily="2" charset="0"/>
              </a:rPr>
              <a:t>	</a:t>
            </a:r>
            <a:r>
              <a:rPr lang="vi-VN" sz="2800" dirty="0"/>
              <a:t>Vào dịp Tết, các gia đình thường gói bánh chưng hoặc bánh tét. Bánh chưng hình vuông, gói bằng lá dong. Bánh tét hình trụ, thường gói bằng lá chuối. Cả hai loại bánh đều làm từ gạo nếp, đỗ xanh, thịt lợn.</a:t>
            </a:r>
          </a:p>
        </p:txBody>
      </p:sp>
      <p:sp>
        <p:nvSpPr>
          <p:cNvPr id="20" name="TextBox 19">
            <a:extLst>
              <a:ext uri="{FF2B5EF4-FFF2-40B4-BE49-F238E27FC236}">
                <a16:creationId xmlns:a16="http://schemas.microsoft.com/office/drawing/2014/main" xmlns="" id="{E1F4FC7E-6294-430C-A70B-5B591B4B88FB}"/>
              </a:ext>
            </a:extLst>
          </p:cNvPr>
          <p:cNvSpPr txBox="1"/>
          <p:nvPr/>
        </p:nvSpPr>
        <p:spPr>
          <a:xfrm>
            <a:off x="441613" y="3467169"/>
            <a:ext cx="9533659" cy="1815882"/>
          </a:xfrm>
          <a:prstGeom prst="rect">
            <a:avLst/>
          </a:prstGeom>
          <a:noFill/>
        </p:spPr>
        <p:txBody>
          <a:bodyPr wrap="square" rtlCol="0">
            <a:spAutoFit/>
          </a:bodyPr>
          <a:lstStyle/>
          <a:p>
            <a:r>
              <a:rPr lang="en-US" sz="2800" dirty="0">
                <a:latin typeface="VNI-Avo" pitchFamily="2" charset="0"/>
              </a:rPr>
              <a:t>	</a:t>
            </a:r>
            <a:r>
              <a:rPr lang="vi-VN" sz="2800" dirty="0"/>
              <a:t>Mai và đào là hai loài hoa đặc trưng cho Tết ở hai miền Nam, Bắc. Hoa mai rực rỡ sắc vàng. Hoa đào thường có màu hồng tươi, xen lẫn lá xanh và nụ hồng chúm chím.</a:t>
            </a:r>
          </a:p>
        </p:txBody>
      </p:sp>
      <p:sp>
        <p:nvSpPr>
          <p:cNvPr id="22" name="TextBox 21">
            <a:extLst>
              <a:ext uri="{FF2B5EF4-FFF2-40B4-BE49-F238E27FC236}">
                <a16:creationId xmlns:a16="http://schemas.microsoft.com/office/drawing/2014/main" xmlns="" id="{E71EB782-C055-4922-B143-4D84D2CE8B0C}"/>
              </a:ext>
            </a:extLst>
          </p:cNvPr>
          <p:cNvSpPr txBox="1"/>
          <p:nvPr/>
        </p:nvSpPr>
        <p:spPr>
          <a:xfrm>
            <a:off x="2182413" y="4974635"/>
            <a:ext cx="10155381" cy="1815882"/>
          </a:xfrm>
          <a:prstGeom prst="rect">
            <a:avLst/>
          </a:prstGeom>
          <a:noFill/>
        </p:spPr>
        <p:txBody>
          <a:bodyPr wrap="square" rtlCol="0">
            <a:spAutoFit/>
          </a:bodyPr>
          <a:lstStyle/>
          <a:p>
            <a:r>
              <a:rPr lang="en-US" sz="2800" dirty="0">
                <a:latin typeface="VNI-Avo" pitchFamily="2" charset="0"/>
              </a:rPr>
              <a:t>	</a:t>
            </a:r>
            <a:r>
              <a:rPr lang="vi-VN" sz="2800" dirty="0"/>
              <a:t>Ngày Tết, người lớn thường tặng trẻ em những bao lì xì xinh xắn, với mong ước các em mạnh khoẻ, giỏi giang. Tết là dịp mọi người quây quần bên nhau và dành cho nhau những lời chúc tốt đẹp</a:t>
            </a:r>
            <a:r>
              <a:rPr lang="vi-VN" sz="2800" dirty="0" smtClean="0"/>
              <a:t>.</a:t>
            </a:r>
            <a:endParaRPr lang="vi-VN" sz="2800" dirty="0"/>
          </a:p>
        </p:txBody>
      </p:sp>
      <p:sp>
        <p:nvSpPr>
          <p:cNvPr id="14" name="Oval 13">
            <a:extLst>
              <a:ext uri="{FF2B5EF4-FFF2-40B4-BE49-F238E27FC236}">
                <a16:creationId xmlns:a16="http://schemas.microsoft.com/office/drawing/2014/main" xmlns="" id="{C5B0F11F-CCC4-4C10-B9DC-3ACC6E844E01}"/>
              </a:ext>
            </a:extLst>
          </p:cNvPr>
          <p:cNvSpPr/>
          <p:nvPr/>
        </p:nvSpPr>
        <p:spPr>
          <a:xfrm>
            <a:off x="1105810" y="692918"/>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Oval 15">
            <a:extLst>
              <a:ext uri="{FF2B5EF4-FFF2-40B4-BE49-F238E27FC236}">
                <a16:creationId xmlns:a16="http://schemas.microsoft.com/office/drawing/2014/main" xmlns="" id="{99220949-A2D2-4276-A88C-6DBD1893CFFA}"/>
              </a:ext>
            </a:extLst>
          </p:cNvPr>
          <p:cNvSpPr/>
          <p:nvPr/>
        </p:nvSpPr>
        <p:spPr>
          <a:xfrm>
            <a:off x="2944143" y="1649958"/>
            <a:ext cx="443001" cy="48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Oval 20">
            <a:extLst>
              <a:ext uri="{FF2B5EF4-FFF2-40B4-BE49-F238E27FC236}">
                <a16:creationId xmlns:a16="http://schemas.microsoft.com/office/drawing/2014/main" xmlns="" id="{0C9C1FF8-8AE6-4AC5-8CBA-12C3D2DE9EDC}"/>
              </a:ext>
            </a:extLst>
          </p:cNvPr>
          <p:cNvSpPr/>
          <p:nvPr/>
        </p:nvSpPr>
        <p:spPr>
          <a:xfrm>
            <a:off x="790031" y="3319048"/>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3" name="Oval 22">
            <a:extLst>
              <a:ext uri="{FF2B5EF4-FFF2-40B4-BE49-F238E27FC236}">
                <a16:creationId xmlns:a16="http://schemas.microsoft.com/office/drawing/2014/main" xmlns="" id="{BAF373CE-BAC3-46E3-A18A-4F4D794674B0}"/>
              </a:ext>
            </a:extLst>
          </p:cNvPr>
          <p:cNvSpPr/>
          <p:nvPr/>
        </p:nvSpPr>
        <p:spPr>
          <a:xfrm>
            <a:off x="2525685" y="4974635"/>
            <a:ext cx="480455"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0978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19F9E9-9606-4044-83F0-5E41E1091456}"/>
              </a:ext>
            </a:extLst>
          </p:cNvPr>
          <p:cNvSpPr>
            <a:spLocks noGrp="1"/>
          </p:cNvSpPr>
          <p:nvPr>
            <p:ph idx="1"/>
          </p:nvPr>
        </p:nvSpPr>
        <p:spPr>
          <a:xfrm>
            <a:off x="939800" y="562882"/>
            <a:ext cx="10515600" cy="4351338"/>
          </a:xfrm>
        </p:spPr>
        <p:txBody>
          <a:bodyPr/>
          <a:lstStyle/>
          <a:p>
            <a:pPr marL="0" indent="0">
              <a:buNone/>
            </a:pPr>
            <a:endParaRPr lang="en-US" i="1" dirty="0">
              <a:latin typeface="VNI-Avo" pitchFamily="2" charset="0"/>
            </a:endParaRPr>
          </a:p>
          <a:p>
            <a:r>
              <a:rPr lang="en-US" i="1" dirty="0" err="1"/>
              <a:t>hình</a:t>
            </a:r>
            <a:r>
              <a:rPr lang="en-US" i="1" dirty="0"/>
              <a:t> </a:t>
            </a:r>
            <a:r>
              <a:rPr lang="en-US" i="1" dirty="0" err="1"/>
              <a:t>trụ</a:t>
            </a:r>
            <a:r>
              <a:rPr lang="en-US" i="1" dirty="0"/>
              <a:t>: </a:t>
            </a: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i="1" dirty="0">
              <a:latin typeface="VNI-Avo" pitchFamily="2" charset="0"/>
            </a:endParaRPr>
          </a:p>
          <a:p>
            <a:pPr marL="0" indent="0">
              <a:buNone/>
            </a:pPr>
            <a:endParaRPr lang="en-US" dirty="0">
              <a:latin typeface="VNI-Avo" pitchFamily="2" charset="0"/>
            </a:endParaRPr>
          </a:p>
          <a:p>
            <a:pPr marL="0" indent="0">
              <a:buNone/>
            </a:pPr>
            <a:endParaRPr lang="en-US" dirty="0">
              <a:latin typeface="VNI-Avo" pitchFamily="2" charset="0"/>
            </a:endParaRPr>
          </a:p>
        </p:txBody>
      </p:sp>
      <p:pic>
        <p:nvPicPr>
          <p:cNvPr id="2050" name="Picture 2" descr="3d Shape Cylinder Clipart, HD Png Download , Transparent Png Image - PNGitem">
            <a:extLst>
              <a:ext uri="{FF2B5EF4-FFF2-40B4-BE49-F238E27FC236}">
                <a16:creationId xmlns:a16="http://schemas.microsoft.com/office/drawing/2014/main" xmlns="" id="{446D1967-8559-46F9-A170-0ECD7F732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30" y="3501626"/>
            <a:ext cx="3761921" cy="2838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ger Beer 24x323ml - Tiger Beer Can Png PNG Image | Transparent PNG Free  Download on SeekPNG">
            <a:extLst>
              <a:ext uri="{FF2B5EF4-FFF2-40B4-BE49-F238E27FC236}">
                <a16:creationId xmlns:a16="http://schemas.microsoft.com/office/drawing/2014/main" xmlns="" id="{D89F93A0-9977-4FF0-9F09-0F6709B9E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238" y="3429000"/>
            <a:ext cx="3754724" cy="283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C5CBB61-0F7D-49EC-A2B6-ABEE285DB1ED}"/>
              </a:ext>
            </a:extLst>
          </p:cNvPr>
          <p:cNvSpPr txBox="1"/>
          <p:nvPr/>
        </p:nvSpPr>
        <p:spPr>
          <a:xfrm>
            <a:off x="2656113" y="1564293"/>
            <a:ext cx="9158516" cy="1231106"/>
          </a:xfrm>
          <a:prstGeom prst="rect">
            <a:avLst/>
          </a:prstGeom>
          <a:noFill/>
        </p:spPr>
        <p:txBody>
          <a:bodyPr wrap="square" rtlCol="0">
            <a:spAutoFit/>
          </a:bodyPr>
          <a:lstStyle/>
          <a:p>
            <a:r>
              <a:rPr lang="vi-VN" sz="2800" dirty="0"/>
              <a:t>hình khối, dạng ống tròn, hai đầu bằng nhau, giống hình ống bơ, hình lon bia.</a:t>
            </a:r>
          </a:p>
          <a:p>
            <a:endParaRPr lang="en-US" dirty="0"/>
          </a:p>
        </p:txBody>
      </p:sp>
      <p:pic>
        <p:nvPicPr>
          <p:cNvPr id="2058" name="Picture 10" descr="Cách Làm Bánh Tét Truyền Thống Cho Ngày Tết Trọn Vị">
            <a:extLst>
              <a:ext uri="{FF2B5EF4-FFF2-40B4-BE49-F238E27FC236}">
                <a16:creationId xmlns:a16="http://schemas.microsoft.com/office/drawing/2014/main" xmlns="" id="{DD169042-F191-48ED-AD4A-0A85E29BC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276" y="3501626"/>
            <a:ext cx="3881694" cy="250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5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2584F7F-F41C-4D67-BAD3-7245A86B6E84}"/>
              </a:ext>
            </a:extLst>
          </p:cNvPr>
          <p:cNvPicPr>
            <a:picLocks noChangeAspect="1"/>
          </p:cNvPicPr>
          <p:nvPr/>
        </p:nvPicPr>
        <p:blipFill rotWithShape="1">
          <a:blip r:embed="rId2"/>
          <a:srcRect l="5568" t="24641" r="23523" b="35144"/>
          <a:stretch/>
        </p:blipFill>
        <p:spPr>
          <a:xfrm>
            <a:off x="477982" y="0"/>
            <a:ext cx="8645236" cy="2756621"/>
          </a:xfrm>
          <a:prstGeom prst="rect">
            <a:avLst/>
          </a:prstGeom>
        </p:spPr>
      </p:pic>
      <p:pic>
        <p:nvPicPr>
          <p:cNvPr id="6" name="Picture 5">
            <a:extLst>
              <a:ext uri="{FF2B5EF4-FFF2-40B4-BE49-F238E27FC236}">
                <a16:creationId xmlns:a16="http://schemas.microsoft.com/office/drawing/2014/main" xmlns="" id="{46DC976F-4DDB-4E38-9D3E-6005A1A9B7C1}"/>
              </a:ext>
            </a:extLst>
          </p:cNvPr>
          <p:cNvPicPr>
            <a:picLocks noChangeAspect="1"/>
          </p:cNvPicPr>
          <p:nvPr/>
        </p:nvPicPr>
        <p:blipFill rotWithShape="1">
          <a:blip r:embed="rId2"/>
          <a:srcRect l="41874" t="33730" r="29035" b="49572"/>
          <a:stretch/>
        </p:blipFill>
        <p:spPr>
          <a:xfrm>
            <a:off x="2549235" y="2938823"/>
            <a:ext cx="3546765" cy="1144588"/>
          </a:xfrm>
          <a:prstGeom prst="rect">
            <a:avLst/>
          </a:prstGeom>
        </p:spPr>
      </p:pic>
      <p:pic>
        <p:nvPicPr>
          <p:cNvPr id="8" name="Picture 7">
            <a:extLst>
              <a:ext uri="{FF2B5EF4-FFF2-40B4-BE49-F238E27FC236}">
                <a16:creationId xmlns:a16="http://schemas.microsoft.com/office/drawing/2014/main" xmlns="" id="{2D1C0594-791F-4FC5-B161-07C579A70167}"/>
              </a:ext>
            </a:extLst>
          </p:cNvPr>
          <p:cNvPicPr>
            <a:picLocks noChangeAspect="1"/>
          </p:cNvPicPr>
          <p:nvPr/>
        </p:nvPicPr>
        <p:blipFill rotWithShape="1">
          <a:blip r:embed="rId2"/>
          <a:srcRect l="41818" t="48484" r="29091" b="34818"/>
          <a:stretch/>
        </p:blipFill>
        <p:spPr>
          <a:xfrm>
            <a:off x="2549235" y="3813610"/>
            <a:ext cx="3546766" cy="1144588"/>
          </a:xfrm>
          <a:prstGeom prst="rect">
            <a:avLst/>
          </a:prstGeom>
        </p:spPr>
      </p:pic>
      <p:pic>
        <p:nvPicPr>
          <p:cNvPr id="10" name="Picture 9">
            <a:extLst>
              <a:ext uri="{FF2B5EF4-FFF2-40B4-BE49-F238E27FC236}">
                <a16:creationId xmlns:a16="http://schemas.microsoft.com/office/drawing/2014/main" xmlns="" id="{4F7EEE68-951A-4575-BAB8-F2FF3225554A}"/>
              </a:ext>
            </a:extLst>
          </p:cNvPr>
          <p:cNvPicPr>
            <a:picLocks noChangeAspect="1"/>
          </p:cNvPicPr>
          <p:nvPr/>
        </p:nvPicPr>
        <p:blipFill rotWithShape="1">
          <a:blip r:embed="rId2"/>
          <a:srcRect l="12670" t="33729" r="58523" b="49573"/>
          <a:stretch/>
        </p:blipFill>
        <p:spPr>
          <a:xfrm>
            <a:off x="2410690" y="4870598"/>
            <a:ext cx="3512128" cy="1144589"/>
          </a:xfrm>
          <a:prstGeom prst="rect">
            <a:avLst/>
          </a:prstGeom>
        </p:spPr>
      </p:pic>
      <p:pic>
        <p:nvPicPr>
          <p:cNvPr id="12" name="Picture 11">
            <a:extLst>
              <a:ext uri="{FF2B5EF4-FFF2-40B4-BE49-F238E27FC236}">
                <a16:creationId xmlns:a16="http://schemas.microsoft.com/office/drawing/2014/main" xmlns="" id="{6B19B278-78F6-4EF0-B3EF-2F79E9B8650C}"/>
              </a:ext>
            </a:extLst>
          </p:cNvPr>
          <p:cNvPicPr>
            <a:picLocks noChangeAspect="1"/>
          </p:cNvPicPr>
          <p:nvPr/>
        </p:nvPicPr>
        <p:blipFill rotWithShape="1">
          <a:blip r:embed="rId2"/>
          <a:srcRect l="11988" t="50000" r="59205" b="33302"/>
          <a:stretch/>
        </p:blipFill>
        <p:spPr>
          <a:xfrm>
            <a:off x="2410689" y="5832985"/>
            <a:ext cx="3512129" cy="1144588"/>
          </a:xfrm>
          <a:prstGeom prst="rect">
            <a:avLst/>
          </a:prstGeom>
        </p:spPr>
      </p:pic>
      <p:sp>
        <p:nvSpPr>
          <p:cNvPr id="13" name="Rectangle 12">
            <a:extLst>
              <a:ext uri="{FF2B5EF4-FFF2-40B4-BE49-F238E27FC236}">
                <a16:creationId xmlns:a16="http://schemas.microsoft.com/office/drawing/2014/main" xmlns="" id="{48997DCB-ADB2-4053-B251-C44C01D71DF6}"/>
              </a:ext>
            </a:extLst>
          </p:cNvPr>
          <p:cNvSpPr/>
          <p:nvPr/>
        </p:nvSpPr>
        <p:spPr>
          <a:xfrm>
            <a:off x="1939636" y="2756621"/>
            <a:ext cx="4627419" cy="4101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25A682-5519-4EEF-A5B8-273BF35DADC2}"/>
              </a:ext>
            </a:extLst>
          </p:cNvPr>
          <p:cNvSpPr>
            <a:spLocks noGrp="1"/>
          </p:cNvSpPr>
          <p:nvPr>
            <p:ph idx="1"/>
          </p:nvPr>
        </p:nvSpPr>
        <p:spPr>
          <a:xfrm>
            <a:off x="962231" y="2588945"/>
            <a:ext cx="10515600" cy="975764"/>
          </a:xfrm>
        </p:spPr>
        <p:txBody>
          <a:bodyPr/>
          <a:lstStyle/>
          <a:p>
            <a:r>
              <a:rPr lang="vi-VN" dirty="0"/>
              <a:t>2. Người ta dùng những gì để làm bánh chưng, bánh tét?</a:t>
            </a:r>
          </a:p>
        </p:txBody>
      </p:sp>
      <p:sp>
        <p:nvSpPr>
          <p:cNvPr id="4" name="Content Placeholder 2">
            <a:extLst>
              <a:ext uri="{FF2B5EF4-FFF2-40B4-BE49-F238E27FC236}">
                <a16:creationId xmlns:a16="http://schemas.microsoft.com/office/drawing/2014/main" xmlns="" id="{1A769533-2691-4266-8CC3-3629D36CED45}"/>
              </a:ext>
            </a:extLst>
          </p:cNvPr>
          <p:cNvSpPr txBox="1">
            <a:spLocks/>
          </p:cNvSpPr>
          <p:nvPr/>
        </p:nvSpPr>
        <p:spPr>
          <a:xfrm>
            <a:off x="1136403" y="3902690"/>
            <a:ext cx="10515600" cy="1387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b="1" dirty="0"/>
              <a:t>Trả lời</a:t>
            </a:r>
            <a:r>
              <a:rPr lang="vi-VN" b="1" dirty="0">
                <a:latin typeface="+mj-lt"/>
              </a:rPr>
              <a:t>: </a:t>
            </a:r>
            <a:r>
              <a:rPr lang="vi-VN" dirty="0" smtClean="0">
                <a:latin typeface="+mj-lt"/>
              </a:rPr>
              <a:t>B</a:t>
            </a:r>
            <a:r>
              <a:rPr lang="en-US" dirty="0">
                <a:latin typeface="+mj-lt"/>
              </a:rPr>
              <a:t>á</a:t>
            </a:r>
            <a:r>
              <a:rPr lang="vi-VN" dirty="0" smtClean="0">
                <a:latin typeface="+mj-lt"/>
              </a:rPr>
              <a:t>nh </a:t>
            </a:r>
            <a:r>
              <a:rPr lang="vi-VN" dirty="0">
                <a:latin typeface="+mj-lt"/>
              </a:rPr>
              <a:t>chưng, </a:t>
            </a:r>
            <a:r>
              <a:rPr lang="vi-VN" dirty="0" smtClean="0">
                <a:latin typeface="+mj-lt"/>
              </a:rPr>
              <a:t>b</a:t>
            </a:r>
            <a:r>
              <a:rPr lang="en-US" dirty="0">
                <a:latin typeface="+mj-lt"/>
              </a:rPr>
              <a:t>á</a:t>
            </a:r>
            <a:r>
              <a:rPr lang="vi-VN" dirty="0" smtClean="0">
                <a:latin typeface="+mj-lt"/>
              </a:rPr>
              <a:t>nh t</a:t>
            </a:r>
            <a:r>
              <a:rPr lang="en-US" dirty="0">
                <a:latin typeface="+mj-lt"/>
              </a:rPr>
              <a:t>é</a:t>
            </a:r>
            <a:r>
              <a:rPr lang="vi-VN" dirty="0" smtClean="0">
                <a:latin typeface="+mj-lt"/>
              </a:rPr>
              <a:t>t </a:t>
            </a:r>
            <a:r>
              <a:rPr lang="vi-VN" dirty="0">
                <a:latin typeface="+mj-lt"/>
              </a:rPr>
              <a:t>được </a:t>
            </a:r>
            <a:r>
              <a:rPr lang="vi-VN" dirty="0" smtClean="0">
                <a:latin typeface="+mj-lt"/>
              </a:rPr>
              <a:t>l</a:t>
            </a:r>
            <a:r>
              <a:rPr lang="en-US" dirty="0">
                <a:latin typeface="+mj-lt"/>
              </a:rPr>
              <a:t>à</a:t>
            </a:r>
            <a:r>
              <a:rPr lang="vi-VN" dirty="0" smtClean="0">
                <a:latin typeface="+mj-lt"/>
              </a:rPr>
              <a:t>m </a:t>
            </a:r>
            <a:r>
              <a:rPr lang="vi-VN" dirty="0">
                <a:latin typeface="+mj-lt"/>
              </a:rPr>
              <a:t>từ gạo nếp, đỗ xanh, thịt lợn </a:t>
            </a:r>
            <a:r>
              <a:rPr lang="vi-VN" dirty="0" smtClean="0">
                <a:latin typeface="+mj-lt"/>
              </a:rPr>
              <a:t>v</a:t>
            </a:r>
            <a:r>
              <a:rPr lang="en-US" dirty="0">
                <a:latin typeface="+mj-lt"/>
              </a:rPr>
              <a:t>à</a:t>
            </a:r>
            <a:r>
              <a:rPr lang="vi-VN" dirty="0" smtClean="0">
                <a:latin typeface="+mj-lt"/>
              </a:rPr>
              <a:t> </a:t>
            </a:r>
            <a:r>
              <a:rPr lang="vi-VN" dirty="0">
                <a:latin typeface="+mj-lt"/>
              </a:rPr>
              <a:t>được </a:t>
            </a:r>
            <a:r>
              <a:rPr lang="vi-VN" dirty="0" smtClean="0">
                <a:latin typeface="+mj-lt"/>
              </a:rPr>
              <a:t>g</a:t>
            </a:r>
            <a:r>
              <a:rPr lang="en-US" dirty="0">
                <a:latin typeface="+mj-lt"/>
              </a:rPr>
              <a:t>ó</a:t>
            </a:r>
            <a:r>
              <a:rPr lang="vi-VN" dirty="0" smtClean="0">
                <a:latin typeface="+mj-lt"/>
              </a:rPr>
              <a:t>i </a:t>
            </a:r>
            <a:r>
              <a:rPr lang="vi-VN" dirty="0">
                <a:latin typeface="+mj-lt"/>
              </a:rPr>
              <a:t>bằng </a:t>
            </a:r>
            <a:r>
              <a:rPr lang="vi-VN" dirty="0" smtClean="0">
                <a:latin typeface="+mj-lt"/>
              </a:rPr>
              <a:t>l</a:t>
            </a:r>
            <a:r>
              <a:rPr lang="en-US" dirty="0">
                <a:latin typeface="+mj-lt"/>
              </a:rPr>
              <a:t>á</a:t>
            </a:r>
            <a:r>
              <a:rPr lang="vi-VN" dirty="0" smtClean="0">
                <a:latin typeface="+mj-lt"/>
              </a:rPr>
              <a:t> </a:t>
            </a:r>
            <a:r>
              <a:rPr lang="vi-VN" dirty="0">
                <a:latin typeface="+mj-lt"/>
              </a:rPr>
              <a:t>dong hoặc </a:t>
            </a:r>
            <a:r>
              <a:rPr lang="vi-VN" dirty="0" smtClean="0">
                <a:latin typeface="+mj-lt"/>
              </a:rPr>
              <a:t>l</a:t>
            </a:r>
            <a:r>
              <a:rPr lang="en-US" dirty="0">
                <a:latin typeface="+mj-lt"/>
              </a:rPr>
              <a:t>á</a:t>
            </a:r>
            <a:r>
              <a:rPr lang="vi-VN" dirty="0" smtClean="0">
                <a:latin typeface="+mj-lt"/>
              </a:rPr>
              <a:t> </a:t>
            </a:r>
            <a:r>
              <a:rPr lang="vi-VN" dirty="0">
                <a:latin typeface="+mj-lt"/>
              </a:rPr>
              <a:t>chuối.</a:t>
            </a:r>
          </a:p>
        </p:txBody>
      </p:sp>
    </p:spTree>
    <p:extLst>
      <p:ext uri="{BB962C8B-B14F-4D97-AF65-F5344CB8AC3E}">
        <p14:creationId xmlns:p14="http://schemas.microsoft.com/office/powerpoint/2010/main" val="41556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25A682-5519-4EEF-A5B8-273BF35DADC2}"/>
              </a:ext>
            </a:extLst>
          </p:cNvPr>
          <p:cNvSpPr>
            <a:spLocks noGrp="1"/>
          </p:cNvSpPr>
          <p:nvPr>
            <p:ph idx="1"/>
          </p:nvPr>
        </p:nvSpPr>
        <p:spPr>
          <a:xfrm>
            <a:off x="831604" y="2371231"/>
            <a:ext cx="11093334" cy="853844"/>
          </a:xfrm>
        </p:spPr>
        <p:txBody>
          <a:bodyPr/>
          <a:lstStyle/>
          <a:p>
            <a:r>
              <a:rPr lang="vi-VN" dirty="0"/>
              <a:t>3. Người lớn mong ước điều gì khi tặng bao lì xì cho trẻ em?</a:t>
            </a:r>
          </a:p>
        </p:txBody>
      </p:sp>
      <p:sp>
        <p:nvSpPr>
          <p:cNvPr id="4" name="Content Placeholder 2">
            <a:extLst>
              <a:ext uri="{FF2B5EF4-FFF2-40B4-BE49-F238E27FC236}">
                <a16:creationId xmlns:a16="http://schemas.microsoft.com/office/drawing/2014/main" xmlns="" id="{985FB268-5975-461C-88DF-62423DF4A229}"/>
              </a:ext>
            </a:extLst>
          </p:cNvPr>
          <p:cNvSpPr txBox="1">
            <a:spLocks/>
          </p:cNvSpPr>
          <p:nvPr/>
        </p:nvSpPr>
        <p:spPr>
          <a:xfrm>
            <a:off x="947718" y="3429000"/>
            <a:ext cx="11093334" cy="1570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b="1" dirty="0"/>
              <a:t>Trả lời: </a:t>
            </a:r>
            <a:r>
              <a:rPr lang="vi-VN" dirty="0"/>
              <a:t>Người lớn tặng bao lì xì cho </a:t>
            </a:r>
            <a:r>
              <a:rPr lang="vi-VN" dirty="0" smtClean="0"/>
              <a:t>tr</a:t>
            </a:r>
            <a:r>
              <a:rPr lang="en-US" dirty="0"/>
              <a:t>ẻ</a:t>
            </a:r>
            <a:r>
              <a:rPr lang="vi-VN" dirty="0" smtClean="0"/>
              <a:t> </a:t>
            </a:r>
            <a:r>
              <a:rPr lang="vi-VN" dirty="0"/>
              <a:t>em với mong ước các em sẽ mạnh khoẻ, giỏi giang.</a:t>
            </a:r>
          </a:p>
        </p:txBody>
      </p:sp>
    </p:spTree>
    <p:extLst>
      <p:ext uri="{BB962C8B-B14F-4D97-AF65-F5344CB8AC3E}">
        <p14:creationId xmlns:p14="http://schemas.microsoft.com/office/powerpoint/2010/main" val="14984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582</Words>
  <Application>Microsoft Office PowerPoint</Application>
  <PresentationFormat>Widescreen</PresentationFormat>
  <Paragraphs>112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HP001 4 hàng</vt:lpstr>
      <vt:lpstr>Times New Roman</vt:lpstr>
      <vt:lpstr>VNI-Avo</vt:lpstr>
      <vt:lpstr>Office Theme</vt:lpstr>
      <vt:lpstr>PowerPoint Presentation</vt:lpstr>
      <vt:lpstr>PowerPoint Presentation</vt:lpstr>
      <vt:lpstr>TẾT ĐẾN RỒI</vt:lpstr>
      <vt:lpstr>PowerPoint Presentation</vt:lpstr>
      <vt:lpstr>TẾT ĐẾN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MTBA</cp:lastModifiedBy>
  <cp:revision>29</cp:revision>
  <dcterms:created xsi:type="dcterms:W3CDTF">2021-07-08T01:33:34Z</dcterms:created>
  <dcterms:modified xsi:type="dcterms:W3CDTF">2022-01-10T03:00:49Z</dcterms:modified>
</cp:coreProperties>
</file>