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31"/>
  </p:notesMasterIdLst>
  <p:sldIdLst>
    <p:sldId id="357" r:id="rId2"/>
    <p:sldId id="358" r:id="rId3"/>
    <p:sldId id="360" r:id="rId4"/>
    <p:sldId id="400" r:id="rId5"/>
    <p:sldId id="399" r:id="rId6"/>
    <p:sldId id="363" r:id="rId7"/>
    <p:sldId id="401" r:id="rId8"/>
    <p:sldId id="402" r:id="rId9"/>
    <p:sldId id="403" r:id="rId10"/>
    <p:sldId id="366" r:id="rId11"/>
    <p:sldId id="365" r:id="rId12"/>
    <p:sldId id="404" r:id="rId13"/>
    <p:sldId id="367" r:id="rId14"/>
    <p:sldId id="368" r:id="rId15"/>
    <p:sldId id="369" r:id="rId16"/>
    <p:sldId id="370" r:id="rId17"/>
    <p:sldId id="371" r:id="rId18"/>
    <p:sldId id="393" r:id="rId19"/>
    <p:sldId id="405" r:id="rId20"/>
    <p:sldId id="372" r:id="rId21"/>
    <p:sldId id="374" r:id="rId22"/>
    <p:sldId id="396" r:id="rId23"/>
    <p:sldId id="406" r:id="rId24"/>
    <p:sldId id="379" r:id="rId25"/>
    <p:sldId id="409" r:id="rId26"/>
    <p:sldId id="380" r:id="rId27"/>
    <p:sldId id="408" r:id="rId28"/>
    <p:sldId id="410" r:id="rId29"/>
    <p:sldId id="381" r:id="rId30"/>
  </p:sldIdLst>
  <p:sldSz cx="6858000" cy="5143500"/>
  <p:notesSz cx="6858000" cy="9144000"/>
  <p:embeddedFontLst>
    <p:embeddedFont>
      <p:font typeface="Montserrat" panose="02000505000000020004" pitchFamily="2" charset="0"/>
      <p:regular r:id="rId32"/>
    </p:embeddedFont>
    <p:embeddedFont>
      <p:font typeface="Kalam" panose="020B0604020202020204" charset="0"/>
      <p:regular r:id="rId33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182C4"/>
    <a:srgbClr val="7EA131"/>
    <a:srgbClr val="B7D574"/>
    <a:srgbClr val="FFCC00"/>
    <a:srgbClr val="FACD94"/>
    <a:srgbClr val="CC7500"/>
    <a:srgbClr val="1E5CC1"/>
    <a:srgbClr val="FB5B53"/>
    <a:srgbClr val="FB4C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88" autoAdjust="0"/>
    <p:restoredTop sz="94364" autoAdjust="0"/>
  </p:normalViewPr>
  <p:slideViewPr>
    <p:cSldViewPr snapToGrid="0">
      <p:cViewPr varScale="1">
        <p:scale>
          <a:sx n="98" d="100"/>
          <a:sy n="98" d="100"/>
        </p:scale>
        <p:origin x="11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778328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5" Type="http://schemas.microsoft.com/office/2007/relationships/hdphoto" Target="../media/hdphoto7.wdp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=""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4690" y="1658678"/>
            <a:ext cx="18257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B5B53"/>
                </a:solidFill>
                <a:latin typeface="UTM Cookies" panose="02040603050506020204" pitchFamily="18" charset="0"/>
              </a:rPr>
              <a:t>HÀNH TINH XANH CỦA EM</a:t>
            </a:r>
            <a:endParaRPr lang="en-US" sz="4000" dirty="0">
              <a:solidFill>
                <a:srgbClr val="FB5B53"/>
              </a:solidFill>
              <a:latin typeface="UTM Cookies" panose="020406030505060202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2022374" y="471948"/>
            <a:ext cx="4350836" cy="4260536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20737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/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4" y="793687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0224" y="1405704"/>
            <a:ext cx="5996762" cy="495457"/>
            <a:chOff x="460224" y="1435196"/>
            <a:chExt cx="5996762" cy="495457"/>
          </a:xfrm>
        </p:grpSpPr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5996762" cy="495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000" dirty="0">
                  <a:latin typeface="UTM Avo" panose="02040603050506020204" pitchFamily="18" charset="0"/>
                </a:rPr>
                <a:t>     </a:t>
              </a:r>
              <a:r>
                <a:rPr lang="en-US" sz="2000" dirty="0" err="1" smtClean="0">
                  <a:latin typeface="UTM Avo" panose="02040603050506020204" pitchFamily="18" charset="0"/>
                </a:rPr>
                <a:t>sửa</a:t>
              </a:r>
              <a:r>
                <a:rPr lang="en-US" sz="2000" dirty="0" smtClean="0">
                  <a:latin typeface="UTM Avo" panose="02040603050506020204" pitchFamily="18" charset="0"/>
                </a:rPr>
                <a:t> </a:t>
              </a:r>
              <a:r>
                <a:rPr lang="en-US" sz="2000" dirty="0" err="1" smtClean="0">
                  <a:latin typeface="UTM Avo" panose="02040603050506020204" pitchFamily="18" charset="0"/>
                </a:rPr>
                <a:t>soạn</a:t>
              </a:r>
              <a:endParaRPr lang="vi-VN" sz="200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60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1941306" y="1405704"/>
            <a:ext cx="4515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chuẩn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bị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sắp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đặt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thứ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để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làm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việc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gì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đó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60224" y="2321627"/>
            <a:ext cx="1571463" cy="495457"/>
            <a:chOff x="460224" y="1435196"/>
            <a:chExt cx="1571463" cy="495457"/>
          </a:xfrm>
        </p:grpSpPr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1571463" cy="495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000" dirty="0">
                  <a:latin typeface="UTM Avo" panose="02040603050506020204" pitchFamily="18" charset="0"/>
                </a:rPr>
                <a:t>     </a:t>
              </a:r>
              <a:r>
                <a:rPr lang="en-US" sz="2000" dirty="0" err="1" smtClean="0">
                  <a:latin typeface="UTM Avo" panose="02040603050506020204" pitchFamily="18" charset="0"/>
                </a:rPr>
                <a:t>thút</a:t>
              </a:r>
              <a:r>
                <a:rPr lang="en-US" sz="2000" dirty="0" smtClean="0">
                  <a:latin typeface="UTM Avo" panose="02040603050506020204" pitchFamily="18" charset="0"/>
                </a:rPr>
                <a:t> </a:t>
              </a:r>
              <a:r>
                <a:rPr lang="en-US" sz="2000" dirty="0" err="1" smtClean="0">
                  <a:latin typeface="UTM Avo" panose="02040603050506020204" pitchFamily="18" charset="0"/>
                </a:rPr>
                <a:t>thít</a:t>
              </a:r>
              <a:endParaRPr lang="vi-VN" sz="2000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60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1941306" y="2334597"/>
            <a:ext cx="4515680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tiếng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khóc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nhỏ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ngắt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quãng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02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451258"/>
            <a:ext cx="3042331" cy="728662"/>
            <a:chOff x="495299" y="451258"/>
            <a:chExt cx="3042331" cy="728662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37838" y="1086464"/>
            <a:ext cx="61612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UTM Avo" panose="02040603050506020204" pitchFamily="18" charset="0"/>
              </a:rPr>
              <a:t>1. </a:t>
            </a:r>
            <a:r>
              <a:rPr lang="en-US" sz="2000" dirty="0" err="1" smtClean="0">
                <a:latin typeface="UTM Avo" panose="02040603050506020204" pitchFamily="18" charset="0"/>
              </a:rPr>
              <a:t>Nói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tiếp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câu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tả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cảnh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mùa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xuân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trong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công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viên</a:t>
            </a:r>
            <a:endParaRPr lang="vi-VN" sz="2000" dirty="0">
              <a:latin typeface="UTM Avo" panose="0204060305050602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578211" y="2102127"/>
            <a:ext cx="599676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    </a:t>
            </a:r>
            <a:r>
              <a:rPr lang="en-US" sz="2000" dirty="0" smtClean="0">
                <a:latin typeface="UTM Avo" panose="02040603050506020204" pitchFamily="18" charset="0"/>
              </a:rPr>
              <a:t>a)</a:t>
            </a:r>
            <a:r>
              <a:rPr lang="vi-VN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Cỏ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endParaRPr lang="vi-VN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1626674" y="2102127"/>
            <a:ext cx="4515680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ừng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tỉnh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sau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giấc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ngủ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đông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519218" y="2614927"/>
            <a:ext cx="201750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     </a:t>
            </a:r>
            <a:r>
              <a:rPr lang="en-US" sz="2000" dirty="0" smtClean="0">
                <a:latin typeface="UTM Avo" panose="02040603050506020204" pitchFamily="18" charset="0"/>
              </a:rPr>
              <a:t>b) </a:t>
            </a:r>
            <a:r>
              <a:rPr lang="en-US" sz="2000" dirty="0" err="1" smtClean="0">
                <a:latin typeface="UTM Avo" panose="02040603050506020204" pitchFamily="18" charset="0"/>
              </a:rPr>
              <a:t>Đàn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én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endParaRPr lang="vi-VN" sz="2000" dirty="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2167449" y="2618065"/>
            <a:ext cx="4515680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ừ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phương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Nam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trở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về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519217" y="3117790"/>
            <a:ext cx="201750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     </a:t>
            </a:r>
            <a:r>
              <a:rPr lang="en-US" sz="2000" dirty="0">
                <a:latin typeface="UTM Avo" panose="02040603050506020204" pitchFamily="18" charset="0"/>
              </a:rPr>
              <a:t>c</a:t>
            </a:r>
            <a:r>
              <a:rPr lang="en-US" sz="2000" dirty="0" smtClean="0">
                <a:latin typeface="UTM Avo" panose="02040603050506020204" pitchFamily="18" charset="0"/>
              </a:rPr>
              <a:t>) </a:t>
            </a:r>
            <a:r>
              <a:rPr lang="en-US" sz="2000" dirty="0" err="1" smtClean="0">
                <a:latin typeface="UTM Avo" panose="02040603050506020204" pitchFamily="18" charset="0"/>
              </a:rPr>
              <a:t>Trẻ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em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endParaRPr lang="vi-VN" sz="2000" dirty="0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2069125" y="3119635"/>
            <a:ext cx="45156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chơi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đùa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dưới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ánh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mặt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trời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ấm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áp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70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4" grpId="0"/>
      <p:bldP spid="19" grpId="0"/>
      <p:bldP spid="22" grpId="0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451258"/>
            <a:ext cx="3042331" cy="728662"/>
            <a:chOff x="495299" y="451258"/>
            <a:chExt cx="3042331" cy="728662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37838" y="1086464"/>
            <a:ext cx="61612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UTM Avo" panose="02040603050506020204" pitchFamily="18" charset="0"/>
              </a:rPr>
              <a:t>4. </a:t>
            </a:r>
            <a:r>
              <a:rPr lang="en-US" sz="2000" dirty="0" err="1" smtClean="0">
                <a:latin typeface="UTM Avo" panose="02040603050506020204" pitchFamily="18" charset="0"/>
              </a:rPr>
              <a:t>Thay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lời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chim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én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nói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lời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nhắn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nhủ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đến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các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bạn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nhỏ</a:t>
            </a:r>
            <a:r>
              <a:rPr lang="en-US" sz="2000" dirty="0" smtClean="0">
                <a:latin typeface="UTM Avo" panose="02040603050506020204" pitchFamily="18" charset="0"/>
              </a:rPr>
              <a:t>.</a:t>
            </a:r>
            <a:endParaRPr lang="vi-VN" sz="2000" dirty="0">
              <a:latin typeface="UTM Avo" panose="0204060305050602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4600160" y="-641073"/>
            <a:ext cx="4515680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ừng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tỉnh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sau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giấc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ngủ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đông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5122" name="Picture 2" descr="Chim Én Hình ảnh | Định dạng hình ảnh PNG 400202120| vn.lovepik.com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72" b="89877" l="2674" r="90000">
                        <a14:foregroundMark x1="65930" y1="71272" x2="81163" y2="667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0067">
            <a:off x="628482" y="2353992"/>
            <a:ext cx="2683743" cy="228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3077030" y="1757258"/>
            <a:ext cx="3422094" cy="1248229"/>
          </a:xfrm>
          <a:prstGeom prst="wedgeEllipseCallout">
            <a:avLst>
              <a:gd name="adj1" fmla="val -47501"/>
              <a:gd name="adj2" fmla="val 68314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Các</a:t>
            </a:r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bạn</a:t>
            </a:r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ơi</a:t>
            </a:r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đừng</a:t>
            </a:r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giẫm</a:t>
            </a:r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lên</a:t>
            </a:r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cỏ</a:t>
            </a:r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  <a:endParaRPr lang="en-US" sz="20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30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49644" y="294968"/>
            <a:ext cx="2798727" cy="887228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923387" y="627964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err="1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Luyện</a:t>
              </a: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73337" y="830235"/>
            <a:ext cx="6273269" cy="95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UTM Avo" panose="02040603050506020204" pitchFamily="18" charset="0"/>
              </a:rPr>
              <a:t>1. </a:t>
            </a:r>
            <a:r>
              <a:rPr lang="en-US" sz="2000" dirty="0" err="1" smtClean="0">
                <a:latin typeface="UTM Avo" panose="02040603050506020204" pitchFamily="18" charset="0"/>
              </a:rPr>
              <a:t>Tìm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những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từ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ngữ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cho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biết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tâm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trạng</a:t>
            </a:r>
            <a:r>
              <a:rPr lang="en-US" sz="2000" dirty="0" smtClean="0">
                <a:latin typeface="UTM Avo" panose="02040603050506020204" pitchFamily="18" charset="0"/>
              </a:rPr>
              <a:t>, </a:t>
            </a:r>
            <a:r>
              <a:rPr lang="en-US" sz="2000" dirty="0" err="1" smtClean="0">
                <a:latin typeface="UTM Avo" panose="02040603050506020204" pitchFamily="18" charset="0"/>
              </a:rPr>
              <a:t>cảm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xúc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của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cỏ</a:t>
            </a:r>
            <a:r>
              <a:rPr lang="en-US" sz="2000" dirty="0" smtClean="0">
                <a:latin typeface="UTM Avo" panose="02040603050506020204" pitchFamily="18" charset="0"/>
              </a:rPr>
              <a:t> non.</a:t>
            </a:r>
            <a:endParaRPr lang="vi-VN" sz="2000" dirty="0"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135879" y="1780560"/>
            <a:ext cx="29750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khóc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thút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thít</a:t>
            </a:r>
            <a:endParaRPr lang="en-US" sz="2000" dirty="0">
              <a:solidFill>
                <a:srgbClr val="C0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khóc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nấc</a:t>
            </a:r>
            <a:endParaRPr lang="en-US" sz="2000" dirty="0" smtClean="0">
              <a:solidFill>
                <a:srgbClr val="C0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n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hoẻn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miệng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cười</a:t>
            </a:r>
            <a:endParaRPr lang="vi-VN" sz="20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84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2800" b="1" dirty="0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3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9" name="Picture 2">
            <a:extLst>
              <a:ext uri="{FF2B5EF4-FFF2-40B4-BE49-F238E27FC236}">
                <a16:creationId xmlns="" xmlns:a16="http://schemas.microsoft.com/office/drawing/2014/main" id="{C142A06D-6A13-4C98-BDFE-1220BF5C3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77" y="3197640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14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39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14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1734775" y="510748"/>
            <a:ext cx="4672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CỎ NON CƯỜI RỒI</a:t>
            </a:r>
            <a:endParaRPr lang="en-US" sz="40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48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52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57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2862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703872" y="591824"/>
            <a:ext cx="4635536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Cỏ</a:t>
            </a:r>
            <a:r>
              <a:rPr lang="en-US" sz="24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non </a:t>
            </a:r>
            <a:r>
              <a:rPr lang="en-US" sz="24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cười</a:t>
            </a:r>
            <a:r>
              <a:rPr lang="en-US" sz="24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rồi</a:t>
            </a:r>
            <a:endParaRPr lang="en-US" sz="24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31147" y="648185"/>
            <a:ext cx="199775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1. </a:t>
            </a:r>
            <a:r>
              <a:rPr lang="en-US" sz="1800" dirty="0" err="1" smtClean="0">
                <a:latin typeface="UTM Avo" panose="02040603050506020204" pitchFamily="18" charset="0"/>
              </a:rPr>
              <a:t>Nghe</a:t>
            </a:r>
            <a:r>
              <a:rPr lang="en-US" sz="1800" dirty="0" smtClean="0">
                <a:latin typeface="UTM Avo" panose="02040603050506020204" pitchFamily="18" charset="0"/>
              </a:rPr>
              <a:t> – </a:t>
            </a:r>
            <a:r>
              <a:rPr lang="en-US" sz="1800" dirty="0" err="1" smtClean="0">
                <a:latin typeface="UTM Avo" panose="02040603050506020204" pitchFamily="18" charset="0"/>
              </a:rPr>
              <a:t>viết</a:t>
            </a:r>
            <a:r>
              <a:rPr lang="en-US" sz="1800" dirty="0" smtClean="0">
                <a:latin typeface="UTM Avo" panose="02040603050506020204" pitchFamily="18" charset="0"/>
              </a:rPr>
              <a:t>: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21597" y="1371334"/>
            <a:ext cx="601546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  </a:t>
            </a:r>
            <a:r>
              <a:rPr lang="en-US" sz="1800" dirty="0" err="1" smtClean="0">
                <a:latin typeface="UTM Avo" panose="02040603050506020204" pitchFamily="18" charset="0"/>
              </a:rPr>
              <a:t>Én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nâu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gọi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các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của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mình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smtClean="0">
                <a:latin typeface="UTM Avo" panose="02040603050506020204" pitchFamily="18" charset="0"/>
              </a:rPr>
              <a:t>đến. </a:t>
            </a:r>
            <a:r>
              <a:rPr lang="en-US" sz="1800" dirty="0" err="1">
                <a:latin typeface="UTM Avo" panose="02040603050506020204" pitchFamily="18" charset="0"/>
              </a:rPr>
              <a:t>Suốt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đêm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cả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đàn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tìm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cỏ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khô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tết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thành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dòng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chữ</a:t>
            </a:r>
            <a:r>
              <a:rPr lang="en-US" sz="1800" dirty="0" smtClean="0">
                <a:latin typeface="UTM Avo" panose="02040603050506020204" pitchFamily="18" charset="0"/>
              </a:rPr>
              <a:t>: </a:t>
            </a:r>
            <a:r>
              <a:rPr lang="en-US" sz="1800" dirty="0">
                <a:latin typeface="UTM Avo" panose="02040603050506020204" pitchFamily="18" charset="0"/>
              </a:rPr>
              <a:t>“</a:t>
            </a:r>
            <a:r>
              <a:rPr lang="en-US" sz="1800" dirty="0" err="1">
                <a:latin typeface="UTM Avo" panose="02040603050506020204" pitchFamily="18" charset="0"/>
              </a:rPr>
              <a:t>Không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giẫm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chân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cỏ</a:t>
            </a:r>
            <a:r>
              <a:rPr lang="en-US" sz="1800" dirty="0" smtClean="0">
                <a:latin typeface="UTM Avo" panose="02040603050506020204" pitchFamily="18" charset="0"/>
              </a:rPr>
              <a:t>!”, </a:t>
            </a:r>
            <a:r>
              <a:rPr lang="en-US" sz="1800" dirty="0" err="1" smtClean="0">
                <a:latin typeface="UTM Avo" panose="02040603050506020204" pitchFamily="18" charset="0"/>
              </a:rPr>
              <a:t>rồi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đặt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trên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bãi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cỏ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Xong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việc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én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tươi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cười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bảo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cỏ</a:t>
            </a:r>
            <a:r>
              <a:rPr lang="en-US" sz="1800" dirty="0">
                <a:latin typeface="UTM Avo" panose="02040603050506020204" pitchFamily="18" charset="0"/>
              </a:rPr>
              <a:t> non: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    -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nay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yên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tâm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rồi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Không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còn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ai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giẫm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nữa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đâu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422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2028828" y="618785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dễ viết sai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2330556" y="1994939"/>
            <a:ext cx="2717694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giẫm</a:t>
            </a:r>
            <a:endParaRPr lang="vi-VN" sz="2400" dirty="0"/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2500232" y="2238631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2330556" y="1418947"/>
            <a:ext cx="2717694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suốt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đêm</a:t>
            </a:r>
            <a:endParaRPr lang="vi-VN" sz="2400" dirty="0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2500232" y="1682303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385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11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ent Writing (#4) | Free SVG">
            <a:extLst>
              <a:ext uri="{FF2B5EF4-FFF2-40B4-BE49-F238E27FC236}">
                <a16:creationId xmlns="" xmlns:a16="http://schemas.microsoft.com/office/drawing/2014/main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5" y="1900846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017C045-E5BF-4237-86E5-69A18ABEAC01}"/>
              </a:ext>
            </a:extLst>
          </p:cNvPr>
          <p:cNvSpPr txBox="1"/>
          <p:nvPr/>
        </p:nvSpPr>
        <p:spPr>
          <a:xfrm>
            <a:off x="746083" y="1309021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bài vào vở ô li</a:t>
            </a:r>
            <a:endParaRPr lang="en-US" sz="20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746081" y="548161"/>
            <a:ext cx="5365827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 BÀI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51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71948" y="605623"/>
            <a:ext cx="592885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2.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Chọn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smtClean="0">
                <a:latin typeface="UTM Avo" panose="02040603050506020204" pitchFamily="18" charset="0"/>
              </a:rPr>
              <a:t>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hoặc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ngh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thay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cho</a:t>
            </a:r>
            <a:r>
              <a:rPr lang="en-US" sz="1800" dirty="0" smtClean="0">
                <a:latin typeface="UTM Avo" panose="02040603050506020204" pitchFamily="18" charset="0"/>
              </a:rPr>
              <a:t> ô </a:t>
            </a:r>
            <a:r>
              <a:rPr lang="en-US" sz="1800" dirty="0" err="1" smtClean="0">
                <a:latin typeface="UTM Avo" panose="02040603050506020204" pitchFamily="18" charset="0"/>
              </a:rPr>
              <a:t>vuông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   </a:t>
            </a:r>
            <a:r>
              <a:rPr lang="en-US" sz="1800" dirty="0" err="1" smtClean="0">
                <a:latin typeface="UTM Avo" panose="02040603050506020204" pitchFamily="18" charset="0"/>
              </a:rPr>
              <a:t>Buổi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sớm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muôn</a:t>
            </a:r>
            <a:r>
              <a:rPr lang="en-US" sz="1800" dirty="0" smtClean="0">
                <a:latin typeface="UTM Avo" panose="02040603050506020204" pitchFamily="18" charset="0"/>
              </a:rPr>
              <a:t>  </a:t>
            </a:r>
            <a:r>
              <a:rPr lang="en-US" sz="1800" dirty="0" err="1" smtClean="0">
                <a:latin typeface="UTM Avo" panose="02040603050506020204" pitchFamily="18" charset="0"/>
              </a:rPr>
              <a:t>ngh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ìn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giọt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sương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đọng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trên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ngọn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cỏ</a:t>
            </a:r>
            <a:r>
              <a:rPr lang="en-US" sz="1800" dirty="0" smtClean="0">
                <a:latin typeface="UTM Avo" panose="02040603050506020204" pitchFamily="18" charset="0"/>
              </a:rPr>
              <a:t> long </a:t>
            </a:r>
            <a:r>
              <a:rPr lang="en-US" sz="1800" dirty="0" err="1" smtClean="0">
                <a:latin typeface="UTM Avo" panose="02040603050506020204" pitchFamily="18" charset="0"/>
              </a:rPr>
              <a:t>lánh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như</a:t>
            </a:r>
            <a:r>
              <a:rPr lang="en-US" sz="1800" dirty="0" smtClean="0">
                <a:latin typeface="UTM Avo" panose="02040603050506020204" pitchFamily="18" charset="0"/>
              </a:rPr>
              <a:t>   ng  </a:t>
            </a:r>
            <a:r>
              <a:rPr lang="en-US" sz="1800" dirty="0" err="1" smtClean="0">
                <a:latin typeface="UTM Avo" panose="02040603050506020204" pitchFamily="18" charset="0"/>
              </a:rPr>
              <a:t>ọc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931244" y="1122637"/>
            <a:ext cx="569040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161071" y="1538460"/>
            <a:ext cx="526026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91916" y="1067937"/>
            <a:ext cx="705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ngh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20066" y="1493215"/>
            <a:ext cx="559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71948" y="2140385"/>
            <a:ext cx="592885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3</a:t>
            </a:r>
            <a:r>
              <a:rPr lang="en-US" sz="1800" b="1" dirty="0" smtClean="0">
                <a:latin typeface="UTM Avo" panose="02040603050506020204" pitchFamily="18" charset="0"/>
              </a:rPr>
              <a:t>.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Chọn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tr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hoặc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ch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thay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cho</a:t>
            </a:r>
            <a:r>
              <a:rPr lang="en-US" sz="1800" dirty="0" smtClean="0">
                <a:latin typeface="UTM Avo" panose="02040603050506020204" pitchFamily="18" charset="0"/>
              </a:rPr>
              <a:t> ô </a:t>
            </a:r>
            <a:r>
              <a:rPr lang="en-US" sz="1800" dirty="0" err="1" smtClean="0">
                <a:latin typeface="UTM Avo" panose="02040603050506020204" pitchFamily="18" charset="0"/>
              </a:rPr>
              <a:t>vuông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         </a:t>
            </a:r>
            <a:r>
              <a:rPr lang="en-US" sz="1800" dirty="0" err="1" smtClean="0">
                <a:latin typeface="UTM Avo" panose="02040603050506020204" pitchFamily="18" charset="0"/>
              </a:rPr>
              <a:t>Đồng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làng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vương</a:t>
            </a:r>
            <a:r>
              <a:rPr lang="en-US" sz="1800" dirty="0" smtClean="0">
                <a:latin typeface="UTM Avo" panose="02040603050506020204" pitchFamily="18" charset="0"/>
              </a:rPr>
              <a:t>  </a:t>
            </a:r>
            <a:r>
              <a:rPr lang="en-US" sz="1800" dirty="0" err="1" smtClean="0">
                <a:latin typeface="UTM Avo" panose="02040603050506020204" pitchFamily="18" charset="0"/>
              </a:rPr>
              <a:t>ch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út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heo</a:t>
            </a:r>
            <a:r>
              <a:rPr lang="en-US" sz="1800" dirty="0" smtClean="0">
                <a:latin typeface="UTM Avo" panose="02040603050506020204" pitchFamily="18" charset="0"/>
              </a:rPr>
              <a:t> may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 </a:t>
            </a:r>
            <a:r>
              <a:rPr lang="en-US" sz="1800" dirty="0" err="1" smtClean="0">
                <a:latin typeface="UTM Avo" panose="02040603050506020204" pitchFamily="18" charset="0"/>
              </a:rPr>
              <a:t>Mầm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cây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tỉnh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giấc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vườn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đầy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tiếng</a:t>
            </a:r>
            <a:r>
              <a:rPr lang="en-US" sz="1800" dirty="0" smtClean="0">
                <a:latin typeface="UTM Avo" panose="02040603050506020204" pitchFamily="18" charset="0"/>
              </a:rPr>
              <a:t>  </a:t>
            </a:r>
            <a:r>
              <a:rPr lang="en-US" sz="1800" dirty="0" err="1" smtClean="0">
                <a:latin typeface="UTM Avo" panose="02040603050506020204" pitchFamily="18" charset="0"/>
              </a:rPr>
              <a:t>ch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im</a:t>
            </a:r>
            <a:endParaRPr lang="en-US" sz="18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        </a:t>
            </a:r>
            <a:r>
              <a:rPr lang="en-US" sz="1800" dirty="0" err="1" smtClean="0">
                <a:latin typeface="UTM Avo" panose="02040603050506020204" pitchFamily="18" charset="0"/>
              </a:rPr>
              <a:t>Hạt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mưa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mải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miết</a:t>
            </a:r>
            <a:r>
              <a:rPr lang="en-US" sz="1800" dirty="0" smtClean="0">
                <a:latin typeface="UTM Avo" panose="02040603050506020204" pitchFamily="18" charset="0"/>
              </a:rPr>
              <a:t>  </a:t>
            </a:r>
            <a:r>
              <a:rPr lang="en-US" sz="1800" dirty="0" err="1" smtClean="0">
                <a:latin typeface="UTM Avo" panose="02040603050506020204" pitchFamily="18" charset="0"/>
              </a:rPr>
              <a:t>tr</a:t>
            </a:r>
            <a:r>
              <a:rPr lang="en-US" sz="1800" dirty="0" smtClean="0">
                <a:latin typeface="UTM Avo" panose="02040603050506020204" pitchFamily="18" charset="0"/>
              </a:rPr>
              <a:t>  </a:t>
            </a:r>
            <a:r>
              <a:rPr lang="en-US" sz="1800" dirty="0" err="1" smtClean="0">
                <a:latin typeface="UTM Avo" panose="02040603050506020204" pitchFamily="18" charset="0"/>
              </a:rPr>
              <a:t>ốn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tìm</a:t>
            </a:r>
            <a:endParaRPr lang="en-US" sz="18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  </a:t>
            </a:r>
            <a:r>
              <a:rPr lang="en-US" sz="1800" dirty="0" err="1" smtClean="0">
                <a:latin typeface="UTM Avo" panose="02040603050506020204" pitchFamily="18" charset="0"/>
              </a:rPr>
              <a:t>Cây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đào</a:t>
            </a:r>
            <a:r>
              <a:rPr lang="en-US" sz="1800" dirty="0" smtClean="0">
                <a:latin typeface="UTM Avo" panose="02040603050506020204" pitchFamily="18" charset="0"/>
              </a:rPr>
              <a:t>  </a:t>
            </a:r>
            <a:r>
              <a:rPr lang="en-US" sz="1800" dirty="0" err="1" smtClean="0">
                <a:latin typeface="UTM Avo" panose="02040603050506020204" pitchFamily="18" charset="0"/>
              </a:rPr>
              <a:t>tr</a:t>
            </a:r>
            <a:r>
              <a:rPr lang="en-US" sz="1800" dirty="0" smtClean="0">
                <a:latin typeface="UTM Avo" panose="02040603050506020204" pitchFamily="18" charset="0"/>
              </a:rPr>
              <a:t>  </a:t>
            </a:r>
            <a:r>
              <a:rPr lang="en-US" sz="1800" dirty="0" err="1" smtClean="0">
                <a:latin typeface="UTM Avo" panose="02040603050506020204" pitchFamily="18" charset="0"/>
              </a:rPr>
              <a:t>ước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cửa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lim</a:t>
            </a:r>
            <a:r>
              <a:rPr lang="en-US" sz="1800" dirty="0" smtClean="0">
                <a:latin typeface="UTM Avo" panose="02040603050506020204" pitchFamily="18" charset="0"/>
              </a:rPr>
              <a:t> dim </a:t>
            </a:r>
            <a:r>
              <a:rPr lang="en-US" sz="1800" dirty="0" err="1" smtClean="0">
                <a:latin typeface="UTM Avo" panose="02040603050506020204" pitchFamily="18" charset="0"/>
              </a:rPr>
              <a:t>mắt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cười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  <a:endParaRPr lang="en-US" sz="1800" dirty="0">
              <a:latin typeface="UTM Avo" panose="020406030505060202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320138" y="2658191"/>
            <a:ext cx="400251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80810" y="2625925"/>
            <a:ext cx="491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779406" y="3072897"/>
            <a:ext cx="400251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289403" y="3480797"/>
            <a:ext cx="352933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720614" y="3018403"/>
            <a:ext cx="517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99235" y="3458363"/>
            <a:ext cx="558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903054" y="3879625"/>
            <a:ext cx="352933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903054" y="3847359"/>
            <a:ext cx="558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60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animBg="1"/>
      <p:bldP spid="8" grpId="0" animBg="1"/>
      <p:bldP spid="3" grpId="0"/>
      <p:bldP spid="4" grpId="0"/>
      <p:bldP spid="10" grpId="0" uiExpand="1" build="p"/>
      <p:bldP spid="11" grpId="0" animBg="1"/>
      <p:bldP spid="12" grpId="0"/>
      <p:bldP spid="13" grpId="0" animBg="1"/>
      <p:bldP spid="14" grpId="0" animBg="1"/>
      <p:bldP spid="15" grpId="0"/>
      <p:bldP spid="16" grpId="0"/>
      <p:bldP spid="17" grpId="0" animBg="1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71948" y="605623"/>
            <a:ext cx="592885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2.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Chọn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smtClean="0">
                <a:latin typeface="UTM Avo" panose="02040603050506020204" pitchFamily="18" charset="0"/>
              </a:rPr>
              <a:t>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hoặc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ngh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thay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cho</a:t>
            </a:r>
            <a:r>
              <a:rPr lang="en-US" sz="1800" dirty="0" smtClean="0">
                <a:latin typeface="UTM Avo" panose="02040603050506020204" pitchFamily="18" charset="0"/>
              </a:rPr>
              <a:t> ô </a:t>
            </a:r>
            <a:r>
              <a:rPr lang="en-US" sz="1800" dirty="0" err="1" smtClean="0">
                <a:latin typeface="UTM Avo" panose="02040603050506020204" pitchFamily="18" charset="0"/>
              </a:rPr>
              <a:t>vuông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   </a:t>
            </a:r>
            <a:r>
              <a:rPr lang="en-US" sz="1800" dirty="0" err="1" smtClean="0">
                <a:latin typeface="UTM Avo" panose="02040603050506020204" pitchFamily="18" charset="0"/>
              </a:rPr>
              <a:t>Buổi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sớm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muôn</a:t>
            </a:r>
            <a:r>
              <a:rPr lang="en-US" sz="1800" dirty="0" smtClean="0">
                <a:latin typeface="UTM Avo" panose="02040603050506020204" pitchFamily="18" charset="0"/>
              </a:rPr>
              <a:t>  </a:t>
            </a:r>
            <a:r>
              <a:rPr lang="en-US" sz="1800" dirty="0" err="1" smtClean="0">
                <a:latin typeface="UTM Avo" panose="02040603050506020204" pitchFamily="18" charset="0"/>
              </a:rPr>
              <a:t>ngh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ìn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giọt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sương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đọng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trên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ngọn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cỏ</a:t>
            </a:r>
            <a:r>
              <a:rPr lang="en-US" sz="1800" dirty="0" smtClean="0">
                <a:latin typeface="UTM Avo" panose="02040603050506020204" pitchFamily="18" charset="0"/>
              </a:rPr>
              <a:t> long </a:t>
            </a:r>
            <a:r>
              <a:rPr lang="en-US" sz="1800" dirty="0" err="1" smtClean="0">
                <a:latin typeface="UTM Avo" panose="02040603050506020204" pitchFamily="18" charset="0"/>
              </a:rPr>
              <a:t>lánh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như</a:t>
            </a:r>
            <a:r>
              <a:rPr lang="en-US" sz="1800" dirty="0" smtClean="0">
                <a:latin typeface="UTM Avo" panose="02040603050506020204" pitchFamily="18" charset="0"/>
              </a:rPr>
              <a:t>   ng  </a:t>
            </a:r>
            <a:r>
              <a:rPr lang="en-US" sz="1800" dirty="0" err="1" smtClean="0">
                <a:latin typeface="UTM Avo" panose="02040603050506020204" pitchFamily="18" charset="0"/>
              </a:rPr>
              <a:t>ọc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931244" y="1122637"/>
            <a:ext cx="569040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161071" y="1538460"/>
            <a:ext cx="526026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91916" y="1067937"/>
            <a:ext cx="705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ngh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20066" y="1493215"/>
            <a:ext cx="559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71948" y="2140385"/>
            <a:ext cx="59288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3</a:t>
            </a:r>
            <a:r>
              <a:rPr lang="en-US" sz="1800" b="1" dirty="0" smtClean="0">
                <a:latin typeface="UTM Avo" panose="02040603050506020204" pitchFamily="18" charset="0"/>
              </a:rPr>
              <a:t>.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Chọn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êt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hoặc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êch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thay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cho</a:t>
            </a:r>
            <a:r>
              <a:rPr lang="en-US" sz="1800" dirty="0" smtClean="0">
                <a:latin typeface="UTM Avo" panose="02040603050506020204" pitchFamily="18" charset="0"/>
              </a:rPr>
              <a:t> ô </a:t>
            </a:r>
            <a:r>
              <a:rPr lang="en-US" sz="1800" dirty="0" err="1" smtClean="0">
                <a:latin typeface="UTM Avo" panose="02040603050506020204" pitchFamily="18" charset="0"/>
              </a:rPr>
              <a:t>vuông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800" dirty="0" err="1" smtClean="0">
                <a:latin typeface="UTM Avo" panose="02040603050506020204" pitchFamily="18" charset="0"/>
              </a:rPr>
              <a:t>Vui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như</a:t>
            </a:r>
            <a:r>
              <a:rPr lang="en-US" sz="1800" dirty="0" smtClean="0">
                <a:latin typeface="UTM Avo" panose="02040603050506020204" pitchFamily="18" charset="0"/>
              </a:rPr>
              <a:t> T  </a:t>
            </a:r>
            <a:r>
              <a:rPr lang="en-US" sz="1800" dirty="0" err="1" smtClean="0">
                <a:latin typeface="UTM Avo" panose="02040603050506020204" pitchFamily="18" charset="0"/>
              </a:rPr>
              <a:t>ết</a:t>
            </a:r>
            <a:r>
              <a:rPr lang="en-US" sz="1800" dirty="0" smtClean="0">
                <a:latin typeface="UTM Avo" panose="02040603050506020204" pitchFamily="18" charset="0"/>
              </a:rPr>
              <a:t>   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800" dirty="0" err="1" smtClean="0">
                <a:latin typeface="UTM Avo" panose="02040603050506020204" pitchFamily="18" charset="0"/>
              </a:rPr>
              <a:t>Ếch</a:t>
            </a:r>
            <a:r>
              <a:rPr lang="en-US" sz="1800" dirty="0" smtClean="0">
                <a:latin typeface="UTM Avo" panose="02040603050506020204" pitchFamily="18" charset="0"/>
              </a:rPr>
              <a:t>   </a:t>
            </a:r>
            <a:r>
              <a:rPr lang="en-US" sz="1800" dirty="0" err="1" smtClean="0">
                <a:latin typeface="UTM Avo" panose="02040603050506020204" pitchFamily="18" charset="0"/>
              </a:rPr>
              <a:t>kêu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uôm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uôm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ao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chuôm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đấy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nước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800" dirty="0" err="1" smtClean="0">
                <a:latin typeface="UTM Avo" panose="02040603050506020204" pitchFamily="18" charset="0"/>
              </a:rPr>
              <a:t>Ánh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trăng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chênh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ếch</a:t>
            </a:r>
            <a:r>
              <a:rPr lang="en-US" sz="1800" dirty="0" smtClean="0">
                <a:latin typeface="UTM Avo" panose="02040603050506020204" pitchFamily="18" charset="0"/>
              </a:rPr>
              <a:t>  </a:t>
            </a:r>
            <a:r>
              <a:rPr lang="en-US" sz="1800" dirty="0" err="1" smtClean="0">
                <a:latin typeface="UTM Avo" panose="02040603050506020204" pitchFamily="18" charset="0"/>
              </a:rPr>
              <a:t>đầu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làng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  <a:endParaRPr lang="en-US" sz="1800" dirty="0">
              <a:latin typeface="UTM Avo" panose="020406030505060202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843088" y="2677371"/>
            <a:ext cx="538161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843089" y="2648216"/>
            <a:ext cx="419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ết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69986" y="3085065"/>
            <a:ext cx="573039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114675" y="3458148"/>
            <a:ext cx="572421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69986" y="3076614"/>
            <a:ext cx="67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Ếch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78652" y="3441183"/>
            <a:ext cx="705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ếch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44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animBg="1"/>
      <p:bldP spid="8" grpId="0" animBg="1"/>
      <p:bldP spid="3" grpId="0"/>
      <p:bldP spid="4" grpId="0"/>
      <p:bldP spid="10" grpId="0" uiExpand="1" build="p"/>
      <p:bldP spid="11" grpId="0" animBg="1"/>
      <p:bldP spid="12" grpId="0"/>
      <p:bldP spid="13" grpId="0" animBg="1"/>
      <p:bldP spid="14" grpId="0" animBg="1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14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39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14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734775" y="510748"/>
            <a:ext cx="4672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CỎ NON CƯỜI RỒI</a:t>
            </a:r>
            <a:endParaRPr lang="en-US" sz="40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1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674448" y="1418308"/>
            <a:ext cx="4732817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Các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tấm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biển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báo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dưới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đây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nhắc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nhở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chúng</a:t>
            </a:r>
            <a:r>
              <a:rPr lang="en-US" sz="1600" dirty="0" smtClean="0">
                <a:latin typeface="UTM Avo" panose="02040603050506020204" pitchFamily="18" charset="0"/>
              </a:rPr>
              <a:t> ta </a:t>
            </a:r>
            <a:r>
              <a:rPr lang="en-US" sz="1600" dirty="0" err="1" smtClean="0">
                <a:latin typeface="UTM Avo" panose="02040603050506020204" pitchFamily="18" charset="0"/>
              </a:rPr>
              <a:t>điều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gì</a:t>
            </a:r>
            <a:r>
              <a:rPr lang="en-US" sz="1600" dirty="0" smtClean="0">
                <a:latin typeface="UTM Avo" panose="02040603050506020204" pitchFamily="18" charset="0"/>
              </a:rPr>
              <a:t>?</a:t>
            </a:r>
            <a:endParaRPr lang="vi-VN" sz="1600" dirty="0">
              <a:latin typeface="UTM Avo" panose="020406030505060202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22791" y="2074898"/>
            <a:ext cx="5785880" cy="2457773"/>
            <a:chOff x="522791" y="2074898"/>
            <a:chExt cx="5785880" cy="2457773"/>
          </a:xfrm>
        </p:grpSpPr>
        <p:pic>
          <p:nvPicPr>
            <p:cNvPr id="19" name="Picture 18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99" b="100000" l="0" r="100000">
                          <a14:foregroundMark x1="9640" y1="13466" x2="8157" y2="90274"/>
                          <a14:foregroundMark x1="636" y1="5237" x2="8157" y2="98753"/>
                          <a14:foregroundMark x1="636" y1="8728" x2="2648" y2="499"/>
                          <a14:foregroundMark x1="1801" y1="1247" x2="96716" y2="1247"/>
                          <a14:foregroundMark x1="95657" y1="5985" x2="94809" y2="98005"/>
                          <a14:foregroundMark x1="82203" y1="35661" x2="82945" y2="99252"/>
                          <a14:foregroundMark x1="80191" y1="89277" x2="99364" y2="88279"/>
                          <a14:foregroundMark x1="95445" y1="76808" x2="86123" y2="82294"/>
                          <a14:foregroundMark x1="86123" y1="82294" x2="77754" y2="83292"/>
                          <a14:foregroundMark x1="77754" y1="83292" x2="69597" y2="81297"/>
                          <a14:foregroundMark x1="69492" y1="81297" x2="65042" y2="77556"/>
                          <a14:foregroundMark x1="64513" y1="76808" x2="63030" y2="76060"/>
                          <a14:foregroundMark x1="64936" y1="77556" x2="64936" y2="77556"/>
                          <a14:foregroundMark x1="62182" y1="78055" x2="65784" y2="82294"/>
                          <a14:foregroundMark x1="65784" y1="82294" x2="73517" y2="85287"/>
                          <a14:foregroundMark x1="73517" y1="85287" x2="80508" y2="85287"/>
                          <a14:foregroundMark x1="8263" y1="96509" x2="15254" y2="96010"/>
                          <a14:foregroundMark x1="15254" y1="96010" x2="20021" y2="94514"/>
                          <a14:foregroundMark x1="20021" y1="94514" x2="28178" y2="93267"/>
                          <a14:foregroundMark x1="28178" y1="93267" x2="38242" y2="90773"/>
                          <a14:foregroundMark x1="38242" y1="90773" x2="46822" y2="86783"/>
                          <a14:foregroundMark x1="46822" y1="86783" x2="50742" y2="83292"/>
                          <a14:foregroundMark x1="66102" y1="28429" x2="74788" y2="389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791" y="2074898"/>
              <a:ext cx="5785880" cy="2457773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1452236" y="3157538"/>
              <a:ext cx="609927" cy="221724"/>
            </a:xfrm>
            <a:prstGeom prst="rect">
              <a:avLst/>
            </a:prstGeom>
            <a:solidFill>
              <a:srgbClr val="318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600" dirty="0" smtClean="0">
                  <a:solidFill>
                    <a:schemeClr val="accent2"/>
                  </a:solidFill>
                </a:rPr>
                <a:t>KHÔNG DẪM CHÂN LÊN CỎ</a:t>
              </a:r>
              <a:endParaRPr lang="en-US" sz="600" dirty="0">
                <a:solidFill>
                  <a:schemeClr val="accent2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471286" y="3561582"/>
              <a:ext cx="609927" cy="205824"/>
            </a:xfrm>
            <a:prstGeom prst="rect">
              <a:avLst/>
            </a:prstGeom>
            <a:solidFill>
              <a:srgbClr val="318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600" dirty="0" smtClean="0">
                  <a:solidFill>
                    <a:schemeClr val="accent2"/>
                  </a:solidFill>
                </a:rPr>
                <a:t>KHÔNG VỨT RÁC BỪA BÃI</a:t>
              </a:r>
              <a:endParaRPr lang="en-US" sz="600" dirty="0">
                <a:solidFill>
                  <a:schemeClr val="accent2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393556" y="3173438"/>
              <a:ext cx="518963" cy="205824"/>
            </a:xfrm>
            <a:prstGeom prst="rect">
              <a:avLst/>
            </a:prstGeom>
            <a:solidFill>
              <a:srgbClr val="318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600" dirty="0" smtClean="0">
                  <a:solidFill>
                    <a:schemeClr val="accent2"/>
                  </a:solidFill>
                </a:rPr>
                <a:t>KHÔNG HÁI HOA</a:t>
              </a:r>
              <a:endParaRPr lang="en-US" sz="600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740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TỪ VÀ CÂU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2" name="Picture 2">
            <a:extLst>
              <a:ext uri="{FF2B5EF4-FFF2-40B4-BE49-F238E27FC236}">
                <a16:creationId xmlns="" xmlns:a16="http://schemas.microsoft.com/office/drawing/2014/main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695" y="3157026"/>
            <a:ext cx="1760560" cy="1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61" name="TextBox 60">
              <a:extLst>
                <a:ext uri="{FF2B5EF4-FFF2-40B4-BE49-F238E27FC236}">
                  <a16:creationId xmlns=""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14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=""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39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14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1734775" y="510748"/>
            <a:ext cx="4672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CỎ NON CƯỜI RỒI</a:t>
            </a:r>
            <a:endParaRPr lang="en-US" sz="40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64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68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73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5644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73726" y="551503"/>
            <a:ext cx="60766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1. </a:t>
            </a:r>
            <a:r>
              <a:rPr lang="en-US" sz="1800" dirty="0" err="1" smtClean="0">
                <a:latin typeface="UTM Avo" panose="02040603050506020204" pitchFamily="18" charset="0"/>
              </a:rPr>
              <a:t>Tìm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từ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ngữ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chỉ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hoạt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động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bảo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vệ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chăm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sóc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cây</a:t>
            </a:r>
            <a:endParaRPr lang="vi-VN" sz="1800" dirty="0">
              <a:latin typeface="UTM Avo" panose="020406030505060202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97526" y="1619251"/>
            <a:ext cx="1171693" cy="1211188"/>
            <a:chOff x="497526" y="1381126"/>
            <a:chExt cx="1171693" cy="121118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79245" y="1781175"/>
              <a:ext cx="1031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tưới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cây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691326" y="1619251"/>
            <a:ext cx="1171693" cy="1211188"/>
            <a:chOff x="497526" y="1381126"/>
            <a:chExt cx="1171693" cy="1211188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533525" y="1781175"/>
              <a:ext cx="1031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bẻ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cành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878776" y="1619251"/>
            <a:ext cx="1253412" cy="1211188"/>
            <a:chOff x="497526" y="1381126"/>
            <a:chExt cx="1253412" cy="1211188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719062" y="1774924"/>
              <a:ext cx="1031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tỉa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lá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237919" y="1619251"/>
            <a:ext cx="1171693" cy="1211188"/>
            <a:chOff x="497526" y="1381126"/>
            <a:chExt cx="1171693" cy="1211188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533525" y="1781175"/>
              <a:ext cx="1031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v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un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gốc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691326" y="2830439"/>
            <a:ext cx="1243291" cy="1211188"/>
            <a:chOff x="497526" y="1381126"/>
            <a:chExt cx="1243291" cy="1211188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708941" y="1628953"/>
              <a:ext cx="10318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giẫm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lên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cỏ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2878776" y="2830439"/>
            <a:ext cx="1171693" cy="1211188"/>
            <a:chOff x="497526" y="1381126"/>
            <a:chExt cx="1171693" cy="1211188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>
            <a:xfrm>
              <a:off x="595002" y="1769650"/>
              <a:ext cx="1031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hái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hoa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4050469" y="2830439"/>
            <a:ext cx="1214034" cy="1211188"/>
            <a:chOff x="497526" y="1381126"/>
            <a:chExt cx="1214034" cy="1211188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>
              <a:off x="582208" y="1752063"/>
              <a:ext cx="11293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bắt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sâu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050469" y="1619251"/>
            <a:ext cx="1171693" cy="1211188"/>
            <a:chOff x="497526" y="1381126"/>
            <a:chExt cx="1171693" cy="1211188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497526" y="1774924"/>
              <a:ext cx="11293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chặt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cây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949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78475" y="422915"/>
            <a:ext cx="6076623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2. </a:t>
            </a:r>
            <a:r>
              <a:rPr lang="en-US" sz="1800" dirty="0" err="1" smtClean="0">
                <a:latin typeface="UTM Avo" panose="02040603050506020204" pitchFamily="18" charset="0"/>
              </a:rPr>
              <a:t>Chọn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từ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ngữ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phù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hợp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thay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cho</a:t>
            </a:r>
            <a:r>
              <a:rPr lang="en-US" sz="1800" dirty="0" smtClean="0">
                <a:latin typeface="UTM Avo" panose="02040603050506020204" pitchFamily="18" charset="0"/>
              </a:rPr>
              <a:t> ô </a:t>
            </a:r>
            <a:r>
              <a:rPr lang="en-US" sz="1800" dirty="0" err="1" smtClean="0">
                <a:latin typeface="UTM Avo" panose="02040603050506020204" pitchFamily="18" charset="0"/>
              </a:rPr>
              <a:t>vuông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88001" y="1309376"/>
            <a:ext cx="60766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Cho </a:t>
            </a:r>
            <a:r>
              <a:rPr lang="en-US" sz="18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hoa</a:t>
            </a:r>
            <a:r>
              <a:rPr lang="en-US" sz="18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khoe</a:t>
            </a:r>
            <a:r>
              <a:rPr lang="en-US" sz="18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sắc</a:t>
            </a:r>
            <a:endParaRPr lang="en-US" sz="1800" dirty="0" smtClean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</a:t>
            </a:r>
            <a:r>
              <a:rPr lang="en-US" sz="1800" dirty="0" err="1" smtClean="0">
                <a:latin typeface="UTM Avo" panose="02040603050506020204" pitchFamily="18" charset="0"/>
              </a:rPr>
              <a:t>Buổi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sáng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bước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ra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vườn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hồng</a:t>
            </a:r>
            <a:r>
              <a:rPr lang="en-US" sz="1800" dirty="0" smtClean="0">
                <a:latin typeface="UTM Avo" panose="02040603050506020204" pitchFamily="18" charset="0"/>
              </a:rPr>
              <a:t>,  …………..  </a:t>
            </a:r>
            <a:r>
              <a:rPr lang="en-US" sz="1800" dirty="0" err="1" smtClean="0">
                <a:latin typeface="UTM Avo" panose="02040603050506020204" pitchFamily="18" charset="0"/>
              </a:rPr>
              <a:t>bông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hồng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đỏ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thắm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bé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vui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sướng</a:t>
            </a:r>
            <a:r>
              <a:rPr lang="en-US" sz="1800" dirty="0" smtClean="0">
                <a:latin typeface="UTM Avo" panose="02040603050506020204" pitchFamily="18" charset="0"/>
              </a:rPr>
              <a:t> reo </a:t>
            </a:r>
            <a:r>
              <a:rPr lang="en-US" sz="1800" dirty="0" err="1" smtClean="0">
                <a:latin typeface="UTM Avo" panose="02040603050506020204" pitchFamily="18" charset="0"/>
              </a:rPr>
              <a:t>lên</a:t>
            </a:r>
            <a:r>
              <a:rPr lang="en-US" sz="1800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- </a:t>
            </a:r>
            <a:r>
              <a:rPr lang="en-US" sz="1800" dirty="0" err="1" smtClean="0">
                <a:latin typeface="UTM Avo" panose="02040603050506020204" pitchFamily="18" charset="0"/>
              </a:rPr>
              <a:t>Bạn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xinh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đẹp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đáng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yêu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làm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sao</a:t>
            </a:r>
            <a:r>
              <a:rPr lang="en-US" sz="1800" dirty="0" smtClean="0">
                <a:latin typeface="UTM Avo" panose="02040603050506020204" pitchFamily="18" charset="0"/>
              </a:rPr>
              <a:t>!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smtClean="0">
                <a:latin typeface="UTM Avo" panose="02040603050506020204" pitchFamily="18" charset="0"/>
              </a:rPr>
              <a:t>   </a:t>
            </a:r>
            <a:r>
              <a:rPr lang="en-US" sz="1800" dirty="0" err="1" smtClean="0">
                <a:latin typeface="UTM Avo" panose="02040603050506020204" pitchFamily="18" charset="0"/>
              </a:rPr>
              <a:t>Nói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rồi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bé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định</a:t>
            </a:r>
            <a:r>
              <a:rPr lang="en-US" sz="1800" dirty="0" smtClean="0">
                <a:latin typeface="UTM Avo" panose="02040603050506020204" pitchFamily="18" charset="0"/>
              </a:rPr>
              <a:t>  ……..…….  </a:t>
            </a:r>
            <a:r>
              <a:rPr lang="en-US" sz="1800" dirty="0" err="1" smtClean="0">
                <a:latin typeface="UTM Avo" panose="02040603050506020204" pitchFamily="18" charset="0"/>
              </a:rPr>
              <a:t>bông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hoa</a:t>
            </a:r>
            <a:r>
              <a:rPr lang="en-US" sz="1800" dirty="0" smtClean="0">
                <a:latin typeface="UTM Avo" panose="02040603050506020204" pitchFamily="18" charset="0"/>
              </a:rPr>
              <a:t>. </a:t>
            </a:r>
            <a:r>
              <a:rPr lang="en-US" sz="1800" dirty="0" err="1" smtClean="0">
                <a:latin typeface="UTM Avo" panose="02040603050506020204" pitchFamily="18" charset="0"/>
              </a:rPr>
              <a:t>Bỗng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có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tiếng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thì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thầm</a:t>
            </a:r>
            <a:r>
              <a:rPr lang="en-US" sz="1800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- Xin  ……….…...   </a:t>
            </a:r>
            <a:r>
              <a:rPr lang="en-US" sz="1800" dirty="0" err="1" smtClean="0">
                <a:latin typeface="UTM Avo" panose="02040603050506020204" pitchFamily="18" charset="0"/>
              </a:rPr>
              <a:t>tôi</a:t>
            </a:r>
            <a:r>
              <a:rPr lang="en-US" sz="1800" dirty="0" smtClean="0">
                <a:latin typeface="UTM Avo" panose="02040603050506020204" pitchFamily="18" charset="0"/>
              </a:rPr>
              <a:t>. </a:t>
            </a:r>
            <a:r>
              <a:rPr lang="en-US" sz="1800" dirty="0" err="1" smtClean="0">
                <a:latin typeface="UTM Avo" panose="02040603050506020204" pitchFamily="18" charset="0"/>
              </a:rPr>
              <a:t>Tôi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sẽ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rất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buồn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nếu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không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được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khoe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sắc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cùng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các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bạn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hoa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23950" y="918851"/>
            <a:ext cx="1438275" cy="424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giơ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tay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hái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730974" y="918851"/>
            <a:ext cx="1438275" cy="424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nhìn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thấy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337998" y="918851"/>
            <a:ext cx="1438275" cy="424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đừng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hái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85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40741E-7 -3.08642E-6 L 0.24421 0.1635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99" y="8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08642E-6 L 0.22708 0.4024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43" y="20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08642E-6 L -0.47361 0.5635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81" y="28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5" grpId="0" uiExpand="1" build="p"/>
      <p:bldP spid="3" grpId="0" animBg="1"/>
      <p:bldP spid="3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54675" y="508640"/>
            <a:ext cx="5865175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3. </a:t>
            </a:r>
            <a:r>
              <a:rPr lang="en-US" sz="1800" dirty="0" err="1" smtClean="0">
                <a:latin typeface="UTM Avo" panose="02040603050506020204" pitchFamily="18" charset="0"/>
              </a:rPr>
              <a:t>Cần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đặt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dấu</a:t>
            </a:r>
            <a:r>
              <a:rPr lang="en-US" sz="1800" i="1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phẩy</a:t>
            </a:r>
            <a:r>
              <a:rPr lang="en-US" sz="1800" i="1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vào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những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vị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trí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nào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trong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mỗi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câu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sau</a:t>
            </a:r>
            <a:r>
              <a:rPr lang="en-US" sz="1800" dirty="0" smtClean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endParaRPr lang="en-US" sz="18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a. </a:t>
            </a:r>
            <a:r>
              <a:rPr lang="en-US" sz="1800" dirty="0" err="1" smtClean="0">
                <a:latin typeface="UTM Avo" panose="02040603050506020204" pitchFamily="18" charset="0"/>
              </a:rPr>
              <a:t>Các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bạn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học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sinh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đang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tưới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nước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bắt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sâu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cây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b. </a:t>
            </a:r>
            <a:r>
              <a:rPr lang="en-US" sz="1800" dirty="0" err="1" smtClean="0">
                <a:latin typeface="UTM Avo" panose="02040603050506020204" pitchFamily="18" charset="0"/>
              </a:rPr>
              <a:t>Mọi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người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không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được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hái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bẻ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cành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c. </a:t>
            </a:r>
            <a:r>
              <a:rPr lang="en-US" sz="1800" dirty="0" err="1" smtClean="0">
                <a:latin typeface="UTM Avo" panose="02040603050506020204" pitchFamily="18" charset="0"/>
              </a:rPr>
              <a:t>Én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nâu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cỏ</a:t>
            </a:r>
            <a:r>
              <a:rPr lang="en-US" sz="1800" dirty="0" smtClean="0">
                <a:latin typeface="UTM Avo" panose="02040603050506020204" pitchFamily="18" charset="0"/>
              </a:rPr>
              <a:t> non </a:t>
            </a:r>
            <a:r>
              <a:rPr lang="en-US" sz="1800" dirty="0" err="1" smtClean="0">
                <a:latin typeface="UTM Avo" panose="02040603050506020204" pitchFamily="18" charset="0"/>
              </a:rPr>
              <a:t>đều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đáng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yêu</a:t>
            </a:r>
            <a:r>
              <a:rPr lang="en-US" sz="1800" dirty="0" smtClean="0">
                <a:latin typeface="UTM Avo" panose="02040603050506020204" pitchFamily="18" charset="0"/>
              </a:rPr>
              <a:t>. 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72025" y="1759167"/>
            <a:ext cx="295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,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48150" y="2559267"/>
            <a:ext cx="295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,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1150" y="2987892"/>
            <a:ext cx="295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,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07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VIẾT ĐOẠN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5 – 6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9" name="Picture 2">
            <a:extLst>
              <a:ext uri="{FF2B5EF4-FFF2-40B4-BE49-F238E27FC236}">
                <a16:creationId xmlns="" xmlns:a16="http://schemas.microsoft.com/office/drawing/2014/main" id="{059E8847-6DF9-49B9-A6CB-3B711B446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835" y="2904210"/>
            <a:ext cx="1985630" cy="198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14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39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14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1734775" y="510748"/>
            <a:ext cx="4672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CỎ NON CƯỜI RỒI</a:t>
            </a:r>
            <a:endParaRPr lang="en-US" sz="40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48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52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57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2875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3114" y="1624519"/>
            <a:ext cx="57976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Thứ</a:t>
            </a:r>
            <a:r>
              <a:rPr lang="en-US" sz="2000" dirty="0" smtClean="0"/>
              <a:t> </a:t>
            </a:r>
            <a:r>
              <a:rPr lang="en-US" sz="2000" dirty="0" err="1" smtClean="0"/>
              <a:t>ba</a:t>
            </a:r>
            <a:r>
              <a:rPr lang="en-US" sz="2000" dirty="0" smtClean="0"/>
              <a:t> </a:t>
            </a:r>
            <a:r>
              <a:rPr lang="en-US" sz="2000" dirty="0" err="1" smtClean="0"/>
              <a:t>ngày</a:t>
            </a:r>
            <a:r>
              <a:rPr lang="en-US" sz="2000" dirty="0" smtClean="0"/>
              <a:t> 22 </a:t>
            </a:r>
            <a:r>
              <a:rPr lang="en-US" sz="2000" dirty="0" err="1" smtClean="0"/>
              <a:t>tháng</a:t>
            </a:r>
            <a:r>
              <a:rPr lang="en-US" sz="2000" dirty="0" smtClean="0"/>
              <a:t> 2 </a:t>
            </a:r>
            <a:r>
              <a:rPr lang="en-US" sz="2000" dirty="0" err="1" smtClean="0"/>
              <a:t>năm</a:t>
            </a:r>
            <a:r>
              <a:rPr lang="en-US" sz="2000" dirty="0" smtClean="0"/>
              <a:t> 2022</a:t>
            </a:r>
          </a:p>
          <a:p>
            <a:pPr algn="ctr"/>
            <a:r>
              <a:rPr lang="en-US" sz="2000" dirty="0" err="1" smtClean="0"/>
              <a:t>Tiếng</a:t>
            </a:r>
            <a:r>
              <a:rPr lang="en-US" sz="2000" dirty="0" smtClean="0"/>
              <a:t> </a:t>
            </a:r>
            <a:r>
              <a:rPr lang="en-US" sz="2000" dirty="0" err="1" smtClean="0"/>
              <a:t>việt</a:t>
            </a:r>
            <a:endParaRPr lang="en-US" sz="2000" dirty="0" smtClean="0"/>
          </a:p>
          <a:p>
            <a:pPr algn="ctr"/>
            <a:r>
              <a:rPr lang="en-US" sz="2000" dirty="0" err="1" smtClean="0"/>
              <a:t>Bài</a:t>
            </a:r>
            <a:r>
              <a:rPr lang="en-US" sz="2000" dirty="0" smtClean="0"/>
              <a:t> 14: </a:t>
            </a:r>
            <a:r>
              <a:rPr lang="en-US" sz="2000" dirty="0" err="1" smtClean="0"/>
              <a:t>Luyện</a:t>
            </a:r>
            <a:r>
              <a:rPr lang="en-US" sz="2000" dirty="0" smtClean="0"/>
              <a:t> </a:t>
            </a:r>
            <a:r>
              <a:rPr lang="en-US" sz="2000" dirty="0" err="1" smtClean="0"/>
              <a:t>tập</a:t>
            </a:r>
            <a:r>
              <a:rPr lang="en-US" sz="2000" dirty="0" smtClean="0"/>
              <a:t>: </a:t>
            </a:r>
            <a:r>
              <a:rPr lang="en-US" sz="2000" dirty="0" err="1" smtClean="0"/>
              <a:t>Viết</a:t>
            </a:r>
            <a:r>
              <a:rPr lang="en-US" sz="2000" dirty="0" smtClean="0"/>
              <a:t> </a:t>
            </a:r>
            <a:r>
              <a:rPr lang="en-US" sz="2000" dirty="0" err="1" smtClean="0"/>
              <a:t>lời</a:t>
            </a:r>
            <a:r>
              <a:rPr lang="en-US" sz="2000" dirty="0" smtClean="0"/>
              <a:t> </a:t>
            </a:r>
            <a:r>
              <a:rPr lang="en-US" sz="2000" dirty="0" err="1" smtClean="0"/>
              <a:t>xin</a:t>
            </a:r>
            <a:r>
              <a:rPr lang="en-US" sz="2000" dirty="0" smtClean="0"/>
              <a:t> </a:t>
            </a:r>
            <a:r>
              <a:rPr lang="en-US" sz="2000" dirty="0" err="1" smtClean="0"/>
              <a:t>lỗi</a:t>
            </a:r>
            <a:endParaRPr lang="en-US" sz="2000" dirty="0" smtClean="0"/>
          </a:p>
          <a:p>
            <a:pPr algn="ctr"/>
            <a:r>
              <a:rPr lang="en-US" sz="2000" dirty="0" err="1" smtClean="0"/>
              <a:t>Đọc</a:t>
            </a:r>
            <a:r>
              <a:rPr lang="en-US" sz="2000" dirty="0" smtClean="0"/>
              <a:t> </a:t>
            </a:r>
            <a:r>
              <a:rPr lang="en-US" sz="2000" dirty="0" err="1" smtClean="0"/>
              <a:t>mở</a:t>
            </a:r>
            <a:r>
              <a:rPr lang="en-US" sz="2000" dirty="0" smtClean="0"/>
              <a:t> </a:t>
            </a:r>
            <a:r>
              <a:rPr lang="en-US" sz="2000" dirty="0" err="1" smtClean="0"/>
              <a:t>rộng</a:t>
            </a:r>
            <a:endParaRPr lang="en-US" sz="2000" dirty="0" smtClean="0"/>
          </a:p>
          <a:p>
            <a:pPr algn="ctr"/>
            <a:r>
              <a:rPr lang="en-US" sz="2000" dirty="0" smtClean="0"/>
              <a:t>___________________________</a:t>
            </a:r>
          </a:p>
          <a:p>
            <a:pPr algn="ctr"/>
            <a:r>
              <a:rPr lang="en-US" sz="2000" dirty="0" err="1" smtClean="0"/>
              <a:t>Tiếng</a:t>
            </a:r>
            <a:r>
              <a:rPr lang="en-US" sz="2000" dirty="0" smtClean="0"/>
              <a:t> </a:t>
            </a:r>
            <a:r>
              <a:rPr lang="en-US" sz="2000" dirty="0" err="1" smtClean="0"/>
              <a:t>việt</a:t>
            </a:r>
            <a:endParaRPr lang="en-US" sz="2000" dirty="0" smtClean="0"/>
          </a:p>
          <a:p>
            <a:pPr algn="ctr"/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smtClean="0"/>
              <a:t>15: </a:t>
            </a:r>
            <a:r>
              <a:rPr lang="en-US" sz="2000" dirty="0" err="1" smtClean="0"/>
              <a:t>Những</a:t>
            </a:r>
            <a:r>
              <a:rPr lang="en-US" sz="2000" dirty="0" smtClean="0"/>
              <a:t> con </a:t>
            </a:r>
            <a:r>
              <a:rPr lang="en-US" sz="2000" dirty="0" err="1" smtClean="0"/>
              <a:t>sao</a:t>
            </a:r>
            <a:r>
              <a:rPr lang="en-US" sz="2000" dirty="0" smtClean="0"/>
              <a:t> </a:t>
            </a:r>
            <a:r>
              <a:rPr lang="en-US" sz="2000" dirty="0" err="1" smtClean="0"/>
              <a:t>biển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6249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537" y="532581"/>
            <a:ext cx="601693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1</a:t>
            </a:r>
            <a:r>
              <a:rPr lang="en-US" sz="1800" dirty="0" smtClean="0">
                <a:latin typeface="UTM Avo" panose="02040603050506020204" pitchFamily="18" charset="0"/>
              </a:rPr>
              <a:t>. </a:t>
            </a:r>
            <a:r>
              <a:rPr lang="en-US" sz="1800" dirty="0" err="1" smtClean="0">
                <a:latin typeface="UTM Avo" panose="02040603050506020204" pitchFamily="18" charset="0"/>
              </a:rPr>
              <a:t>Nói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lời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xin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lỗi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a. </a:t>
            </a:r>
            <a:r>
              <a:rPr lang="en-US" sz="1800" dirty="0" err="1" smtClean="0">
                <a:latin typeface="UTM Avo" panose="02040603050506020204" pitchFamily="18" charset="0"/>
              </a:rPr>
              <a:t>Nếu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em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là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cô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bé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trong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chuyện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smtClean="0">
                <a:latin typeface="UTM Avo" panose="02040603050506020204" pitchFamily="18" charset="0"/>
              </a:rPr>
              <a:t>Cho </a:t>
            </a:r>
            <a:r>
              <a:rPr lang="en-US" sz="1800" i="1" dirty="0" err="1" smtClean="0">
                <a:latin typeface="UTM Avo" panose="02040603050506020204" pitchFamily="18" charset="0"/>
              </a:rPr>
              <a:t>hoa</a:t>
            </a:r>
            <a:r>
              <a:rPr lang="en-US" sz="1800" i="1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khoe</a:t>
            </a:r>
            <a:r>
              <a:rPr lang="en-US" sz="1800" i="1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sắc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em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sẽ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nói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lời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xin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lỗi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bông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hồng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như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thế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nào</a:t>
            </a:r>
            <a:r>
              <a:rPr lang="en-US" sz="1800" dirty="0" smtClean="0"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1030" name="Picture 6" descr="Beautiful Red Rose Flower Ivy Plant Cartoon Stock Illustration - Download  Image Now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997" y="2203056"/>
            <a:ext cx="2104472" cy="2538728"/>
          </a:xfrm>
          <a:prstGeom prst="roundRect">
            <a:avLst>
              <a:gd name="adj" fmla="val 3748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89776" y="2592441"/>
            <a:ext cx="1519084" cy="2149343"/>
            <a:chOff x="789776" y="2592441"/>
            <a:chExt cx="1519084" cy="2149343"/>
          </a:xfrm>
        </p:grpSpPr>
        <p:pic>
          <p:nvPicPr>
            <p:cNvPr id="1026" name="Picture 2" descr="Polite little girl apologizing to young guy Vector Imag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37" t="39966" r="54253" b="21898"/>
            <a:stretch/>
          </p:blipFill>
          <p:spPr bwMode="auto">
            <a:xfrm>
              <a:off x="789776" y="2592441"/>
              <a:ext cx="1519084" cy="2149343"/>
            </a:xfrm>
            <a:prstGeom prst="roundRect">
              <a:avLst>
                <a:gd name="adj" fmla="val 364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733550" y="4438650"/>
              <a:ext cx="552450" cy="3031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ounded Rectangular Callout 5"/>
          <p:cNvSpPr/>
          <p:nvPr/>
        </p:nvSpPr>
        <p:spPr>
          <a:xfrm>
            <a:off x="1655814" y="1935128"/>
            <a:ext cx="3364230" cy="491490"/>
          </a:xfrm>
          <a:prstGeom prst="wedgeRoundRectCallout">
            <a:avLst>
              <a:gd name="adj1" fmla="val -49374"/>
              <a:gd name="adj2" fmla="val 86466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Mình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xin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lỗi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vì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đã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định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ngắt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hoa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40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537" y="532581"/>
            <a:ext cx="60169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1</a:t>
            </a:r>
            <a:r>
              <a:rPr lang="en-US" sz="1800" dirty="0" smtClean="0">
                <a:latin typeface="UTM Avo" panose="02040603050506020204" pitchFamily="18" charset="0"/>
              </a:rPr>
              <a:t>. </a:t>
            </a:r>
            <a:r>
              <a:rPr lang="en-US" sz="1800" dirty="0" err="1" smtClean="0">
                <a:latin typeface="UTM Avo" panose="02040603050506020204" pitchFamily="18" charset="0"/>
              </a:rPr>
              <a:t>Nói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lời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xin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lỗi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b. </a:t>
            </a:r>
            <a:r>
              <a:rPr lang="en-US" sz="1800" dirty="0" err="1" smtClean="0">
                <a:latin typeface="UTM Avo" panose="02040603050506020204" pitchFamily="18" charset="0"/>
              </a:rPr>
              <a:t>Nếu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em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là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bạn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nhỏ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trong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câu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chuyện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Cỏ</a:t>
            </a:r>
            <a:r>
              <a:rPr lang="en-US" sz="1800" i="1" dirty="0" smtClean="0">
                <a:latin typeface="UTM Avo" panose="02040603050506020204" pitchFamily="18" charset="0"/>
              </a:rPr>
              <a:t> non </a:t>
            </a:r>
            <a:r>
              <a:rPr lang="en-US" sz="1800" i="1" dirty="0" err="1" smtClean="0">
                <a:latin typeface="UTM Avo" panose="02040603050506020204" pitchFamily="18" charset="0"/>
              </a:rPr>
              <a:t>cười</a:t>
            </a:r>
            <a:r>
              <a:rPr lang="en-US" sz="1800" i="1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rồi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khi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nghe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thấy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cỏ</a:t>
            </a:r>
            <a:r>
              <a:rPr lang="en-US" sz="1800" dirty="0" smtClean="0">
                <a:latin typeface="UTM Avo" panose="02040603050506020204" pitchFamily="18" charset="0"/>
              </a:rPr>
              <a:t> non </a:t>
            </a:r>
            <a:r>
              <a:rPr lang="en-US" sz="1800" dirty="0" err="1" smtClean="0">
                <a:latin typeface="UTM Avo" panose="02040603050506020204" pitchFamily="18" charset="0"/>
              </a:rPr>
              <a:t>khóc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em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sẽ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nói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gì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với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cỏ</a:t>
            </a:r>
            <a:r>
              <a:rPr lang="en-US" sz="1800" dirty="0" smtClean="0">
                <a:latin typeface="UTM Avo" panose="02040603050506020204" pitchFamily="18" charset="0"/>
              </a:rPr>
              <a:t> non?</a:t>
            </a:r>
            <a:endParaRPr lang="en-US" sz="1800" dirty="0">
              <a:latin typeface="UTM Avo" panose="020406030505060202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561"/>
          <a:stretch/>
        </p:blipFill>
        <p:spPr>
          <a:xfrm>
            <a:off x="1639104" y="2595034"/>
            <a:ext cx="1035516" cy="2178862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21" r="6540"/>
          <a:stretch/>
        </p:blipFill>
        <p:spPr>
          <a:xfrm>
            <a:off x="3841284" y="2628074"/>
            <a:ext cx="1035516" cy="2178862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2333994" y="1889760"/>
            <a:ext cx="3364230" cy="705274"/>
          </a:xfrm>
          <a:prstGeom prst="wedgeRoundRectCallout">
            <a:avLst>
              <a:gd name="adj1" fmla="val -49374"/>
              <a:gd name="adj2" fmla="val 86466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Mình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xin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lỗi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vì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đã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giẫm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lên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người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bạn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14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4477" y="1157591"/>
            <a:ext cx="60506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giờ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toán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nghịch</a:t>
            </a:r>
            <a:r>
              <a:rPr lang="en-US" sz="2800" dirty="0" smtClean="0"/>
              <a:t> </a:t>
            </a:r>
            <a:r>
              <a:rPr lang="en-US" sz="2800" dirty="0" err="1" smtClean="0"/>
              <a:t>giấy</a:t>
            </a:r>
            <a:r>
              <a:rPr lang="en-US" sz="2800" dirty="0" smtClean="0"/>
              <a:t> </a:t>
            </a:r>
            <a:r>
              <a:rPr lang="en-US" sz="2800" dirty="0" err="1" smtClean="0"/>
              <a:t>thủ</a:t>
            </a:r>
            <a:r>
              <a:rPr lang="en-US" sz="2800" dirty="0" smtClean="0"/>
              <a:t> </a:t>
            </a:r>
            <a:r>
              <a:rPr lang="en-US" sz="2800" dirty="0" err="1" smtClean="0"/>
              <a:t>công</a:t>
            </a:r>
            <a:r>
              <a:rPr lang="en-US" sz="2800" dirty="0" smtClean="0"/>
              <a:t> </a:t>
            </a:r>
            <a:r>
              <a:rPr lang="en-US" sz="2800" dirty="0" err="1" smtClean="0"/>
              <a:t>bị</a:t>
            </a:r>
            <a:r>
              <a:rPr lang="en-US" sz="2800" dirty="0" smtClean="0"/>
              <a:t> </a:t>
            </a:r>
            <a:r>
              <a:rPr lang="en-US" sz="2800" dirty="0" err="1" smtClean="0"/>
              <a:t>cô</a:t>
            </a:r>
            <a:r>
              <a:rPr lang="en-US" sz="2800" dirty="0" smtClean="0"/>
              <a:t> </a:t>
            </a:r>
            <a:r>
              <a:rPr lang="en-US" sz="2800" dirty="0" err="1" smtClean="0"/>
              <a:t>giáo</a:t>
            </a:r>
            <a:r>
              <a:rPr lang="en-US" sz="2800" dirty="0" smtClean="0"/>
              <a:t> </a:t>
            </a:r>
            <a:r>
              <a:rPr lang="en-US" sz="2800" dirty="0" err="1" smtClean="0"/>
              <a:t>nhắc</a:t>
            </a:r>
            <a:r>
              <a:rPr lang="en-US" sz="2800" dirty="0" smtClean="0"/>
              <a:t> </a:t>
            </a:r>
            <a:r>
              <a:rPr lang="en-US" sz="2800" dirty="0" err="1" smtClean="0"/>
              <a:t>nhở</a:t>
            </a:r>
            <a:r>
              <a:rPr lang="en-US" sz="2800" dirty="0" smtClean="0"/>
              <a:t>.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đã</a:t>
            </a:r>
            <a:r>
              <a:rPr lang="en-US" sz="2800" dirty="0" smtClean="0"/>
              <a:t> </a:t>
            </a:r>
            <a:r>
              <a:rPr lang="en-US" sz="2800" dirty="0" err="1" smtClean="0"/>
              <a:t>xin</a:t>
            </a:r>
            <a:r>
              <a:rPr lang="en-US" sz="2800" dirty="0" smtClean="0"/>
              <a:t> </a:t>
            </a:r>
            <a:r>
              <a:rPr lang="en-US" sz="2800" dirty="0" err="1" smtClean="0"/>
              <a:t>lỗi</a:t>
            </a:r>
            <a:r>
              <a:rPr lang="en-US" sz="2800" dirty="0" smtClean="0"/>
              <a:t> </a:t>
            </a:r>
            <a:r>
              <a:rPr lang="en-US" sz="2800" dirty="0" err="1" smtClean="0"/>
              <a:t>cô</a:t>
            </a:r>
            <a:r>
              <a:rPr lang="en-US" sz="2800" dirty="0" smtClean="0"/>
              <a:t>: Con </a:t>
            </a:r>
            <a:r>
              <a:rPr lang="en-US" sz="2800" dirty="0" err="1" smtClean="0"/>
              <a:t>xin</a:t>
            </a:r>
            <a:r>
              <a:rPr lang="en-US" sz="2800" dirty="0" smtClean="0"/>
              <a:t> </a:t>
            </a:r>
            <a:r>
              <a:rPr lang="en-US" sz="2800" dirty="0" err="1" smtClean="0"/>
              <a:t>lỗi</a:t>
            </a:r>
            <a:r>
              <a:rPr lang="en-US" sz="2800" dirty="0" smtClean="0"/>
              <a:t> </a:t>
            </a:r>
            <a:r>
              <a:rPr lang="en-US" sz="2800" dirty="0" err="1" smtClean="0"/>
              <a:t>cô</a:t>
            </a:r>
            <a:r>
              <a:rPr lang="en-US" sz="2800" dirty="0" smtClean="0"/>
              <a:t> </a:t>
            </a:r>
            <a:r>
              <a:rPr lang="en-US" sz="2800" dirty="0" err="1" smtClean="0"/>
              <a:t>lần</a:t>
            </a:r>
            <a:r>
              <a:rPr lang="en-US" sz="2800" dirty="0" smtClean="0"/>
              <a:t> </a:t>
            </a:r>
            <a:r>
              <a:rPr lang="en-US" sz="2800" dirty="0" err="1" smtClean="0"/>
              <a:t>sau</a:t>
            </a:r>
            <a:r>
              <a:rPr lang="en-US" sz="2800" dirty="0" smtClean="0"/>
              <a:t> con </a:t>
            </a:r>
            <a:r>
              <a:rPr lang="en-US" sz="2800" dirty="0" err="1" smtClean="0"/>
              <a:t>sẽ</a:t>
            </a:r>
            <a:r>
              <a:rPr lang="en-US" sz="2800" dirty="0" smtClean="0"/>
              <a:t> </a:t>
            </a:r>
            <a:r>
              <a:rPr lang="en-US" sz="2800" dirty="0" err="1" smtClean="0"/>
              <a:t>không</a:t>
            </a:r>
            <a:r>
              <a:rPr lang="en-US" sz="2800" dirty="0" smtClean="0"/>
              <a:t> </a:t>
            </a:r>
            <a:r>
              <a:rPr lang="en-US" sz="2800" dirty="0" err="1" smtClean="0"/>
              <a:t>nghịch</a:t>
            </a:r>
            <a:r>
              <a:rPr lang="en-US" sz="2800" dirty="0" smtClean="0"/>
              <a:t> </a:t>
            </a:r>
            <a:r>
              <a:rPr lang="en-US" sz="2800" dirty="0" err="1" smtClean="0"/>
              <a:t>giấy</a:t>
            </a:r>
            <a:r>
              <a:rPr lang="en-US" sz="2800" dirty="0" smtClean="0"/>
              <a:t> </a:t>
            </a:r>
            <a:r>
              <a:rPr lang="en-US" sz="2800" dirty="0" err="1" smtClean="0"/>
              <a:t>thủ</a:t>
            </a:r>
            <a:r>
              <a:rPr lang="en-US" sz="2800" dirty="0" smtClean="0"/>
              <a:t> </a:t>
            </a:r>
            <a:r>
              <a:rPr lang="en-US" sz="2800" dirty="0" err="1" smtClean="0"/>
              <a:t>công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giờ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nữa</a:t>
            </a:r>
            <a:r>
              <a:rPr lang="en-US" sz="2800" dirty="0" smtClean="0"/>
              <a:t> </a:t>
            </a:r>
            <a:r>
              <a:rPr lang="en-US" sz="2800" dirty="0" err="1" smtClean="0"/>
              <a:t>ạ!Con</a:t>
            </a:r>
            <a:r>
              <a:rPr lang="en-US" sz="2800" dirty="0" smtClean="0"/>
              <a:t> </a:t>
            </a:r>
            <a:r>
              <a:rPr lang="en-US" sz="2800" dirty="0" err="1" smtClean="0"/>
              <a:t>sẽ</a:t>
            </a:r>
            <a:r>
              <a:rPr lang="en-US" sz="2800" dirty="0" smtClean="0"/>
              <a:t> </a:t>
            </a:r>
            <a:r>
              <a:rPr lang="en-US" sz="2800" dirty="0" err="1" smtClean="0"/>
              <a:t>chú</a:t>
            </a:r>
            <a:r>
              <a:rPr lang="en-US" sz="2800" dirty="0" smtClean="0"/>
              <a:t> ý </a:t>
            </a:r>
            <a:r>
              <a:rPr lang="en-US" sz="2800" dirty="0" err="1" smtClean="0"/>
              <a:t>vào</a:t>
            </a:r>
            <a:r>
              <a:rPr lang="en-US" sz="2800" dirty="0" smtClean="0"/>
              <a:t> </a:t>
            </a:r>
            <a:r>
              <a:rPr lang="en-US" sz="2800" dirty="0" err="1" smtClean="0"/>
              <a:t>bài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2820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1278" y="501591"/>
            <a:ext cx="6022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ĐỌC MỞ RỘNG</a:t>
            </a:r>
          </a:p>
          <a:p>
            <a:pPr marL="342900" lvl="1" indent="-342900">
              <a:lnSpc>
                <a:spcPct val="150000"/>
              </a:lnSpc>
              <a:buAutoNum type="arabicPeriod"/>
            </a:pPr>
            <a:r>
              <a:rPr lang="en-US" sz="1800" dirty="0" err="1" smtClean="0">
                <a:latin typeface="UTM Avo" panose="02040603050506020204" pitchFamily="18" charset="0"/>
              </a:rPr>
              <a:t>Tìm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đọc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sách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báo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viết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về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các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hoạt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động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giữ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gìn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môi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trường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xanh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sạch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đẹp</a:t>
            </a:r>
            <a:r>
              <a:rPr lang="en-US" sz="1800" dirty="0" smtClean="0">
                <a:latin typeface="UTM Avo" panose="02040603050506020204" pitchFamily="18" charset="0"/>
              </a:rPr>
              <a:t> ở </a:t>
            </a:r>
            <a:r>
              <a:rPr lang="en-US" sz="1800" dirty="0" err="1" smtClean="0">
                <a:latin typeface="UTM Avo" panose="02040603050506020204" pitchFamily="18" charset="0"/>
              </a:rPr>
              <a:t>nhà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trường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  <a:p>
            <a:pPr marL="342900" lvl="1" indent="-342900">
              <a:lnSpc>
                <a:spcPct val="150000"/>
              </a:lnSpc>
              <a:buAutoNum type="arabicPeriod"/>
            </a:pPr>
            <a:r>
              <a:rPr lang="en-US" sz="1800" dirty="0" smtClean="0">
                <a:latin typeface="UTM Avo" panose="02040603050506020204" pitchFamily="18" charset="0"/>
              </a:rPr>
              <a:t>Chia </a:t>
            </a:r>
            <a:r>
              <a:rPr lang="en-US" sz="1800" dirty="0" err="1" smtClean="0">
                <a:latin typeface="UTM Avo" panose="02040603050506020204" pitchFamily="18" charset="0"/>
              </a:rPr>
              <a:t>sẻ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với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các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bạn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những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điều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mà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em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đã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đọc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  <a:endParaRPr lang="en-US" sz="1800" dirty="0">
              <a:latin typeface="UTM Avo" panose="020406030505060202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29" y="2320664"/>
            <a:ext cx="5192169" cy="231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57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=""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4" name="Picture 4">
            <a:extLst>
              <a:ext uri="{FF2B5EF4-FFF2-40B4-BE49-F238E27FC236}">
                <a16:creationId xmlns="" xmlns:a16="http://schemas.microsoft.com/office/drawing/2014/main" id="{52354FA0-88C8-4F5C-A6E1-0274A536B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94" y="3268600"/>
            <a:ext cx="1563093" cy="15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14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39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14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1734775" y="510748"/>
            <a:ext cx="4672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CỎ NON CƯỜI RỒI</a:t>
            </a:r>
            <a:endParaRPr lang="en-US" sz="40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45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49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54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0605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134705" y="450661"/>
            <a:ext cx="4635536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CỎ NON CƯỜI RỒI</a:t>
            </a:r>
            <a:endParaRPr lang="en-US" sz="18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81781" y="957264"/>
            <a:ext cx="61156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Mùa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xuân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đến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trong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viên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bừng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tỉnh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sau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giấc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ngủ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đông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Từng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đàn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từ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phương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nam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trở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về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Trẻ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đùa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dưới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ánh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mặt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trời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ấm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áp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hôm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đang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sửa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soạn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ngủ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thì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nghe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thấy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tiếng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thút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thít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Lần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theo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tiếng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tìm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đến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viên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nhỏ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Thấy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cây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 </a:t>
            </a:r>
            <a:r>
              <a:rPr lang="en-US" dirty="0" err="1" smtClean="0">
                <a:latin typeface="UTM Avo" panose="02040603050506020204" pitchFamily="18" charset="0"/>
              </a:rPr>
              <a:t>đang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hỏi</a:t>
            </a:r>
            <a:r>
              <a:rPr lang="en-US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-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ốm</a:t>
            </a:r>
            <a:r>
              <a:rPr lang="en-US" dirty="0" smtClean="0">
                <a:latin typeface="UTM Avo" panose="02040603050506020204" pitchFamily="18" charset="0"/>
              </a:rPr>
              <a:t> à?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nấc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-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ơi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đứng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thẳng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được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nữa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Các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nhỏ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đến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đây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đùa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giẫm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lặng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phút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rồi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bỗng</a:t>
            </a:r>
            <a:r>
              <a:rPr lang="en-US" dirty="0" smtClean="0">
                <a:latin typeface="UTM Avo" panose="02040603050506020204" pitchFamily="18" charset="0"/>
              </a:rPr>
              <a:t> reo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- </a:t>
            </a:r>
            <a:r>
              <a:rPr lang="en-US" dirty="0" err="1" smtClean="0">
                <a:latin typeface="UTM Avo" panose="02040603050506020204" pitchFamily="18" charset="0"/>
              </a:rPr>
              <a:t>Đừng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nữa</a:t>
            </a:r>
            <a:r>
              <a:rPr lang="en-US" dirty="0" smtClean="0">
                <a:latin typeface="UTM Avo" panose="02040603050506020204" pitchFamily="18" charset="0"/>
              </a:rPr>
              <a:t>!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sẽ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giúp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289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134705" y="450661"/>
            <a:ext cx="4635536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CỎ NON CƯỜI RỒI</a:t>
            </a:r>
            <a:endParaRPr lang="en-US" sz="18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81781" y="957264"/>
            <a:ext cx="6115665" cy="228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Thế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rồi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kêu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gọi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thêm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rất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nhiều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của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mình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Suốt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đêm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cả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đàn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sức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tìm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khô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tết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thành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dòng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chữ</a:t>
            </a:r>
            <a:r>
              <a:rPr lang="en-US" dirty="0" smtClean="0">
                <a:latin typeface="UTM Avo" panose="02040603050506020204" pitchFamily="18" charset="0"/>
              </a:rPr>
              <a:t> “</a:t>
            </a:r>
            <a:r>
              <a:rPr lang="en-US" dirty="0" err="1" smtClean="0">
                <a:latin typeface="UTM Avo" panose="02040603050506020204" pitchFamily="18" charset="0"/>
              </a:rPr>
              <a:t>Không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dẫm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chân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!” </a:t>
            </a:r>
            <a:r>
              <a:rPr lang="en-US" dirty="0" err="1" smtClean="0">
                <a:latin typeface="UTM Avo" panose="02040603050506020204" pitchFamily="18" charset="0"/>
              </a:rPr>
              <a:t>đặt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cạnh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bãi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Xong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việc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tươi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cười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bảo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non: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- </a:t>
            </a:r>
            <a:r>
              <a:rPr lang="en-US" dirty="0" err="1" smtClean="0">
                <a:latin typeface="UTM Avo" panose="02040603050506020204" pitchFamily="18" charset="0"/>
              </a:rPr>
              <a:t>Từ</a:t>
            </a:r>
            <a:r>
              <a:rPr lang="en-US" dirty="0" smtClean="0">
                <a:latin typeface="UTM Avo" panose="02040603050506020204" pitchFamily="18" charset="0"/>
              </a:rPr>
              <a:t> nay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yên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tâm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rồi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Không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còn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ai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giẫm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nữa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đâu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 </a:t>
            </a:r>
            <a:r>
              <a:rPr lang="en-US" dirty="0" err="1" smtClean="0">
                <a:latin typeface="UTM Avo" panose="02040603050506020204" pitchFamily="18" charset="0"/>
              </a:rPr>
              <a:t>nhoẻn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miệng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cười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cảm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endParaRPr lang="en-US" dirty="0">
              <a:latin typeface="UTM Avo" panose="020406030505060202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en-US" sz="1100" i="1" dirty="0" smtClean="0">
                <a:latin typeface="UTM Avo" panose="02040603050506020204" pitchFamily="18" charset="0"/>
              </a:rPr>
              <a:t>(</a:t>
            </a:r>
            <a:r>
              <a:rPr lang="en-US" sz="1100" i="1" dirty="0">
                <a:latin typeface="UTM Avo" panose="02040603050506020204" pitchFamily="18" charset="0"/>
              </a:rPr>
              <a:t>T</a:t>
            </a:r>
            <a:r>
              <a:rPr lang="en-US" sz="1100" i="1" dirty="0" smtClean="0">
                <a:latin typeface="UTM Avo" panose="02040603050506020204" pitchFamily="18" charset="0"/>
              </a:rPr>
              <a:t>heo 365 </a:t>
            </a:r>
            <a:r>
              <a:rPr lang="en-US" sz="1100" i="1" dirty="0" err="1" smtClean="0">
                <a:latin typeface="UTM Avo" panose="02040603050506020204" pitchFamily="18" charset="0"/>
              </a:rPr>
              <a:t>truyện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kể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hằng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đêm</a:t>
            </a:r>
            <a:r>
              <a:rPr lang="en-US" sz="1100" i="1" dirty="0" smtClean="0">
                <a:latin typeface="UTM Avo" panose="0204060305050602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1001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1924802" y="727214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khó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phát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âm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1598667" y="1314054"/>
            <a:ext cx="2580041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smtClean="0">
                <a:latin typeface="UTM Avo" panose="02040603050506020204" pitchFamily="18" charset="0"/>
              </a:rPr>
              <a:t>    </a:t>
            </a:r>
            <a:r>
              <a:rPr lang="en-US" sz="2400" dirty="0" err="1" smtClean="0">
                <a:latin typeface="UTM Avo" panose="02040603050506020204" pitchFamily="18" charset="0"/>
              </a:rPr>
              <a:t>bừng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tỉnh</a:t>
            </a:r>
            <a:endParaRPr lang="vi-VN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9984686-D9C8-1541-B1BE-DF75E6CE61B6}"/>
              </a:ext>
            </a:extLst>
          </p:cNvPr>
          <p:cNvSpPr/>
          <p:nvPr/>
        </p:nvSpPr>
        <p:spPr>
          <a:xfrm>
            <a:off x="1598667" y="1902498"/>
            <a:ext cx="2471888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giấc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ngủ</a:t>
            </a:r>
            <a:endParaRPr lang="vi-VN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1598667" y="2471659"/>
            <a:ext cx="2186751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sửa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soạn</a:t>
            </a:r>
            <a:endParaRPr lang="vi-VN" sz="2400" dirty="0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1768343" y="1557746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1768343" y="2146190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48FA0106-3394-A74C-9895-B3A17E410635}"/>
              </a:ext>
            </a:extLst>
          </p:cNvPr>
          <p:cNvSpPr/>
          <p:nvPr/>
        </p:nvSpPr>
        <p:spPr>
          <a:xfrm>
            <a:off x="1768344" y="2715351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1598666" y="3040819"/>
            <a:ext cx="34157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nhoẻn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miệng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cười</a:t>
            </a:r>
            <a:endParaRPr lang="vi-VN" sz="2400" dirty="0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1768343" y="3287370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303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7" grpId="0" animBg="1"/>
      <p:bldP spid="8" grpId="0" animBg="1"/>
      <p:bldP spid="9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2613995" y="591234"/>
            <a:ext cx="1763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Ngắt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nghỉ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408961" y="1294389"/>
            <a:ext cx="61786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Một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hôm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chị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én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nâu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đang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sửa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soạn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ngủ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thì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nghe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thấy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tiếng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khóc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thút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thít</a:t>
            </a:r>
            <a:r>
              <a:rPr lang="en-US" sz="2400" dirty="0" smtClean="0">
                <a:latin typeface="UTM Avo" panose="02040603050506020204" pitchFamily="18" charset="0"/>
              </a:rPr>
              <a:t>.</a:t>
            </a:r>
            <a:endParaRPr lang="vi-VN" sz="2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cxnSp>
        <p:nvCxnSpPr>
          <p:cNvPr id="12" name="Straight Connector 11"/>
          <p:cNvCxnSpPr/>
          <p:nvPr/>
        </p:nvCxnSpPr>
        <p:spPr>
          <a:xfrm flipH="1">
            <a:off x="2346751" y="1391967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422519" y="1933047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318983" y="1933047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397641" y="1933047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408961" y="2653349"/>
            <a:ext cx="61786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Suốt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đêm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cả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đàn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én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ra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sức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tìm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cỏ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khô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tết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thành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dòng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chữ</a:t>
            </a:r>
            <a:r>
              <a:rPr lang="en-US" sz="2400" dirty="0">
                <a:latin typeface="UTM Avo" panose="02040603050506020204" pitchFamily="18" charset="0"/>
              </a:rPr>
              <a:t> “</a:t>
            </a:r>
            <a:r>
              <a:rPr lang="en-US" sz="2400" dirty="0" err="1">
                <a:latin typeface="UTM Avo" panose="02040603050506020204" pitchFamily="18" charset="0"/>
              </a:rPr>
              <a:t>Không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dẫm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chân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lên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cỏ</a:t>
            </a:r>
            <a:r>
              <a:rPr lang="en-US" sz="2400" dirty="0">
                <a:latin typeface="UTM Avo" panose="02040603050506020204" pitchFamily="18" charset="0"/>
              </a:rPr>
              <a:t>!” </a:t>
            </a:r>
            <a:r>
              <a:rPr lang="en-US" sz="2400" dirty="0" err="1">
                <a:latin typeface="UTM Avo" panose="02040603050506020204" pitchFamily="18" charset="0"/>
              </a:rPr>
              <a:t>đặt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bên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cạnh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bãi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cỏ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  <a:endParaRPr lang="vi-VN" sz="2400" dirty="0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2402407" y="2773397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377127" y="3310822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458063" y="3910033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771534" y="3910032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5827190" y="3910032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2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134705" y="450661"/>
            <a:ext cx="4635536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CỎ NON CƯỜI RỒI</a:t>
            </a:r>
            <a:endParaRPr lang="en-US" sz="18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81781" y="957264"/>
            <a:ext cx="61156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Mùa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xuân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đến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trong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viên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bừng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tỉnh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sau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giấc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ngủ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đông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Từng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đàn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từ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phương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nam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trở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về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Trẻ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đùa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dưới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ánh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mặt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trời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ấm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áp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hôm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đang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sửa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soạn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ngủ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thì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nghe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thấy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tiếng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thút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thít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Lần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theo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tiếng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tìm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đến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viên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nhỏ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Thấy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cây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 </a:t>
            </a:r>
            <a:r>
              <a:rPr lang="en-US" dirty="0" err="1" smtClean="0">
                <a:latin typeface="UTM Avo" panose="02040603050506020204" pitchFamily="18" charset="0"/>
              </a:rPr>
              <a:t>đang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hỏi</a:t>
            </a:r>
            <a:r>
              <a:rPr lang="en-US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-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ốm</a:t>
            </a:r>
            <a:r>
              <a:rPr lang="en-US" dirty="0" smtClean="0">
                <a:latin typeface="UTM Avo" panose="02040603050506020204" pitchFamily="18" charset="0"/>
              </a:rPr>
              <a:t> à?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nấc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-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ơi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đứng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thẳng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được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nữa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Các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nhỏ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đến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đây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đùa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giẫm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lặng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phút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rồi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bỗng</a:t>
            </a:r>
            <a:r>
              <a:rPr lang="en-US" dirty="0" smtClean="0">
                <a:latin typeface="UTM Avo" panose="02040603050506020204" pitchFamily="18" charset="0"/>
              </a:rPr>
              <a:t> reo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- </a:t>
            </a:r>
            <a:r>
              <a:rPr lang="en-US" dirty="0" err="1" smtClean="0">
                <a:latin typeface="UTM Avo" panose="02040603050506020204" pitchFamily="18" charset="0"/>
              </a:rPr>
              <a:t>Đừng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nữa</a:t>
            </a:r>
            <a:r>
              <a:rPr lang="en-US" dirty="0" smtClean="0">
                <a:latin typeface="UTM Avo" panose="02040603050506020204" pitchFamily="18" charset="0"/>
              </a:rPr>
              <a:t>!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sẽ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giúp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09" y="1015710"/>
            <a:ext cx="304770" cy="28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81" y="2035530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16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134705" y="450661"/>
            <a:ext cx="4635536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CỎ NON CƯỜI RỒI</a:t>
            </a:r>
            <a:endParaRPr lang="en-US" sz="18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81781" y="957264"/>
            <a:ext cx="6115665" cy="228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Thế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rồi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kêu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gọi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thêm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rất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nhiều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của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mình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Suốt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đêm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cả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đàn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sức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tìm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khô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tết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thành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dòng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chữ</a:t>
            </a:r>
            <a:r>
              <a:rPr lang="en-US" dirty="0" smtClean="0">
                <a:latin typeface="UTM Avo" panose="02040603050506020204" pitchFamily="18" charset="0"/>
              </a:rPr>
              <a:t> “</a:t>
            </a:r>
            <a:r>
              <a:rPr lang="en-US" dirty="0" err="1" smtClean="0">
                <a:latin typeface="UTM Avo" panose="02040603050506020204" pitchFamily="18" charset="0"/>
              </a:rPr>
              <a:t>Không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dẫm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chân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!” </a:t>
            </a:r>
            <a:r>
              <a:rPr lang="en-US" dirty="0" err="1" smtClean="0">
                <a:latin typeface="UTM Avo" panose="02040603050506020204" pitchFamily="18" charset="0"/>
              </a:rPr>
              <a:t>đặt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cạnh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bãi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Xong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việc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tươi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cười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bảo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non: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- </a:t>
            </a:r>
            <a:r>
              <a:rPr lang="en-US" dirty="0" err="1" smtClean="0">
                <a:latin typeface="UTM Avo" panose="02040603050506020204" pitchFamily="18" charset="0"/>
              </a:rPr>
              <a:t>Từ</a:t>
            </a:r>
            <a:r>
              <a:rPr lang="en-US" dirty="0" smtClean="0">
                <a:latin typeface="UTM Avo" panose="02040603050506020204" pitchFamily="18" charset="0"/>
              </a:rPr>
              <a:t> nay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yên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tâm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rồi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Không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còn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ai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giẫm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nữa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đâu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 </a:t>
            </a:r>
            <a:r>
              <a:rPr lang="en-US" dirty="0" err="1" smtClean="0">
                <a:latin typeface="UTM Avo" panose="02040603050506020204" pitchFamily="18" charset="0"/>
              </a:rPr>
              <a:t>nhoẻn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miệng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cười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cảm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endParaRPr lang="en-US" dirty="0">
              <a:latin typeface="UTM Avo" panose="020406030505060202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en-US" sz="1100" i="1" dirty="0" smtClean="0">
                <a:latin typeface="UTM Avo" panose="02040603050506020204" pitchFamily="18" charset="0"/>
              </a:rPr>
              <a:t>(</a:t>
            </a:r>
            <a:r>
              <a:rPr lang="en-US" sz="1100" i="1" dirty="0">
                <a:latin typeface="UTM Avo" panose="02040603050506020204" pitchFamily="18" charset="0"/>
              </a:rPr>
              <a:t>T</a:t>
            </a:r>
            <a:r>
              <a:rPr lang="en-US" sz="1100" i="1" dirty="0" smtClean="0">
                <a:latin typeface="UTM Avo" panose="02040603050506020204" pitchFamily="18" charset="0"/>
              </a:rPr>
              <a:t>heo 365 </a:t>
            </a:r>
            <a:r>
              <a:rPr lang="en-US" sz="1100" i="1" dirty="0" err="1" smtClean="0">
                <a:latin typeface="UTM Avo" panose="02040603050506020204" pitchFamily="18" charset="0"/>
              </a:rPr>
              <a:t>truyện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kể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hằng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đêm</a:t>
            </a:r>
            <a:r>
              <a:rPr lang="en-US" sz="1100" i="1" dirty="0" smtClean="0">
                <a:latin typeface="UTM Avo" panose="02040603050506020204" pitchFamily="18" charset="0"/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81" y="1045755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59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1882</TotalTime>
  <Words>1432</Words>
  <Application>Microsoft Office PowerPoint</Application>
  <PresentationFormat>Custom</PresentationFormat>
  <Paragraphs>167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UTM Cookies</vt:lpstr>
      <vt:lpstr>Montserrat</vt:lpstr>
      <vt:lpstr>Arial</vt:lpstr>
      <vt:lpstr>Kalam</vt:lpstr>
      <vt:lpstr>UTM Avo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MTBA</cp:lastModifiedBy>
  <cp:revision>121</cp:revision>
  <dcterms:modified xsi:type="dcterms:W3CDTF">2022-04-04T01:20:29Z</dcterms:modified>
</cp:coreProperties>
</file>