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42"/>
  </p:notesMasterIdLst>
  <p:sldIdLst>
    <p:sldId id="519" r:id="rId4"/>
    <p:sldId id="263" r:id="rId5"/>
    <p:sldId id="277" r:id="rId6"/>
    <p:sldId id="522" r:id="rId7"/>
    <p:sldId id="549" r:id="rId8"/>
    <p:sldId id="547" r:id="rId9"/>
    <p:sldId id="545" r:id="rId10"/>
    <p:sldId id="550" r:id="rId11"/>
    <p:sldId id="296" r:id="rId12"/>
    <p:sldId id="552" r:id="rId13"/>
    <p:sldId id="298" r:id="rId14"/>
    <p:sldId id="553" r:id="rId15"/>
    <p:sldId id="548" r:id="rId16"/>
    <p:sldId id="300" r:id="rId17"/>
    <p:sldId id="302" r:id="rId18"/>
    <p:sldId id="520" r:id="rId19"/>
    <p:sldId id="523" r:id="rId20"/>
    <p:sldId id="328" r:id="rId21"/>
    <p:sldId id="524" r:id="rId22"/>
    <p:sldId id="525" r:id="rId23"/>
    <p:sldId id="528" r:id="rId24"/>
    <p:sldId id="529" r:id="rId25"/>
    <p:sldId id="521" r:id="rId26"/>
    <p:sldId id="530" r:id="rId27"/>
    <p:sldId id="531" r:id="rId28"/>
    <p:sldId id="532" r:id="rId29"/>
    <p:sldId id="533" r:id="rId30"/>
    <p:sldId id="534" r:id="rId31"/>
    <p:sldId id="535" r:id="rId32"/>
    <p:sldId id="536" r:id="rId33"/>
    <p:sldId id="537" r:id="rId34"/>
    <p:sldId id="538" r:id="rId35"/>
    <p:sldId id="539" r:id="rId36"/>
    <p:sldId id="543" r:id="rId37"/>
    <p:sldId id="540" r:id="rId38"/>
    <p:sldId id="542" r:id="rId39"/>
    <p:sldId id="544" r:id="rId40"/>
    <p:sldId id="47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66FF"/>
    <a:srgbClr val="CCEC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14" y="-12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1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1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80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4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80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4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9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8" y="3113690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6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4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8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5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6" y="6322746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1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8" y="1879378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2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4" y="4825114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4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8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5" y="2706024"/>
            <a:ext cx="3404231" cy="6774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8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4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470F18D-3290-4F7A-B497-F2F226AE6E6A}" type="datetimeFigureOut">
              <a:rPr lang="en-US" smtClean="0"/>
              <a:pPr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87F7BBB-07B0-4BA7-A934-658DFB689B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415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1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4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1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4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1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8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1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  <p:sldLayoutId id="2147483712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6" y="-14084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tm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jpg"/><Relationship Id="rId4" Type="http://schemas.openxmlformats.org/officeDocument/2006/relationships/image" Target="../media/image24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slide" Target="slide15.xml"/><Relationship Id="rId4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tm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7" Type="http://schemas.openxmlformats.org/officeDocument/2006/relationships/image" Target="../media/image39.jp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tm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eg"/><Relationship Id="rId9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7" Type="http://schemas.openxmlformats.org/officeDocument/2006/relationships/image" Target="../media/image41.jpe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tmp"/><Relationship Id="rId5" Type="http://schemas.openxmlformats.org/officeDocument/2006/relationships/image" Target="../media/image54.tmp"/><Relationship Id="rId4" Type="http://schemas.openxmlformats.org/officeDocument/2006/relationships/image" Target="../media/image36.tm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gi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4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7" y="1655171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CÁNH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ĐỒNG QUÊ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1" y="1612961"/>
            <a:ext cx="10058400" cy="26239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8254" y="537067"/>
            <a:ext cx="954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i="1">
                <a:solidFill>
                  <a:srgbClr val="FF0000"/>
                </a:solidFill>
              </a:rPr>
              <a:t>3</a:t>
            </a:r>
            <a:r>
              <a:rPr lang="vi-VN" sz="2800" i="1">
                <a:solidFill>
                  <a:srgbClr val="FF0000"/>
                </a:solidFill>
              </a:rPr>
              <a:t>. </a:t>
            </a:r>
            <a:r>
              <a:rPr lang="en-US" sz="2800"/>
              <a:t>Đ</a:t>
            </a:r>
            <a:r>
              <a:rPr lang="vi-VN" sz="2800" smtClean="0"/>
              <a:t>àn </a:t>
            </a:r>
            <a:r>
              <a:rPr lang="vi-VN" sz="2800"/>
              <a:t>chiền </a:t>
            </a:r>
            <a:r>
              <a:rPr lang="vi-VN" sz="2800" smtClean="0"/>
              <a:t>ch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iệ</a:t>
            </a:r>
            <a:r>
              <a:rPr lang="vi-VN" sz="2800" smtClean="0"/>
              <a:t>n </a:t>
            </a:r>
            <a:r>
              <a:rPr lang="vi-VN" sz="2800"/>
              <a:t>và lũ châu chấu làm gì trên </a:t>
            </a:r>
            <a:r>
              <a:rPr lang="vi-VN" sz="2800"/>
              <a:t>cánh </a:t>
            </a:r>
            <a:r>
              <a:rPr lang="vi-VN" sz="2800" smtClean="0"/>
              <a:t>đ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ồ</a:t>
            </a:r>
            <a:r>
              <a:rPr lang="vi-VN" sz="2800" smtClean="0"/>
              <a:t>ng</a:t>
            </a:r>
            <a:r>
              <a:rPr lang="vi-VN" sz="2800"/>
              <a:t>?</a:t>
            </a:r>
            <a:endParaRPr lang="en-US" sz="2800"/>
          </a:p>
        </p:txBody>
      </p:sp>
      <p:sp>
        <p:nvSpPr>
          <p:cNvPr id="4" name="Rectangle 3"/>
          <p:cNvSpPr/>
          <p:nvPr/>
        </p:nvSpPr>
        <p:spPr>
          <a:xfrm>
            <a:off x="1438625" y="4518951"/>
            <a:ext cx="3688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/>
              <a:t>bay quanh và hót tích ri tích rích</a:t>
            </a:r>
            <a:endParaRPr lang="en-US" sz="2800"/>
          </a:p>
        </p:txBody>
      </p:sp>
      <p:sp>
        <p:nvSpPr>
          <p:cNvPr id="5" name="Rectangle 4"/>
          <p:cNvSpPr/>
          <p:nvPr/>
        </p:nvSpPr>
        <p:spPr>
          <a:xfrm>
            <a:off x="6230723" y="4734394"/>
            <a:ext cx="3720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/>
              <a:t>đu cỏ uống sương rơi</a:t>
            </a:r>
            <a:r>
              <a:rPr lang="vi-VN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93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=""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=""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=""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5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=""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=""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289160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vi-VN" sz="2800">
                <a:latin typeface="+mj-lt"/>
              </a:rPr>
              <a:t>Theo em, vì sao bé ngân nga hát giữa </a:t>
            </a:r>
            <a:r>
              <a:rPr lang="vi-VN" sz="2800">
                <a:latin typeface="+mj-lt"/>
              </a:rPr>
              <a:t>cánh </a:t>
            </a:r>
            <a:r>
              <a:rPr lang="vi-VN" sz="2800" smtClean="0">
                <a:latin typeface="+mj-lt"/>
              </a:rPr>
              <a:t>đ</a:t>
            </a:r>
            <a:r>
              <a:rPr lang="en-US" sz="2800" smtClean="0">
                <a:latin typeface="+mj-lt"/>
              </a:rPr>
              <a:t>ồ</a:t>
            </a:r>
            <a:r>
              <a:rPr lang="vi-VN" sz="2800" smtClean="0">
                <a:latin typeface="+mj-lt"/>
              </a:rPr>
              <a:t>ng</a:t>
            </a:r>
            <a:r>
              <a:rPr lang="vi-VN" sz="2800">
                <a:latin typeface="+mj-lt"/>
              </a:rPr>
              <a:t>?</a:t>
            </a:r>
            <a:endParaRPr lang="en-US" sz="2800" kern="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=""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5" y="448890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=""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=""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=""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=""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5" y="4322790"/>
            <a:ext cx="8910843" cy="131601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latin typeface="+mj-lt"/>
              </a:rPr>
              <a:t>Bé ngàn nga hát khẽ bởi vì bé cảm thấy cánh đổng quê hương thật là đẹp, bé cảm thấy hạnh phúc trong lòng</a:t>
            </a:r>
            <a:endParaRPr lang="zh-CN" altLang="en-US" sz="2800" dirty="0">
              <a:solidFill>
                <a:schemeClr val="bg1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856094" y="13648"/>
            <a:ext cx="3138985" cy="120100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910487" y="2576946"/>
            <a:ext cx="6621440" cy="10667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Học thuộc lòng </a:t>
            </a:r>
            <a:endParaRPr lang="en-US" sz="15000" b="1" cap="none" spc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grpSp>
        <p:nvGrpSpPr>
          <p:cNvPr id="5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4"/>
            <a:ext cx="11622831" cy="3581011"/>
            <a:chOff x="-53293" y="2190760"/>
            <a:chExt cx="9211855" cy="2951064"/>
          </a:xfrm>
        </p:grpSpPr>
        <p:pic>
          <p:nvPicPr>
            <p:cNvPr id="6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7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8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4609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1549" y="866643"/>
            <a:ext cx="1828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Bé theo mẹ 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4805" y="866643"/>
            <a:ext cx="2032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đồng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0210" y="1488955"/>
            <a:ext cx="2235200" cy="390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Vầng dương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2049" y="1416666"/>
            <a:ext cx="1668306" cy="535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ên rực đỏ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22400" y="1847041"/>
            <a:ext cx="2133600" cy="413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Muôn vàn 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6163" y="1847041"/>
            <a:ext cx="3523500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cương nhỏ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1415" y="2286897"/>
            <a:ext cx="2373195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Lấp lánh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49843" y="2243501"/>
            <a:ext cx="5065405" cy="48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gọn cỏ hoa.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6291" y="3231309"/>
            <a:ext cx="2148655" cy="457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Nắng ban mai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50707" y="3282212"/>
            <a:ext cx="3454400" cy="424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iền hòa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66651" y="3758808"/>
            <a:ext cx="1828800" cy="457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 lụa tơ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25154" y="3775866"/>
            <a:ext cx="2211302" cy="423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vàng óng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00915" y="4354060"/>
            <a:ext cx="1661995" cy="457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Trải lên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38448" y="4931074"/>
            <a:ext cx="4876800" cy="457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uôn con sóng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06291" y="4931071"/>
            <a:ext cx="1763595" cy="457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Dập dờn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39759" y="4347133"/>
            <a:ext cx="2528064" cy="457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đồng lúa xanh.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38399" y="947871"/>
            <a:ext cx="2674043" cy="462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prstClr val="black"/>
                </a:solidFill>
              </a:rPr>
              <a:t>Đàn chiền chiện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07605" y="937722"/>
            <a:ext cx="1723479" cy="543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b</a:t>
            </a:r>
            <a:r>
              <a:rPr lang="en-US" sz="2400" smtClean="0">
                <a:solidFill>
                  <a:prstClr val="black"/>
                </a:solidFill>
              </a:rPr>
              <a:t>ay lượn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69205" y="1980392"/>
            <a:ext cx="2553629" cy="535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prstClr val="black"/>
                </a:solidFill>
              </a:rPr>
              <a:t>Lũ châu chấu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16323" y="1454989"/>
            <a:ext cx="2805154" cy="456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t</a:t>
            </a:r>
            <a:r>
              <a:rPr lang="en-US" sz="2400" smtClean="0">
                <a:solidFill>
                  <a:prstClr val="black"/>
                </a:solidFill>
              </a:rPr>
              <a:t>ích ri tích rích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82669" y="1500429"/>
            <a:ext cx="732115" cy="413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H</a:t>
            </a:r>
            <a:r>
              <a:rPr lang="en-US" sz="2400" smtClean="0">
                <a:solidFill>
                  <a:prstClr val="black"/>
                </a:solidFill>
              </a:rPr>
              <a:t>ót</a:t>
            </a:r>
            <a:r>
              <a:rPr lang="en-US" sz="2400" smtClean="0">
                <a:solidFill>
                  <a:prstClr val="black"/>
                </a:solidFill>
              </a:rPr>
              <a:t>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66508" y="1981911"/>
            <a:ext cx="2862997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t</a:t>
            </a:r>
            <a:r>
              <a:rPr lang="en-US" sz="2400" smtClean="0">
                <a:solidFill>
                  <a:prstClr val="black"/>
                </a:solidFill>
              </a:rPr>
              <a:t>inh nghịch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79354" y="2416378"/>
            <a:ext cx="1560395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prstClr val="black"/>
                </a:solidFill>
              </a:rPr>
              <a:t>Đu cỏ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01054" y="2416377"/>
            <a:ext cx="4778988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u</a:t>
            </a:r>
            <a:r>
              <a:rPr lang="en-US" sz="2400" smtClean="0">
                <a:solidFill>
                  <a:prstClr val="black"/>
                </a:solidFill>
              </a:rPr>
              <a:t>ống sương rơi.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36125" y="3323102"/>
            <a:ext cx="2354997" cy="457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prstClr val="black"/>
                </a:solidFill>
              </a:rPr>
              <a:t>Sóng xanh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328017" y="3323102"/>
            <a:ext cx="2725003" cy="424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c</a:t>
            </a:r>
            <a:r>
              <a:rPr lang="en-US" sz="2400" smtClean="0">
                <a:solidFill>
                  <a:prstClr val="black"/>
                </a:solidFill>
              </a:rPr>
              <a:t>uộn chân trời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785820" y="3896857"/>
            <a:ext cx="2321785" cy="457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prstClr val="black"/>
                </a:solidFill>
              </a:rPr>
              <a:t>Cánh đồng như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07605" y="3877438"/>
            <a:ext cx="1657821" cy="423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t</a:t>
            </a:r>
            <a:r>
              <a:rPr lang="en-US" sz="2400" smtClean="0">
                <a:solidFill>
                  <a:prstClr val="black"/>
                </a:solidFill>
              </a:rPr>
              <a:t>ranh vẽ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7" name="Google Shape;386;p32">
            <a:extLst>
              <a:ext uri="{FF2B5EF4-FFF2-40B4-BE49-F238E27FC236}">
                <a16:creationId xmlns=""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251077" y="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26267" y="4469409"/>
            <a:ext cx="1194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h</a:t>
            </a:r>
            <a:r>
              <a:rPr lang="en-US" sz="2400" smtClean="0">
                <a:solidFill>
                  <a:prstClr val="black"/>
                </a:solidFill>
              </a:rPr>
              <a:t>át khẽ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0978" y="4407854"/>
            <a:ext cx="2225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</a:rPr>
              <a:t>Bé ngân nga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8557" y="4942006"/>
            <a:ext cx="248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</a:rPr>
              <a:t>Trong hương lúa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22834" y="4942006"/>
            <a:ext cx="1981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m</a:t>
            </a:r>
            <a:r>
              <a:rPr lang="en-US" sz="2400" smtClean="0">
                <a:solidFill>
                  <a:prstClr val="black"/>
                </a:solidFill>
              </a:rPr>
              <a:t>ênh mông 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7562" y="5556739"/>
            <a:ext cx="287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Bùi Minh Huế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160614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1" grpId="0"/>
      <p:bldP spid="14" grpId="0"/>
      <p:bldP spid="17" grpId="0"/>
      <p:bldP spid="19" grpId="0"/>
      <p:bldP spid="21" grpId="0"/>
      <p:bldP spid="25" grpId="0"/>
      <p:bldP spid="27" grpId="0"/>
      <p:bldP spid="29" grpId="0"/>
      <p:bldP spid="32" grpId="0"/>
      <p:bldP spid="34" grpId="0"/>
      <p:bldP spid="36" grpId="0"/>
      <p:bldP spid="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80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9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6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5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16182" y="2228671"/>
            <a:ext cx="554181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>
                <a:solidFill>
                  <a:srgbClr val="FF0000"/>
                </a:solidFill>
              </a:rPr>
              <a:t>1</a:t>
            </a:r>
            <a:r>
              <a:rPr lang="vi-VN" sz="2800"/>
              <a:t>. Tìm trong bài từ ngữ:</a:t>
            </a:r>
            <a:endParaRPr lang="en-US" sz="2800" b="1"/>
          </a:p>
          <a:p>
            <a:pPr lvl="0">
              <a:lnSpc>
                <a:spcPct val="150000"/>
              </a:lnSpc>
            </a:pPr>
            <a:r>
              <a:rPr lang="en-US" sz="2800" smtClean="0"/>
              <a:t>a.</a:t>
            </a:r>
            <a:r>
              <a:rPr lang="vi-VN" sz="2800" smtClean="0"/>
              <a:t>chỉ </a:t>
            </a:r>
            <a:r>
              <a:rPr lang="vi-VN" sz="2800"/>
              <a:t>màu sắc của mặt trời</a:t>
            </a:r>
            <a:endParaRPr lang="en-US" sz="2800"/>
          </a:p>
          <a:p>
            <a:pPr lvl="0">
              <a:lnSpc>
                <a:spcPct val="150000"/>
              </a:lnSpc>
            </a:pPr>
            <a:r>
              <a:rPr lang="en-US" sz="2800" smtClean="0"/>
              <a:t>b.</a:t>
            </a:r>
            <a:r>
              <a:rPr lang="vi-VN" sz="2800" smtClean="0"/>
              <a:t>chỉ </a:t>
            </a:r>
            <a:r>
              <a:rPr lang="vi-VN" sz="2800"/>
              <a:t>màu sắc của ánh nắng</a:t>
            </a:r>
            <a:endParaRPr lang="en-US" sz="2800"/>
          </a:p>
          <a:p>
            <a:pPr lvl="0">
              <a:lnSpc>
                <a:spcPct val="150000"/>
              </a:lnSpc>
            </a:pPr>
            <a:r>
              <a:rPr lang="en-US" sz="2800" smtClean="0"/>
              <a:t>c.</a:t>
            </a:r>
            <a:r>
              <a:rPr lang="vi-VN" sz="2800" smtClean="0"/>
              <a:t>chỉ </a:t>
            </a:r>
            <a:r>
              <a:rPr lang="vi-VN" sz="2800"/>
              <a:t>màu sắc của đ</a:t>
            </a:r>
            <a:r>
              <a:rPr lang="en-US" sz="2800"/>
              <a:t>ồ</a:t>
            </a:r>
            <a:r>
              <a:rPr lang="vi-VN" sz="2800"/>
              <a:t>ng lúa</a:t>
            </a:r>
            <a:endParaRPr lang="en-US" sz="2800"/>
          </a:p>
        </p:txBody>
      </p:sp>
      <p:sp>
        <p:nvSpPr>
          <p:cNvPr id="5" name="Rectangle 4"/>
          <p:cNvSpPr/>
          <p:nvPr/>
        </p:nvSpPr>
        <p:spPr>
          <a:xfrm>
            <a:off x="5819321" y="2690336"/>
            <a:ext cx="1503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i="1">
                <a:solidFill>
                  <a:srgbClr val="FF0000"/>
                </a:solidFill>
              </a:rPr>
              <a:t>đỏ rực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7939" y="3338432"/>
            <a:ext cx="1869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i="1">
                <a:solidFill>
                  <a:schemeClr val="accent2">
                    <a:lumMod val="75000"/>
                  </a:schemeClr>
                </a:solidFill>
              </a:rPr>
              <a:t>vàng óng</a:t>
            </a:r>
            <a:endParaRPr lang="en-US" sz="32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2907" y="3923207"/>
            <a:ext cx="1249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i="1">
                <a:solidFill>
                  <a:srgbClr val="00B050"/>
                </a:solidFill>
              </a:rPr>
              <a:t>xanh</a:t>
            </a:r>
            <a:r>
              <a:rPr lang="vi-VN" i="1"/>
              <a:t>.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482" y="1663151"/>
            <a:ext cx="3183348" cy="2054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973" y="1649907"/>
            <a:ext cx="3328366" cy="2216224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17" y="1663151"/>
            <a:ext cx="3663083" cy="22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6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5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=""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4" y="1441937"/>
            <a:ext cx="934448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800" i="1">
                <a:solidFill>
                  <a:srgbClr val="FF0000"/>
                </a:solidFill>
              </a:rPr>
              <a:t>2</a:t>
            </a:r>
            <a:r>
              <a:rPr lang="vi-VN" sz="2800" i="1"/>
              <a:t>. </a:t>
            </a:r>
            <a:r>
              <a:rPr lang="vi-VN" sz="2800"/>
              <a:t>Tìm thêm từ </a:t>
            </a:r>
            <a:r>
              <a:rPr lang="vi-VN" sz="2800"/>
              <a:t>ngữ </a:t>
            </a:r>
            <a:r>
              <a:rPr lang="vi-VN" sz="2800" smtClean="0"/>
              <a:t>t</a:t>
            </a:r>
            <a:r>
              <a:rPr lang="en-US" sz="2800"/>
              <a:t>ả</a:t>
            </a:r>
            <a:r>
              <a:rPr lang="vi-VN" sz="2800" smtClean="0"/>
              <a:t> </a:t>
            </a:r>
            <a:r>
              <a:rPr lang="vi-VN" sz="2800"/>
              <a:t>mặt trời, ánh nắng</a:t>
            </a:r>
            <a:r>
              <a:rPr lang="vi-VN" sz="2800"/>
              <a:t>, </a:t>
            </a:r>
            <a:r>
              <a:rPr lang="vi-VN" sz="2800" smtClean="0"/>
              <a:t>đ</a:t>
            </a:r>
            <a:r>
              <a:rPr lang="en-US" sz="2800" smtClean="0"/>
              <a:t>ồ</a:t>
            </a:r>
            <a:r>
              <a:rPr lang="vi-VN" sz="2800" smtClean="0"/>
              <a:t>ng </a:t>
            </a:r>
            <a:r>
              <a:rPr lang="vi-VN" sz="2800"/>
              <a:t>lúa.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79" y="2397440"/>
            <a:ext cx="6059110" cy="35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4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14">
            <a:extLst>
              <a:ext uri="{FF2B5EF4-FFF2-40B4-BE49-F238E27FC236}">
                <a16:creationId xmlns=""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6" y="1739658"/>
            <a:ext cx="4505325" cy="2016125"/>
            <a:chOff x="2118480" y="1561265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=""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561265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=""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82103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pic>
        <p:nvPicPr>
          <p:cNvPr id="45" name="Picture 4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38" y="253195"/>
            <a:ext cx="6147580" cy="9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5000" b="-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95" y="183360"/>
            <a:ext cx="4628676" cy="66664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6" y="850007"/>
            <a:ext cx="1671353" cy="576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75" y="1330802"/>
            <a:ext cx="4962525" cy="543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65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1909137" y="2106752"/>
            <a:ext cx="8858874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401935" y="2510056"/>
            <a:ext cx="7547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 chấm câu  được đặt ở đâu?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278402" y="3206954"/>
            <a:ext cx="8338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chữ cái đầu mỗi dòng thơ được viết như thế nào?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401934" y="4136300"/>
            <a:ext cx="684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giữa các khổ thơ như thế nào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004672" y="53258"/>
            <a:ext cx="2033517" cy="78114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5283495" y="0"/>
            <a:ext cx="3542946" cy="1039114"/>
          </a:xfrm>
          <a:prstGeom prst="cloud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 flipH="1">
            <a:off x="9764901" y="562777"/>
            <a:ext cx="2197290" cy="781140"/>
          </a:xfrm>
          <a:prstGeom prst="cloud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 descr="Tweety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56" y="5090614"/>
            <a:ext cx="1445306" cy="153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123" y="-278914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ouse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5" y="4358956"/>
            <a:ext cx="1900380" cy="198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0407" y="274180"/>
            <a:ext cx="7693187" cy="1266841"/>
            <a:chOff x="2300407" y="829179"/>
            <a:chExt cx="7693187" cy="1266841"/>
          </a:xfrm>
        </p:grpSpPr>
        <p:grpSp>
          <p:nvGrpSpPr>
            <p:cNvPr id="3" name="Google Shape;378;p32">
              <a:extLst>
                <a:ext uri="{FF2B5EF4-FFF2-40B4-BE49-F238E27FC236}">
                  <a16:creationId xmlns="" xmlns:a16="http://schemas.microsoft.com/office/drawing/2014/main" id="{926121A4-5C1A-48FF-977D-84092DAEFBFF}"/>
                </a:ext>
              </a:extLst>
            </p:cNvPr>
            <p:cNvGrpSpPr/>
            <p:nvPr/>
          </p:nvGrpSpPr>
          <p:grpSpPr>
            <a:xfrm>
              <a:off x="2300407" y="829179"/>
              <a:ext cx="7693187" cy="1266841"/>
              <a:chOff x="603225" y="2182575"/>
              <a:chExt cx="2577800" cy="424450"/>
            </a:xfrm>
          </p:grpSpPr>
          <p:sp>
            <p:nvSpPr>
              <p:cNvPr id="5" name="Google Shape;379;p32">
                <a:extLst>
                  <a:ext uri="{FF2B5EF4-FFF2-40B4-BE49-F238E27FC236}">
                    <a16:creationId xmlns="" xmlns:a16="http://schemas.microsoft.com/office/drawing/2014/main" id="{31190D26-AB75-4A5B-8AA6-89C532CCE3F9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380;p32">
                <a:extLst>
                  <a:ext uri="{FF2B5EF4-FFF2-40B4-BE49-F238E27FC236}">
                    <a16:creationId xmlns="" xmlns:a16="http://schemas.microsoft.com/office/drawing/2014/main" id="{EB208419-4119-440D-A16C-9220BAB5C848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381;p32">
                <a:extLst>
                  <a:ext uri="{FF2B5EF4-FFF2-40B4-BE49-F238E27FC236}">
                    <a16:creationId xmlns="" xmlns:a16="http://schemas.microsoft.com/office/drawing/2014/main" id="{90B94524-488C-4A8F-9183-2B2BEF04EC3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386;p32">
              <a:extLst>
                <a:ext uri="{FF2B5EF4-FFF2-40B4-BE49-F238E27FC236}">
                  <a16:creationId xmlns="" xmlns:a16="http://schemas.microsoft.com/office/drawing/2014/main" id="{7D76E32D-C560-4ACA-947B-AC36318F8724}"/>
                </a:ext>
              </a:extLst>
            </p:cNvPr>
            <p:cNvSpPr txBox="1">
              <a:spLocks/>
            </p:cNvSpPr>
            <p:nvPr/>
          </p:nvSpPr>
          <p:spPr>
            <a:xfrm>
              <a:off x="2396808" y="906351"/>
              <a:ext cx="7070400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4000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</a:t>
              </a:r>
              <a:r>
                <a:rPr lang="en-US" sz="4000" kern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</a:t>
              </a:r>
              <a:r>
                <a:rPr lang="en-US" sz="40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KHÓ</a:t>
              </a:r>
            </a:p>
          </p:txBody>
        </p:sp>
      </p:grpSp>
      <p:grpSp>
        <p:nvGrpSpPr>
          <p:cNvPr id="8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4360985"/>
            <a:ext cx="11622831" cy="2494780"/>
            <a:chOff x="-53293" y="2190760"/>
            <a:chExt cx="9211855" cy="2951064"/>
          </a:xfrm>
        </p:grpSpPr>
        <p:pic>
          <p:nvPicPr>
            <p:cNvPr id="9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0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1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248065" y="2225050"/>
            <a:ext cx="23839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>
                <a:latin typeface="Times New Roman" pitchFamily="18" charset="0"/>
                <a:cs typeface="Times New Roman" pitchFamily="18" charset="0"/>
              </a:rPr>
              <a:t>vầng dương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16027" y="2178125"/>
            <a:ext cx="21788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>
                <a:latin typeface="Times New Roman" pitchFamily="18" charset="0"/>
                <a:cs typeface="Times New Roman" pitchFamily="18" charset="0"/>
              </a:rPr>
              <a:t>kim cương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89677" y="3287426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360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ề</a:t>
            </a:r>
            <a:r>
              <a:rPr lang="vi-VN" sz="3600" smtClean="0">
                <a:latin typeface="Times New Roman" pitchFamily="18" charset="0"/>
                <a:cs typeface="Times New Roman" pitchFamily="18" charset="0"/>
              </a:rPr>
              <a:t>n hoà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41299" y="3240501"/>
            <a:ext cx="29161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>
                <a:latin typeface="Times New Roman" pitchFamily="18" charset="0"/>
                <a:cs typeface="Times New Roman" pitchFamily="18" charset="0"/>
              </a:rPr>
              <a:t>tích ri tích rích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1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oogle Shape;378;p32">
            <a:extLst>
              <a:ext uri="{FF2B5EF4-FFF2-40B4-BE49-F238E27FC236}">
                <a16:creationId xmlns=""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2" y="35145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=""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=""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=""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=""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504"/>
            <a:ext cx="12192000" cy="53074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3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856095" y="13648"/>
            <a:ext cx="3138985" cy="120100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74960" y="3018262"/>
            <a:ext cx="5595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Nghe – viết</a:t>
            </a:r>
            <a:endParaRPr lang="en-US" sz="15000" b="1" cap="none" spc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0115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44" y="3604955"/>
            <a:ext cx="3557587" cy="2272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0" y="3603367"/>
            <a:ext cx="3603367" cy="2207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64" y="1026171"/>
            <a:ext cx="3633270" cy="19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47" y="965937"/>
            <a:ext cx="3684425" cy="20665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653" y="3081735"/>
            <a:ext cx="6386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Chùa                      ở Thủ đô Hà  Nội</a:t>
            </a:r>
            <a:endParaRPr lang="en-US" sz="2800"/>
          </a:p>
        </p:txBody>
      </p:sp>
      <p:sp>
        <p:nvSpPr>
          <p:cNvPr id="8" name="TextBox 7"/>
          <p:cNvSpPr txBox="1"/>
          <p:nvPr/>
        </p:nvSpPr>
        <p:spPr>
          <a:xfrm>
            <a:off x="6554728" y="3080147"/>
            <a:ext cx="5637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Cầu                      ở thành phố Huế</a:t>
            </a:r>
            <a:endParaRPr lang="en-US" sz="2800"/>
          </a:p>
        </p:txBody>
      </p:sp>
      <p:sp>
        <p:nvSpPr>
          <p:cNvPr id="10" name="TextBox 9"/>
          <p:cNvSpPr txBox="1"/>
          <p:nvPr/>
        </p:nvSpPr>
        <p:spPr>
          <a:xfrm>
            <a:off x="83589" y="5942334"/>
            <a:ext cx="64711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Vịnh                      là một thắng cảnh nổi tiếng  thế giới</a:t>
            </a:r>
            <a:endParaRPr lang="en-US" sz="2800"/>
          </a:p>
        </p:txBody>
      </p:sp>
      <p:sp>
        <p:nvSpPr>
          <p:cNvPr id="11" name="TextBox 10"/>
          <p:cNvSpPr txBox="1"/>
          <p:nvPr/>
        </p:nvSpPr>
        <p:spPr>
          <a:xfrm>
            <a:off x="6899387" y="5871434"/>
            <a:ext cx="5161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Chợ                       là chợ lớn nhất ở Thành phố Hồ Chí Minh</a:t>
            </a:r>
            <a:endParaRPr lang="en-US" sz="2800"/>
          </a:p>
        </p:txBody>
      </p:sp>
      <p:sp>
        <p:nvSpPr>
          <p:cNvPr id="12" name="Rectangle 11"/>
          <p:cNvSpPr/>
          <p:nvPr/>
        </p:nvSpPr>
        <p:spPr>
          <a:xfrm>
            <a:off x="618979" y="0"/>
            <a:ext cx="1129635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>
                <a:solidFill>
                  <a:srgbClr val="0070C0"/>
                </a:solidFill>
              </a:rPr>
              <a:t>2</a:t>
            </a:r>
            <a:r>
              <a:rPr lang="en-US" sz="3600"/>
              <a:t>. </a:t>
            </a:r>
            <a:r>
              <a:rPr lang="vi-VN" sz="2800"/>
              <a:t>Chọn từ ngữ trong ngoặc đơn thay </a:t>
            </a:r>
            <a:r>
              <a:rPr lang="vi-VN" sz="2800" smtClean="0"/>
              <a:t>cho ô vuông.</a:t>
            </a:r>
          </a:p>
          <a:p>
            <a:pPr lvl="0"/>
            <a:r>
              <a:rPr lang="en-US" sz="2800" i="1" smtClean="0"/>
              <a:t>                    </a:t>
            </a:r>
          </a:p>
          <a:p>
            <a:pPr lvl="0"/>
            <a:r>
              <a:rPr lang="en-US" sz="2800" i="1" smtClean="0"/>
              <a:t>                    ,                              ,                         ,                            )</a:t>
            </a:r>
            <a:endParaRPr lang="en-US" sz="2800"/>
          </a:p>
        </p:txBody>
      </p:sp>
      <p:sp>
        <p:nvSpPr>
          <p:cNvPr id="13" name="Rectangle 12"/>
          <p:cNvSpPr/>
          <p:nvPr/>
        </p:nvSpPr>
        <p:spPr>
          <a:xfrm>
            <a:off x="1730326" y="3081735"/>
            <a:ext cx="1111348" cy="378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915864" y="5910921"/>
            <a:ext cx="1111348" cy="378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80049" y="5942334"/>
            <a:ext cx="1111348" cy="378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03586" y="3153886"/>
            <a:ext cx="1111348" cy="378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773775" y="456785"/>
            <a:ext cx="150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/>
              <a:t>Một Cột</a:t>
            </a:r>
            <a:endParaRPr lang="en-US" sz="2800"/>
          </a:p>
        </p:txBody>
      </p:sp>
      <p:sp>
        <p:nvSpPr>
          <p:cNvPr id="20" name="TextBox 19"/>
          <p:cNvSpPr txBox="1"/>
          <p:nvPr/>
        </p:nvSpPr>
        <p:spPr>
          <a:xfrm>
            <a:off x="3810874" y="442717"/>
            <a:ext cx="2008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/>
              <a:t>Bến Thành</a:t>
            </a:r>
            <a:endParaRPr lang="en-US" sz="2800"/>
          </a:p>
        </p:txBody>
      </p:sp>
      <p:sp>
        <p:nvSpPr>
          <p:cNvPr id="21" name="TextBox 20"/>
          <p:cNvSpPr txBox="1"/>
          <p:nvPr/>
        </p:nvSpPr>
        <p:spPr>
          <a:xfrm>
            <a:off x="5922498" y="502951"/>
            <a:ext cx="1993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/>
              <a:t>Tràng Ti</a:t>
            </a:r>
            <a:r>
              <a:rPr lang="en-US" sz="2800" i="1"/>
              <a:t>ề</a:t>
            </a:r>
            <a:r>
              <a:rPr lang="vi-VN" sz="2800" i="1"/>
              <a:t>n</a:t>
            </a:r>
            <a:endParaRPr lang="en-US" sz="2800"/>
          </a:p>
        </p:txBody>
      </p:sp>
      <p:sp>
        <p:nvSpPr>
          <p:cNvPr id="23" name="TextBox 22"/>
          <p:cNvSpPr txBox="1"/>
          <p:nvPr/>
        </p:nvSpPr>
        <p:spPr>
          <a:xfrm>
            <a:off x="8471538" y="486330"/>
            <a:ext cx="1689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/>
              <a:t>Hạ Long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586200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5.67487E-7 -2.83996E-6 L -0.01145 0.373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186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4504 0.00393 L 0.10152 0.371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8" y="1836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07855E-6 3.08048E-6 L -0.61639 0.7888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19" y="394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79836E-6 -1.43386E-6 L 0.30793 0.7988 " pathEditMode="fixed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7" y="3994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/>
      <p:bldP spid="18" grpId="1"/>
      <p:bldP spid="20" grpId="0"/>
      <p:bldP spid="20" grpId="1"/>
      <p:bldP spid="21" grpId="0"/>
      <p:bldP spid="21" grpId="1"/>
      <p:bldP spid="23" grpId="0"/>
      <p:bldP spid="2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856095" y="13648"/>
            <a:ext cx="3138985" cy="120100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3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249" y="-154201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1" y="2198807"/>
            <a:ext cx="10017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3a. Chọn r, d, gi thay cho ô trống</a:t>
            </a:r>
            <a:endParaRPr lang="en-US" sz="5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3959" y="3316406"/>
            <a:ext cx="101675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Mùa gặt, đường làng phủ đầy </a:t>
            </a:r>
            <a:r>
              <a:rPr lang="en-US" sz="4000" b="1" smtClean="0">
                <a:solidFill>
                  <a:srgbClr val="FF0000"/>
                </a:solidFill>
              </a:rPr>
              <a:t>r</a:t>
            </a: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ơm vàng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Mọi </a:t>
            </a:r>
            <a:r>
              <a:rPr lang="en-US" sz="4000" b="1" smtClean="0">
                <a:solidFill>
                  <a:srgbClr val="FF0000"/>
                </a:solidFill>
              </a:rPr>
              <a:t>d</a:t>
            </a: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òng sông đều đổ về biển cả.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Các chú bộ đội canh </a:t>
            </a:r>
            <a:r>
              <a:rPr lang="en-US" sz="4000" b="1" smtClean="0">
                <a:solidFill>
                  <a:srgbClr val="FF0000"/>
                </a:solidFill>
              </a:rPr>
              <a:t>gi</a:t>
            </a: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ữ biển trời của tổ quốc</a:t>
            </a:r>
            <a:endParaRPr lang="en-US" sz="4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73250" y="5518666"/>
            <a:ext cx="484500" cy="423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38721" y="4536027"/>
            <a:ext cx="307073" cy="423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170470" y="3629463"/>
            <a:ext cx="250208" cy="423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8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4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" name="14">
            <a:extLst>
              <a:ext uri="{FF2B5EF4-FFF2-40B4-BE49-F238E27FC236}">
                <a16:creationId xmlns=""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6" y="1412876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=""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=""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pic>
        <p:nvPicPr>
          <p:cNvPr id="48" name="Picture 4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38" y="253195"/>
            <a:ext cx="6147580" cy="9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34"/>
            <a:ext cx="11914495" cy="676246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5528603" y="3643532"/>
            <a:ext cx="1477108" cy="6541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528603" y="3108960"/>
            <a:ext cx="1477108" cy="5345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528603" y="4297680"/>
            <a:ext cx="1477108" cy="7174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528603" y="3054736"/>
            <a:ext cx="1477108" cy="2560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528603" y="5015132"/>
            <a:ext cx="1477108" cy="6541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422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95534"/>
            <a:ext cx="11856350" cy="51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74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46" y="1367928"/>
            <a:ext cx="3182680" cy="300943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10"/>
            <a:ext cx="4965895" cy="381937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07733" y="5658368"/>
            <a:ext cx="6073253" cy="87345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>
                <a:solidFill>
                  <a:schemeClr val="tx1"/>
                </a:solidFill>
              </a:rPr>
              <a:t>Muốn biết về công việc của người này </a:t>
            </a:r>
            <a:r>
              <a:rPr lang="en-US" sz="2800" smtClean="0">
                <a:solidFill>
                  <a:schemeClr val="tx1"/>
                </a:solidFill>
              </a:rPr>
              <a:t>em</a:t>
            </a:r>
            <a:r>
              <a:rPr lang="vi-VN" sz="2400" smtClean="0">
                <a:solidFill>
                  <a:schemeClr val="tx1"/>
                </a:solidFill>
              </a:rPr>
              <a:t> </a:t>
            </a:r>
            <a:r>
              <a:rPr lang="vi-VN" sz="2400">
                <a:solidFill>
                  <a:schemeClr val="tx1"/>
                </a:solidFill>
              </a:rPr>
              <a:t>hỏi như thế </a:t>
            </a:r>
            <a:r>
              <a:rPr lang="vi-VN" sz="2400" smtClean="0">
                <a:solidFill>
                  <a:schemeClr val="tx1"/>
                </a:solidFill>
              </a:rPr>
              <a:t>nào</a:t>
            </a:r>
            <a:r>
              <a:rPr lang="en-US" sz="2400" smtClean="0">
                <a:solidFill>
                  <a:schemeClr val="tx1"/>
                </a:solidFill>
              </a:rPr>
              <a:t> ?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760732" y="4377358"/>
            <a:ext cx="4745538" cy="8178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3200" marR="0">
              <a:spcBef>
                <a:spcPts val="0"/>
              </a:spcBef>
              <a:spcAft>
                <a:spcPts val="295"/>
              </a:spcAft>
            </a:pPr>
            <a:r>
              <a:rPr lang="vi-VN" sz="2400">
                <a:solidFill>
                  <a:schemeClr val="tx1"/>
                </a:solidFill>
              </a:rPr>
              <a:t>Em nhìn thấy ai trong ảnh</a:t>
            </a:r>
            <a:r>
              <a:rPr lang="vi-VN" sz="2400" i="1">
                <a:solidFill>
                  <a:schemeClr val="tx1"/>
                </a:solidFill>
              </a:rPr>
              <a:t>?</a:t>
            </a:r>
            <a:endParaRPr lang="en-US" sz="2400">
              <a:solidFill>
                <a:schemeClr val="tx1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4" y="3409947"/>
            <a:ext cx="76211" cy="38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865" y="263048"/>
            <a:ext cx="2567960" cy="2134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12" y="4786284"/>
            <a:ext cx="2762288" cy="2071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06" y="2329572"/>
            <a:ext cx="2795794" cy="219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9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9" y="2861726"/>
            <a:ext cx="3319157" cy="3589360"/>
          </a:xfrm>
          <a:prstGeom prst="rect">
            <a:avLst/>
          </a:prstGeom>
        </p:spPr>
      </p:pic>
      <p:grpSp>
        <p:nvGrpSpPr>
          <p:cNvPr id="6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862339" y="4656406"/>
            <a:ext cx="11622831" cy="2201594"/>
            <a:chOff x="-53293" y="2190760"/>
            <a:chExt cx="9211855" cy="2951064"/>
          </a:xfrm>
        </p:grpSpPr>
        <p:pic>
          <p:nvPicPr>
            <p:cNvPr id="7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8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2431249" y="1097281"/>
            <a:ext cx="8030212" cy="21181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74124"/>
              </a:avLst>
            </a:prstTxWarp>
            <a:spAutoFit/>
          </a:bodyPr>
          <a:lstStyle/>
          <a:p>
            <a:pPr algn="ctr"/>
            <a:r>
              <a:rPr lang="en-US" sz="9600" b="1" cap="none" spc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Trình bày kết quả thảo luận</a:t>
            </a:r>
            <a:endParaRPr lang="en-US" sz="9600" b="1" cap="none" spc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3190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" y="0"/>
            <a:ext cx="11043976" cy="3832646"/>
          </a:xfrm>
          <a:prstGeom prst="rect">
            <a:avLst/>
          </a:prstGeom>
        </p:spPr>
      </p:pic>
      <p:pic>
        <p:nvPicPr>
          <p:cNvPr id="3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3967089"/>
            <a:ext cx="2731786" cy="291201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 rot="20431969" flipH="1">
            <a:off x="236288" y="2787358"/>
            <a:ext cx="1209162" cy="132514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26">
            <a:off x="609056" y="3030206"/>
            <a:ext cx="458777" cy="65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23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3967089"/>
            <a:ext cx="2731786" cy="291201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328862">
            <a:off x="410647" y="2381251"/>
            <a:ext cx="3586542" cy="187742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49" y="477672"/>
            <a:ext cx="7358703" cy="5404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3080" y="2535133"/>
            <a:ext cx="26858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Họ là công nhân. Họ đang may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92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5783473" y="2628099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hiền chiện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80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9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8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=""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209289" y="3404499"/>
            <a:ext cx="4449866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 ri tích rích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=""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uộn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6164759" y="329599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=""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6278881" y="5014969"/>
            <a:ext cx="647489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300407" y="829179"/>
            <a:ext cx="7693187" cy="1266841"/>
            <a:chOff x="2300407" y="829179"/>
            <a:chExt cx="7693187" cy="1266841"/>
          </a:xfrm>
        </p:grpSpPr>
        <p:grpSp>
          <p:nvGrpSpPr>
            <p:cNvPr id="100" name="Google Shape;378;p32">
              <a:extLst>
                <a:ext uri="{FF2B5EF4-FFF2-40B4-BE49-F238E27FC236}">
                  <a16:creationId xmlns="" xmlns:a16="http://schemas.microsoft.com/office/drawing/2014/main" id="{926121A4-5C1A-48FF-977D-84092DAEFBFF}"/>
                </a:ext>
              </a:extLst>
            </p:cNvPr>
            <p:cNvGrpSpPr/>
            <p:nvPr/>
          </p:nvGrpSpPr>
          <p:grpSpPr>
            <a:xfrm>
              <a:off x="2300407" y="829179"/>
              <a:ext cx="7693187" cy="1266841"/>
              <a:chOff x="603225" y="2182575"/>
              <a:chExt cx="2577800" cy="424450"/>
            </a:xfrm>
          </p:grpSpPr>
          <p:sp>
            <p:nvSpPr>
              <p:cNvPr id="101" name="Google Shape;379;p32">
                <a:extLst>
                  <a:ext uri="{FF2B5EF4-FFF2-40B4-BE49-F238E27FC236}">
                    <a16:creationId xmlns="" xmlns:a16="http://schemas.microsoft.com/office/drawing/2014/main" id="{31190D26-AB75-4A5B-8AA6-89C532CCE3F9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80;p32">
                <a:extLst>
                  <a:ext uri="{FF2B5EF4-FFF2-40B4-BE49-F238E27FC236}">
                    <a16:creationId xmlns="" xmlns:a16="http://schemas.microsoft.com/office/drawing/2014/main" id="{EB208419-4119-440D-A16C-9220BAB5C848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81;p32">
                <a:extLst>
                  <a:ext uri="{FF2B5EF4-FFF2-40B4-BE49-F238E27FC236}">
                    <a16:creationId xmlns="" xmlns:a16="http://schemas.microsoft.com/office/drawing/2014/main" id="{90B94524-488C-4A8F-9183-2B2BEF04EC3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4" name="Google Shape;386;p32">
              <a:extLst>
                <a:ext uri="{FF2B5EF4-FFF2-40B4-BE49-F238E27FC236}">
                  <a16:creationId xmlns="" xmlns:a16="http://schemas.microsoft.com/office/drawing/2014/main" id="{7D76E32D-C560-4ACA-947B-AC36318F8724}"/>
                </a:ext>
              </a:extLst>
            </p:cNvPr>
            <p:cNvSpPr txBox="1">
              <a:spLocks/>
            </p:cNvSpPr>
            <p:nvPr/>
          </p:nvSpPr>
          <p:spPr>
            <a:xfrm>
              <a:off x="2396808" y="851021"/>
              <a:ext cx="7070400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40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ĐỌC TỪ KHÓ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07535" y="4074161"/>
            <a:ext cx="514034" cy="106740"/>
            <a:chOff x="6107535" y="4074160"/>
            <a:chExt cx="514034" cy="10673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07535" y="4074160"/>
              <a:ext cx="495089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64759" y="4180899"/>
              <a:ext cx="45681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817148" y="4074160"/>
            <a:ext cx="2616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8001437" y="4074160"/>
            <a:ext cx="2816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7347182" y="329599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641889" y="3295990"/>
            <a:ext cx="436880" cy="108509"/>
            <a:chOff x="6641889" y="3295990"/>
            <a:chExt cx="436880" cy="10850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BC874099-9C1F-43A7-BCB2-5975B872F399}"/>
                </a:ext>
              </a:extLst>
            </p:cNvPr>
            <p:cNvCxnSpPr/>
            <p:nvPr/>
          </p:nvCxnSpPr>
          <p:spPr>
            <a:xfrm>
              <a:off x="6641889" y="3295990"/>
              <a:ext cx="43688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BC874099-9C1F-43A7-BCB2-5975B872F399}"/>
                </a:ext>
              </a:extLst>
            </p:cNvPr>
            <p:cNvCxnSpPr/>
            <p:nvPr/>
          </p:nvCxnSpPr>
          <p:spPr>
            <a:xfrm>
              <a:off x="6650507" y="3404499"/>
              <a:ext cx="42826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846175" y="3350245"/>
            <a:ext cx="436880" cy="108509"/>
            <a:chOff x="6641889" y="3295990"/>
            <a:chExt cx="436880" cy="10850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BC874099-9C1F-43A7-BCB2-5975B872F399}"/>
                </a:ext>
              </a:extLst>
            </p:cNvPr>
            <p:cNvCxnSpPr/>
            <p:nvPr/>
          </p:nvCxnSpPr>
          <p:spPr>
            <a:xfrm>
              <a:off x="6641889" y="3295990"/>
              <a:ext cx="43688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BC874099-9C1F-43A7-BCB2-5975B872F399}"/>
                </a:ext>
              </a:extLst>
            </p:cNvPr>
            <p:cNvCxnSpPr/>
            <p:nvPr/>
          </p:nvCxnSpPr>
          <p:spPr>
            <a:xfrm>
              <a:off x="6650507" y="3404499"/>
              <a:ext cx="42826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7347182" y="4074161"/>
            <a:ext cx="514034" cy="106740"/>
            <a:chOff x="6107535" y="4074160"/>
            <a:chExt cx="514034" cy="10673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07535" y="4074160"/>
              <a:ext cx="495089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64759" y="4180899"/>
              <a:ext cx="45681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8390697" y="4113084"/>
            <a:ext cx="514034" cy="106740"/>
            <a:chOff x="6107535" y="4074160"/>
            <a:chExt cx="514034" cy="106739"/>
          </a:xfrm>
        </p:grpSpPr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07535" y="4074160"/>
              <a:ext cx="495089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64759" y="4180899"/>
              <a:ext cx="45681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6307001" y="5111232"/>
            <a:ext cx="647489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3967089"/>
            <a:ext cx="2731786" cy="291201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21405117">
            <a:off x="1077479" y="1725936"/>
            <a:ext cx="3559342" cy="22197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/>
              <a:t>Chú</a:t>
            </a:r>
            <a:r>
              <a:rPr lang="en-US"/>
              <a:t>  </a:t>
            </a:r>
            <a:r>
              <a:rPr lang="vi-VN" smtClean="0"/>
              <a:t>ấ</a:t>
            </a:r>
            <a:r>
              <a:rPr lang="en-US" b="1" i="1"/>
              <a:t>Chú</a:t>
            </a:r>
            <a:r>
              <a:rPr lang="en-US"/>
              <a:t>  </a:t>
            </a:r>
            <a:r>
              <a:rPr lang="vi-VN"/>
              <a:t>ấy là bác sĩ. </a:t>
            </a:r>
            <a:r>
              <a:rPr lang="en-US"/>
              <a:t> chú </a:t>
            </a:r>
            <a:r>
              <a:rPr lang="vi-VN"/>
              <a:t>ấy dang khám bệnh cho em bé.</a:t>
            </a:r>
            <a:endParaRPr lang="en-US"/>
          </a:p>
          <a:p>
            <a:r>
              <a:rPr lang="vi-VN" smtClean="0"/>
              <a:t>y </a:t>
            </a:r>
            <a:r>
              <a:rPr lang="vi-VN"/>
              <a:t>là bác sĩ. </a:t>
            </a:r>
            <a:r>
              <a:rPr lang="en-US"/>
              <a:t> chú </a:t>
            </a:r>
            <a:r>
              <a:rPr lang="vi-VN"/>
              <a:t>ấy dang khám bệnh cho em bé.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04" y="0"/>
            <a:ext cx="6632811" cy="6277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9831" y="2061018"/>
            <a:ext cx="25248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Chú 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ấy là bác sĩ.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chú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ấy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ang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khám bệnh cho em bé.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557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3967089"/>
            <a:ext cx="2731786" cy="291201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856095" y="1096181"/>
            <a:ext cx="3449181" cy="239089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979" y="95534"/>
            <a:ext cx="6741993" cy="6550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6240" y="1661322"/>
            <a:ext cx="3232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Cô ấy là công an. Cô ấy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ang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iều tiết giao thông.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557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4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" name="14">
            <a:extLst>
              <a:ext uri="{FF2B5EF4-FFF2-40B4-BE49-F238E27FC236}">
                <a16:creationId xmlns=""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249638" y="1412876"/>
            <a:ext cx="6372034" cy="2016125"/>
            <a:chOff x="2118480" y="1316166"/>
            <a:chExt cx="1806894" cy="1512168"/>
          </a:xfrm>
        </p:grpSpPr>
        <p:sp>
          <p:nvSpPr>
            <p:cNvPr id="46" name="15">
              <a:extLst>
                <a:ext uri="{FF2B5EF4-FFF2-40B4-BE49-F238E27FC236}">
                  <a16:creationId xmlns=""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=""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717037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</a:t>
              </a:r>
              <a:r>
                <a:rPr kumimoji="0" lang="en-US" altLang="zh-CN" sz="8000" b="0" i="0" u="none" strike="noStrike" kern="1200" cap="none" spc="30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5+6</a:t>
              </a:r>
              <a:r>
                <a:rPr kumimoji="0" lang="en-US" altLang="zh-CN" sz="8000" b="0" i="0" u="none" strike="noStrike" kern="1200" cap="none" spc="300" normalizeH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pic>
        <p:nvPicPr>
          <p:cNvPr id="48" name="Picture 4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38" y="253195"/>
            <a:ext cx="6147580" cy="9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5" y="142329"/>
            <a:ext cx="1173593" cy="1042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4209" y="402188"/>
            <a:ext cx="10085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280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en-US" sz="2800" smtClean="0"/>
              <a:t> Nói những điều em biết về một nghề nghiệp em yêu thích.</a:t>
            </a:r>
            <a:endParaRPr lang="en-US" sz="2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368" y="4177097"/>
            <a:ext cx="1748882" cy="2032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73" y="3975221"/>
            <a:ext cx="2873481" cy="2435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603" y="3932497"/>
            <a:ext cx="2869785" cy="2032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6" y="1108322"/>
            <a:ext cx="2131225" cy="2131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4" y="3790644"/>
            <a:ext cx="2379167" cy="2315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559" y="1108321"/>
            <a:ext cx="3107423" cy="2333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72" y="1108321"/>
            <a:ext cx="2341465" cy="2067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71" y="111049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5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13" y="4581975"/>
            <a:ext cx="2743784" cy="2276025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" y="48731"/>
            <a:ext cx="4965895" cy="3819374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4" y="3409947"/>
            <a:ext cx="76211" cy="38105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06" y="4881928"/>
            <a:ext cx="2532186" cy="196777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987" y="4649129"/>
            <a:ext cx="2773506" cy="210807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95471" y="3113910"/>
            <a:ext cx="6832560" cy="668283"/>
            <a:chOff x="4928518" y="2096599"/>
            <a:chExt cx="6832560" cy="66828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26">
              <a:off x="4928518" y="2096599"/>
              <a:ext cx="458777" cy="65564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489523" y="2241662"/>
              <a:ext cx="62715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Nghề đó có ích lợi gì đối với cuộc sống ?</a:t>
              </a: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03056" y="1909687"/>
            <a:ext cx="7095862" cy="756617"/>
            <a:chOff x="5096137" y="980479"/>
            <a:chExt cx="7095862" cy="75661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26">
              <a:off x="5096137" y="980479"/>
              <a:ext cx="458777" cy="65564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489523" y="1029210"/>
              <a:ext cx="670247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Times New Roman" pitchFamily="18" charset="0"/>
                  <a:ea typeface="Palatino Linotype"/>
                  <a:cs typeface="Times New Roman" pitchFamily="18" charset="0"/>
                </a:rPr>
                <a:t>T</a:t>
              </a:r>
              <a:r>
                <a:rPr lang="vi-VN" sz="3200" b="1" cap="none" spc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Times New Roman" pitchFamily="18" charset="0"/>
                  <a:ea typeface="Palatino Linotype"/>
                  <a:cs typeface="Times New Roman" pitchFamily="18" charset="0"/>
                </a:rPr>
                <a:t>ại sao</a:t>
              </a:r>
              <a:r>
                <a:rPr lang="en-US" sz="3200" b="1" cap="none" spc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Times New Roman" pitchFamily="18" charset="0"/>
                  <a:ea typeface="Palatino Linotype"/>
                  <a:cs typeface="Times New Roman" pitchFamily="18" charset="0"/>
                </a:rPr>
                <a:t> em</a:t>
              </a:r>
              <a:r>
                <a:rPr lang="vi-VN" sz="3200" b="1" cap="none" spc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Times New Roman" pitchFamily="18" charset="0"/>
                  <a:ea typeface="Palatino Linotype"/>
                  <a:cs typeface="Times New Roman" pitchFamily="18" charset="0"/>
                </a:rPr>
                <a:t> lại chọn ngh</a:t>
              </a:r>
              <a:r>
                <a:rPr lang="en-US" sz="3200" b="1" cap="none" spc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Times New Roman" pitchFamily="18" charset="0"/>
                  <a:ea typeface="Palatino Linotype"/>
                  <a:cs typeface="Times New Roman" pitchFamily="18" charset="0"/>
                </a:rPr>
                <a:t>ề </a:t>
              </a:r>
              <a:r>
                <a:rPr lang="vi-VN" sz="3200" b="1" cap="none" spc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Times New Roman" pitchFamily="18" charset="0"/>
                  <a:ea typeface="Palatino Linotype"/>
                  <a:cs typeface="Times New Roman" pitchFamily="18" charset="0"/>
                </a:rPr>
                <a:t>nghiệp đó</a:t>
              </a:r>
              <a:r>
                <a:rPr lang="en-US" sz="3200" b="1" cap="none" spc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Times New Roman" pitchFamily="18" charset="0"/>
                  <a:ea typeface="Palatino Linotype"/>
                  <a:cs typeface="Times New Roman" pitchFamily="18" charset="0"/>
                </a:rPr>
                <a:t>? </a:t>
              </a:r>
              <a:endParaRPr lang="en-US" sz="32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993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790476" y="488016"/>
            <a:ext cx="8117285" cy="931176"/>
            <a:chOff x="1790476" y="488016"/>
            <a:chExt cx="8117285" cy="931176"/>
          </a:xfrm>
        </p:grpSpPr>
        <p:grpSp>
          <p:nvGrpSpPr>
            <p:cNvPr id="2" name="Google Shape;378;p32">
              <a:extLst>
                <a:ext uri="{FF2B5EF4-FFF2-40B4-BE49-F238E27FC236}">
                  <a16:creationId xmlns="" xmlns:a16="http://schemas.microsoft.com/office/drawing/2014/main" id="{8DBAB0A9-3C5D-44B8-8CEA-115B6D375EC5}"/>
                </a:ext>
              </a:extLst>
            </p:cNvPr>
            <p:cNvGrpSpPr/>
            <p:nvPr/>
          </p:nvGrpSpPr>
          <p:grpSpPr>
            <a:xfrm>
              <a:off x="1790476" y="488016"/>
              <a:ext cx="8117285" cy="931176"/>
              <a:chOff x="603225" y="2182575"/>
              <a:chExt cx="2577800" cy="424450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="" xmlns:a16="http://schemas.microsoft.com/office/drawing/2014/main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="" xmlns:a16="http://schemas.microsoft.com/office/drawing/2014/main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="" xmlns:a16="http://schemas.microsoft.com/office/drawing/2014/main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589361" y="488016"/>
              <a:ext cx="50769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Luyện viết đoạn</a:t>
              </a:r>
              <a:endPara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6478" y="1691818"/>
            <a:ext cx="11805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smtClean="0">
                <a:solidFill>
                  <a:srgbClr val="FF0000"/>
                </a:solidFill>
              </a:rPr>
              <a:t>2</a:t>
            </a:r>
            <a:r>
              <a:rPr lang="en-US" sz="3200" smtClean="0"/>
              <a:t>.  </a:t>
            </a:r>
            <a:r>
              <a:rPr lang="vi-VN" sz="3200" smtClean="0"/>
              <a:t>Viết </a:t>
            </a:r>
            <a:r>
              <a:rPr lang="vi-VN" sz="3200"/>
              <a:t>4-5 câu kê </a:t>
            </a:r>
            <a:r>
              <a:rPr lang="vi-VN" sz="3200" smtClean="0"/>
              <a:t>v</a:t>
            </a:r>
            <a:r>
              <a:rPr lang="en-US" sz="3200" smtClean="0"/>
              <a:t>ề</a:t>
            </a:r>
            <a:r>
              <a:rPr lang="vi-VN" sz="3200" smtClean="0"/>
              <a:t> </a:t>
            </a:r>
            <a:r>
              <a:rPr lang="vi-VN" sz="3200"/>
              <a:t>công việc </a:t>
            </a:r>
            <a:r>
              <a:rPr lang="vi-VN" sz="3200" smtClean="0"/>
              <a:t>c</a:t>
            </a:r>
            <a:r>
              <a:rPr lang="en-US" sz="3200" smtClean="0"/>
              <a:t>ủa</a:t>
            </a:r>
            <a:r>
              <a:rPr lang="vi-VN" sz="3200" smtClean="0"/>
              <a:t> </a:t>
            </a:r>
            <a:r>
              <a:rPr lang="vi-VN" sz="3200"/>
              <a:t>một người mà em biết.</a:t>
            </a:r>
            <a:endParaRPr lang="en-US" sz="3200"/>
          </a:p>
        </p:txBody>
      </p:sp>
      <p:sp>
        <p:nvSpPr>
          <p:cNvPr id="9" name="Rectangle 8"/>
          <p:cNvSpPr/>
          <p:nvPr/>
        </p:nvSpPr>
        <p:spPr>
          <a:xfrm>
            <a:off x="4709685" y="2276593"/>
            <a:ext cx="1984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Gợi ý</a:t>
            </a:r>
            <a:endParaRPr lang="en-US" sz="5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0476" y="3390314"/>
            <a:ext cx="9196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- Em muốn kể về ai ? Người đó àm công việc gì ?</a:t>
            </a:r>
            <a:endParaRPr lang="en-US" sz="2800"/>
          </a:p>
        </p:txBody>
      </p:sp>
      <p:sp>
        <p:nvSpPr>
          <p:cNvPr id="11" name="TextBox 10"/>
          <p:cNvSpPr txBox="1"/>
          <p:nvPr/>
        </p:nvSpPr>
        <p:spPr>
          <a:xfrm>
            <a:off x="1855293" y="4029035"/>
            <a:ext cx="5708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smtClean="0"/>
              <a:t>Người đó làm việc ở đâu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5045" y="4724029"/>
            <a:ext cx="566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- Công việc đó đem lại lọi ích gì ?</a:t>
            </a:r>
            <a:endParaRPr lang="en-US" sz="2800"/>
          </a:p>
        </p:txBody>
      </p:sp>
      <p:sp>
        <p:nvSpPr>
          <p:cNvPr id="13" name="TextBox 12"/>
          <p:cNvSpPr txBox="1"/>
          <p:nvPr/>
        </p:nvSpPr>
        <p:spPr>
          <a:xfrm>
            <a:off x="1875677" y="5458263"/>
            <a:ext cx="7202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- Em có suy nghĩ gì về công việc đó ?</a:t>
            </a:r>
            <a:endParaRPr lang="en-US" sz="2800"/>
          </a:p>
        </p:txBody>
      </p:sp>
      <p:pic>
        <p:nvPicPr>
          <p:cNvPr id="14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20975" y="4043102"/>
            <a:ext cx="2731786" cy="291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82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0476" y="488016"/>
            <a:ext cx="8117285" cy="931176"/>
            <a:chOff x="1790476" y="488016"/>
            <a:chExt cx="8117285" cy="931176"/>
          </a:xfrm>
        </p:grpSpPr>
        <p:grpSp>
          <p:nvGrpSpPr>
            <p:cNvPr id="3" name="Google Shape;378;p32">
              <a:extLst>
                <a:ext uri="{FF2B5EF4-FFF2-40B4-BE49-F238E27FC236}">
                  <a16:creationId xmlns="" xmlns:a16="http://schemas.microsoft.com/office/drawing/2014/main" id="{8DBAB0A9-3C5D-44B8-8CEA-115B6D375EC5}"/>
                </a:ext>
              </a:extLst>
            </p:cNvPr>
            <p:cNvGrpSpPr/>
            <p:nvPr/>
          </p:nvGrpSpPr>
          <p:grpSpPr>
            <a:xfrm>
              <a:off x="1790476" y="488016"/>
              <a:ext cx="8117285" cy="931176"/>
              <a:chOff x="603225" y="2182575"/>
              <a:chExt cx="2577800" cy="424450"/>
            </a:xfrm>
          </p:grpSpPr>
          <p:sp>
            <p:nvSpPr>
              <p:cNvPr id="5" name="Google Shape;379;p32">
                <a:extLst>
                  <a:ext uri="{FF2B5EF4-FFF2-40B4-BE49-F238E27FC236}">
                    <a16:creationId xmlns="" xmlns:a16="http://schemas.microsoft.com/office/drawing/2014/main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380;p32">
                <a:extLst>
                  <a:ext uri="{FF2B5EF4-FFF2-40B4-BE49-F238E27FC236}">
                    <a16:creationId xmlns="" xmlns:a16="http://schemas.microsoft.com/office/drawing/2014/main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381;p32">
                <a:extLst>
                  <a:ext uri="{FF2B5EF4-FFF2-40B4-BE49-F238E27FC236}">
                    <a16:creationId xmlns="" xmlns:a16="http://schemas.microsoft.com/office/drawing/2014/main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589361" y="488016"/>
              <a:ext cx="50769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 MỞ RỘNG</a:t>
              </a:r>
              <a:endPara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325021" y="4572000"/>
            <a:ext cx="11605646" cy="2190845"/>
            <a:chOff x="-53293" y="2190760"/>
            <a:chExt cx="9211855" cy="2951064"/>
          </a:xfrm>
        </p:grpSpPr>
        <p:pic>
          <p:nvPicPr>
            <p:cNvPr id="9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0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1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759208" y="2189808"/>
            <a:ext cx="10737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1</a:t>
            </a:r>
            <a:r>
              <a:rPr lang="en-US" sz="2800" smtClean="0"/>
              <a:t>.</a:t>
            </a:r>
            <a:r>
              <a:rPr lang="vi-VN" sz="2800" smtClean="0"/>
              <a:t>T</a:t>
            </a:r>
            <a:r>
              <a:rPr lang="en-US" sz="2800"/>
              <a:t>ì</a:t>
            </a:r>
            <a:r>
              <a:rPr lang="vi-VN" sz="2800" smtClean="0"/>
              <a:t>m </a:t>
            </a:r>
            <a:r>
              <a:rPr lang="vi-VN" sz="2800"/>
              <a:t>đọc một câu chuyện hoặc một bài thơ nói về nghề nghiệp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198507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" y="3519055"/>
            <a:ext cx="3867292" cy="3247171"/>
          </a:xfrm>
          <a:prstGeom prst="rect">
            <a:avLst/>
          </a:prstGeom>
        </p:spPr>
      </p:pic>
      <p:grpSp>
        <p:nvGrpSpPr>
          <p:cNvPr id="3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325021" y="4572000"/>
            <a:ext cx="11605646" cy="2190845"/>
            <a:chOff x="-53293" y="2190760"/>
            <a:chExt cx="9211855" cy="2951064"/>
          </a:xfrm>
        </p:grpSpPr>
        <p:pic>
          <p:nvPicPr>
            <p:cNvPr id="4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5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6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373689" y="1819818"/>
            <a:ext cx="104328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Nói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với bạn về những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ề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thú vị của nghề nghiệp được nói đến trong câu chuyện hoặc bài thơ đã đọc.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90476" y="488016"/>
            <a:ext cx="8117285" cy="931176"/>
            <a:chOff x="1790476" y="488016"/>
            <a:chExt cx="8117285" cy="931176"/>
          </a:xfrm>
        </p:grpSpPr>
        <p:grpSp>
          <p:nvGrpSpPr>
            <p:cNvPr id="9" name="Google Shape;378;p32">
              <a:extLst>
                <a:ext uri="{FF2B5EF4-FFF2-40B4-BE49-F238E27FC236}">
                  <a16:creationId xmlns="" xmlns:a16="http://schemas.microsoft.com/office/drawing/2014/main" id="{8DBAB0A9-3C5D-44B8-8CEA-115B6D375EC5}"/>
                </a:ext>
              </a:extLst>
            </p:cNvPr>
            <p:cNvGrpSpPr/>
            <p:nvPr/>
          </p:nvGrpSpPr>
          <p:grpSpPr>
            <a:xfrm>
              <a:off x="1790476" y="488016"/>
              <a:ext cx="8117285" cy="931176"/>
              <a:chOff x="603225" y="2182575"/>
              <a:chExt cx="2577800" cy="424450"/>
            </a:xfrm>
          </p:grpSpPr>
          <p:sp>
            <p:nvSpPr>
              <p:cNvPr id="11" name="Google Shape;379;p32">
                <a:extLst>
                  <a:ext uri="{FF2B5EF4-FFF2-40B4-BE49-F238E27FC236}">
                    <a16:creationId xmlns="" xmlns:a16="http://schemas.microsoft.com/office/drawing/2014/main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380;p32">
                <a:extLst>
                  <a:ext uri="{FF2B5EF4-FFF2-40B4-BE49-F238E27FC236}">
                    <a16:creationId xmlns="" xmlns:a16="http://schemas.microsoft.com/office/drawing/2014/main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381;p32">
                <a:extLst>
                  <a:ext uri="{FF2B5EF4-FFF2-40B4-BE49-F238E27FC236}">
                    <a16:creationId xmlns="" xmlns:a16="http://schemas.microsoft.com/office/drawing/2014/main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589361" y="488016"/>
              <a:ext cx="50769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 MỞ RỘNG</a:t>
              </a:r>
              <a:endPara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312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6" y="-2667001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1" y="2197893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5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9" y="342900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55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64" y="46651"/>
            <a:ext cx="5140035" cy="3638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9564"/>
            <a:ext cx="7051964" cy="376843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82096" y="46651"/>
            <a:ext cx="3248194" cy="2694336"/>
            <a:chOff x="3582096" y="-182155"/>
            <a:chExt cx="3248194" cy="2694336"/>
          </a:xfrm>
        </p:grpSpPr>
        <p:pic>
          <p:nvPicPr>
            <p:cNvPr id="4" name="Picture 13" descr="sun14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2790" y="-182155"/>
              <a:ext cx="1587500" cy="153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582096" y="1681184"/>
              <a:ext cx="2798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b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en-US" sz="4800" b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mặt trời</a:t>
              </a:r>
              <a:endParaRPr lang="en-US" sz="48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1940769"/>
            <a:ext cx="36991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Vầng dương: </a:t>
            </a:r>
            <a:endParaRPr lang="en-US" sz="4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42218" y="3967089"/>
            <a:ext cx="2939604" cy="2912012"/>
          </a:xfrm>
          <a:prstGeom prst="rect">
            <a:avLst/>
          </a:prstGeom>
        </p:spPr>
      </p:pic>
      <p:sp>
        <p:nvSpPr>
          <p:cNvPr id="11" name="Google Shape;386;p32">
            <a:extLst>
              <a:ext uri="{FF2B5EF4-FFF2-40B4-BE49-F238E27FC236}">
                <a16:creationId xmlns=""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-174018" y="273601"/>
            <a:ext cx="5854379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</p:spTree>
    <p:extLst>
      <p:ext uri="{BB962C8B-B14F-4D97-AF65-F5344CB8AC3E}">
        <p14:creationId xmlns:p14="http://schemas.microsoft.com/office/powerpoint/2010/main" val="3450613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36"/>
          <p:cNvSpPr/>
          <p:nvPr/>
        </p:nvSpPr>
        <p:spPr>
          <a:xfrm rot="10809061">
            <a:off x="1229078" y="2201292"/>
            <a:ext cx="10657621" cy="1560277"/>
          </a:xfrm>
          <a:custGeom>
            <a:avLst/>
            <a:gdLst/>
            <a:ahLst/>
            <a:cxnLst/>
            <a:rect l="l" t="t" r="r" b="b"/>
            <a:pathLst>
              <a:path w="74167" h="26992" extrusionOk="0">
                <a:moveTo>
                  <a:pt x="72981" y="1"/>
                </a:moveTo>
                <a:lnTo>
                  <a:pt x="10974" y="3101"/>
                </a:lnTo>
                <a:lnTo>
                  <a:pt x="1" y="15806"/>
                </a:lnTo>
                <a:lnTo>
                  <a:pt x="12159" y="26992"/>
                </a:lnTo>
                <a:lnTo>
                  <a:pt x="74166" y="23922"/>
                </a:lnTo>
                <a:lnTo>
                  <a:pt x="72981" y="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TextBox 7"/>
          <p:cNvSpPr txBox="1"/>
          <p:nvPr/>
        </p:nvSpPr>
        <p:spPr>
          <a:xfrm>
            <a:off x="1750790" y="2656924"/>
            <a:ext cx="297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Tích ri tích rích</a:t>
            </a:r>
            <a:endParaRPr lang="en-US" sz="3600"/>
          </a:p>
        </p:txBody>
      </p:sp>
      <p:sp>
        <p:nvSpPr>
          <p:cNvPr id="9" name="TextBox 8"/>
          <p:cNvSpPr txBox="1"/>
          <p:nvPr/>
        </p:nvSpPr>
        <p:spPr>
          <a:xfrm>
            <a:off x="4729517" y="2656923"/>
            <a:ext cx="6650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là tiếng hót của chim chiền chiện</a:t>
            </a:r>
            <a:endParaRPr lang="en-US" sz="3600"/>
          </a:p>
        </p:txBody>
      </p:sp>
      <p:sp>
        <p:nvSpPr>
          <p:cNvPr id="11" name="Google Shape;386;p32">
            <a:extLst>
              <a:ext uri="{FF2B5EF4-FFF2-40B4-BE49-F238E27FC236}">
                <a16:creationId xmlns=""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312963" y="233884"/>
            <a:ext cx="5854379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2" name="Chiền chiện bụng vàng hót (Yellow bellied Prinia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219" y="233885"/>
            <a:ext cx="11409518" cy="609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9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0000" y="2767915"/>
            <a:ext cx="9855200" cy="64633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 smtClean="0"/>
              <a:t>1. </a:t>
            </a:r>
            <a:r>
              <a:rPr lang="en-US" sz="3600" b="1" i="1" dirty="0" err="1" smtClean="0"/>
              <a:t>Đọc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cho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nhau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nghe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theo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nhóm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đôi</a:t>
            </a:r>
            <a:endParaRPr lang="en-US" sz="36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590800" y="3962401"/>
            <a:ext cx="7213600" cy="64633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 smtClean="0"/>
              <a:t>2. </a:t>
            </a:r>
            <a:r>
              <a:rPr lang="en-US" sz="3600" b="1" i="1" dirty="0" err="1" smtClean="0"/>
              <a:t>Đọc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thi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giữa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các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nhóm</a:t>
            </a:r>
            <a:endParaRPr lang="en-US" sz="36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590800" y="5181601"/>
            <a:ext cx="7213600" cy="64633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 smtClean="0"/>
              <a:t>3. </a:t>
            </a:r>
            <a:r>
              <a:rPr lang="en-US" sz="3600" b="1" i="1" dirty="0" err="1" smtClean="0"/>
              <a:t>Đọc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đồng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thanh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cả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lớp</a:t>
            </a:r>
            <a:endParaRPr lang="en-US" sz="3600" b="1" i="1" dirty="0"/>
          </a:p>
        </p:txBody>
      </p:sp>
      <p:sp>
        <p:nvSpPr>
          <p:cNvPr id="15" name="Google Shape;386;p32">
            <a:extLst>
              <a:ext uri="{FF2B5EF4-FFF2-40B4-BE49-F238E27FC236}">
                <a16:creationId xmlns=""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498421" y="16955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3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7" grpId="0" build="allAtOnce" animBg="1"/>
      <p:bldP spid="8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=""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6" y="526552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=""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=""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=""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1" y="2352320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31092" y="2649218"/>
            <a:ext cx="8020035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bài bé nhìn thấy vầng dương đẹp như thế nào </a:t>
            </a:r>
            <a:r>
              <a:rPr lang="e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=""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31" y="2529074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584326" y="4499841"/>
            <a:ext cx="5412219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Bé nhìn </a:t>
            </a: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thấy </a:t>
            </a:r>
            <a:r>
              <a:rPr lang="vi-VN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</a:t>
            </a:r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ầ</a:t>
            </a:r>
            <a:r>
              <a:rPr lang="vi-VN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ng </a:t>
            </a: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dương rực đỏ.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16" name="Picture 13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064" y="659581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795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=""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6" y="526552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=""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=""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=""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1" y="2352320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70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 ban mai được tả như thế nào </a:t>
            </a:r>
            <a:r>
              <a:rPr lang="e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=""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31" y="2529074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1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Nắng ban mai hiền hoà, như những dải lụa tơ vàng óng, như con sóng dập dờn trên đổng lúa xanh.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814</Words>
  <Application>Microsoft Office PowerPoint</Application>
  <PresentationFormat>Custom</PresentationFormat>
  <Paragraphs>130</Paragraphs>
  <Slides>38</Slides>
  <Notes>7</Notes>
  <HiddenSlides>0</HiddenSlides>
  <MMClips>8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Windows User</cp:lastModifiedBy>
  <cp:revision>95</cp:revision>
  <dcterms:created xsi:type="dcterms:W3CDTF">2021-06-19T10:18:58Z</dcterms:created>
  <dcterms:modified xsi:type="dcterms:W3CDTF">2021-07-15T04:16:09Z</dcterms:modified>
</cp:coreProperties>
</file>