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89" r:id="rId4"/>
    <p:sldMasterId id="2147483700" r:id="rId5"/>
    <p:sldMasterId id="2147483712" r:id="rId6"/>
    <p:sldMasterId id="2147483717" r:id="rId7"/>
  </p:sldMasterIdLst>
  <p:notesMasterIdLst>
    <p:notesMasterId r:id="rId28"/>
  </p:notesMasterIdLst>
  <p:sldIdLst>
    <p:sldId id="257" r:id="rId8"/>
    <p:sldId id="276" r:id="rId9"/>
    <p:sldId id="474" r:id="rId10"/>
    <p:sldId id="491" r:id="rId11"/>
    <p:sldId id="492" r:id="rId12"/>
    <p:sldId id="493" r:id="rId13"/>
    <p:sldId id="495" r:id="rId14"/>
    <p:sldId id="496" r:id="rId15"/>
    <p:sldId id="497" r:id="rId16"/>
    <p:sldId id="262" r:id="rId17"/>
    <p:sldId id="263" r:id="rId18"/>
    <p:sldId id="256" r:id="rId19"/>
    <p:sldId id="498" r:id="rId20"/>
    <p:sldId id="260" r:id="rId21"/>
    <p:sldId id="258" r:id="rId22"/>
    <p:sldId id="259" r:id="rId23"/>
    <p:sldId id="499" r:id="rId24"/>
    <p:sldId id="500" r:id="rId25"/>
    <p:sldId id="475" r:id="rId26"/>
    <p:sldId id="50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EC6D6-C325-43D9-AE52-D168FC5A72A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EBA29-5B9C-4AB4-93C8-4BB9F27D4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29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07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374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170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617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51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45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79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90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43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59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98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2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056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08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10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17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44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0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491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069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659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645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723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487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686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1601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443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920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4125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16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624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93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5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38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6657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604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357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936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27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541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841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3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206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1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1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5475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8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72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8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63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0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24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66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9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99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46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607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52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07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6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1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77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909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32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9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0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68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3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99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35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1.mp3"/><Relationship Id="rId7" Type="http://schemas.openxmlformats.org/officeDocument/2006/relationships/image" Target="../media/image41.png"/><Relationship Id="rId12" Type="http://schemas.openxmlformats.org/officeDocument/2006/relationships/image" Target="../media/image3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36.png"/><Relationship Id="rId4" Type="http://schemas.openxmlformats.org/officeDocument/2006/relationships/audio" Target="../media/media1.mp3"/><Relationship Id="rId9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1.mp3"/><Relationship Id="rId7" Type="http://schemas.openxmlformats.org/officeDocument/2006/relationships/image" Target="../media/image45.png"/><Relationship Id="rId12" Type="http://schemas.openxmlformats.org/officeDocument/2006/relationships/image" Target="../media/image3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36.png"/><Relationship Id="rId4" Type="http://schemas.openxmlformats.org/officeDocument/2006/relationships/audio" Target="../media/media1.mp3"/><Relationship Id="rId9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1.mp3"/><Relationship Id="rId7" Type="http://schemas.openxmlformats.org/officeDocument/2006/relationships/image" Target="../media/image48.png"/><Relationship Id="rId12" Type="http://schemas.openxmlformats.org/officeDocument/2006/relationships/image" Target="../media/image3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36.png"/><Relationship Id="rId4" Type="http://schemas.openxmlformats.org/officeDocument/2006/relationships/audio" Target="../media/media1.mp3"/><Relationship Id="rId9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1.mp3"/><Relationship Id="rId7" Type="http://schemas.openxmlformats.org/officeDocument/2006/relationships/image" Target="../media/image51.png"/><Relationship Id="rId12" Type="http://schemas.openxmlformats.org/officeDocument/2006/relationships/image" Target="../media/image3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0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36.png"/><Relationship Id="rId4" Type="http://schemas.openxmlformats.org/officeDocument/2006/relationships/audio" Target="../media/media1.mp3"/><Relationship Id="rId9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gif"/><Relationship Id="rId3" Type="http://schemas.microsoft.com/office/2007/relationships/media" Target="../media/media4.mp3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56.gif"/><Relationship Id="rId17" Type="http://schemas.openxmlformats.org/officeDocument/2006/relationships/image" Target="../media/image38.gif"/><Relationship Id="rId2" Type="http://schemas.openxmlformats.org/officeDocument/2006/relationships/audio" Target="../media/media3.mp3"/><Relationship Id="rId16" Type="http://schemas.openxmlformats.org/officeDocument/2006/relationships/image" Target="../media/image43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35.gif"/><Relationship Id="rId5" Type="http://schemas.microsoft.com/office/2007/relationships/media" Target="../media/media1.mp3"/><Relationship Id="rId15" Type="http://schemas.openxmlformats.org/officeDocument/2006/relationships/image" Target="../media/image36.png"/><Relationship Id="rId10" Type="http://schemas.openxmlformats.org/officeDocument/2006/relationships/image" Target="../media/image55.png"/><Relationship Id="rId4" Type="http://schemas.openxmlformats.org/officeDocument/2006/relationships/audio" Target="../media/media4.mp3"/><Relationship Id="rId9" Type="http://schemas.openxmlformats.org/officeDocument/2006/relationships/image" Target="../media/image54.png"/><Relationship Id="rId14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Chào mừng các em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đến với tiết Toán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uLnTx/>
              <a:uFillTx/>
              <a:latin typeface="Arial"/>
              <a:ea typeface="字魂17号-萌趣果冻体"/>
              <a:cs typeface="Arial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2776717" y="48252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67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083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625756" y="1056068"/>
            <a:ext cx="8900576" cy="4700788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 panose="020F0502020204030204"/>
              </a:rPr>
              <a:t>CÁCH CHƠI</a:t>
            </a:r>
          </a:p>
          <a:p>
            <a:r>
              <a:rPr lang="en-US" sz="2400">
                <a:solidFill>
                  <a:prstClr val="white"/>
                </a:solidFill>
                <a:latin typeface="Calibri" panose="020F0502020204030204"/>
              </a:rPr>
              <a:t>Bước 1: Bấm vào màn hình ra câu hỏi</a:t>
            </a:r>
          </a:p>
          <a:p>
            <a:r>
              <a:rPr lang="en-US" sz="2400">
                <a:solidFill>
                  <a:prstClr val="white"/>
                </a:solidFill>
                <a:latin typeface="Calibri" panose="020F0502020204030204"/>
              </a:rPr>
              <a:t>Bước 2: Bấm tiếp vào màn hình ra đáp án</a:t>
            </a:r>
          </a:p>
          <a:p>
            <a:r>
              <a:rPr lang="en-US" sz="2400">
                <a:solidFill>
                  <a:prstClr val="white"/>
                </a:solidFill>
                <a:latin typeface="Calibri" panose="020F0502020204030204"/>
              </a:rPr>
              <a:t>Bước 3: Bấm vào chiếc xe của xì trum để vượt chướng ngại vật.</a:t>
            </a:r>
          </a:p>
          <a:p>
            <a:r>
              <a:rPr lang="en-US" sz="2400">
                <a:solidFill>
                  <a:srgbClr val="FF0000"/>
                </a:solidFill>
                <a:latin typeface="Calibri" panose="020F0502020204030204"/>
              </a:rPr>
              <a:t>Trường hợp học sinh không có đáp án.</a:t>
            </a:r>
          </a:p>
          <a:p>
            <a:r>
              <a:rPr lang="en-US" sz="2400">
                <a:solidFill>
                  <a:prstClr val="white"/>
                </a:solidFill>
                <a:latin typeface="Calibri" panose="020F0502020204030204"/>
              </a:rPr>
              <a:t>Bước 1: Bấm vào xì trum thảm bay sẽ ra đáp án.</a:t>
            </a:r>
          </a:p>
          <a:p>
            <a:r>
              <a:rPr lang="en-US" sz="2400">
                <a:solidFill>
                  <a:prstClr val="white"/>
                </a:solidFill>
                <a:latin typeface="Calibri" panose="020F0502020204030204"/>
              </a:rPr>
              <a:t>Bước 2: Bấm tiếp vào màn hình để ra đáp án cuối cùng.</a:t>
            </a:r>
          </a:p>
          <a:p>
            <a:r>
              <a:rPr lang="en-US" sz="2400">
                <a:solidFill>
                  <a:prstClr val="white"/>
                </a:solidFill>
                <a:latin typeface="Calibri" panose="020F0502020204030204"/>
              </a:rPr>
              <a:t>Bước 3: Bấm vào chiếc xe của xì trum để vượt chướng ngại vật.</a:t>
            </a:r>
          </a:p>
          <a:p>
            <a:r>
              <a:rPr lang="en-US" sz="2400">
                <a:solidFill>
                  <a:srgbClr val="FF0000"/>
                </a:solidFill>
                <a:latin typeface="Calibri" panose="020F0502020204030204"/>
              </a:rPr>
              <a:t>Mẹo vặt : </a:t>
            </a:r>
            <a:r>
              <a:rPr lang="en-US" sz="240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Bấm vào xì trum thảm bay sẽ mất đáp án mà xì trum thảm bay đưa ra, không bấm qua vòng cũng tự mất.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57" y="597862"/>
            <a:ext cx="1688407" cy="154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0489" y="5370490"/>
            <a:ext cx="1487510" cy="14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9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– 3 + 6 =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7030A0"/>
                </a:solidFill>
                <a:latin typeface="Calibri" panose="020F0502020204030204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+ 6 – 7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7030A0"/>
                </a:solidFill>
                <a:latin typeface="Calibri" panose="020F0502020204030204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+ 10 – 30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7030A0"/>
                </a:solidFill>
                <a:latin typeface="Calibri" panose="020F0502020204030204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 – 7 + 14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7030A0"/>
                </a:solidFill>
                <a:latin typeface="Calibri" panose="020F0502020204030204"/>
              </a:rPr>
              <a:t>94</a:t>
            </a:r>
          </a:p>
        </p:txBody>
      </p: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2" y="276701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Calibri" panose="020F0502020204030204"/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– 2 + 6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7030A0"/>
                </a:solidFill>
                <a:latin typeface="Calibri" panose="020F0502020204030204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41AE9-5870-40C7-AE39-6D408E9DC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35305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/>
              <a:t>5. </a:t>
            </a:r>
            <a:r>
              <a:rPr lang="en-US" sz="2800" b="1" dirty="0" err="1"/>
              <a:t>Có</a:t>
            </a:r>
            <a:r>
              <a:rPr lang="en-US" sz="2800" b="1" dirty="0"/>
              <a:t> 98 bao xi </a:t>
            </a:r>
            <a:r>
              <a:rPr lang="en-US" sz="2800" b="1" dirty="0" err="1"/>
              <a:t>măng</a:t>
            </a:r>
            <a:r>
              <a:rPr lang="en-US" sz="2800" b="1" dirty="0"/>
              <a:t>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chở</a:t>
            </a:r>
            <a:r>
              <a:rPr lang="en-US" sz="2800" b="1" dirty="0"/>
              <a:t> </a:t>
            </a:r>
            <a:r>
              <a:rPr lang="en-US" sz="2800" b="1" dirty="0" err="1"/>
              <a:t>tới</a:t>
            </a:r>
            <a:r>
              <a:rPr lang="en-US" sz="2800" b="1" dirty="0"/>
              <a:t> </a:t>
            </a:r>
            <a:r>
              <a:rPr lang="en-US" sz="2800" b="1" dirty="0" err="1"/>
              <a:t>công</a:t>
            </a:r>
            <a:r>
              <a:rPr lang="en-US" sz="2800" b="1" dirty="0"/>
              <a:t> </a:t>
            </a:r>
            <a:r>
              <a:rPr lang="en-US" sz="2800" b="1" dirty="0" err="1"/>
              <a:t>trường</a:t>
            </a:r>
            <a:r>
              <a:rPr lang="en-US" sz="2800" b="1" dirty="0"/>
              <a:t>, </a:t>
            </a:r>
            <a:r>
              <a:rPr lang="en-US" sz="2800" b="1" dirty="0" err="1"/>
              <a:t>xe</a:t>
            </a:r>
            <a:r>
              <a:rPr lang="en-US" sz="2800" b="1" dirty="0"/>
              <a:t> </a:t>
            </a:r>
            <a:r>
              <a:rPr lang="en-US" sz="2800" b="1" dirty="0" err="1"/>
              <a:t>tải</a:t>
            </a:r>
            <a:r>
              <a:rPr lang="en-US" sz="2800" b="1" dirty="0"/>
              <a:t> </a:t>
            </a:r>
            <a:r>
              <a:rPr lang="en-US" sz="2800" b="1" dirty="0" err="1"/>
              <a:t>đã</a:t>
            </a:r>
            <a:r>
              <a:rPr lang="en-US" sz="2800" b="1" dirty="0"/>
              <a:t> </a:t>
            </a:r>
            <a:r>
              <a:rPr lang="en-US" sz="2800" b="1" dirty="0" err="1"/>
              <a:t>chở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34 bao. </a:t>
            </a:r>
            <a:r>
              <a:rPr lang="en-US" sz="2800" b="1" dirty="0" err="1"/>
              <a:t>Hỏi</a:t>
            </a:r>
            <a:r>
              <a:rPr lang="en-US" sz="2800" b="1" dirty="0"/>
              <a:t> </a:t>
            </a:r>
            <a:r>
              <a:rPr lang="en-US" sz="2800" b="1" dirty="0" err="1"/>
              <a:t>còn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bao xi </a:t>
            </a:r>
            <a:r>
              <a:rPr lang="en-US" sz="2800" b="1" dirty="0" err="1"/>
              <a:t>măng</a:t>
            </a:r>
            <a:r>
              <a:rPr lang="en-US" sz="2800" b="1" dirty="0"/>
              <a:t> </a:t>
            </a:r>
            <a:r>
              <a:rPr lang="en-US" sz="2800" b="1" dirty="0" err="1"/>
              <a:t>chưa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chở</a:t>
            </a:r>
            <a:r>
              <a:rPr lang="en-US" sz="2800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5AF2BB-0674-462A-ABBC-E12E8219E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xmlns="" id="{CBE40B46-5713-4631-8A1D-7D0781058C09}"/>
              </a:ext>
            </a:extLst>
          </p:cNvPr>
          <p:cNvSpPr/>
          <p:nvPr/>
        </p:nvSpPr>
        <p:spPr>
          <a:xfrm>
            <a:off x="3211034" y="3872455"/>
            <a:ext cx="7652584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xi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xmlns="" id="{FC31BB89-A11A-45D5-9E2F-9C684278AF52}"/>
              </a:ext>
            </a:extLst>
          </p:cNvPr>
          <p:cNvSpPr/>
          <p:nvPr/>
        </p:nvSpPr>
        <p:spPr>
          <a:xfrm>
            <a:off x="4174055" y="5025049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98 – 34 = 64 (bao) </a:t>
            </a:r>
          </a:p>
        </p:txBody>
      </p:sp>
      <p:sp>
        <p:nvSpPr>
          <p:cNvPr id="8" name="Rounded Rectangle 14">
            <a:extLst>
              <a:ext uri="{FF2B5EF4-FFF2-40B4-BE49-F238E27FC236}">
                <a16:creationId xmlns:a16="http://schemas.microsoft.com/office/drawing/2014/main" xmlns="" id="{74EFC038-A98F-4744-9979-5C14D4AE7555}"/>
              </a:ext>
            </a:extLst>
          </p:cNvPr>
          <p:cNvSpPr/>
          <p:nvPr/>
        </p:nvSpPr>
        <p:spPr>
          <a:xfrm>
            <a:off x="5390707" y="6082106"/>
            <a:ext cx="392536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64 bao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xmlns="" id="{763E300F-F21A-4473-A720-824282DDEAAC}"/>
              </a:ext>
            </a:extLst>
          </p:cNvPr>
          <p:cNvSpPr/>
          <p:nvPr/>
        </p:nvSpPr>
        <p:spPr>
          <a:xfrm>
            <a:off x="4526371" y="2471071"/>
            <a:ext cx="370111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3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41AE9-5870-40C7-AE39-6D408E9DC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35305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/>
              <a:t>6.a. </a:t>
            </a:r>
            <a:r>
              <a:rPr lang="en-US" sz="2800" b="1" dirty="0" err="1"/>
              <a:t>Năm</a:t>
            </a:r>
            <a:r>
              <a:rPr lang="en-US" sz="2800" b="1" dirty="0"/>
              <a:t> nay </a:t>
            </a:r>
            <a:r>
              <a:rPr lang="en-US" sz="2800" b="1" dirty="0" err="1"/>
              <a:t>bà</a:t>
            </a:r>
            <a:r>
              <a:rPr lang="en-US" sz="2800" b="1" dirty="0"/>
              <a:t> 67 </a:t>
            </a:r>
            <a:r>
              <a:rPr lang="en-US" sz="2800" b="1" dirty="0" err="1"/>
              <a:t>tuổi</a:t>
            </a:r>
            <a:r>
              <a:rPr lang="en-US" sz="2800" b="1" dirty="0"/>
              <a:t>, </a:t>
            </a:r>
            <a:r>
              <a:rPr lang="en-US" sz="2800" b="1" dirty="0" err="1"/>
              <a:t>mẹ</a:t>
            </a:r>
            <a:r>
              <a:rPr lang="en-US" sz="2800" b="1" dirty="0"/>
              <a:t> </a:t>
            </a:r>
            <a:r>
              <a:rPr lang="en-US" sz="2800" b="1" dirty="0" err="1"/>
              <a:t>ít</a:t>
            </a:r>
            <a:r>
              <a:rPr lang="en-US" sz="2800" b="1" dirty="0"/>
              <a:t> </a:t>
            </a:r>
            <a:r>
              <a:rPr lang="en-US" sz="2800" b="1" dirty="0" err="1"/>
              <a:t>hơn</a:t>
            </a:r>
            <a:r>
              <a:rPr lang="en-US" sz="2800" b="1" dirty="0"/>
              <a:t> </a:t>
            </a:r>
            <a:r>
              <a:rPr lang="en-US" sz="2800" b="1" dirty="0" err="1"/>
              <a:t>bà</a:t>
            </a:r>
            <a:r>
              <a:rPr lang="en-US" sz="2800" b="1" dirty="0"/>
              <a:t> 30 </a:t>
            </a:r>
            <a:r>
              <a:rPr lang="en-US" sz="2800" b="1" dirty="0" err="1"/>
              <a:t>tuổi</a:t>
            </a:r>
            <a:r>
              <a:rPr lang="en-US" sz="2800" b="1" dirty="0"/>
              <a:t>. </a:t>
            </a:r>
            <a:r>
              <a:rPr lang="en-US" sz="2800" b="1" dirty="0" err="1"/>
              <a:t>Hỏi</a:t>
            </a:r>
            <a:r>
              <a:rPr lang="en-US" sz="2800" b="1" dirty="0"/>
              <a:t> </a:t>
            </a:r>
            <a:r>
              <a:rPr lang="en-US" sz="2800" b="1" dirty="0" err="1"/>
              <a:t>năm</a:t>
            </a:r>
            <a:r>
              <a:rPr lang="en-US" sz="2800" b="1" dirty="0"/>
              <a:t> nay </a:t>
            </a:r>
            <a:r>
              <a:rPr lang="en-US" sz="2800" b="1" dirty="0" err="1"/>
              <a:t>mẹ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tuổi</a:t>
            </a:r>
            <a:r>
              <a:rPr lang="en-US" sz="2800" b="1" dirty="0"/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C2FF301-719B-400A-A89E-BE305B841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769" y="1138790"/>
            <a:ext cx="5029200" cy="262865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CB19DB3C-E98A-44A6-A9CD-1686F3DF2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xmlns="" id="{0AEE5493-D823-4266-BD51-A664E0A01E1D}"/>
              </a:ext>
            </a:extLst>
          </p:cNvPr>
          <p:cNvSpPr/>
          <p:nvPr/>
        </p:nvSpPr>
        <p:spPr>
          <a:xfrm>
            <a:off x="3211034" y="4732279"/>
            <a:ext cx="6105042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F4A49271-7968-4E5F-916D-04EDB8D31320}"/>
              </a:ext>
            </a:extLst>
          </p:cNvPr>
          <p:cNvSpPr/>
          <p:nvPr/>
        </p:nvSpPr>
        <p:spPr>
          <a:xfrm>
            <a:off x="4174055" y="5407193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67 – 30 = 37 (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xmlns="" id="{AF9C984C-D4AB-45AA-8045-F57A564C8D66}"/>
              </a:ext>
            </a:extLst>
          </p:cNvPr>
          <p:cNvSpPr/>
          <p:nvPr/>
        </p:nvSpPr>
        <p:spPr>
          <a:xfrm>
            <a:off x="5390707" y="6082106"/>
            <a:ext cx="392536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37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xmlns="" id="{9A7B70CE-2C61-42AB-84A2-529258B51528}"/>
              </a:ext>
            </a:extLst>
          </p:cNvPr>
          <p:cNvSpPr/>
          <p:nvPr/>
        </p:nvSpPr>
        <p:spPr>
          <a:xfrm>
            <a:off x="4526371" y="4149775"/>
            <a:ext cx="370111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09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8">
            <a:extLst>
              <a:ext uri="{FF2B5EF4-FFF2-40B4-BE49-F238E27FC236}">
                <a16:creationId xmlns:a16="http://schemas.microsoft.com/office/drawing/2014/main" xmlns="" id="{4EE5F427-D8EB-46C2-879D-29E73DA41BB8}"/>
              </a:ext>
            </a:extLst>
          </p:cNvPr>
          <p:cNvSpPr/>
          <p:nvPr/>
        </p:nvSpPr>
        <p:spPr>
          <a:xfrm>
            <a:off x="2909739" y="2958646"/>
            <a:ext cx="6105042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xmlns="" id="{C2AD1915-F0BE-454C-8B84-634FB566D838}"/>
              </a:ext>
            </a:extLst>
          </p:cNvPr>
          <p:cNvSpPr/>
          <p:nvPr/>
        </p:nvSpPr>
        <p:spPr>
          <a:xfrm>
            <a:off x="3999449" y="3815091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 + 32 = 42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xmlns="" id="{C936E10D-E321-468D-9EC5-3BF640AC25AC}"/>
              </a:ext>
            </a:extLst>
          </p:cNvPr>
          <p:cNvSpPr/>
          <p:nvPr/>
        </p:nvSpPr>
        <p:spPr>
          <a:xfrm>
            <a:off x="4880344" y="4709206"/>
            <a:ext cx="392536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42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xmlns="" id="{D9A22BA1-D820-4323-844F-5DDEE496F405}"/>
              </a:ext>
            </a:extLst>
          </p:cNvPr>
          <p:cNvSpPr/>
          <p:nvPr/>
        </p:nvSpPr>
        <p:spPr>
          <a:xfrm>
            <a:off x="4111701" y="2014290"/>
            <a:ext cx="370111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412A41-3A56-402B-A619-167234956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311" y="651677"/>
            <a:ext cx="7725764" cy="7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68681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1397" y="2419339"/>
            <a:ext cx="4905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46C24C1-4C70-44A3-8F78-FDC3AF89A8D5}"/>
              </a:ext>
            </a:extLst>
          </p:cNvPr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089328"/>
            <a:ext cx="7818554" cy="40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">
            <a:extLst>
              <a:ext uri="{FF2B5EF4-FFF2-40B4-BE49-F238E27FC236}">
                <a16:creationId xmlns:a16="http://schemas.microsoft.com/office/drawing/2014/main" xmlns="" id="{C7932827-1B07-4AB0-BF2B-6A7F9A6DC9DB}"/>
              </a:ext>
            </a:extLst>
          </p:cNvPr>
          <p:cNvSpPr txBox="1"/>
          <p:nvPr/>
        </p:nvSpPr>
        <p:spPr>
          <a:xfrm>
            <a:off x="1729779" y="144815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giảng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- https://www.facebook.com/huongthaoGADT/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2D69B4-1FB5-4BB7-AABA-D43E48878DC6}"/>
              </a:ext>
            </a:extLst>
          </p:cNvPr>
          <p:cNvSpPr txBox="1"/>
          <p:nvPr/>
        </p:nvSpPr>
        <p:spPr>
          <a:xfrm>
            <a:off x="3795824" y="1137684"/>
            <a:ext cx="5167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Trò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chơi</a:t>
            </a:r>
            <a:r>
              <a:rPr lang="en-US" sz="4000" b="1" dirty="0">
                <a:solidFill>
                  <a:schemeClr val="bg1"/>
                </a:solidFill>
              </a:rPr>
              <a:t>: </a:t>
            </a:r>
            <a:r>
              <a:rPr lang="en-US" sz="4000" b="1" dirty="0" err="1">
                <a:solidFill>
                  <a:schemeClr val="bg1"/>
                </a:solidFill>
              </a:rPr>
              <a:t>Truyền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bóng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A8BB2E-FA54-4D63-9FFE-F3F730E647E0}"/>
              </a:ext>
            </a:extLst>
          </p:cNvPr>
          <p:cNvSpPr txBox="1"/>
          <p:nvPr/>
        </p:nvSpPr>
        <p:spPr>
          <a:xfrm>
            <a:off x="1860699" y="2151727"/>
            <a:ext cx="92077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Luật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chơi</a:t>
            </a:r>
            <a:r>
              <a:rPr lang="en-US" sz="4000" b="1" dirty="0">
                <a:solidFill>
                  <a:schemeClr val="bg1"/>
                </a:solidFill>
              </a:rPr>
              <a:t>: </a:t>
            </a:r>
            <a:r>
              <a:rPr lang="en-US" sz="4000" b="1" dirty="0" err="1">
                <a:solidFill>
                  <a:schemeClr val="bg1"/>
                </a:solidFill>
              </a:rPr>
              <a:t>Học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sinh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truyền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bóng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cho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bạn</a:t>
            </a:r>
            <a:r>
              <a:rPr lang="en-US" sz="4000" b="1" dirty="0">
                <a:solidFill>
                  <a:schemeClr val="bg1"/>
                </a:solidFill>
              </a:rPr>
              <a:t>, ai </a:t>
            </a:r>
            <a:r>
              <a:rPr lang="en-US" sz="4000" b="1" dirty="0" err="1">
                <a:solidFill>
                  <a:schemeClr val="bg1"/>
                </a:solidFill>
              </a:rPr>
              <a:t>nhận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được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bóng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sẽ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nói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tên</a:t>
            </a:r>
            <a:r>
              <a:rPr lang="en-US" sz="4000" b="1" dirty="0">
                <a:solidFill>
                  <a:schemeClr val="bg1"/>
                </a:solidFill>
              </a:rPr>
              <a:t> 1 </a:t>
            </a:r>
            <a:r>
              <a:rPr lang="en-US" sz="4000" b="1" dirty="0" err="1">
                <a:solidFill>
                  <a:schemeClr val="bg1"/>
                </a:solidFill>
              </a:rPr>
              <a:t>bài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mình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đã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học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từ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đầu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năm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đến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giờ</a:t>
            </a:r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VD: </a:t>
            </a:r>
            <a:r>
              <a:rPr lang="en-US" sz="4000" b="1" dirty="0" err="1">
                <a:solidFill>
                  <a:schemeClr val="bg1"/>
                </a:solidFill>
              </a:rPr>
              <a:t>Phép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cộng</a:t>
            </a:r>
            <a:r>
              <a:rPr lang="en-US" sz="4000" b="1" dirty="0">
                <a:solidFill>
                  <a:schemeClr val="bg1"/>
                </a:solidFill>
              </a:rPr>
              <a:t> (</a:t>
            </a:r>
            <a:r>
              <a:rPr lang="en-US" sz="4000" b="1" dirty="0" err="1">
                <a:solidFill>
                  <a:schemeClr val="bg1"/>
                </a:solidFill>
              </a:rPr>
              <a:t>có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nhớ</a:t>
            </a:r>
            <a:r>
              <a:rPr lang="en-US" sz="4000" b="1" dirty="0">
                <a:solidFill>
                  <a:schemeClr val="bg1"/>
                </a:solidFill>
              </a:rPr>
              <a:t>) </a:t>
            </a:r>
            <a:r>
              <a:rPr lang="en-US" sz="4000" b="1" dirty="0" err="1">
                <a:solidFill>
                  <a:schemeClr val="bg1"/>
                </a:solidFill>
              </a:rPr>
              <a:t>trong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phạm</a:t>
            </a:r>
            <a:r>
              <a:rPr lang="en-US" sz="4000" b="1" dirty="0">
                <a:solidFill>
                  <a:schemeClr val="bg1"/>
                </a:solidFill>
              </a:rPr>
              <a:t>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F4D102-5AE1-49B8-8D91-6AADB66FF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818" y="0"/>
            <a:ext cx="3028950" cy="819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28DCD3-5DF2-4216-BF9C-A2FACCED1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25" y="1278011"/>
            <a:ext cx="2436958" cy="3368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310F76-D89B-4A90-B8E3-9194930B8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709" y="1278010"/>
            <a:ext cx="2312234" cy="3496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B61BF9F-8CC5-455D-B8C0-EB9E5DD1C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9445" y="1238011"/>
            <a:ext cx="2371891" cy="34960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D2CA23B-90C9-45C3-A543-F5BFB6DEEF76}"/>
              </a:ext>
            </a:extLst>
          </p:cNvPr>
          <p:cNvSpPr txBox="1"/>
          <p:nvPr/>
        </p:nvSpPr>
        <p:spPr>
          <a:xfrm>
            <a:off x="2228464" y="1373469"/>
            <a:ext cx="107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33B3C4-F3CF-4180-BC1A-889863D09C69}"/>
              </a:ext>
            </a:extLst>
          </p:cNvPr>
          <p:cNvSpPr txBox="1"/>
          <p:nvPr/>
        </p:nvSpPr>
        <p:spPr>
          <a:xfrm>
            <a:off x="2228464" y="2176813"/>
            <a:ext cx="107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2CEE749-A263-4FCC-94FC-D9D2817F8BE6}"/>
              </a:ext>
            </a:extLst>
          </p:cNvPr>
          <p:cNvSpPr txBox="1"/>
          <p:nvPr/>
        </p:nvSpPr>
        <p:spPr>
          <a:xfrm>
            <a:off x="2228464" y="2980623"/>
            <a:ext cx="107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EBDD5BA-3CEA-4D33-99D9-352300C16AC7}"/>
              </a:ext>
            </a:extLst>
          </p:cNvPr>
          <p:cNvSpPr txBox="1"/>
          <p:nvPr/>
        </p:nvSpPr>
        <p:spPr>
          <a:xfrm>
            <a:off x="2228464" y="3688509"/>
            <a:ext cx="107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0F5C448-3800-4B07-9FE4-D73505235B58}"/>
              </a:ext>
            </a:extLst>
          </p:cNvPr>
          <p:cNvSpPr txBox="1"/>
          <p:nvPr/>
        </p:nvSpPr>
        <p:spPr>
          <a:xfrm>
            <a:off x="6404999" y="1436041"/>
            <a:ext cx="107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5982C9D-D0DC-4F4B-A630-62F44B3DC95C}"/>
              </a:ext>
            </a:extLst>
          </p:cNvPr>
          <p:cNvSpPr txBox="1"/>
          <p:nvPr/>
        </p:nvSpPr>
        <p:spPr>
          <a:xfrm>
            <a:off x="6404999" y="2176813"/>
            <a:ext cx="107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1EB8701-7FF6-4C82-96EF-79914D5CF879}"/>
              </a:ext>
            </a:extLst>
          </p:cNvPr>
          <p:cNvSpPr txBox="1"/>
          <p:nvPr/>
        </p:nvSpPr>
        <p:spPr>
          <a:xfrm>
            <a:off x="6404999" y="3026014"/>
            <a:ext cx="107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ED3B13-D23C-4959-B0BE-9EBD654C080C}"/>
              </a:ext>
            </a:extLst>
          </p:cNvPr>
          <p:cNvSpPr txBox="1"/>
          <p:nvPr/>
        </p:nvSpPr>
        <p:spPr>
          <a:xfrm>
            <a:off x="6404999" y="3875215"/>
            <a:ext cx="107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CA95DD6-F47E-4E76-83A9-570D402B4C19}"/>
              </a:ext>
            </a:extLst>
          </p:cNvPr>
          <p:cNvSpPr txBox="1"/>
          <p:nvPr/>
        </p:nvSpPr>
        <p:spPr>
          <a:xfrm>
            <a:off x="10194392" y="1373469"/>
            <a:ext cx="107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B2ADB62-CF01-4188-A49E-756C1A0E3133}"/>
              </a:ext>
            </a:extLst>
          </p:cNvPr>
          <p:cNvSpPr txBox="1"/>
          <p:nvPr/>
        </p:nvSpPr>
        <p:spPr>
          <a:xfrm>
            <a:off x="10194392" y="2178682"/>
            <a:ext cx="107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84C31AA-BA88-4C1A-813B-2C644F4A5F47}"/>
              </a:ext>
            </a:extLst>
          </p:cNvPr>
          <p:cNvSpPr txBox="1"/>
          <p:nvPr/>
        </p:nvSpPr>
        <p:spPr>
          <a:xfrm>
            <a:off x="10194392" y="2984129"/>
            <a:ext cx="107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2F3A949-0435-47E3-8F41-2C8FB797C0B3}"/>
              </a:ext>
            </a:extLst>
          </p:cNvPr>
          <p:cNvSpPr txBox="1"/>
          <p:nvPr/>
        </p:nvSpPr>
        <p:spPr>
          <a:xfrm>
            <a:off x="10194392" y="3875215"/>
            <a:ext cx="107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7</a:t>
            </a:r>
          </a:p>
        </p:txBody>
      </p:sp>
    </p:spTree>
    <p:extLst>
      <p:ext uri="{BB962C8B-B14F-4D97-AF65-F5344CB8AC3E}">
        <p14:creationId xmlns:p14="http://schemas.microsoft.com/office/powerpoint/2010/main" val="312494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A41E7B-7C07-4920-B175-40D141B0E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502920"/>
            <a:ext cx="8077200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743C8E-2C48-4201-8194-21CA498E1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207" y="1668780"/>
            <a:ext cx="9953625" cy="468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CC7D40-1ED0-4FCA-A5E7-B184F8B73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208" y="3509962"/>
            <a:ext cx="1054152" cy="867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C7208B9-69BD-4018-BEC7-AA362407F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640" y="3486150"/>
            <a:ext cx="975875" cy="891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6B7190-B5EC-457D-84C6-77C9769D0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4894" y="3486150"/>
            <a:ext cx="851535" cy="897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851975E-A7E2-4B54-B05B-154F8698FE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9049" y="3521392"/>
            <a:ext cx="901967" cy="8562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7A86-6FEC-4FBD-BF85-97667A1491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7963" y="3521392"/>
            <a:ext cx="901967" cy="8562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A8BAFC-6040-4B9E-A3AC-1E7EB044C8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6877" y="3509961"/>
            <a:ext cx="901967" cy="86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13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0.34349 -0.15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06979 -0.14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32981 0.269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08645 0.277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0.50325 0.277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69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08828 -0.111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-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7C4876-FD11-410B-B809-528FBF43D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11842" cy="896295"/>
          </a:xfrm>
          <a:prstGeom prst="rect">
            <a:avLst/>
          </a:prstGeom>
        </p:spPr>
      </p:pic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xmlns="" id="{5FBEAC1E-052C-4338-B176-525429233A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916936"/>
              </p:ext>
            </p:extLst>
          </p:nvPr>
        </p:nvGraphicFramePr>
        <p:xfrm>
          <a:off x="1994195" y="1336354"/>
          <a:ext cx="8203610" cy="28316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40722">
                  <a:extLst>
                    <a:ext uri="{9D8B030D-6E8A-4147-A177-3AD203B41FA5}">
                      <a16:colId xmlns:a16="http://schemas.microsoft.com/office/drawing/2014/main" xmlns="" val="888648584"/>
                    </a:ext>
                  </a:extLst>
                </a:gridCol>
                <a:gridCol w="1640722">
                  <a:extLst>
                    <a:ext uri="{9D8B030D-6E8A-4147-A177-3AD203B41FA5}">
                      <a16:colId xmlns:a16="http://schemas.microsoft.com/office/drawing/2014/main" xmlns="" val="2636286888"/>
                    </a:ext>
                  </a:extLst>
                </a:gridCol>
                <a:gridCol w="1640722">
                  <a:extLst>
                    <a:ext uri="{9D8B030D-6E8A-4147-A177-3AD203B41FA5}">
                      <a16:colId xmlns:a16="http://schemas.microsoft.com/office/drawing/2014/main" xmlns="" val="1953931954"/>
                    </a:ext>
                  </a:extLst>
                </a:gridCol>
                <a:gridCol w="1640722">
                  <a:extLst>
                    <a:ext uri="{9D8B030D-6E8A-4147-A177-3AD203B41FA5}">
                      <a16:colId xmlns:a16="http://schemas.microsoft.com/office/drawing/2014/main" xmlns="" val="785169822"/>
                    </a:ext>
                  </a:extLst>
                </a:gridCol>
                <a:gridCol w="1640722">
                  <a:extLst>
                    <a:ext uri="{9D8B030D-6E8A-4147-A177-3AD203B41FA5}">
                      <a16:colId xmlns:a16="http://schemas.microsoft.com/office/drawing/2014/main" xmlns="" val="3977716732"/>
                    </a:ext>
                  </a:extLst>
                </a:gridCol>
              </a:tblGrid>
              <a:tr h="9438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03637"/>
                  </a:ext>
                </a:extLst>
              </a:tr>
              <a:tr h="9438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9446541"/>
                  </a:ext>
                </a:extLst>
              </a:tr>
              <a:tr h="9438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5229997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A5C6E87-8A8C-41F6-918E-F98D7B87E160}"/>
              </a:ext>
            </a:extLst>
          </p:cNvPr>
          <p:cNvSpPr/>
          <p:nvPr/>
        </p:nvSpPr>
        <p:spPr>
          <a:xfrm>
            <a:off x="3923414" y="3285460"/>
            <a:ext cx="999460" cy="6485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69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51AE680-D662-4026-AF29-836649683098}"/>
              </a:ext>
            </a:extLst>
          </p:cNvPr>
          <p:cNvSpPr/>
          <p:nvPr/>
        </p:nvSpPr>
        <p:spPr>
          <a:xfrm>
            <a:off x="5596270" y="3285460"/>
            <a:ext cx="999460" cy="6485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58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423E7E5-7F37-4CDB-94E8-ACB70F87D345}"/>
              </a:ext>
            </a:extLst>
          </p:cNvPr>
          <p:cNvSpPr/>
          <p:nvPr/>
        </p:nvSpPr>
        <p:spPr>
          <a:xfrm>
            <a:off x="7269126" y="3285460"/>
            <a:ext cx="999460" cy="6485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9EBA426-00E3-4939-9629-3A58DDE299A1}"/>
              </a:ext>
            </a:extLst>
          </p:cNvPr>
          <p:cNvSpPr/>
          <p:nvPr/>
        </p:nvSpPr>
        <p:spPr>
          <a:xfrm>
            <a:off x="8853377" y="3285460"/>
            <a:ext cx="999460" cy="6485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277467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xmlns="" id="{5FBEAC1E-052C-4338-B176-525429233A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751432"/>
              </p:ext>
            </p:extLst>
          </p:nvPr>
        </p:nvGraphicFramePr>
        <p:xfrm>
          <a:off x="1994195" y="1336354"/>
          <a:ext cx="8203610" cy="295453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40722">
                  <a:extLst>
                    <a:ext uri="{9D8B030D-6E8A-4147-A177-3AD203B41FA5}">
                      <a16:colId xmlns:a16="http://schemas.microsoft.com/office/drawing/2014/main" xmlns="" val="888648584"/>
                    </a:ext>
                  </a:extLst>
                </a:gridCol>
                <a:gridCol w="1640722">
                  <a:extLst>
                    <a:ext uri="{9D8B030D-6E8A-4147-A177-3AD203B41FA5}">
                      <a16:colId xmlns:a16="http://schemas.microsoft.com/office/drawing/2014/main" xmlns="" val="2636286888"/>
                    </a:ext>
                  </a:extLst>
                </a:gridCol>
                <a:gridCol w="1640722">
                  <a:extLst>
                    <a:ext uri="{9D8B030D-6E8A-4147-A177-3AD203B41FA5}">
                      <a16:colId xmlns:a16="http://schemas.microsoft.com/office/drawing/2014/main" xmlns="" val="1953931954"/>
                    </a:ext>
                  </a:extLst>
                </a:gridCol>
                <a:gridCol w="1640722">
                  <a:extLst>
                    <a:ext uri="{9D8B030D-6E8A-4147-A177-3AD203B41FA5}">
                      <a16:colId xmlns:a16="http://schemas.microsoft.com/office/drawing/2014/main" xmlns="" val="785169822"/>
                    </a:ext>
                  </a:extLst>
                </a:gridCol>
                <a:gridCol w="1640722">
                  <a:extLst>
                    <a:ext uri="{9D8B030D-6E8A-4147-A177-3AD203B41FA5}">
                      <a16:colId xmlns:a16="http://schemas.microsoft.com/office/drawing/2014/main" xmlns="" val="3977716732"/>
                    </a:ext>
                  </a:extLst>
                </a:gridCol>
              </a:tblGrid>
              <a:tr h="943869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/>
                        <a:t>Số bị</a:t>
                      </a:r>
                      <a:r>
                        <a:rPr lang="en-US" sz="3200" baseline="0" smtClean="0"/>
                        <a:t> </a:t>
                      </a:r>
                      <a:r>
                        <a:rPr lang="en-US" sz="3200" smtClean="0"/>
                        <a:t> </a:t>
                      </a:r>
                      <a:r>
                        <a:rPr lang="en-US" sz="3200" dirty="0" err="1"/>
                        <a:t>trừ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03637"/>
                  </a:ext>
                </a:extLst>
              </a:tr>
              <a:tr h="943869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/>
                        <a:t>Số </a:t>
                      </a:r>
                      <a:r>
                        <a:rPr lang="en-US" sz="3200" dirty="0" err="1"/>
                        <a:t>trừ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9446541"/>
                  </a:ext>
                </a:extLst>
              </a:tr>
              <a:tr h="9438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Hiệu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5229997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A5C6E87-8A8C-41F6-918E-F98D7B87E160}"/>
              </a:ext>
            </a:extLst>
          </p:cNvPr>
          <p:cNvSpPr/>
          <p:nvPr/>
        </p:nvSpPr>
        <p:spPr>
          <a:xfrm>
            <a:off x="3795823" y="3285460"/>
            <a:ext cx="1215655" cy="6485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51AE680-D662-4026-AF29-836649683098}"/>
              </a:ext>
            </a:extLst>
          </p:cNvPr>
          <p:cNvSpPr/>
          <p:nvPr/>
        </p:nvSpPr>
        <p:spPr>
          <a:xfrm>
            <a:off x="5596270" y="3285460"/>
            <a:ext cx="999460" cy="6485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423E7E5-7F37-4CDB-94E8-ACB70F87D345}"/>
              </a:ext>
            </a:extLst>
          </p:cNvPr>
          <p:cNvSpPr/>
          <p:nvPr/>
        </p:nvSpPr>
        <p:spPr>
          <a:xfrm>
            <a:off x="7269126" y="3285460"/>
            <a:ext cx="999460" cy="6485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9EBA426-00E3-4939-9629-3A58DDE299A1}"/>
              </a:ext>
            </a:extLst>
          </p:cNvPr>
          <p:cNvSpPr/>
          <p:nvPr/>
        </p:nvSpPr>
        <p:spPr>
          <a:xfrm>
            <a:off x="8853377" y="3285460"/>
            <a:ext cx="999460" cy="6485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420567-A3A5-4E54-B846-35338EBD7C54}"/>
              </a:ext>
            </a:extLst>
          </p:cNvPr>
          <p:cNvSpPr txBox="1"/>
          <p:nvPr/>
        </p:nvSpPr>
        <p:spPr>
          <a:xfrm>
            <a:off x="1307805" y="170121"/>
            <a:ext cx="1020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745051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1397" y="2419339"/>
            <a:ext cx="4905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555</Words>
  <Application>Microsoft Office PowerPoint</Application>
  <PresentationFormat>Custom</PresentationFormat>
  <Paragraphs>117</Paragraphs>
  <Slides>20</Slides>
  <Notes>5</Notes>
  <HiddenSlides>0</HiddenSlides>
  <MMClips>13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Office 主题​​</vt:lpstr>
      <vt:lpstr>3_Office Theme</vt:lpstr>
      <vt:lpstr>7_Office Theme</vt:lpstr>
      <vt:lpstr>Office 主题</vt:lpstr>
      <vt:lpstr>Office Theme</vt:lpstr>
      <vt:lpstr>4_Office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Có 98 bao xi măng cần được chở tới công trường, xe tải đã chở được 34 bao. Hỏi còn bao nhiêu bao xi măng chưa được chở?</vt:lpstr>
      <vt:lpstr>6.a. Năm nay bà 67 tuổi, mẹ ít hơn bà 30 tuổi. Hỏi năm nay mẹ bao nhiêu tuổi?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</cp:lastModifiedBy>
  <cp:revision>10</cp:revision>
  <dcterms:created xsi:type="dcterms:W3CDTF">2021-07-11T03:40:18Z</dcterms:created>
  <dcterms:modified xsi:type="dcterms:W3CDTF">2021-10-27T01:15:31Z</dcterms:modified>
</cp:coreProperties>
</file>