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4" r:id="rId8"/>
    <p:sldMasterId id="2147483736" r:id="rId9"/>
  </p:sldMasterIdLst>
  <p:notesMasterIdLst>
    <p:notesMasterId r:id="rId46"/>
  </p:notesMasterIdLst>
  <p:sldIdLst>
    <p:sldId id="257" r:id="rId10"/>
    <p:sldId id="259" r:id="rId11"/>
    <p:sldId id="258" r:id="rId12"/>
    <p:sldId id="260" r:id="rId13"/>
    <p:sldId id="261" r:id="rId14"/>
    <p:sldId id="262" r:id="rId15"/>
    <p:sldId id="266" r:id="rId16"/>
    <p:sldId id="265" r:id="rId17"/>
    <p:sldId id="279" r:id="rId18"/>
    <p:sldId id="267" r:id="rId19"/>
    <p:sldId id="268" r:id="rId20"/>
    <p:sldId id="269" r:id="rId21"/>
    <p:sldId id="273" r:id="rId22"/>
    <p:sldId id="271" r:id="rId23"/>
    <p:sldId id="272" r:id="rId24"/>
    <p:sldId id="274" r:id="rId25"/>
    <p:sldId id="275" r:id="rId26"/>
    <p:sldId id="276" r:id="rId27"/>
    <p:sldId id="277" r:id="rId28"/>
    <p:sldId id="278" r:id="rId29"/>
    <p:sldId id="296" r:id="rId30"/>
    <p:sldId id="280" r:id="rId31"/>
    <p:sldId id="281" r:id="rId32"/>
    <p:sldId id="282" r:id="rId33"/>
    <p:sldId id="283" r:id="rId34"/>
    <p:sldId id="284" r:id="rId35"/>
    <p:sldId id="285" r:id="rId36"/>
    <p:sldId id="286" r:id="rId37"/>
    <p:sldId id="287" r:id="rId38"/>
    <p:sldId id="289" r:id="rId39"/>
    <p:sldId id="288" r:id="rId40"/>
    <p:sldId id="290" r:id="rId41"/>
    <p:sldId id="291" r:id="rId42"/>
    <p:sldId id="292" r:id="rId43"/>
    <p:sldId id="293" r:id="rId44"/>
    <p:sldId id="29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70" d="100"/>
          <a:sy n="70" d="100"/>
        </p:scale>
        <p:origin x="70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12/21/2021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313711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3652492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1868568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02265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13</a:t>
            </a:fld>
            <a:endParaRPr lang="zh-CN" altLang="en-US"/>
          </a:p>
        </p:txBody>
      </p:sp>
    </p:spTree>
    <p:extLst>
      <p:ext uri="{BB962C8B-B14F-4D97-AF65-F5344CB8AC3E}">
        <p14:creationId xmlns:p14="http://schemas.microsoft.com/office/powerpoint/2010/main" val="53611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46945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1421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23489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36</a:t>
            </a:fld>
            <a:endParaRPr lang="en-US"/>
          </a:p>
        </p:txBody>
      </p:sp>
    </p:spTree>
    <p:extLst>
      <p:ext uri="{BB962C8B-B14F-4D97-AF65-F5344CB8AC3E}">
        <p14:creationId xmlns:p14="http://schemas.microsoft.com/office/powerpoint/2010/main" val="326918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12/21/2021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12/21/2021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12/21/2021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12/21/2021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2021/12/21</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2021/12/21</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2021/12/21</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2021/12/21</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12/21/2021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2021/12/21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2021/12/21</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2021/12/21</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2021/12/21</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2021/12/21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2021/12/21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2021/12/21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12/21/2021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12/21/2021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12/21/2021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12/21/2021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7.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12/21/2021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12/21/2021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12/21/2021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2021/12/21</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12/21/2021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jpe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image" Target="../media/image18.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1.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30.png"/><Relationship Id="rId2" Type="http://schemas.openxmlformats.org/officeDocument/2006/relationships/image" Target="../media/image17.jpeg"/><Relationship Id="rId16" Type="http://schemas.microsoft.com/office/2007/relationships/hdphoto" Target="../media/hdphoto9.wdp"/><Relationship Id="rId20" Type="http://schemas.openxmlformats.org/officeDocument/2006/relationships/image" Target="../media/image24.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slide" Target="slide6.xml"/><Relationship Id="rId24" Type="http://schemas.openxmlformats.org/officeDocument/2006/relationships/image" Target="../media/image26.png"/><Relationship Id="rId32" Type="http://schemas.openxmlformats.org/officeDocument/2006/relationships/image" Target="../media/image29.gif"/><Relationship Id="rId5" Type="http://schemas.openxmlformats.org/officeDocument/2006/relationships/slide" Target="slide3.xml"/><Relationship Id="rId15" Type="http://schemas.openxmlformats.org/officeDocument/2006/relationships/image" Target="../media/image22.png"/><Relationship Id="rId23" Type="http://schemas.microsoft.com/office/2007/relationships/hdphoto" Target="../media/hdphoto12.wdp"/><Relationship Id="rId28" Type="http://schemas.openxmlformats.org/officeDocument/2006/relationships/image" Target="../media/image10.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0.png"/><Relationship Id="rId14" Type="http://schemas.openxmlformats.org/officeDocument/2006/relationships/slide" Target="slide7.xml"/><Relationship Id="rId22" Type="http://schemas.openxmlformats.org/officeDocument/2006/relationships/image" Target="../media/image25.png"/><Relationship Id="rId27" Type="http://schemas.microsoft.com/office/2007/relationships/hdphoto" Target="../media/hdphoto14.wdp"/><Relationship Id="rId30" Type="http://schemas.openxmlformats.org/officeDocument/2006/relationships/image" Target="../media/image28.png"/><Relationship Id="rId35" Type="http://schemas.openxmlformats.org/officeDocument/2006/relationships/image" Target="../media/image31.gif"/><Relationship Id="rId8"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4.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2.png"/><Relationship Id="rId4" Type="http://schemas.openxmlformats.org/officeDocument/2006/relationships/image" Target="../media/image33.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5.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4.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8.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3581400" y="1361228"/>
            <a:ext cx="609600" cy="609600"/>
          </a:xfrm>
          <a:prstGeom prst="rect">
            <a:avLst/>
          </a:prstGeom>
        </p:spPr>
      </p:pic>
      <p:sp>
        <p:nvSpPr>
          <p:cNvPr id="4" name="Oval Callout 3"/>
          <p:cNvSpPr/>
          <p:nvPr/>
        </p:nvSpPr>
        <p:spPr>
          <a:xfrm>
            <a:off x="8505893" y="-185738"/>
            <a:ext cx="4124257"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cstate="print"/>
          <a:stretch>
            <a:fillRect/>
          </a:stretch>
        </p:blipFill>
        <p:spPr>
          <a:xfrm>
            <a:off x="-64770" y="26035"/>
            <a:ext cx="957580" cy="97790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5" cstate="print"/>
          <a:stretch>
            <a:fillRect/>
          </a:stretch>
        </p:blipFill>
        <p:spPr>
          <a:xfrm>
            <a:off x="-64770" y="26035"/>
            <a:ext cx="957580" cy="97790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0" y="0"/>
            <a:ext cx="11818961" cy="7109639"/>
          </a:xfrm>
          <a:prstGeom prst="rect">
            <a:avLst/>
          </a:prstGeom>
          <a:noFill/>
          <a:ln w="9525">
            <a:noFill/>
          </a:ln>
        </p:spPr>
        <p:txBody>
          <a:bodyPr wrap="square">
            <a:spAutoFit/>
          </a:bodyPr>
          <a:lstStyle/>
          <a:p>
            <a:pPr>
              <a:defRPr/>
            </a:pPr>
            <a:r>
              <a:rPr lang="en-US" sz="4000" b="1" dirty="0" smtClean="0">
                <a:latin typeface="Times New Roman" panose="02020603050405020304" pitchFamily="18" charset="0"/>
                <a:cs typeface="Times New Roman" panose="02020603050405020304" pitchFamily="18" charset="0"/>
              </a:rPr>
              <a:t>1.Viết </a:t>
            </a:r>
            <a:r>
              <a:rPr lang="en-US" sz="4000" b="1" dirty="0" err="1" smtClean="0">
                <a:latin typeface="Times New Roman" panose="02020603050405020304" pitchFamily="18" charset="0"/>
                <a:cs typeface="Times New Roman" panose="02020603050405020304" pitchFamily="18" charset="0"/>
              </a:rPr>
              <a:t>bài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chính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sau</a:t>
            </a:r>
            <a:r>
              <a:rPr lang="en-US" sz="4000" b="1" dirty="0" smtClean="0">
                <a:latin typeface="Times New Roman" panose="02020603050405020304" pitchFamily="18" charset="0"/>
                <a:cs typeface="Times New Roman" panose="02020603050405020304" pitchFamily="18" charset="0"/>
              </a:rPr>
              <a:t>:</a:t>
            </a:r>
          </a:p>
          <a:p>
            <a:pPr algn="ctr">
              <a:defRPr/>
            </a:pPr>
            <a:r>
              <a:rPr lang="en-US" sz="4000" b="1" dirty="0" err="1" smtClean="0">
                <a:latin typeface="Times New Roman" panose="02020603050405020304" pitchFamily="18" charset="0"/>
                <a:cs typeface="Times New Roman" panose="02020603050405020304" pitchFamily="18" charset="0"/>
              </a:rPr>
              <a:t>Tớ</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nhớ</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cậu</a:t>
            </a:r>
            <a:endParaRPr kumimoji="0" lang="en-US" altLang="en-US" sz="40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algn="just">
              <a:defRPr/>
            </a:pPr>
            <a:r>
              <a:rPr kumimoji="0" lang="en-US" altLang="en-US" sz="400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en-US" sz="400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Kiến</a:t>
            </a:r>
            <a:r>
              <a:rPr kumimoji="0" lang="en-US" altLang="en-US" sz="400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en-US" sz="4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là bạn thân của sóc. Hằng ngày, hai </a:t>
            </a:r>
            <a:r>
              <a:rPr kumimoji="0" lang="en-US" altLang="en-US" sz="40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bạn</a:t>
            </a:r>
            <a:r>
              <a:rPr kumimoji="0" lang="en-US" altLang="en-US" sz="4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rủ</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nhau</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ngày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nọ</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kiến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chuyển</a:t>
            </a:r>
            <a:r>
              <a:rPr lang="en-US" altLang="en-US" sz="4000" dirty="0">
                <a:latin typeface="Times New Roman" panose="02020603050405020304" pitchFamily="18" charset="0"/>
                <a:cs typeface="Times New Roman" panose="02020603050405020304" pitchFamily="18" charset="0"/>
              </a:rPr>
              <a:t> </a:t>
            </a:r>
            <a:r>
              <a:rPr lang="en-US" altLang="en-US" sz="4000" dirty="0" smtClean="0">
                <a:latin typeface="Times New Roman" panose="02020603050405020304" pitchFamily="18" charset="0"/>
                <a:cs typeface="Times New Roman" panose="02020603050405020304" pitchFamily="18" charset="0"/>
              </a:rPr>
              <a:t>sang </a:t>
            </a:r>
            <a:r>
              <a:rPr lang="en-US" altLang="en-US" sz="4000" dirty="0" err="1" smtClean="0">
                <a:latin typeface="Times New Roman" panose="02020603050405020304" pitchFamily="18" charset="0"/>
                <a:cs typeface="Times New Roman" panose="02020603050405020304" pitchFamily="18" charset="0"/>
              </a:rPr>
              <a:t>cánh</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rừng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Sóc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kiến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rất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buồn</a:t>
            </a:r>
            <a:r>
              <a:rPr lang="en-US" altLang="en-US" sz="4000" dirty="0">
                <a:latin typeface="Times New Roman" panose="02020603050405020304" pitchFamily="18" charset="0"/>
                <a:cs typeface="Times New Roman" panose="02020603050405020304" pitchFamily="18" charset="0"/>
              </a:rPr>
              <a:t>. Hai </a:t>
            </a:r>
            <a:r>
              <a:rPr lang="en-US" altLang="en-US" sz="4000" dirty="0" err="1">
                <a:latin typeface="Times New Roman" panose="02020603050405020304" pitchFamily="18" charset="0"/>
                <a:cs typeface="Times New Roman" panose="02020603050405020304" pitchFamily="18" charset="0"/>
              </a:rPr>
              <a:t>bạn</a:t>
            </a:r>
            <a:r>
              <a:rPr lang="en-US" altLang="en-US" sz="4000" dirty="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tìm</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cách</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gửi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thư</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cho</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nhau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để</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bày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tỏ</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nỗi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nhớ</a:t>
            </a:r>
            <a:r>
              <a:rPr lang="en-US" altLang="en-US" sz="4000" dirty="0" smtClean="0">
                <a:latin typeface="Times New Roman" panose="02020603050405020304" pitchFamily="18" charset="0"/>
                <a:cs typeface="Times New Roman" panose="02020603050405020304" pitchFamily="18" charset="0"/>
              </a:rPr>
              <a:t>.</a:t>
            </a:r>
          </a:p>
          <a:p>
            <a:pPr algn="just">
              <a:defRPr/>
            </a:pPr>
            <a:r>
              <a:rPr lang="en-US" altLang="en-US" sz="4000" b="1" dirty="0" smtClean="0">
                <a:latin typeface="Times New Roman" panose="02020603050405020304" pitchFamily="18" charset="0"/>
                <a:cs typeface="Times New Roman" panose="02020603050405020304" pitchFamily="18" charset="0"/>
              </a:rPr>
              <a:t>2. </a:t>
            </a:r>
            <a:r>
              <a:rPr lang="en-US" altLang="en-US" sz="4000" b="1" dirty="0" err="1" smtClean="0">
                <a:latin typeface="Times New Roman" panose="02020603050405020304" pitchFamily="18" charset="0"/>
                <a:cs typeface="Times New Roman" panose="02020603050405020304" pitchFamily="18" charset="0"/>
              </a:rPr>
              <a:t>Viết</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đoạn</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văn</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kể</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về</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việc</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làm</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tốt</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của</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em</a:t>
            </a:r>
            <a:r>
              <a:rPr lang="en-US" altLang="en-US" sz="4000" b="1" dirty="0" smtClean="0">
                <a:latin typeface="Times New Roman" panose="02020603050405020304" pitchFamily="18" charset="0"/>
                <a:cs typeface="Times New Roman" panose="02020603050405020304" pitchFamily="18" charset="0"/>
              </a:rPr>
              <a:t> ở </a:t>
            </a:r>
            <a:r>
              <a:rPr lang="en-US" altLang="en-US" sz="4000" b="1" dirty="0" err="1" smtClean="0">
                <a:latin typeface="Times New Roman" panose="02020603050405020304" pitchFamily="18" charset="0"/>
                <a:cs typeface="Times New Roman" panose="02020603050405020304" pitchFamily="18" charset="0"/>
              </a:rPr>
              <a:t>nhà</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hoặc</a:t>
            </a:r>
            <a:r>
              <a:rPr lang="en-US" altLang="en-US" sz="4000" b="1" dirty="0" smtClean="0">
                <a:latin typeface="Times New Roman" panose="02020603050405020304" pitchFamily="18" charset="0"/>
                <a:cs typeface="Times New Roman" panose="02020603050405020304" pitchFamily="18" charset="0"/>
              </a:rPr>
              <a:t> ở </a:t>
            </a:r>
            <a:r>
              <a:rPr lang="en-US" altLang="en-US" sz="4000" b="1" dirty="0" err="1" smtClean="0">
                <a:latin typeface="Times New Roman" panose="02020603050405020304" pitchFamily="18" charset="0"/>
                <a:cs typeface="Times New Roman" panose="02020603050405020304" pitchFamily="18" charset="0"/>
              </a:rPr>
              <a:t>trường</a:t>
            </a:r>
            <a:r>
              <a:rPr lang="en-US" altLang="en-US" sz="4000" b="1" dirty="0" smtClean="0">
                <a:latin typeface="Times New Roman" panose="02020603050405020304" pitchFamily="18" charset="0"/>
                <a:cs typeface="Times New Roman" panose="02020603050405020304" pitchFamily="18" charset="0"/>
              </a:rPr>
              <a:t>.</a:t>
            </a:r>
          </a:p>
          <a:p>
            <a:r>
              <a:rPr lang="en-US" altLang="en-US" sz="4000" b="1" dirty="0" err="1" smtClean="0">
                <a:latin typeface="Times New Roman" panose="02020603050405020304" pitchFamily="18" charset="0"/>
                <a:cs typeface="Times New Roman" panose="02020603050405020304" pitchFamily="18" charset="0"/>
              </a:rPr>
              <a:t>Gợi</a:t>
            </a:r>
            <a:r>
              <a:rPr lang="en-US" altLang="en-US" sz="4000" b="1" dirty="0" smtClean="0">
                <a:latin typeface="Times New Roman" panose="02020603050405020304" pitchFamily="18" charset="0"/>
                <a:cs typeface="Times New Roman" panose="02020603050405020304" pitchFamily="18" charset="0"/>
              </a:rPr>
              <a:t> ý: </a:t>
            </a:r>
            <a:r>
              <a:rPr lang="vi-VN" sz="2800" dirty="0">
                <a:latin typeface="Times New Roman" panose="02020603050405020304" pitchFamily="18" charset="0"/>
                <a:cs typeface="Times New Roman" panose="02020603050405020304" pitchFamily="18" charset="0"/>
              </a:rPr>
              <a:t>Việc tốt em đã làm là việc </a:t>
            </a:r>
            <a:r>
              <a:rPr lang="vi-VN" sz="2800" dirty="0"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Em làm việc đó ở đâu, khi </a:t>
            </a:r>
            <a:r>
              <a:rPr lang="vi-VN" sz="2800" dirty="0" smtClean="0">
                <a:latin typeface="Times New Roman" panose="02020603050405020304" pitchFamily="18" charset="0"/>
                <a:cs typeface="Times New Roman" panose="02020603050405020304" pitchFamily="18" charset="0"/>
              </a:rPr>
              <a:t>nào: ở trường hay ở nhà, vào thời gian cụ thể.</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Em có suy nghĩ, cảm xúc gì sau khi làm việc đó: hạnh phúc, vui vẻ…</a:t>
            </a:r>
          </a:p>
          <a:p>
            <a:pPr algn="just">
              <a:defRPr/>
            </a:pP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87898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TextBox 8"/>
          <p:cNvSpPr txBox="1"/>
          <p:nvPr/>
        </p:nvSpPr>
        <p:spPr>
          <a:xfrm>
            <a:off x="0" y="1690688"/>
            <a:ext cx="11818961" cy="5016758"/>
          </a:xfrm>
          <a:prstGeom prst="rect">
            <a:avLst/>
          </a:prstGeom>
          <a:noFill/>
          <a:ln w="9525">
            <a:noFill/>
          </a:ln>
        </p:spPr>
        <p:txBody>
          <a:bodyPr wrap="square">
            <a:spAutoFit/>
          </a:bodyPr>
          <a:lstStyle/>
          <a:p>
            <a:pPr>
              <a:defRPr/>
            </a:pPr>
            <a:r>
              <a:rPr lang="en-US" sz="4000" b="1" dirty="0" smtClean="0">
                <a:latin typeface="Times New Roman" panose="02020603050405020304" pitchFamily="18" charset="0"/>
                <a:cs typeface="Times New Roman" panose="02020603050405020304" pitchFamily="18" charset="0"/>
              </a:rPr>
              <a:t>1.Viết </a:t>
            </a:r>
            <a:r>
              <a:rPr lang="en-US" sz="4000" b="1" dirty="0" err="1" smtClean="0">
                <a:latin typeface="Times New Roman" panose="02020603050405020304" pitchFamily="18" charset="0"/>
                <a:cs typeface="Times New Roman" panose="02020603050405020304" pitchFamily="18" charset="0"/>
              </a:rPr>
              <a:t>bài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chính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sau</a:t>
            </a:r>
            <a:r>
              <a:rPr lang="en-US" sz="4000" b="1" dirty="0" smtClean="0">
                <a:latin typeface="Times New Roman" panose="02020603050405020304" pitchFamily="18" charset="0"/>
                <a:cs typeface="Times New Roman" panose="02020603050405020304" pitchFamily="18" charset="0"/>
              </a:rPr>
              <a:t>:</a:t>
            </a:r>
          </a:p>
          <a:p>
            <a:pPr algn="ctr">
              <a:defRPr/>
            </a:pPr>
            <a:r>
              <a:rPr lang="en-US" sz="4000" b="1" dirty="0" err="1" smtClean="0">
                <a:latin typeface="Times New Roman" panose="02020603050405020304" pitchFamily="18" charset="0"/>
                <a:cs typeface="Times New Roman" panose="02020603050405020304" pitchFamily="18" charset="0"/>
              </a:rPr>
              <a:t>Tớ</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nhớ</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cậu</a:t>
            </a:r>
            <a:endParaRPr kumimoji="0" lang="en-US" altLang="en-US" sz="40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algn="just">
              <a:defRPr/>
            </a:pPr>
            <a:r>
              <a:rPr kumimoji="0" lang="en-US" altLang="en-US" sz="400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en-US" sz="400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Kiến</a:t>
            </a:r>
            <a:r>
              <a:rPr kumimoji="0" lang="en-US" altLang="en-US" sz="400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en-US" sz="4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là bạn thân của sóc. Hằng ngày, hai </a:t>
            </a:r>
            <a:r>
              <a:rPr kumimoji="0" lang="en-US" altLang="en-US" sz="40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bạn</a:t>
            </a:r>
            <a:r>
              <a:rPr kumimoji="0" lang="en-US" altLang="en-US" sz="4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rủ</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nhau</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ngày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nọ</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kiến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chuyển</a:t>
            </a:r>
            <a:r>
              <a:rPr lang="en-US" altLang="en-US" sz="4000" dirty="0">
                <a:latin typeface="Times New Roman" panose="02020603050405020304" pitchFamily="18" charset="0"/>
                <a:cs typeface="Times New Roman" panose="02020603050405020304" pitchFamily="18" charset="0"/>
              </a:rPr>
              <a:t> </a:t>
            </a:r>
            <a:r>
              <a:rPr lang="en-US" altLang="en-US" sz="4000" dirty="0" smtClean="0">
                <a:latin typeface="Times New Roman" panose="02020603050405020304" pitchFamily="18" charset="0"/>
                <a:cs typeface="Times New Roman" panose="02020603050405020304" pitchFamily="18" charset="0"/>
              </a:rPr>
              <a:t>sang </a:t>
            </a:r>
            <a:r>
              <a:rPr lang="en-US" altLang="en-US" sz="4000" dirty="0" err="1" smtClean="0">
                <a:latin typeface="Times New Roman" panose="02020603050405020304" pitchFamily="18" charset="0"/>
                <a:cs typeface="Times New Roman" panose="02020603050405020304" pitchFamily="18" charset="0"/>
              </a:rPr>
              <a:t>cánh</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rừng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Sóc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kiến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rất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buồn</a:t>
            </a:r>
            <a:r>
              <a:rPr lang="en-US" altLang="en-US" sz="4000" dirty="0">
                <a:latin typeface="Times New Roman" panose="02020603050405020304" pitchFamily="18" charset="0"/>
                <a:cs typeface="Times New Roman" panose="02020603050405020304" pitchFamily="18" charset="0"/>
              </a:rPr>
              <a:t>. Hai </a:t>
            </a:r>
            <a:r>
              <a:rPr lang="en-US" altLang="en-US" sz="4000" dirty="0" err="1">
                <a:latin typeface="Times New Roman" panose="02020603050405020304" pitchFamily="18" charset="0"/>
                <a:cs typeface="Times New Roman" panose="02020603050405020304" pitchFamily="18" charset="0"/>
              </a:rPr>
              <a:t>bạn</a:t>
            </a:r>
            <a:r>
              <a:rPr lang="en-US" altLang="en-US" sz="4000" dirty="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tìm</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cách</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gửi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thư</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cho</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nhau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để</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bày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tỏ</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nỗi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nhớ</a:t>
            </a:r>
            <a:r>
              <a:rPr lang="en-US" altLang="en-US" sz="4000" dirty="0" smtClean="0">
                <a:latin typeface="Times New Roman" panose="02020603050405020304" pitchFamily="18" charset="0"/>
                <a:cs typeface="Times New Roman" panose="02020603050405020304" pitchFamily="18" charset="0"/>
              </a:rPr>
              <a:t>.</a:t>
            </a:r>
          </a:p>
          <a:p>
            <a:pPr algn="just">
              <a:defRPr/>
            </a:pPr>
            <a:r>
              <a:rPr lang="en-US" altLang="en-US" sz="4000" b="1" dirty="0" smtClean="0">
                <a:latin typeface="Times New Roman" panose="02020603050405020304" pitchFamily="18" charset="0"/>
                <a:cs typeface="Times New Roman" panose="02020603050405020304" pitchFamily="18" charset="0"/>
              </a:rPr>
              <a:t>2. </a:t>
            </a:r>
            <a:r>
              <a:rPr lang="en-US" altLang="en-US" sz="4000" b="1" dirty="0" err="1" smtClean="0">
                <a:latin typeface="Times New Roman" panose="02020603050405020304" pitchFamily="18" charset="0"/>
                <a:cs typeface="Times New Roman" panose="02020603050405020304" pitchFamily="18" charset="0"/>
              </a:rPr>
              <a:t>Viết</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đoạn</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văn</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kể</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về</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việc</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làm</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tốt</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của</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em</a:t>
            </a:r>
            <a:r>
              <a:rPr lang="en-US" altLang="en-US" sz="4000" b="1" dirty="0" smtClean="0">
                <a:latin typeface="Times New Roman" panose="02020603050405020304" pitchFamily="18" charset="0"/>
                <a:cs typeface="Times New Roman" panose="02020603050405020304" pitchFamily="18" charset="0"/>
              </a:rPr>
              <a:t> ở </a:t>
            </a:r>
            <a:r>
              <a:rPr lang="en-US" altLang="en-US" sz="4000" b="1" dirty="0" err="1" smtClean="0">
                <a:latin typeface="Times New Roman" panose="02020603050405020304" pitchFamily="18" charset="0"/>
                <a:cs typeface="Times New Roman" panose="02020603050405020304" pitchFamily="18" charset="0"/>
              </a:rPr>
              <a:t>nhà</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hoặc</a:t>
            </a:r>
            <a:r>
              <a:rPr lang="en-US" altLang="en-US" sz="4000" b="1" dirty="0" smtClean="0">
                <a:latin typeface="Times New Roman" panose="02020603050405020304" pitchFamily="18" charset="0"/>
                <a:cs typeface="Times New Roman" panose="02020603050405020304" pitchFamily="18" charset="0"/>
              </a:rPr>
              <a:t> ở </a:t>
            </a:r>
            <a:r>
              <a:rPr lang="en-US" altLang="en-US" sz="4000" b="1" dirty="0" err="1" smtClean="0">
                <a:latin typeface="Times New Roman" panose="02020603050405020304" pitchFamily="18" charset="0"/>
                <a:cs typeface="Times New Roman" panose="02020603050405020304" pitchFamily="18" charset="0"/>
              </a:rPr>
              <a:t>trường</a:t>
            </a:r>
            <a:r>
              <a:rPr lang="en-US" altLang="en-US" sz="4000" b="1" dirty="0" smtClean="0">
                <a:latin typeface="Times New Roman" panose="02020603050405020304" pitchFamily="18" charset="0"/>
                <a:cs typeface="Times New Roman" panose="02020603050405020304" pitchFamily="18" charset="0"/>
              </a:rPr>
              <a:t>.</a:t>
            </a:r>
            <a:endParaRPr lang="en-US" altLang="en-US" sz="4000" b="1" dirty="0">
              <a:latin typeface="Times New Roman" panose="02020603050405020304" pitchFamily="18" charset="0"/>
              <a:cs typeface="Times New Roman" panose="02020603050405020304" pitchFamily="18"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12" name="Content Placeholder 11"/>
          <p:cNvSpPr>
            <a:spLocks noGrp="1"/>
          </p:cNvSpPr>
          <p:nvPr>
            <p:ph idx="1"/>
          </p:nvPr>
        </p:nvSpPr>
        <p:spPr/>
        <p:txBody>
          <a:bodyPr/>
          <a:lstStyle/>
          <a:p>
            <a:endParaRPr lang="en-US" dirty="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149985" y="1034415"/>
            <a:ext cx="9892030" cy="3653155"/>
          </a:xfrm>
          <a:prstGeom prst="rect">
            <a:avLst/>
          </a:prstGeom>
        </p:spPr>
      </p:pic>
      <p:sp>
        <p:nvSpPr>
          <p:cNvPr id="8" name="Content Placeholder 7"/>
          <p:cNvSpPr>
            <a:spLocks noGrp="1"/>
          </p:cNvSpPr>
          <p:nvPr>
            <p:ph sz="half" idx="1"/>
          </p:nvPr>
        </p:nvSpPr>
        <p:spPr/>
        <p:txBody>
          <a:bodyPr/>
          <a:lstStyle/>
          <a:p>
            <a:endParaRPr lang="en-US"/>
          </a:p>
        </p:txBody>
      </p:sp>
      <p:sp>
        <p:nvSpPr>
          <p:cNvPr id="9" name="Rounded Rectangle 8"/>
          <p:cNvSpPr/>
          <p:nvPr/>
        </p:nvSpPr>
        <p:spPr>
          <a:xfrm>
            <a:off x="1149985" y="4517390"/>
            <a:ext cx="1581785"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cua</a:t>
            </a:r>
          </a:p>
        </p:txBody>
      </p:sp>
      <p:sp>
        <p:nvSpPr>
          <p:cNvPr id="10" name="Rounded Rectangle 9"/>
          <p:cNvSpPr/>
          <p:nvPr/>
        </p:nvSpPr>
        <p:spPr>
          <a:xfrm>
            <a:off x="387921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công</a:t>
            </a:r>
          </a:p>
        </p:txBody>
      </p:sp>
      <p:sp>
        <p:nvSpPr>
          <p:cNvPr id="11" name="Rounded Rectangle 10"/>
          <p:cNvSpPr/>
          <p:nvPr/>
        </p:nvSpPr>
        <p:spPr>
          <a:xfrm>
            <a:off x="7044055" y="457835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kỳ đà</a:t>
            </a:r>
          </a:p>
        </p:txBody>
      </p:sp>
      <p:sp>
        <p:nvSpPr>
          <p:cNvPr id="12" name="Rounded Rectangle 11"/>
          <p:cNvSpPr/>
          <p:nvPr/>
        </p:nvSpPr>
        <p:spPr>
          <a:xfrm>
            <a:off x="925512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kiến</a:t>
            </a:r>
          </a:p>
        </p:txBody>
      </p:sp>
      <p:sp>
        <p:nvSpPr>
          <p:cNvPr id="13" name="Content Placeholder 12"/>
          <p:cNvSpPr>
            <a:spLocks noGrp="1"/>
          </p:cNvSpPr>
          <p:nvPr>
            <p:ph sz="half" idx="2"/>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bldLvl="0" animBg="1"/>
      <p:bldP spid="10" grpId="1" animBg="1"/>
      <p:bldP spid="11" grpId="0" bldLvl="0" animBg="1"/>
      <p:bldP spid="11" grpId="1" animBg="1"/>
      <p:bldP spid="12" grpId="0" bldLvl="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Box 4"/>
          <p:cNvSpPr txBox="1"/>
          <p:nvPr/>
        </p:nvSpPr>
        <p:spPr>
          <a:xfrm>
            <a:off x="1920240" y="525780"/>
            <a:ext cx="513207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a hoặc b</a:t>
            </a:r>
          </a:p>
        </p:txBody>
      </p:sp>
      <p:pic>
        <p:nvPicPr>
          <p:cNvPr id="6" name="Content Placeholder 5"/>
          <p:cNvPicPr>
            <a:picLocks noGrp="1" noChangeAspect="1"/>
          </p:cNvPicPr>
          <p:nvPr>
            <p:ph sz="half" idx="1"/>
          </p:nvPr>
        </p:nvPicPr>
        <p:blipFill>
          <a:blip r:embed="rId3"/>
          <a:stretch>
            <a:fillRect/>
          </a:stretch>
        </p:blipFill>
        <p:spPr>
          <a:xfrm>
            <a:off x="869315" y="1825625"/>
            <a:ext cx="10586720" cy="2831465"/>
          </a:xfrm>
          <a:prstGeom prst="rect">
            <a:avLst/>
          </a:prstGeom>
        </p:spPr>
      </p:pic>
      <p:sp>
        <p:nvSpPr>
          <p:cNvPr id="8" name="Rounded Rectangle 7"/>
          <p:cNvSpPr/>
          <p:nvPr/>
        </p:nvSpPr>
        <p:spPr>
          <a:xfrm>
            <a:off x="3168015" y="266636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nhiều</a:t>
            </a:r>
          </a:p>
        </p:txBody>
      </p:sp>
      <p:sp>
        <p:nvSpPr>
          <p:cNvPr id="9" name="Rounded Rectangle 8"/>
          <p:cNvSpPr/>
          <p:nvPr/>
        </p:nvSpPr>
        <p:spPr>
          <a:xfrm>
            <a:off x="7773035" y="278828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hươu</a:t>
            </a:r>
          </a:p>
        </p:txBody>
      </p:sp>
      <p:sp>
        <p:nvSpPr>
          <p:cNvPr id="10" name="Rounded Rectangle 9"/>
          <p:cNvSpPr/>
          <p:nvPr/>
        </p:nvSpPr>
        <p:spPr>
          <a:xfrm>
            <a:off x="5034280" y="3416935"/>
            <a:ext cx="90106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khướu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bldLvl="0" animBg="1"/>
      <p:bldP spid="9" grpId="1" animBg="1"/>
      <p:bldP spid="10" grpId="0" bldLvl="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b. Tìm từ ngữ có tiếng chứa en hoặc eng</a:t>
            </a:r>
          </a:p>
        </p:txBody>
      </p:sp>
      <p:pic>
        <p:nvPicPr>
          <p:cNvPr id="6" name="Content Placeholder 5"/>
          <p:cNvPicPr>
            <a:picLocks noGrp="1" noChangeAspect="1"/>
          </p:cNvPicPr>
          <p:nvPr>
            <p:ph idx="1"/>
          </p:nvPr>
        </p:nvPicPr>
        <p:blipFill>
          <a:blip r:embed="rId3"/>
          <a:stretch>
            <a:fillRect/>
          </a:stretch>
        </p:blipFill>
        <p:spPr>
          <a:xfrm>
            <a:off x="0" y="0"/>
            <a:ext cx="0" cy="0"/>
          </a:xfrm>
          <a:prstGeom prst="rect">
            <a:avLst/>
          </a:prstGeom>
        </p:spPr>
      </p:pic>
      <p:pic>
        <p:nvPicPr>
          <p:cNvPr id="8" name="Picture 7"/>
          <p:cNvPicPr>
            <a:picLocks noChangeAspect="1"/>
          </p:cNvPicPr>
          <p:nvPr/>
        </p:nvPicPr>
        <p:blipFill>
          <a:blip r:embed="rId3"/>
          <a:stretch>
            <a:fillRect/>
          </a:stretch>
        </p:blipFill>
        <p:spPr>
          <a:xfrm>
            <a:off x="3375660" y="1908810"/>
            <a:ext cx="4902835" cy="1621155"/>
          </a:xfrm>
          <a:prstGeom prst="rect">
            <a:avLst/>
          </a:prstGeom>
        </p:spPr>
      </p:pic>
      <p:graphicFrame>
        <p:nvGraphicFramePr>
          <p:cNvPr id="10" name="Table 9"/>
          <p:cNvGraphicFramePr/>
          <p:nvPr/>
        </p:nvGraphicFramePr>
        <p:xfrm>
          <a:off x="3644265" y="3954780"/>
          <a:ext cx="4719320" cy="2316480"/>
        </p:xfrm>
        <a:graphic>
          <a:graphicData uri="http://schemas.openxmlformats.org/drawingml/2006/table">
            <a:tbl>
              <a:tblPr firstRow="1" bandRow="1">
                <a:tableStyleId>{5C22544A-7EE6-4342-B048-85BDC9FD1C3A}</a:tableStyleId>
              </a:tblPr>
              <a:tblGrid>
                <a:gridCol w="2359660">
                  <a:extLst>
                    <a:ext uri="{9D8B030D-6E8A-4147-A177-3AD203B41FA5}">
                      <a16:colId xmlns="" xmlns:a16="http://schemas.microsoft.com/office/drawing/2014/main" val="20000"/>
                    </a:ext>
                  </a:extLst>
                </a:gridCol>
                <a:gridCol w="2359660">
                  <a:extLst>
                    <a:ext uri="{9D8B030D-6E8A-4147-A177-3AD203B41FA5}">
                      <a16:colId xmlns=""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đan len</a:t>
                      </a:r>
                    </a:p>
                  </a:txBody>
                  <a:tcPr/>
                </a:tc>
                <a:extLst>
                  <a:ext uri="{0D108BD9-81ED-4DB2-BD59-A6C34878D82A}">
                    <a16:rowId xmlns=""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leng keng</a:t>
                      </a:r>
                    </a:p>
                  </a:txBody>
                  <a:tcPr/>
                </a:tc>
                <a:extLst>
                  <a:ext uri="{0D108BD9-81ED-4DB2-BD59-A6C34878D82A}">
                    <a16:rowId xmlns=""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hoa sen</a:t>
                      </a:r>
                    </a:p>
                  </a:txBody>
                  <a:tcPr/>
                </a:tc>
                <a:extLst>
                  <a:ext uri="{0D108BD9-81ED-4DB2-BD59-A6C34878D82A}">
                    <a16:rowId xmlns="" xmlns:a16="http://schemas.microsoft.com/office/drawing/2014/main" val="10002"/>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xà beng</a:t>
                      </a:r>
                    </a:p>
                  </a:txBody>
                  <a:tcPr/>
                </a:tc>
                <a:extLst>
                  <a:ext uri="{0D108BD9-81ED-4DB2-BD59-A6C34878D82A}">
                    <a16:rowId xmlns=""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1. Tìm từ ngữ chỉ tình cảm bạn bè?</a:t>
            </a:r>
          </a:p>
        </p:txBody>
      </p:sp>
      <p:graphicFrame>
        <p:nvGraphicFramePr>
          <p:cNvPr id="10" name="Table 9"/>
          <p:cNvGraphicFramePr/>
          <p:nvPr/>
        </p:nvGraphicFramePr>
        <p:xfrm>
          <a:off x="3421380" y="1449070"/>
          <a:ext cx="4719320" cy="1737360"/>
        </p:xfrm>
        <a:graphic>
          <a:graphicData uri="http://schemas.openxmlformats.org/drawingml/2006/table">
            <a:tbl>
              <a:tblPr firstRow="1" bandRow="1">
                <a:tableStyleId>{5C22544A-7EE6-4342-B048-85BDC9FD1C3A}</a:tableStyleId>
              </a:tblPr>
              <a:tblGrid>
                <a:gridCol w="2359660">
                  <a:extLst>
                    <a:ext uri="{9D8B030D-6E8A-4147-A177-3AD203B41FA5}">
                      <a16:colId xmlns="" xmlns:a16="http://schemas.microsoft.com/office/drawing/2014/main" val="20000"/>
                    </a:ext>
                  </a:extLst>
                </a:gridCol>
                <a:gridCol w="2359660">
                  <a:extLst>
                    <a:ext uri="{9D8B030D-6E8A-4147-A177-3AD203B41FA5}">
                      <a16:colId xmlns=""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thân thiết</a:t>
                      </a:r>
                    </a:p>
                  </a:txBody>
                  <a:tcPr/>
                </a:tc>
                <a:tc>
                  <a:txBody>
                    <a:bodyPr/>
                    <a:lstStyle/>
                    <a:p>
                      <a:pPr>
                        <a:buNone/>
                      </a:pPr>
                      <a:r>
                        <a:rPr lang="en-US" sz="3200">
                          <a:latin typeface="Arial-Rounded" panose="020B0500000000000000" pitchFamily="34" charset="0"/>
                          <a:cs typeface="Arial-Rounded" panose="020B0500000000000000" pitchFamily="34" charset="0"/>
                        </a:rPr>
                        <a:t>quý mến</a:t>
                      </a:r>
                    </a:p>
                  </a:txBody>
                  <a:tcPr/>
                </a:tc>
                <a:extLst>
                  <a:ext uri="{0D108BD9-81ED-4DB2-BD59-A6C34878D82A}">
                    <a16:rowId xmlns=""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keo sơn</a:t>
                      </a:r>
                    </a:p>
                  </a:txBody>
                  <a:tcPr/>
                </a:tc>
                <a:tc>
                  <a:txBody>
                    <a:bodyPr/>
                    <a:lstStyle/>
                    <a:p>
                      <a:pPr>
                        <a:buNone/>
                      </a:pPr>
                      <a:r>
                        <a:rPr lang="en-US" sz="3200">
                          <a:latin typeface="Arial-Rounded" panose="020B0500000000000000" pitchFamily="34" charset="0"/>
                          <a:cs typeface="Arial-Rounded" panose="020B0500000000000000" pitchFamily="34" charset="0"/>
                        </a:rPr>
                        <a:t>gắn bó</a:t>
                      </a:r>
                    </a:p>
                  </a:txBody>
                  <a:tcPr/>
                </a:tc>
                <a:extLst>
                  <a:ext uri="{0D108BD9-81ED-4DB2-BD59-A6C34878D82A}">
                    <a16:rowId xmlns=""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đoàn kết</a:t>
                      </a:r>
                    </a:p>
                  </a:txBody>
                  <a:tcPr/>
                </a:tc>
                <a:tc>
                  <a:txBody>
                    <a:bodyPr/>
                    <a:lstStyle/>
                    <a:p>
                      <a:pPr>
                        <a:buNone/>
                      </a:pPr>
                      <a:r>
                        <a:rPr lang="en-US" sz="3200">
                          <a:latin typeface="Arial-Rounded" panose="020B0500000000000000" pitchFamily="34" charset="0"/>
                          <a:cs typeface="Arial-Rounded" panose="020B0500000000000000" pitchFamily="34" charset="0"/>
                        </a:rPr>
                        <a:t>đáng quý</a:t>
                      </a:r>
                    </a:p>
                  </a:txBody>
                  <a:tcPr/>
                </a:tc>
                <a:extLst>
                  <a:ext uri="{0D108BD9-81ED-4DB2-BD59-A6C34878D82A}">
                    <a16:rowId xmlns="" xmlns:a16="http://schemas.microsoft.com/office/drawing/2014/main" val="10002"/>
                  </a:ext>
                </a:extLst>
              </a:tr>
            </a:tbl>
          </a:graphicData>
        </a:graphic>
      </p:graphicFrame>
      <p:pic>
        <p:nvPicPr>
          <p:cNvPr id="4" name="Content Placeholder 3" descr="Capture"/>
          <p:cNvPicPr>
            <a:picLocks noGrp="1" noChangeAspect="1"/>
          </p:cNvPicPr>
          <p:nvPr>
            <p:ph sz="half" idx="2"/>
          </p:nvPr>
        </p:nvPicPr>
        <p:blipFill>
          <a:blip r:embed="rId3"/>
          <a:stretch>
            <a:fillRect/>
          </a:stretch>
        </p:blipFill>
        <p:spPr>
          <a:xfrm>
            <a:off x="1203325" y="3567430"/>
            <a:ext cx="9584690" cy="2296160"/>
          </a:xfrm>
          <a:prstGeom prst="rect">
            <a:avLst/>
          </a:prstGeom>
        </p:spPr>
      </p:pic>
      <p:cxnSp>
        <p:nvCxnSpPr>
          <p:cNvPr id="12" name="Straight Arrow Connector 11"/>
          <p:cNvCxnSpPr/>
          <p:nvPr/>
        </p:nvCxnSpPr>
        <p:spPr>
          <a:xfrm flipV="1">
            <a:off x="5749290" y="4330700"/>
            <a:ext cx="476885" cy="35496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986280" y="4360545"/>
            <a:ext cx="2129790" cy="10960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463155" y="4380865"/>
            <a:ext cx="40640" cy="10655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5" name="Text Box 4"/>
          <p:cNvSpPr txBox="1"/>
          <p:nvPr/>
        </p:nvSpPr>
        <p:spPr>
          <a:xfrm>
            <a:off x="1747520" y="698500"/>
            <a:ext cx="8793480"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câu ở cột A phù hợp với ý ở cột B. Nói tên dấu câu đặt cuối mỗi câu.</a:t>
            </a:r>
          </a:p>
        </p:txBody>
      </p:sp>
      <p:pic>
        <p:nvPicPr>
          <p:cNvPr id="6" name="Content Placeholder 5"/>
          <p:cNvPicPr>
            <a:picLocks noGrp="1" noChangeAspect="1"/>
          </p:cNvPicPr>
          <p:nvPr>
            <p:ph sz="half" idx="1"/>
          </p:nvPr>
        </p:nvPicPr>
        <p:blipFill>
          <a:blip r:embed="rId3"/>
          <a:stretch>
            <a:fillRect/>
          </a:stretch>
        </p:blipFill>
        <p:spPr>
          <a:xfrm>
            <a:off x="838200" y="3021330"/>
            <a:ext cx="5181600" cy="1959610"/>
          </a:xfrm>
          <a:prstGeom prst="rect">
            <a:avLst/>
          </a:prstGeom>
        </p:spPr>
      </p:pic>
      <p:pic>
        <p:nvPicPr>
          <p:cNvPr id="8" name="Picture 7"/>
          <p:cNvPicPr>
            <a:picLocks noChangeAspect="1"/>
          </p:cNvPicPr>
          <p:nvPr/>
        </p:nvPicPr>
        <p:blipFill>
          <a:blip r:embed="rId3"/>
          <a:stretch>
            <a:fillRect/>
          </a:stretch>
        </p:blipFill>
        <p:spPr>
          <a:xfrm>
            <a:off x="1673225" y="2152015"/>
            <a:ext cx="8845550" cy="3711575"/>
          </a:xfrm>
          <a:prstGeom prst="rect">
            <a:avLst/>
          </a:prstGeom>
        </p:spPr>
      </p:pic>
      <p:cxnSp>
        <p:nvCxnSpPr>
          <p:cNvPr id="10" name="Straight Arrow Connector 9"/>
          <p:cNvCxnSpPr/>
          <p:nvPr/>
        </p:nvCxnSpPr>
        <p:spPr>
          <a:xfrm>
            <a:off x="5800090" y="3133725"/>
            <a:ext cx="1470660" cy="12166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59450" y="3113405"/>
            <a:ext cx="1531620" cy="1227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9770" y="5385435"/>
            <a:ext cx="1501140" cy="4064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half" idx="2"/>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5 + 6</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sz="2400">
              <a:latin typeface="Arial-Rounded" panose="020B0500000000000000" pitchFamily="34" charset="0"/>
              <a:cs typeface="Arial-Rounded" panose="020B0500000000000000" pitchFamily="34" charset="0"/>
            </a:endParaRPr>
          </a:p>
        </p:txBody>
      </p:sp>
      <p:pic>
        <p:nvPicPr>
          <p:cNvPr id="5" name="Content Placeholder 4"/>
          <p:cNvPicPr>
            <a:picLocks noGrp="1" noChangeAspect="1"/>
          </p:cNvPicPr>
          <p:nvPr>
            <p:ph idx="1"/>
          </p:nvPr>
        </p:nvPicPr>
        <p:blipFill>
          <a:blip r:embed="rId3"/>
          <a:stretch>
            <a:fillRect/>
          </a:stretch>
        </p:blipFill>
        <p:spPr>
          <a:xfrm>
            <a:off x="0" y="0"/>
            <a:ext cx="0" cy="0"/>
          </a:xfrm>
          <a:prstGeom prst="rect">
            <a:avLst/>
          </a:prstGeom>
        </p:spPr>
      </p:pic>
      <p:pic>
        <p:nvPicPr>
          <p:cNvPr id="7" name="Picture 6"/>
          <p:cNvPicPr>
            <a:picLocks noChangeAspect="1"/>
          </p:cNvPicPr>
          <p:nvPr/>
        </p:nvPicPr>
        <p:blipFill>
          <a:blip r:embed="rId3"/>
          <a:stretch>
            <a:fillRect/>
          </a:stretch>
        </p:blipFill>
        <p:spPr>
          <a:xfrm>
            <a:off x="1256030" y="951230"/>
            <a:ext cx="9679305" cy="3615690"/>
          </a:xfrm>
          <a:prstGeom prst="rect">
            <a:avLst/>
          </a:prstGeom>
        </p:spPr>
      </p:pic>
      <p:sp>
        <p:nvSpPr>
          <p:cNvPr id="9" name="Rounded Rectangle 8"/>
          <p:cNvSpPr/>
          <p:nvPr/>
        </p:nvSpPr>
        <p:spPr>
          <a:xfrm>
            <a:off x="1742440" y="4684395"/>
            <a:ext cx="3347720" cy="1298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2 bạn nhỏ đang đi học, phía xa có 2 mẹ con dắt tay nhau</a:t>
            </a:r>
          </a:p>
        </p:txBody>
      </p:sp>
      <p:sp>
        <p:nvSpPr>
          <p:cNvPr id="10" name="Rounded Rectangle 9"/>
          <p:cNvSpPr/>
          <p:nvPr/>
        </p:nvSpPr>
        <p:spPr>
          <a:xfrm>
            <a:off x="5292725" y="4754880"/>
            <a:ext cx="2840990" cy="12280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3 bạn học sinh đang trao đổi bài</a:t>
            </a:r>
          </a:p>
        </p:txBody>
      </p:sp>
      <p:sp>
        <p:nvSpPr>
          <p:cNvPr id="11" name="Rounded Rectangle 10"/>
          <p:cNvSpPr/>
          <p:nvPr/>
        </p:nvSpPr>
        <p:spPr>
          <a:xfrm>
            <a:off x="8305165" y="4744720"/>
            <a:ext cx="2840990" cy="12382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các bạn học sinh đang chơi trên sân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0" cy="0"/>
          </a:xfrm>
          <a:prstGeom prst="rect">
            <a:avLst/>
          </a:prstGeom>
        </p:spPr>
      </p:pic>
      <p:pic>
        <p:nvPicPr>
          <p:cNvPr id="5" name="Picture 4"/>
          <p:cNvPicPr>
            <a:picLocks noChangeAspect="1"/>
          </p:cNvPicPr>
          <p:nvPr/>
        </p:nvPicPr>
        <p:blipFill>
          <a:blip r:embed="rId3"/>
          <a:stretch>
            <a:fillRect/>
          </a:stretch>
        </p:blipFill>
        <p:spPr>
          <a:xfrm>
            <a:off x="1821180" y="440055"/>
            <a:ext cx="9157970" cy="2589530"/>
          </a:xfrm>
          <a:prstGeom prst="rect">
            <a:avLst/>
          </a:prstGeom>
        </p:spPr>
      </p:pic>
      <p:sp>
        <p:nvSpPr>
          <p:cNvPr id="7" name="Rounded Rectangle 6"/>
          <p:cNvSpPr/>
          <p:nvPr/>
        </p:nvSpPr>
        <p:spPr>
          <a:xfrm>
            <a:off x="1989455" y="3552190"/>
            <a:ext cx="8559800" cy="2433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Arial-Rounded" panose="020B0500000000000000" pitchFamily="34" charset="0"/>
                <a:cs typeface="Arial-Rounded" panose="020B0500000000000000" pitchFamily="34" charset="0"/>
              </a:rPr>
              <a:t>Cứ vào giờ ra chơi là nhóm lớp em sẽ xuống sân trường chơi nhảy dây. Nhóm của em chơi thường có năm đến mười bạn, chia ra làm hai nhóm. Một nhóm sẽ đảm nhận nhiệm vụ quất dây. Một nhóm sẽ nhảy dây. Khi sợi dây thừng được quất lên sẽ tạo thành một vòng cung, các bạn sẽ lần lượt vào nhảy. Em rất vui khi chơi nhảy dây cùng các bạn.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spTree>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643509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1. Tìm đọc 1 bài thơ về tình bạn</a:t>
            </a:r>
          </a:p>
        </p:txBody>
      </p:sp>
      <p:pic>
        <p:nvPicPr>
          <p:cNvPr id="3" name="Picture 2" descr="Chúng ta đều là bạn"/>
          <p:cNvPicPr>
            <a:picLocks noChangeAspect="1"/>
          </p:cNvPicPr>
          <p:nvPr/>
        </p:nvPicPr>
        <p:blipFill>
          <a:blip r:embed="rId2"/>
          <a:stretch>
            <a:fillRect/>
          </a:stretch>
        </p:blipFill>
        <p:spPr>
          <a:xfrm>
            <a:off x="1562735" y="1519555"/>
            <a:ext cx="3586480" cy="5097145"/>
          </a:xfrm>
          <a:prstGeom prst="rect">
            <a:avLst/>
          </a:prstGeom>
        </p:spPr>
      </p:pic>
      <p:pic>
        <p:nvPicPr>
          <p:cNvPr id="4" name="Picture 3" descr="1"/>
          <p:cNvPicPr>
            <a:picLocks noChangeAspect="1"/>
          </p:cNvPicPr>
          <p:nvPr/>
        </p:nvPicPr>
        <p:blipFill>
          <a:blip r:embed="rId3"/>
          <a:stretch>
            <a:fillRect/>
          </a:stretch>
        </p:blipFill>
        <p:spPr>
          <a:xfrm>
            <a:off x="5678170" y="1710690"/>
            <a:ext cx="6130290" cy="4598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1055243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2. Nói về những điều em thích trong bài thơ đó</a:t>
            </a:r>
          </a:p>
        </p:txBody>
      </p:sp>
      <p:pic>
        <p:nvPicPr>
          <p:cNvPr id="3" name="Picture 2"/>
          <p:cNvPicPr>
            <a:picLocks noChangeAspect="1"/>
          </p:cNvPicPr>
          <p:nvPr/>
        </p:nvPicPr>
        <p:blipFill>
          <a:blip r:embed="rId2"/>
          <a:stretch>
            <a:fillRect/>
          </a:stretch>
        </p:blipFill>
        <p:spPr>
          <a:xfrm>
            <a:off x="2457450" y="1721485"/>
            <a:ext cx="7277100" cy="3764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943</Words>
  <Application>Microsoft Office PowerPoint</Application>
  <PresentationFormat>Widescreen</PresentationFormat>
  <Paragraphs>111</Paragraphs>
  <Slides>36</Slides>
  <Notes>8</Notes>
  <HiddenSlides>0</HiddenSlides>
  <MMClips>1</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36</vt:i4>
      </vt:variant>
    </vt:vector>
  </HeadingPairs>
  <TitlesOfParts>
    <vt:vector size="60" baseType="lpstr">
      <vt:lpstr>Microsoft YaHei</vt:lpstr>
      <vt:lpstr>SimSun</vt:lpstr>
      <vt:lpstr>SimSun</vt:lpstr>
      <vt:lpstr>Arial</vt:lpstr>
      <vt:lpstr>Arial Rounded MT Bold</vt:lpstr>
      <vt:lpstr>Arial-Rounded</vt:lpstr>
      <vt:lpstr>Calibri</vt:lpstr>
      <vt:lpstr>Calibri Light</vt:lpstr>
      <vt:lpstr>等线</vt:lpstr>
      <vt:lpstr>Franklin Gothic Book</vt:lpstr>
      <vt:lpstr>Franklin Gothic Medium</vt:lpstr>
      <vt:lpstr>华文楷体</vt:lpstr>
      <vt:lpstr>Times New Roman</vt:lpstr>
      <vt:lpstr>Wingdings 2</vt:lpstr>
      <vt:lpstr>汉仪黑荔枝体简</vt:lpstr>
      <vt:lpstr>1_Office Theme</vt:lpstr>
      <vt:lpstr>3_Office Theme</vt:lpstr>
      <vt:lpstr>4_Office Theme</vt:lpstr>
      <vt:lpstr>5_Office Theme</vt:lpstr>
      <vt:lpstr>2_Office Theme</vt:lpstr>
      <vt:lpstr>Trek</vt:lpstr>
      <vt:lpstr>7_Office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Luyện đọc câu dài</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MTBA</cp:lastModifiedBy>
  <cp:revision>8</cp:revision>
  <dcterms:created xsi:type="dcterms:W3CDTF">2021-05-26T07:40:58Z</dcterms:created>
  <dcterms:modified xsi:type="dcterms:W3CDTF">2021-12-21T08:51:10Z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