
<file path=[Content_Types].xml><?xml version="1.0" encoding="utf-8"?>
<Types xmlns="http://schemas.openxmlformats.org/package/2006/content-types">
  <Default Extension="png" ContentType="image/png"/>
  <Default Extension="mp3" ContentType="audio/unknown"/>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1"/>
  </p:notesMasterIdLst>
  <p:sldIdLst>
    <p:sldId id="261" r:id="rId2"/>
    <p:sldId id="262" r:id="rId3"/>
    <p:sldId id="280" r:id="rId4"/>
    <p:sldId id="263" r:id="rId5"/>
    <p:sldId id="264" r:id="rId6"/>
    <p:sldId id="281" r:id="rId7"/>
    <p:sldId id="282" r:id="rId8"/>
    <p:sldId id="265" r:id="rId9"/>
    <p:sldId id="266" r:id="rId10"/>
    <p:sldId id="268" r:id="rId11"/>
    <p:sldId id="270" r:id="rId12"/>
    <p:sldId id="271" r:id="rId13"/>
    <p:sldId id="272" r:id="rId14"/>
    <p:sldId id="273" r:id="rId15"/>
    <p:sldId id="274" r:id="rId16"/>
    <p:sldId id="276" r:id="rId17"/>
    <p:sldId id="277" r:id="rId18"/>
    <p:sldId id="278" r:id="rId19"/>
    <p:sldId id="279" r:id="rId20"/>
  </p:sldIdLst>
  <p:sldSz cx="18288000" cy="10287000"/>
  <p:notesSz cx="6858000" cy="9144000"/>
  <p:embeddedFontLst>
    <p:embeddedFont>
      <p:font typeface="Calibri" pitchFamily="34" charset="0"/>
      <p:regular r:id="rId22"/>
      <p:bold r:id="rId23"/>
      <p:italic r:id="rId24"/>
      <p:boldItalic r:id="rId25"/>
    </p:embeddedFont>
    <p:embeddedFont>
      <p:font typeface="Wedges" charset="0"/>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99"/>
    <a:srgbClr val="FFFF99"/>
    <a:srgbClr val="FFCC99"/>
    <a:srgbClr val="FF505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p:scale>
          <a:sx n="50" d="100"/>
          <a:sy n="50" d="100"/>
        </p:scale>
        <p:origin x="-516" y="-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ECA1E9C-A756-4A5B-A6FB-F058F3FED2ED}" type="datetimeFigureOut">
              <a:rPr lang="en-US" smtClean="0"/>
              <a:t>8/24/2021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FCBF6A-F758-4CD2-82C8-151F90366BE9}" type="slidenum">
              <a:rPr lang="en-US" smtClean="0"/>
              <a:t>‹#›</a:t>
            </a:fld>
            <a:endParaRPr lang="en-US"/>
          </a:p>
        </p:txBody>
      </p:sp>
    </p:spTree>
    <p:extLst>
      <p:ext uri="{BB962C8B-B14F-4D97-AF65-F5344CB8AC3E}">
        <p14:creationId xmlns:p14="http://schemas.microsoft.com/office/powerpoint/2010/main" val="3259786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FCBF6A-F758-4CD2-82C8-151F90366BE9}" type="slidenum">
              <a:rPr lang="en-US" smtClean="0"/>
              <a:t>5</a:t>
            </a:fld>
            <a:endParaRPr lang="en-US"/>
          </a:p>
        </p:txBody>
      </p:sp>
    </p:spTree>
    <p:extLst>
      <p:ext uri="{BB962C8B-B14F-4D97-AF65-F5344CB8AC3E}">
        <p14:creationId xmlns:p14="http://schemas.microsoft.com/office/powerpoint/2010/main" val="4007136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FCBF6A-F758-4CD2-82C8-151F90366BE9}" type="slidenum">
              <a:rPr lang="en-US" smtClean="0"/>
              <a:t>6</a:t>
            </a:fld>
            <a:endParaRPr lang="en-US"/>
          </a:p>
        </p:txBody>
      </p:sp>
    </p:spTree>
    <p:extLst>
      <p:ext uri="{BB962C8B-B14F-4D97-AF65-F5344CB8AC3E}">
        <p14:creationId xmlns:p14="http://schemas.microsoft.com/office/powerpoint/2010/main" val="4007136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FCBF6A-F758-4CD2-82C8-151F90366BE9}" type="slidenum">
              <a:rPr lang="en-US" smtClean="0"/>
              <a:t>7</a:t>
            </a:fld>
            <a:endParaRPr lang="en-US"/>
          </a:p>
        </p:txBody>
      </p:sp>
    </p:spTree>
    <p:extLst>
      <p:ext uri="{BB962C8B-B14F-4D97-AF65-F5344CB8AC3E}">
        <p14:creationId xmlns:p14="http://schemas.microsoft.com/office/powerpoint/2010/main" val="4007136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8/24/2021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8/24/2021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8/24/2021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79.svg"/><Relationship Id="rId7" Type="http://schemas.openxmlformats.org/officeDocument/2006/relationships/image" Target="../media/image71.sv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png"/><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0.png"/><Relationship Id="rId7" Type="http://schemas.openxmlformats.org/officeDocument/2006/relationships/image" Target="../media/image36.svg"/><Relationship Id="rId2" Type="http://schemas.openxmlformats.org/officeDocument/2006/relationships/image" Target="../media/image8.jpeg"/><Relationship Id="rId1" Type="http://schemas.openxmlformats.org/officeDocument/2006/relationships/slideLayout" Target="../slideLayouts/slideLayout7.xml"/><Relationship Id="rId10" Type="http://schemas.openxmlformats.org/officeDocument/2006/relationships/image" Target="../media/image22.png"/><Relationship Id="rId9"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91.svg"/></Relationships>
</file>

<file path=ppt/slides/_rels/slide1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7.xml"/><Relationship Id="rId4" Type="http://schemas.openxmlformats.org/officeDocument/2006/relationships/image" Target="../media/image27.jp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0.jp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85.sv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40.png"/><Relationship Id="rId7" Type="http://schemas.openxmlformats.org/officeDocument/2006/relationships/image" Target="../media/image20.sv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18.svg"/></Relationships>
</file>

<file path=ppt/slides/_rels/slide19.xml.rels><?xml version="1.0" encoding="UTF-8" standalone="yes"?>
<Relationships xmlns="http://schemas.openxmlformats.org/package/2006/relationships"><Relationship Id="rId13" Type="http://schemas.openxmlformats.org/officeDocument/2006/relationships/image" Target="../media/image26.svg"/><Relationship Id="rId17" Type="http://schemas.openxmlformats.org/officeDocument/2006/relationships/image" Target="../media/image42.png"/><Relationship Id="rId2" Type="http://schemas.openxmlformats.org/officeDocument/2006/relationships/image" Target="../media/image12.png"/><Relationship Id="rId16" Type="http://schemas.openxmlformats.org/officeDocument/2006/relationships/image" Target="../media/image41.png"/><Relationship Id="rId1" Type="http://schemas.openxmlformats.org/officeDocument/2006/relationships/slideLayout" Target="../slideLayouts/slideLayout7.xml"/><Relationship Id="rId15" Type="http://schemas.openxmlformats.org/officeDocument/2006/relationships/image" Target="../media/image12.svg"/><Relationship Id="rId5" Type="http://schemas.openxmlformats.org/officeDocument/2006/relationships/image" Target="../media/image20.svg"/><Relationship Id="rId14" Type="http://schemas.openxmlformats.org/officeDocument/2006/relationships/image" Target="../media/image14.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7" Type="http://schemas.openxmlformats.org/officeDocument/2006/relationships/image" Target="../media/image6.svg"/><Relationship Id="rId12"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7.xml"/><Relationship Id="rId11" Type="http://schemas.openxmlformats.org/officeDocument/2006/relationships/image" Target="../media/image10.svg"/></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79.svg"/><Relationship Id="rId7" Type="http://schemas.openxmlformats.org/officeDocument/2006/relationships/image" Target="../media/image71.svg"/><Relationship Id="rId2" Type="http://schemas.openxmlformats.org/officeDocument/2006/relationships/image" Target="../media/image1.png"/><Relationship Id="rId1" Type="http://schemas.openxmlformats.org/officeDocument/2006/relationships/slideLayout" Target="../slideLayouts/slideLayout7.xml"/><Relationship Id="rId11" Type="http://schemas.openxmlformats.org/officeDocument/2006/relationships/image" Target="../media/image11.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s/_rels/slide4.xml.rels><?xml version="1.0" encoding="UTF-8" standalone="yes"?>
<Relationships xmlns="http://schemas.openxmlformats.org/package/2006/relationships"><Relationship Id="rId13" Type="http://schemas.openxmlformats.org/officeDocument/2006/relationships/image" Target="../media/image26.svg"/><Relationship Id="rId17" Type="http://schemas.openxmlformats.org/officeDocument/2006/relationships/image" Target="../media/image15.png"/><Relationship Id="rId2" Type="http://schemas.openxmlformats.org/officeDocument/2006/relationships/image" Target="../media/image12.png"/><Relationship Id="rId16" Type="http://schemas.openxmlformats.org/officeDocument/2006/relationships/image" Target="../media/image12.svg"/><Relationship Id="rId1" Type="http://schemas.openxmlformats.org/officeDocument/2006/relationships/slideLayout" Target="../slideLayouts/slideLayout7.xml"/><Relationship Id="rId11" Type="http://schemas.openxmlformats.org/officeDocument/2006/relationships/image" Target="../media/image75.svg"/><Relationship Id="rId15" Type="http://schemas.openxmlformats.org/officeDocument/2006/relationships/image" Target="../media/image14.png"/><Relationship Id="rId14" Type="http://schemas.openxmlformats.org/officeDocument/2006/relationships/image" Target="../media/image13.png"/><Relationship Id="rId9" Type="http://schemas.openxmlformats.org/officeDocument/2006/relationships/image" Target="../media/image38.sv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 Id="rId10" Type="http://schemas.openxmlformats.org/officeDocument/2006/relationships/image" Target="../media/image8.jpeg"/><Relationship Id="rId9"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3A0"/>
        </a:solidFill>
        <a:effectLst/>
      </p:bgPr>
    </p:bg>
    <p:spTree>
      <p:nvGrpSpPr>
        <p:cNvPr id="1" name=""/>
        <p:cNvGrpSpPr/>
        <p:nvPr/>
      </p:nvGrpSpPr>
      <p:grpSpPr>
        <a:xfrm>
          <a:off x="0" y="0"/>
          <a:ext cx="0" cy="0"/>
          <a:chOff x="0" y="0"/>
          <a:chExt cx="0" cy="0"/>
        </a:xfrm>
      </p:grpSpPr>
      <p:grpSp>
        <p:nvGrpSpPr>
          <p:cNvPr id="2" name="Group 2"/>
          <p:cNvGrpSpPr/>
          <p:nvPr/>
        </p:nvGrpSpPr>
        <p:grpSpPr>
          <a:xfrm>
            <a:off x="3398437" y="1134852"/>
            <a:ext cx="12919282" cy="9225659"/>
            <a:chOff x="0" y="0"/>
            <a:chExt cx="14512418" cy="11186464"/>
          </a:xfrm>
          <a:solidFill>
            <a:schemeClr val="accent2">
              <a:lumMod val="75000"/>
            </a:schemeClr>
          </a:solidFill>
        </p:grpSpPr>
        <p:grpSp>
          <p:nvGrpSpPr>
            <p:cNvPr id="3" name="Group 3"/>
            <p:cNvGrpSpPr/>
            <p:nvPr/>
          </p:nvGrpSpPr>
          <p:grpSpPr>
            <a:xfrm>
              <a:off x="381000" y="413679"/>
              <a:ext cx="14131418" cy="10772785"/>
              <a:chOff x="0" y="0"/>
              <a:chExt cx="9071908" cy="6915776"/>
            </a:xfrm>
            <a:grpFill/>
          </p:grpSpPr>
          <p:sp>
            <p:nvSpPr>
              <p:cNvPr id="4" name="Freeform 4"/>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solidFill>
                <a:srgbClr val="00B050"/>
              </a:solidFill>
            </p:spPr>
          </p:sp>
          <p:sp>
            <p:nvSpPr>
              <p:cNvPr id="5" name="Freeform 5"/>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grpFill/>
            </p:spPr>
          </p:sp>
        </p:grpSp>
        <p:grpSp>
          <p:nvGrpSpPr>
            <p:cNvPr id="6" name="Group 6"/>
            <p:cNvGrpSpPr/>
            <p:nvPr/>
          </p:nvGrpSpPr>
          <p:grpSpPr>
            <a:xfrm>
              <a:off x="0" y="0"/>
              <a:ext cx="14131418" cy="10772785"/>
              <a:chOff x="0" y="0"/>
              <a:chExt cx="9071908" cy="6915776"/>
            </a:xfrm>
            <a:grpFill/>
          </p:grpSpPr>
          <p:sp>
            <p:nvSpPr>
              <p:cNvPr id="7" name="Freeform 7"/>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grpFill/>
            </p:spPr>
          </p:sp>
          <p:sp>
            <p:nvSpPr>
              <p:cNvPr id="8" name="Freeform 8"/>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grpFill/>
            </p:spPr>
          </p:sp>
        </p:grpSp>
      </p:grpSp>
      <p:sp>
        <p:nvSpPr>
          <p:cNvPr id="10" name="TextBox 10"/>
          <p:cNvSpPr txBox="1"/>
          <p:nvPr/>
        </p:nvSpPr>
        <p:spPr>
          <a:xfrm>
            <a:off x="4686027" y="3959007"/>
            <a:ext cx="11449679" cy="2873159"/>
          </a:xfrm>
          <a:prstGeom prst="rect">
            <a:avLst/>
          </a:prstGeom>
        </p:spPr>
        <p:txBody>
          <a:bodyPr wrap="square" lIns="0" tIns="0" rIns="0" bIns="0" rtlCol="0" anchor="t">
            <a:spAutoFit/>
          </a:bodyPr>
          <a:lstStyle/>
          <a:p>
            <a:pPr algn="ctr">
              <a:lnSpc>
                <a:spcPts val="12100"/>
              </a:lnSpc>
            </a:pPr>
            <a:r>
              <a:rPr lang="en-US" sz="6000" b="1" spc="220" smtClean="0">
                <a:solidFill>
                  <a:srgbClr val="FFFF00"/>
                </a:solidFill>
                <a:latin typeface="Arial" pitchFamily="34" charset="0"/>
                <a:cs typeface="Arial" pitchFamily="34" charset="0"/>
              </a:rPr>
              <a:t>CHÀO MỪNG CÁC EM ĐẾN VỚI BÀI HỌC HÔM NAY</a:t>
            </a:r>
            <a:endParaRPr lang="en-US" sz="6000" b="1" spc="220">
              <a:solidFill>
                <a:srgbClr val="FFFF00"/>
              </a:solidFill>
              <a:latin typeface="Arial" pitchFamily="34" charset="0"/>
              <a:cs typeface="Arial" pitchFamily="34" charset="0"/>
            </a:endParaRPr>
          </a:p>
        </p:txBody>
      </p:sp>
      <p:pic>
        <p:nvPicPr>
          <p:cNvPr id="13" name="Picture 13"/>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7738896" y="500361"/>
            <a:ext cx="5343944" cy="1350560"/>
          </a:xfrm>
          <a:prstGeom prst="rect">
            <a:avLst/>
          </a:prstGeom>
          <a:noFill/>
        </p:spPr>
      </p:pic>
      <p:pic>
        <p:nvPicPr>
          <p:cNvPr id="14"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38100" y="5905500"/>
            <a:ext cx="4230710" cy="4114800"/>
          </a:xfrm>
          <a:prstGeom prst="rect">
            <a:avLst/>
          </a:prstGeom>
        </p:spPr>
      </p:pic>
      <p:pic>
        <p:nvPicPr>
          <p:cNvPr id="17" name="Picture 19"/>
          <p:cNvPicPr>
            <a:picLocks noChangeAspect="1"/>
          </p:cNvPicPr>
          <p:nvPr/>
        </p:nvPicPr>
        <p:blipFill>
          <a:blip r:embed="rId8"/>
          <a:srcRect/>
          <a:stretch>
            <a:fillRect/>
          </a:stretch>
        </p:blipFill>
        <p:spPr>
          <a:xfrm>
            <a:off x="15676972" y="64382"/>
            <a:ext cx="2047899" cy="2667432"/>
          </a:xfrm>
          <a:prstGeom prst="rect">
            <a:avLst/>
          </a:prstGeom>
        </p:spPr>
      </p:pic>
      <p:pic>
        <p:nvPicPr>
          <p:cNvPr id="18" name="Picture 21"/>
          <p:cNvPicPr>
            <a:picLocks noChangeAspect="1"/>
          </p:cNvPicPr>
          <p:nvPr/>
        </p:nvPicPr>
        <p:blipFill>
          <a:blip r:embed="rId9"/>
          <a:srcRect/>
          <a:stretch>
            <a:fillRect/>
          </a:stretch>
        </p:blipFill>
        <p:spPr>
          <a:xfrm rot="20258665">
            <a:off x="293900" y="1216429"/>
            <a:ext cx="3491742" cy="13574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arn(inVertical)">
                                      <p:cBhvr>
                                        <p:cTn id="10" dur="500"/>
                                        <p:tgtEl>
                                          <p:spTgt spid="18"/>
                                        </p:tgtEl>
                                      </p:cBhvr>
                                    </p:animEffect>
                                  </p:childTnLst>
                                </p:cTn>
                              </p:par>
                              <p:par>
                                <p:cTn id="11" presetID="16" presetClass="entr" presetSubtype="21"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par>
                                <p:cTn id="14" presetID="16" presetClass="entr" presetSubtype="21"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par>
                                <p:cTn id="17" presetID="16" presetClass="entr" presetSubtype="21"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arn(inVertical)">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FEBC7"/>
        </a:solidFill>
        <a:effectLst/>
      </p:bgPr>
    </p:bg>
    <p:spTree>
      <p:nvGrpSpPr>
        <p:cNvPr id="1" name=""/>
        <p:cNvGrpSpPr/>
        <p:nvPr/>
      </p:nvGrpSpPr>
      <p:grpSpPr>
        <a:xfrm>
          <a:off x="0" y="0"/>
          <a:ext cx="0" cy="0"/>
          <a:chOff x="0" y="0"/>
          <a:chExt cx="0" cy="0"/>
        </a:xfrm>
      </p:grpSpPr>
      <p:grpSp>
        <p:nvGrpSpPr>
          <p:cNvPr id="2" name="Group 2"/>
          <p:cNvGrpSpPr/>
          <p:nvPr/>
        </p:nvGrpSpPr>
        <p:grpSpPr>
          <a:xfrm>
            <a:off x="3027812" y="831359"/>
            <a:ext cx="13147882" cy="8389848"/>
            <a:chOff x="0" y="0"/>
            <a:chExt cx="14512418" cy="11186464"/>
          </a:xfrm>
          <a:solidFill>
            <a:srgbClr val="FFC000"/>
          </a:solidFill>
        </p:grpSpPr>
        <p:grpSp>
          <p:nvGrpSpPr>
            <p:cNvPr id="3" name="Group 3"/>
            <p:cNvGrpSpPr/>
            <p:nvPr/>
          </p:nvGrpSpPr>
          <p:grpSpPr>
            <a:xfrm>
              <a:off x="381000" y="413679"/>
              <a:ext cx="14131418" cy="10772785"/>
              <a:chOff x="0" y="0"/>
              <a:chExt cx="9071908" cy="6915776"/>
            </a:xfrm>
            <a:grpFill/>
          </p:grpSpPr>
          <p:sp>
            <p:nvSpPr>
              <p:cNvPr id="4" name="Freeform 4"/>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solidFill>
                <a:schemeClr val="accent2">
                  <a:lumMod val="75000"/>
                </a:schemeClr>
              </a:solidFill>
              <a:ln>
                <a:solidFill>
                  <a:schemeClr val="accent6">
                    <a:lumMod val="75000"/>
                  </a:schemeClr>
                </a:solidFill>
              </a:ln>
            </p:spPr>
          </p:sp>
          <p:sp>
            <p:nvSpPr>
              <p:cNvPr id="5" name="Freeform 5"/>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grpFill/>
            </p:spPr>
          </p:sp>
        </p:grpSp>
        <p:grpSp>
          <p:nvGrpSpPr>
            <p:cNvPr id="6" name="Group 6"/>
            <p:cNvGrpSpPr/>
            <p:nvPr/>
          </p:nvGrpSpPr>
          <p:grpSpPr>
            <a:xfrm>
              <a:off x="0" y="0"/>
              <a:ext cx="14131418" cy="10772785"/>
              <a:chOff x="0" y="0"/>
              <a:chExt cx="9071908" cy="6915776"/>
            </a:xfrm>
            <a:grpFill/>
          </p:grpSpPr>
          <p:sp>
            <p:nvSpPr>
              <p:cNvPr id="7" name="Freeform 7"/>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grpFill/>
            </p:spPr>
          </p:sp>
          <p:sp>
            <p:nvSpPr>
              <p:cNvPr id="8" name="Freeform 8"/>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grpFill/>
            </p:spPr>
          </p:sp>
        </p:grpSp>
      </p:grpSp>
      <p:sp>
        <p:nvSpPr>
          <p:cNvPr id="10" name="TextBox 10"/>
          <p:cNvSpPr txBox="1"/>
          <p:nvPr/>
        </p:nvSpPr>
        <p:spPr>
          <a:xfrm>
            <a:off x="4969261" y="2475926"/>
            <a:ext cx="8349478" cy="1077218"/>
          </a:xfrm>
          <a:prstGeom prst="rect">
            <a:avLst/>
          </a:prstGeom>
        </p:spPr>
        <p:txBody>
          <a:bodyPr lIns="0" tIns="0" rIns="0" bIns="0" rtlCol="0" anchor="t">
            <a:spAutoFit/>
          </a:bodyPr>
          <a:lstStyle/>
          <a:p>
            <a:pPr algn="ctr">
              <a:lnSpc>
                <a:spcPts val="8400"/>
              </a:lnSpc>
            </a:pPr>
            <a:endParaRPr lang="en-US" sz="7000">
              <a:solidFill>
                <a:srgbClr val="000000"/>
              </a:solidFill>
              <a:latin typeface="Wedges"/>
            </a:endParaRPr>
          </a:p>
        </p:txBody>
      </p:sp>
      <p:sp>
        <p:nvSpPr>
          <p:cNvPr id="12" name="TextBox 11"/>
          <p:cNvSpPr txBox="1"/>
          <p:nvPr/>
        </p:nvSpPr>
        <p:spPr>
          <a:xfrm>
            <a:off x="3417794" y="1488766"/>
            <a:ext cx="8521885" cy="646331"/>
          </a:xfrm>
          <a:prstGeom prst="rect">
            <a:avLst/>
          </a:prstGeom>
          <a:noFill/>
        </p:spPr>
        <p:txBody>
          <a:bodyPr wrap="none" rtlCol="0">
            <a:spAutoFit/>
          </a:bodyPr>
          <a:lstStyle/>
          <a:p>
            <a:r>
              <a:rPr lang="en-US" sz="3600" b="1" smtClean="0">
                <a:solidFill>
                  <a:srgbClr val="002060"/>
                </a:solidFill>
                <a:latin typeface="Arial" pitchFamily="34" charset="0"/>
                <a:cs typeface="Arial" pitchFamily="34" charset="0"/>
              </a:rPr>
              <a:t>Cách xưng hô trong gia đình 4 thế hệ:</a:t>
            </a:r>
            <a:endParaRPr lang="en-US" sz="3600" b="1">
              <a:solidFill>
                <a:srgbClr val="002060"/>
              </a:solidFill>
              <a:latin typeface="Arial" pitchFamily="34" charset="0"/>
              <a:cs typeface="Arial" pitchFamily="34" charset="0"/>
            </a:endParaRPr>
          </a:p>
        </p:txBody>
      </p:sp>
      <p:sp>
        <p:nvSpPr>
          <p:cNvPr id="13" name="TextBox 12"/>
          <p:cNvSpPr txBox="1"/>
          <p:nvPr/>
        </p:nvSpPr>
        <p:spPr>
          <a:xfrm>
            <a:off x="3567406" y="2722147"/>
            <a:ext cx="4892686" cy="646331"/>
          </a:xfrm>
          <a:prstGeom prst="rect">
            <a:avLst/>
          </a:prstGeom>
          <a:noFill/>
        </p:spPr>
        <p:txBody>
          <a:bodyPr wrap="none" rtlCol="0">
            <a:spAutoFit/>
          </a:bodyPr>
          <a:lstStyle/>
          <a:p>
            <a:pPr marL="571500" indent="-571500">
              <a:buFont typeface="Wingdings" pitchFamily="2" charset="2"/>
              <a:buChar char="Ø"/>
            </a:pPr>
            <a:r>
              <a:rPr lang="en-US" sz="3600" smtClean="0">
                <a:solidFill>
                  <a:srgbClr val="002060"/>
                </a:solidFill>
                <a:latin typeface="Arial" pitchFamily="34" charset="0"/>
                <a:cs typeface="Arial" pitchFamily="34" charset="0"/>
              </a:rPr>
              <a:t>Thế hệ thứ nhất: Cụ</a:t>
            </a:r>
            <a:endParaRPr lang="en-US" sz="3600">
              <a:solidFill>
                <a:srgbClr val="002060"/>
              </a:solidFill>
              <a:latin typeface="Arial" pitchFamily="34" charset="0"/>
              <a:cs typeface="Arial" pitchFamily="34" charset="0"/>
            </a:endParaRPr>
          </a:p>
        </p:txBody>
      </p:sp>
      <p:sp>
        <p:nvSpPr>
          <p:cNvPr id="14" name="TextBox 13"/>
          <p:cNvSpPr txBox="1"/>
          <p:nvPr/>
        </p:nvSpPr>
        <p:spPr>
          <a:xfrm>
            <a:off x="3567406" y="3924300"/>
            <a:ext cx="5533887" cy="646331"/>
          </a:xfrm>
          <a:prstGeom prst="rect">
            <a:avLst/>
          </a:prstGeom>
          <a:noFill/>
        </p:spPr>
        <p:txBody>
          <a:bodyPr wrap="none" rtlCol="0">
            <a:spAutoFit/>
          </a:bodyPr>
          <a:lstStyle/>
          <a:p>
            <a:pPr marL="571500" indent="-571500">
              <a:buFont typeface="Wingdings" pitchFamily="2" charset="2"/>
              <a:buChar char="Ø"/>
            </a:pPr>
            <a:r>
              <a:rPr lang="en-US" sz="3600" smtClean="0">
                <a:solidFill>
                  <a:srgbClr val="002060"/>
                </a:solidFill>
                <a:latin typeface="Arial" pitchFamily="34" charset="0"/>
                <a:cs typeface="Arial" pitchFamily="34" charset="0"/>
              </a:rPr>
              <a:t>Thế hệ thứ hai: Ông bà</a:t>
            </a:r>
            <a:endParaRPr lang="en-US" sz="3600">
              <a:solidFill>
                <a:srgbClr val="002060"/>
              </a:solidFill>
              <a:latin typeface="Arial" pitchFamily="34" charset="0"/>
              <a:cs typeface="Arial" pitchFamily="34" charset="0"/>
            </a:endParaRPr>
          </a:p>
        </p:txBody>
      </p:sp>
      <p:sp>
        <p:nvSpPr>
          <p:cNvPr id="15" name="TextBox 14"/>
          <p:cNvSpPr txBox="1"/>
          <p:nvPr/>
        </p:nvSpPr>
        <p:spPr>
          <a:xfrm>
            <a:off x="3436845" y="5167852"/>
            <a:ext cx="5251759" cy="646331"/>
          </a:xfrm>
          <a:prstGeom prst="rect">
            <a:avLst/>
          </a:prstGeom>
          <a:noFill/>
        </p:spPr>
        <p:txBody>
          <a:bodyPr wrap="none" rtlCol="0">
            <a:spAutoFit/>
          </a:bodyPr>
          <a:lstStyle/>
          <a:p>
            <a:pPr marL="571500" indent="-571500">
              <a:buFont typeface="Wingdings" pitchFamily="2" charset="2"/>
              <a:buChar char="Ø"/>
            </a:pPr>
            <a:r>
              <a:rPr lang="en-US" sz="3600" smtClean="0">
                <a:solidFill>
                  <a:srgbClr val="002060"/>
                </a:solidFill>
                <a:latin typeface="Arial" pitchFamily="34" charset="0"/>
                <a:cs typeface="Arial" pitchFamily="34" charset="0"/>
              </a:rPr>
              <a:t>Thế hệ thứ ba: Bố mẹ</a:t>
            </a:r>
            <a:endParaRPr lang="en-US" sz="3600">
              <a:solidFill>
                <a:srgbClr val="002060"/>
              </a:solidFill>
              <a:latin typeface="Arial" pitchFamily="34" charset="0"/>
              <a:cs typeface="Arial" pitchFamily="34" charset="0"/>
            </a:endParaRPr>
          </a:p>
        </p:txBody>
      </p:sp>
      <p:sp>
        <p:nvSpPr>
          <p:cNvPr id="16" name="TextBox 15"/>
          <p:cNvSpPr txBox="1"/>
          <p:nvPr/>
        </p:nvSpPr>
        <p:spPr>
          <a:xfrm>
            <a:off x="3567406" y="6438900"/>
            <a:ext cx="4689104" cy="646331"/>
          </a:xfrm>
          <a:prstGeom prst="rect">
            <a:avLst/>
          </a:prstGeom>
          <a:noFill/>
        </p:spPr>
        <p:txBody>
          <a:bodyPr wrap="none" rtlCol="0">
            <a:spAutoFit/>
          </a:bodyPr>
          <a:lstStyle/>
          <a:p>
            <a:pPr marL="571500" indent="-571500">
              <a:buFont typeface="Wingdings" pitchFamily="2" charset="2"/>
              <a:buChar char="Ø"/>
            </a:pPr>
            <a:r>
              <a:rPr lang="en-US" sz="3600" smtClean="0">
                <a:solidFill>
                  <a:srgbClr val="002060"/>
                </a:solidFill>
                <a:latin typeface="Arial" pitchFamily="34" charset="0"/>
                <a:cs typeface="Arial" pitchFamily="34" charset="0"/>
              </a:rPr>
              <a:t>Thế hệ thứ tư: Con</a:t>
            </a:r>
            <a:endParaRPr lang="en-US" sz="3600">
              <a:solidFill>
                <a:srgbClr val="002060"/>
              </a:solidFill>
              <a:latin typeface="Arial" pitchFamily="34" charset="0"/>
              <a:cs typeface="Arial" pitchFamily="34" charset="0"/>
            </a:endParaRPr>
          </a:p>
        </p:txBody>
      </p:sp>
      <p:grpSp>
        <p:nvGrpSpPr>
          <p:cNvPr id="17" name="Group 6"/>
          <p:cNvGrpSpPr/>
          <p:nvPr/>
        </p:nvGrpSpPr>
        <p:grpSpPr>
          <a:xfrm>
            <a:off x="9101292" y="2419896"/>
            <a:ext cx="6787529" cy="6473009"/>
            <a:chOff x="0" y="0"/>
            <a:chExt cx="9972803" cy="10972800"/>
          </a:xfrm>
          <a:solidFill>
            <a:schemeClr val="accent2">
              <a:lumMod val="60000"/>
              <a:lumOff val="40000"/>
            </a:schemeClr>
          </a:solidFill>
        </p:grpSpPr>
        <p:grpSp>
          <p:nvGrpSpPr>
            <p:cNvPr id="18" name="Group 7"/>
            <p:cNvGrpSpPr/>
            <p:nvPr/>
          </p:nvGrpSpPr>
          <p:grpSpPr>
            <a:xfrm rot="5400000">
              <a:off x="-15528" y="984469"/>
              <a:ext cx="10566400" cy="9410262"/>
              <a:chOff x="0" y="0"/>
              <a:chExt cx="6783283" cy="6041080"/>
            </a:xfrm>
            <a:grpFill/>
          </p:grpSpPr>
          <p:sp>
            <p:nvSpPr>
              <p:cNvPr id="22" name="Freeform 8"/>
              <p:cNvSpPr/>
              <p:nvPr/>
            </p:nvSpPr>
            <p:spPr>
              <a:xfrm>
                <a:off x="31750" y="31750"/>
                <a:ext cx="6719783" cy="5977580"/>
              </a:xfrm>
              <a:custGeom>
                <a:avLst/>
                <a:gdLst/>
                <a:ahLst/>
                <a:cxnLst/>
                <a:rect l="l" t="t" r="r" b="b"/>
                <a:pathLst>
                  <a:path w="6719783" h="5977580">
                    <a:moveTo>
                      <a:pt x="6627073" y="5977580"/>
                    </a:moveTo>
                    <a:lnTo>
                      <a:pt x="92710" y="5977580"/>
                    </a:lnTo>
                    <a:cubicBezTo>
                      <a:pt x="41910" y="5977580"/>
                      <a:pt x="0" y="5935670"/>
                      <a:pt x="0" y="5884870"/>
                    </a:cubicBezTo>
                    <a:lnTo>
                      <a:pt x="0" y="92710"/>
                    </a:lnTo>
                    <a:cubicBezTo>
                      <a:pt x="0" y="41910"/>
                      <a:pt x="41910" y="0"/>
                      <a:pt x="92710" y="0"/>
                    </a:cubicBezTo>
                    <a:lnTo>
                      <a:pt x="6625803" y="0"/>
                    </a:lnTo>
                    <a:cubicBezTo>
                      <a:pt x="6676603" y="0"/>
                      <a:pt x="6718513" y="41910"/>
                      <a:pt x="6718513" y="92710"/>
                    </a:cubicBezTo>
                    <a:lnTo>
                      <a:pt x="6718513" y="5883600"/>
                    </a:lnTo>
                    <a:cubicBezTo>
                      <a:pt x="6719783" y="5935670"/>
                      <a:pt x="6677873" y="5977580"/>
                      <a:pt x="6627073" y="5977580"/>
                    </a:cubicBezTo>
                    <a:close/>
                  </a:path>
                </a:pathLst>
              </a:custGeom>
              <a:grpFill/>
            </p:spPr>
          </p:sp>
          <p:sp>
            <p:nvSpPr>
              <p:cNvPr id="23" name="Freeform 9"/>
              <p:cNvSpPr/>
              <p:nvPr/>
            </p:nvSpPr>
            <p:spPr>
              <a:xfrm>
                <a:off x="0" y="0"/>
                <a:ext cx="6783284" cy="6041080"/>
              </a:xfrm>
              <a:custGeom>
                <a:avLst/>
                <a:gdLst/>
                <a:ahLst/>
                <a:cxnLst/>
                <a:rect l="l" t="t" r="r" b="b"/>
                <a:pathLst>
                  <a:path w="6783284" h="6041080">
                    <a:moveTo>
                      <a:pt x="6658823" y="59690"/>
                    </a:moveTo>
                    <a:cubicBezTo>
                      <a:pt x="6694383" y="59690"/>
                      <a:pt x="6723593" y="88900"/>
                      <a:pt x="6723593" y="124460"/>
                    </a:cubicBezTo>
                    <a:lnTo>
                      <a:pt x="6723593" y="5916620"/>
                    </a:lnTo>
                    <a:cubicBezTo>
                      <a:pt x="6723593" y="5952180"/>
                      <a:pt x="6694383" y="5981390"/>
                      <a:pt x="6658823" y="5981390"/>
                    </a:cubicBezTo>
                    <a:lnTo>
                      <a:pt x="124460" y="5981390"/>
                    </a:lnTo>
                    <a:cubicBezTo>
                      <a:pt x="88900" y="5981390"/>
                      <a:pt x="59690" y="5952180"/>
                      <a:pt x="59690" y="5916620"/>
                    </a:cubicBezTo>
                    <a:lnTo>
                      <a:pt x="59690" y="124460"/>
                    </a:lnTo>
                    <a:cubicBezTo>
                      <a:pt x="59690" y="88900"/>
                      <a:pt x="88900" y="59690"/>
                      <a:pt x="124460" y="59690"/>
                    </a:cubicBezTo>
                    <a:lnTo>
                      <a:pt x="6658823" y="59690"/>
                    </a:lnTo>
                    <a:moveTo>
                      <a:pt x="6658823" y="0"/>
                    </a:moveTo>
                    <a:lnTo>
                      <a:pt x="124460" y="0"/>
                    </a:lnTo>
                    <a:cubicBezTo>
                      <a:pt x="55880" y="0"/>
                      <a:pt x="0" y="55880"/>
                      <a:pt x="0" y="124460"/>
                    </a:cubicBezTo>
                    <a:lnTo>
                      <a:pt x="0" y="5916620"/>
                    </a:lnTo>
                    <a:cubicBezTo>
                      <a:pt x="0" y="5985200"/>
                      <a:pt x="55880" y="6041080"/>
                      <a:pt x="124460" y="6041080"/>
                    </a:cubicBezTo>
                    <a:lnTo>
                      <a:pt x="6658823" y="6041080"/>
                    </a:lnTo>
                    <a:cubicBezTo>
                      <a:pt x="6727403" y="6041080"/>
                      <a:pt x="6783284" y="5985200"/>
                      <a:pt x="6783284" y="5916620"/>
                    </a:cubicBezTo>
                    <a:lnTo>
                      <a:pt x="6783284" y="124460"/>
                    </a:lnTo>
                    <a:cubicBezTo>
                      <a:pt x="6783284" y="55880"/>
                      <a:pt x="6727403" y="0"/>
                      <a:pt x="6658823" y="0"/>
                    </a:cubicBezTo>
                    <a:close/>
                  </a:path>
                </a:pathLst>
              </a:custGeom>
              <a:grpFill/>
            </p:spPr>
          </p:sp>
        </p:grpSp>
        <p:grpSp>
          <p:nvGrpSpPr>
            <p:cNvPr id="19" name="Group 10"/>
            <p:cNvGrpSpPr/>
            <p:nvPr/>
          </p:nvGrpSpPr>
          <p:grpSpPr>
            <a:xfrm rot="5400000">
              <a:off x="-501149" y="501149"/>
              <a:ext cx="10603175" cy="9600876"/>
              <a:chOff x="0" y="0"/>
              <a:chExt cx="6806891" cy="6163448"/>
            </a:xfrm>
            <a:grpFill/>
          </p:grpSpPr>
          <p:sp>
            <p:nvSpPr>
              <p:cNvPr id="20" name="Freeform 11"/>
              <p:cNvSpPr/>
              <p:nvPr/>
            </p:nvSpPr>
            <p:spPr>
              <a:xfrm>
                <a:off x="31750" y="31750"/>
                <a:ext cx="6743391" cy="6099949"/>
              </a:xfrm>
              <a:custGeom>
                <a:avLst/>
                <a:gdLst/>
                <a:ahLst/>
                <a:cxnLst/>
                <a:rect l="l" t="t" r="r" b="b"/>
                <a:pathLst>
                  <a:path w="6743391" h="6099949">
                    <a:moveTo>
                      <a:pt x="6650682" y="6099949"/>
                    </a:moveTo>
                    <a:lnTo>
                      <a:pt x="92710" y="6099949"/>
                    </a:lnTo>
                    <a:cubicBezTo>
                      <a:pt x="41910" y="6099949"/>
                      <a:pt x="0" y="6058038"/>
                      <a:pt x="0" y="6007238"/>
                    </a:cubicBezTo>
                    <a:lnTo>
                      <a:pt x="0" y="92710"/>
                    </a:lnTo>
                    <a:cubicBezTo>
                      <a:pt x="0" y="41910"/>
                      <a:pt x="41910" y="0"/>
                      <a:pt x="92710" y="0"/>
                    </a:cubicBezTo>
                    <a:lnTo>
                      <a:pt x="6649411" y="0"/>
                    </a:lnTo>
                    <a:cubicBezTo>
                      <a:pt x="6700211" y="0"/>
                      <a:pt x="6742122" y="41910"/>
                      <a:pt x="6742122" y="92710"/>
                    </a:cubicBezTo>
                    <a:lnTo>
                      <a:pt x="6742122" y="6005968"/>
                    </a:lnTo>
                    <a:cubicBezTo>
                      <a:pt x="6743391" y="6058038"/>
                      <a:pt x="6701482" y="6099949"/>
                      <a:pt x="6650682" y="6099949"/>
                    </a:cubicBezTo>
                    <a:close/>
                  </a:path>
                </a:pathLst>
              </a:custGeom>
              <a:solidFill>
                <a:schemeClr val="accent1">
                  <a:lumMod val="40000"/>
                  <a:lumOff val="60000"/>
                </a:schemeClr>
              </a:solidFill>
            </p:spPr>
          </p:sp>
          <p:sp>
            <p:nvSpPr>
              <p:cNvPr id="21" name="Freeform 12"/>
              <p:cNvSpPr/>
              <p:nvPr/>
            </p:nvSpPr>
            <p:spPr>
              <a:xfrm>
                <a:off x="0" y="0"/>
                <a:ext cx="6806891" cy="6163449"/>
              </a:xfrm>
              <a:custGeom>
                <a:avLst/>
                <a:gdLst/>
                <a:ahLst/>
                <a:cxnLst/>
                <a:rect l="l" t="t" r="r" b="b"/>
                <a:pathLst>
                  <a:path w="6806891" h="6163449">
                    <a:moveTo>
                      <a:pt x="6682432" y="59690"/>
                    </a:moveTo>
                    <a:cubicBezTo>
                      <a:pt x="6717991" y="59690"/>
                      <a:pt x="6747201" y="88900"/>
                      <a:pt x="6747201" y="124460"/>
                    </a:cubicBezTo>
                    <a:lnTo>
                      <a:pt x="6747201" y="6038988"/>
                    </a:lnTo>
                    <a:cubicBezTo>
                      <a:pt x="6747201" y="6074549"/>
                      <a:pt x="6717991" y="6103758"/>
                      <a:pt x="6682432" y="6103758"/>
                    </a:cubicBezTo>
                    <a:lnTo>
                      <a:pt x="124460" y="6103758"/>
                    </a:lnTo>
                    <a:cubicBezTo>
                      <a:pt x="88900" y="6103758"/>
                      <a:pt x="59690" y="6074549"/>
                      <a:pt x="59690" y="6038988"/>
                    </a:cubicBezTo>
                    <a:lnTo>
                      <a:pt x="59690" y="124460"/>
                    </a:lnTo>
                    <a:cubicBezTo>
                      <a:pt x="59690" y="88900"/>
                      <a:pt x="88900" y="59690"/>
                      <a:pt x="124460" y="59690"/>
                    </a:cubicBezTo>
                    <a:lnTo>
                      <a:pt x="6682432" y="59690"/>
                    </a:lnTo>
                    <a:moveTo>
                      <a:pt x="6682432" y="0"/>
                    </a:moveTo>
                    <a:lnTo>
                      <a:pt x="124460" y="0"/>
                    </a:lnTo>
                    <a:cubicBezTo>
                      <a:pt x="55880" y="0"/>
                      <a:pt x="0" y="55880"/>
                      <a:pt x="0" y="124460"/>
                    </a:cubicBezTo>
                    <a:lnTo>
                      <a:pt x="0" y="6038988"/>
                    </a:lnTo>
                    <a:cubicBezTo>
                      <a:pt x="0" y="6107569"/>
                      <a:pt x="55880" y="6163449"/>
                      <a:pt x="124460" y="6163449"/>
                    </a:cubicBezTo>
                    <a:lnTo>
                      <a:pt x="6682432" y="6163449"/>
                    </a:lnTo>
                    <a:cubicBezTo>
                      <a:pt x="6751012" y="6163449"/>
                      <a:pt x="6806891" y="6107569"/>
                      <a:pt x="6806891" y="6038988"/>
                    </a:cubicBezTo>
                    <a:lnTo>
                      <a:pt x="6806891" y="124460"/>
                    </a:lnTo>
                    <a:cubicBezTo>
                      <a:pt x="6806891" y="55880"/>
                      <a:pt x="6751012" y="0"/>
                      <a:pt x="6682432" y="0"/>
                    </a:cubicBezTo>
                    <a:close/>
                  </a:path>
                </a:pathLst>
              </a:custGeom>
              <a:grpFill/>
            </p:spPr>
          </p:sp>
        </p:grpSp>
      </p:grpSp>
      <p:pic>
        <p:nvPicPr>
          <p:cNvPr id="24" name="Picture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17656" y="2547328"/>
            <a:ext cx="6101663" cy="5948971"/>
          </a:xfrm>
          <a:prstGeom prst="rect">
            <a:avLst/>
          </a:prstGeom>
        </p:spPr>
      </p:pic>
      <p:pic>
        <p:nvPicPr>
          <p:cNvPr id="26"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228600" y="6172200"/>
            <a:ext cx="3995386" cy="4114800"/>
          </a:xfrm>
          <a:prstGeom prst="rect">
            <a:avLst/>
          </a:prstGeom>
        </p:spPr>
      </p:pic>
      <p:pic>
        <p:nvPicPr>
          <p:cNvPr id="27" name="Picture 26" descr="A picture containing vector graphics&#10;&#10;Description automatically generated">
            <a:extLst>
              <a:ext uri="{FF2B5EF4-FFF2-40B4-BE49-F238E27FC236}">
                <a16:creationId xmlns="" xmlns:a16="http://schemas.microsoft.com/office/drawing/2014/main" id="{D6E781E3-D65C-42AC-B64D-CE269707FF7C}"/>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9974" b="89764" l="9836" r="90984">
                        <a14:foregroundMark x1="59836" y1="35171" x2="88798" y2="61942"/>
                        <a14:foregroundMark x1="88798" y1="61942" x2="90984" y2="75853"/>
                        <a14:foregroundMark x1="90984" y1="75853" x2="69945" y2="65879"/>
                        <a14:foregroundMark x1="69945" y1="65879" x2="62022" y2="58005"/>
                      </a14:backgroundRemoval>
                    </a14:imgEffect>
                  </a14:imgLayer>
                </a14:imgProps>
              </a:ext>
            </a:extLst>
          </a:blip>
          <a:stretch>
            <a:fillRect/>
          </a:stretch>
        </p:blipFill>
        <p:spPr>
          <a:xfrm rot="3826140">
            <a:off x="438823" y="4772159"/>
            <a:ext cx="2146398" cy="2234365"/>
          </a:xfrm>
          <a:prstGeom prst="rect">
            <a:avLst/>
          </a:prstGeom>
        </p:spPr>
      </p:pic>
      <p:pic>
        <p:nvPicPr>
          <p:cNvPr id="28" name="Picture 9"/>
          <p:cNvPicPr>
            <a:picLocks noChangeAspect="1"/>
          </p:cNvPicPr>
          <p:nvPr/>
        </p:nvPicPr>
        <p:blipFill>
          <a:blip r:embed="rId10"/>
          <a:srcRect/>
          <a:stretch>
            <a:fillRect/>
          </a:stretch>
        </p:blipFill>
        <p:spPr>
          <a:xfrm>
            <a:off x="14140401" y="480449"/>
            <a:ext cx="2825883" cy="159309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par>
                                <p:cTn id="8" presetID="22" presetClass="entr" presetSubtype="4"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down)">
                                      <p:cBhvr>
                                        <p:cTn id="10" dur="500"/>
                                        <p:tgtEl>
                                          <p:spTgt spid="27"/>
                                        </p:tgtEl>
                                      </p:cBhvr>
                                    </p:animEffect>
                                  </p:childTnLst>
                                </p:cTn>
                              </p:par>
                              <p:par>
                                <p:cTn id="11" presetID="22" presetClass="entr" presetSubtype="4"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par>
                                <p:cTn id="14" presetID="22" presetClass="entr" presetSubtype="4"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down)">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inVertical)">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inVertical)">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barn(inVertical)">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barn(inVertical)">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3A0"/>
        </a:solidFill>
        <a:effectLst/>
      </p:bgPr>
    </p:bg>
    <p:spTree>
      <p:nvGrpSpPr>
        <p:cNvPr id="1" name=""/>
        <p:cNvGrpSpPr/>
        <p:nvPr/>
      </p:nvGrpSpPr>
      <p:grpSpPr>
        <a:xfrm>
          <a:off x="0" y="0"/>
          <a:ext cx="0" cy="0"/>
          <a:chOff x="0" y="0"/>
          <a:chExt cx="0" cy="0"/>
        </a:xfrm>
      </p:grpSpPr>
      <p:sp>
        <p:nvSpPr>
          <p:cNvPr id="7" name="TextBox 7"/>
          <p:cNvSpPr txBox="1"/>
          <p:nvPr/>
        </p:nvSpPr>
        <p:spPr>
          <a:xfrm>
            <a:off x="618561" y="194281"/>
            <a:ext cx="9247078" cy="1138710"/>
          </a:xfrm>
          <a:prstGeom prst="rect">
            <a:avLst/>
          </a:prstGeom>
        </p:spPr>
        <p:txBody>
          <a:bodyPr lIns="0" tIns="0" rIns="0" bIns="0" rtlCol="0" anchor="t">
            <a:spAutoFit/>
          </a:bodyPr>
          <a:lstStyle/>
          <a:p>
            <a:pPr>
              <a:lnSpc>
                <a:spcPts val="10200"/>
              </a:lnSpc>
            </a:pPr>
            <a:r>
              <a:rPr lang="en-US" sz="5400" b="1" u="sng" smtClean="0">
                <a:solidFill>
                  <a:srgbClr val="002060"/>
                </a:solidFill>
                <a:latin typeface="Arial" pitchFamily="34" charset="0"/>
                <a:cs typeface="Arial" pitchFamily="34" charset="0"/>
              </a:rPr>
              <a:t>HƯỚNG DẪN VỀ NHÀ</a:t>
            </a:r>
            <a:endParaRPr lang="en-US" sz="5400" b="1" u="sng">
              <a:solidFill>
                <a:srgbClr val="002060"/>
              </a:solidFill>
              <a:latin typeface="Arial" pitchFamily="34" charset="0"/>
              <a:cs typeface="Arial" pitchFamily="34" charset="0"/>
            </a:endParaRPr>
          </a:p>
        </p:txBody>
      </p:sp>
      <p:grpSp>
        <p:nvGrpSpPr>
          <p:cNvPr id="9" name="Group 9"/>
          <p:cNvGrpSpPr/>
          <p:nvPr/>
        </p:nvGrpSpPr>
        <p:grpSpPr>
          <a:xfrm>
            <a:off x="618561" y="1852314"/>
            <a:ext cx="7581767" cy="6408341"/>
            <a:chOff x="0" y="0"/>
            <a:chExt cx="10109023" cy="8544454"/>
          </a:xfrm>
        </p:grpSpPr>
        <p:grpSp>
          <p:nvGrpSpPr>
            <p:cNvPr id="10" name="Group 10"/>
            <p:cNvGrpSpPr/>
            <p:nvPr/>
          </p:nvGrpSpPr>
          <p:grpSpPr>
            <a:xfrm rot="4891142">
              <a:off x="1833781" y="143693"/>
              <a:ext cx="7012786" cy="8597462"/>
              <a:chOff x="0" y="0"/>
              <a:chExt cx="4501979" cy="5519289"/>
            </a:xfrm>
          </p:grpSpPr>
          <p:sp>
            <p:nvSpPr>
              <p:cNvPr id="11" name="Freeform 11"/>
              <p:cNvSpPr/>
              <p:nvPr/>
            </p:nvSpPr>
            <p:spPr>
              <a:xfrm>
                <a:off x="31750" y="31750"/>
                <a:ext cx="4438479" cy="5455789"/>
              </a:xfrm>
              <a:custGeom>
                <a:avLst/>
                <a:gdLst/>
                <a:ahLst/>
                <a:cxnLst/>
                <a:rect l="l" t="t" r="r" b="b"/>
                <a:pathLst>
                  <a:path w="4438479" h="5455789">
                    <a:moveTo>
                      <a:pt x="4345769" y="5455789"/>
                    </a:moveTo>
                    <a:lnTo>
                      <a:pt x="92710" y="5455789"/>
                    </a:lnTo>
                    <a:cubicBezTo>
                      <a:pt x="41910" y="5455789"/>
                      <a:pt x="0" y="5413879"/>
                      <a:pt x="0" y="5363079"/>
                    </a:cubicBezTo>
                    <a:lnTo>
                      <a:pt x="0" y="92710"/>
                    </a:lnTo>
                    <a:cubicBezTo>
                      <a:pt x="0" y="41910"/>
                      <a:pt x="41910" y="0"/>
                      <a:pt x="92710" y="0"/>
                    </a:cubicBezTo>
                    <a:lnTo>
                      <a:pt x="4344500" y="0"/>
                    </a:lnTo>
                    <a:cubicBezTo>
                      <a:pt x="4395300" y="0"/>
                      <a:pt x="4437209" y="41910"/>
                      <a:pt x="4437209" y="92710"/>
                    </a:cubicBezTo>
                    <a:lnTo>
                      <a:pt x="4437209" y="5361809"/>
                    </a:lnTo>
                    <a:cubicBezTo>
                      <a:pt x="4438479" y="5413879"/>
                      <a:pt x="4396570" y="5455789"/>
                      <a:pt x="4345770" y="5455789"/>
                    </a:cubicBezTo>
                    <a:close/>
                  </a:path>
                </a:pathLst>
              </a:custGeom>
              <a:solidFill>
                <a:srgbClr val="FFFF00"/>
              </a:solidFill>
            </p:spPr>
          </p:sp>
          <p:sp>
            <p:nvSpPr>
              <p:cNvPr id="12" name="Freeform 12"/>
              <p:cNvSpPr/>
              <p:nvPr/>
            </p:nvSpPr>
            <p:spPr>
              <a:xfrm>
                <a:off x="0" y="0"/>
                <a:ext cx="4501979" cy="5519289"/>
              </a:xfrm>
              <a:custGeom>
                <a:avLst/>
                <a:gdLst/>
                <a:ahLst/>
                <a:cxnLst/>
                <a:rect l="l" t="t" r="r" b="b"/>
                <a:pathLst>
                  <a:path w="4501979" h="5519289">
                    <a:moveTo>
                      <a:pt x="4377519" y="59690"/>
                    </a:moveTo>
                    <a:cubicBezTo>
                      <a:pt x="4413079" y="59690"/>
                      <a:pt x="4442289" y="88900"/>
                      <a:pt x="4442289" y="124460"/>
                    </a:cubicBezTo>
                    <a:lnTo>
                      <a:pt x="4442289" y="5394829"/>
                    </a:lnTo>
                    <a:cubicBezTo>
                      <a:pt x="4442289" y="5430389"/>
                      <a:pt x="4413079" y="5459599"/>
                      <a:pt x="4377519" y="5459599"/>
                    </a:cubicBezTo>
                    <a:lnTo>
                      <a:pt x="124460" y="5459599"/>
                    </a:lnTo>
                    <a:cubicBezTo>
                      <a:pt x="88900" y="5459599"/>
                      <a:pt x="59690" y="5430389"/>
                      <a:pt x="59690" y="5394829"/>
                    </a:cubicBezTo>
                    <a:lnTo>
                      <a:pt x="59690" y="124460"/>
                    </a:lnTo>
                    <a:cubicBezTo>
                      <a:pt x="59690" y="88900"/>
                      <a:pt x="88900" y="59690"/>
                      <a:pt x="124460" y="59690"/>
                    </a:cubicBezTo>
                    <a:lnTo>
                      <a:pt x="4377520" y="59690"/>
                    </a:lnTo>
                    <a:moveTo>
                      <a:pt x="4377520" y="0"/>
                    </a:moveTo>
                    <a:lnTo>
                      <a:pt x="124460" y="0"/>
                    </a:lnTo>
                    <a:cubicBezTo>
                      <a:pt x="55880" y="0"/>
                      <a:pt x="0" y="55880"/>
                      <a:pt x="0" y="124460"/>
                    </a:cubicBezTo>
                    <a:lnTo>
                      <a:pt x="0" y="5394829"/>
                    </a:lnTo>
                    <a:cubicBezTo>
                      <a:pt x="0" y="5463409"/>
                      <a:pt x="55880" y="5519289"/>
                      <a:pt x="124460" y="5519289"/>
                    </a:cubicBezTo>
                    <a:lnTo>
                      <a:pt x="4377520" y="5519289"/>
                    </a:lnTo>
                    <a:cubicBezTo>
                      <a:pt x="4446100" y="5519289"/>
                      <a:pt x="4501979" y="5463409"/>
                      <a:pt x="4501979" y="5394829"/>
                    </a:cubicBezTo>
                    <a:lnTo>
                      <a:pt x="4501979" y="124460"/>
                    </a:lnTo>
                    <a:cubicBezTo>
                      <a:pt x="4501979" y="55880"/>
                      <a:pt x="4446100" y="0"/>
                      <a:pt x="4377520" y="0"/>
                    </a:cubicBezTo>
                    <a:close/>
                  </a:path>
                </a:pathLst>
              </a:custGeom>
              <a:solidFill>
                <a:srgbClr val="000000"/>
              </a:solidFill>
            </p:spPr>
          </p:sp>
        </p:grpSp>
        <p:grpSp>
          <p:nvGrpSpPr>
            <p:cNvPr id="13" name="Group 13"/>
            <p:cNvGrpSpPr/>
            <p:nvPr/>
          </p:nvGrpSpPr>
          <p:grpSpPr>
            <a:xfrm rot="4891142">
              <a:off x="1415157" y="-359168"/>
              <a:ext cx="6770125" cy="8697080"/>
              <a:chOff x="0" y="0"/>
              <a:chExt cx="4346199" cy="5583241"/>
            </a:xfrm>
          </p:grpSpPr>
          <p:sp>
            <p:nvSpPr>
              <p:cNvPr id="14" name="Freeform 14"/>
              <p:cNvSpPr/>
              <p:nvPr/>
            </p:nvSpPr>
            <p:spPr>
              <a:xfrm>
                <a:off x="31750" y="31750"/>
                <a:ext cx="4282699" cy="5519741"/>
              </a:xfrm>
              <a:custGeom>
                <a:avLst/>
                <a:gdLst/>
                <a:ahLst/>
                <a:cxnLst/>
                <a:rect l="l" t="t" r="r" b="b"/>
                <a:pathLst>
                  <a:path w="4282699" h="5519741">
                    <a:moveTo>
                      <a:pt x="4189989" y="5519741"/>
                    </a:moveTo>
                    <a:lnTo>
                      <a:pt x="92710" y="5519741"/>
                    </a:lnTo>
                    <a:cubicBezTo>
                      <a:pt x="41910" y="5519741"/>
                      <a:pt x="0" y="5477831"/>
                      <a:pt x="0" y="5427031"/>
                    </a:cubicBezTo>
                    <a:lnTo>
                      <a:pt x="0" y="92710"/>
                    </a:lnTo>
                    <a:cubicBezTo>
                      <a:pt x="0" y="41910"/>
                      <a:pt x="41910" y="0"/>
                      <a:pt x="92710" y="0"/>
                    </a:cubicBezTo>
                    <a:lnTo>
                      <a:pt x="4188719" y="0"/>
                    </a:lnTo>
                    <a:cubicBezTo>
                      <a:pt x="4239519" y="0"/>
                      <a:pt x="4281429" y="41910"/>
                      <a:pt x="4281429" y="92710"/>
                    </a:cubicBezTo>
                    <a:lnTo>
                      <a:pt x="4281429" y="5425761"/>
                    </a:lnTo>
                    <a:cubicBezTo>
                      <a:pt x="4282699" y="5477831"/>
                      <a:pt x="4240789" y="5519741"/>
                      <a:pt x="4189989" y="5519741"/>
                    </a:cubicBezTo>
                    <a:close/>
                  </a:path>
                </a:pathLst>
              </a:custGeom>
              <a:solidFill>
                <a:srgbClr val="FFFFFF"/>
              </a:solidFill>
            </p:spPr>
          </p:sp>
          <p:sp>
            <p:nvSpPr>
              <p:cNvPr id="15" name="Freeform 15"/>
              <p:cNvSpPr/>
              <p:nvPr/>
            </p:nvSpPr>
            <p:spPr>
              <a:xfrm>
                <a:off x="0" y="0"/>
                <a:ext cx="4346199" cy="5583241"/>
              </a:xfrm>
              <a:custGeom>
                <a:avLst/>
                <a:gdLst/>
                <a:ahLst/>
                <a:cxnLst/>
                <a:rect l="l" t="t" r="r" b="b"/>
                <a:pathLst>
                  <a:path w="4346199" h="5583241">
                    <a:moveTo>
                      <a:pt x="4221739" y="59690"/>
                    </a:moveTo>
                    <a:cubicBezTo>
                      <a:pt x="4257299" y="59690"/>
                      <a:pt x="4286509" y="88900"/>
                      <a:pt x="4286509" y="124460"/>
                    </a:cubicBezTo>
                    <a:lnTo>
                      <a:pt x="4286509" y="5458781"/>
                    </a:lnTo>
                    <a:cubicBezTo>
                      <a:pt x="4286509" y="5494341"/>
                      <a:pt x="4257299" y="5523551"/>
                      <a:pt x="4221739" y="5523551"/>
                    </a:cubicBezTo>
                    <a:lnTo>
                      <a:pt x="124460" y="5523551"/>
                    </a:lnTo>
                    <a:cubicBezTo>
                      <a:pt x="88900" y="5523551"/>
                      <a:pt x="59690" y="5494341"/>
                      <a:pt x="59690" y="5458781"/>
                    </a:cubicBezTo>
                    <a:lnTo>
                      <a:pt x="59690" y="124460"/>
                    </a:lnTo>
                    <a:cubicBezTo>
                      <a:pt x="59690" y="88900"/>
                      <a:pt x="88900" y="59690"/>
                      <a:pt x="124460" y="59690"/>
                    </a:cubicBezTo>
                    <a:lnTo>
                      <a:pt x="4221739" y="59690"/>
                    </a:lnTo>
                    <a:moveTo>
                      <a:pt x="4221739" y="0"/>
                    </a:moveTo>
                    <a:lnTo>
                      <a:pt x="124460" y="0"/>
                    </a:lnTo>
                    <a:cubicBezTo>
                      <a:pt x="55880" y="0"/>
                      <a:pt x="0" y="55880"/>
                      <a:pt x="0" y="124460"/>
                    </a:cubicBezTo>
                    <a:lnTo>
                      <a:pt x="0" y="5458781"/>
                    </a:lnTo>
                    <a:cubicBezTo>
                      <a:pt x="0" y="5527361"/>
                      <a:pt x="55880" y="5583241"/>
                      <a:pt x="124460" y="5583241"/>
                    </a:cubicBezTo>
                    <a:lnTo>
                      <a:pt x="4221739" y="5583241"/>
                    </a:lnTo>
                    <a:cubicBezTo>
                      <a:pt x="4290319" y="5583241"/>
                      <a:pt x="4346199" y="5527361"/>
                      <a:pt x="4346199" y="5458781"/>
                    </a:cubicBezTo>
                    <a:lnTo>
                      <a:pt x="4346199" y="124460"/>
                    </a:lnTo>
                    <a:cubicBezTo>
                      <a:pt x="4346199" y="55880"/>
                      <a:pt x="4290319" y="0"/>
                      <a:pt x="4221739" y="0"/>
                    </a:cubicBezTo>
                    <a:close/>
                  </a:path>
                </a:pathLst>
              </a:custGeom>
              <a:solidFill>
                <a:srgbClr val="000000"/>
              </a:solidFill>
            </p:spPr>
          </p:sp>
        </p:grpSp>
      </p:grpSp>
      <p:grpSp>
        <p:nvGrpSpPr>
          <p:cNvPr id="17" name="Group 17"/>
          <p:cNvGrpSpPr/>
          <p:nvPr/>
        </p:nvGrpSpPr>
        <p:grpSpPr>
          <a:xfrm>
            <a:off x="10224759" y="2241200"/>
            <a:ext cx="6835878" cy="4800737"/>
            <a:chOff x="0" y="0"/>
            <a:chExt cx="9114505" cy="6400983"/>
          </a:xfrm>
        </p:grpSpPr>
        <p:grpSp>
          <p:nvGrpSpPr>
            <p:cNvPr id="18" name="Group 18"/>
            <p:cNvGrpSpPr/>
            <p:nvPr/>
          </p:nvGrpSpPr>
          <p:grpSpPr>
            <a:xfrm rot="5400000">
              <a:off x="1818482" y="-895039"/>
              <a:ext cx="5994583" cy="8597462"/>
              <a:chOff x="0" y="0"/>
              <a:chExt cx="3848326" cy="5519289"/>
            </a:xfrm>
          </p:grpSpPr>
          <p:sp>
            <p:nvSpPr>
              <p:cNvPr id="19" name="Freeform 19"/>
              <p:cNvSpPr/>
              <p:nvPr/>
            </p:nvSpPr>
            <p:spPr>
              <a:xfrm>
                <a:off x="31750" y="31750"/>
                <a:ext cx="3784826" cy="5455789"/>
              </a:xfrm>
              <a:custGeom>
                <a:avLst/>
                <a:gdLst/>
                <a:ahLst/>
                <a:cxnLst/>
                <a:rect l="l" t="t" r="r" b="b"/>
                <a:pathLst>
                  <a:path w="3784826" h="5455789">
                    <a:moveTo>
                      <a:pt x="3692116" y="5455789"/>
                    </a:moveTo>
                    <a:lnTo>
                      <a:pt x="92710" y="5455789"/>
                    </a:lnTo>
                    <a:cubicBezTo>
                      <a:pt x="41910" y="5455789"/>
                      <a:pt x="0" y="5413879"/>
                      <a:pt x="0" y="5363079"/>
                    </a:cubicBezTo>
                    <a:lnTo>
                      <a:pt x="0" y="92710"/>
                    </a:lnTo>
                    <a:cubicBezTo>
                      <a:pt x="0" y="41910"/>
                      <a:pt x="41910" y="0"/>
                      <a:pt x="92710" y="0"/>
                    </a:cubicBezTo>
                    <a:lnTo>
                      <a:pt x="3690846" y="0"/>
                    </a:lnTo>
                    <a:cubicBezTo>
                      <a:pt x="3741646" y="0"/>
                      <a:pt x="3783556" y="41910"/>
                      <a:pt x="3783556" y="92710"/>
                    </a:cubicBezTo>
                    <a:lnTo>
                      <a:pt x="3783556" y="5361809"/>
                    </a:lnTo>
                    <a:cubicBezTo>
                      <a:pt x="3784826" y="5413879"/>
                      <a:pt x="3742916" y="5455789"/>
                      <a:pt x="3692116" y="5455789"/>
                    </a:cubicBezTo>
                    <a:close/>
                  </a:path>
                </a:pathLst>
              </a:custGeom>
              <a:solidFill>
                <a:schemeClr val="accent2">
                  <a:lumMod val="75000"/>
                </a:schemeClr>
              </a:solidFill>
            </p:spPr>
          </p:sp>
          <p:sp>
            <p:nvSpPr>
              <p:cNvPr id="20" name="Freeform 20"/>
              <p:cNvSpPr/>
              <p:nvPr/>
            </p:nvSpPr>
            <p:spPr>
              <a:xfrm>
                <a:off x="0" y="0"/>
                <a:ext cx="3848326" cy="5519289"/>
              </a:xfrm>
              <a:custGeom>
                <a:avLst/>
                <a:gdLst/>
                <a:ahLst/>
                <a:cxnLst/>
                <a:rect l="l" t="t" r="r" b="b"/>
                <a:pathLst>
                  <a:path w="3848326" h="5519289">
                    <a:moveTo>
                      <a:pt x="3723866" y="59690"/>
                    </a:moveTo>
                    <a:cubicBezTo>
                      <a:pt x="3759426" y="59690"/>
                      <a:pt x="3788636" y="88900"/>
                      <a:pt x="3788636" y="124460"/>
                    </a:cubicBezTo>
                    <a:lnTo>
                      <a:pt x="3788636" y="5394829"/>
                    </a:lnTo>
                    <a:cubicBezTo>
                      <a:pt x="3788636" y="5430389"/>
                      <a:pt x="3759426" y="5459599"/>
                      <a:pt x="3723866" y="5459599"/>
                    </a:cubicBezTo>
                    <a:lnTo>
                      <a:pt x="124460" y="5459599"/>
                    </a:lnTo>
                    <a:cubicBezTo>
                      <a:pt x="88900" y="5459599"/>
                      <a:pt x="59690" y="5430389"/>
                      <a:pt x="59690" y="5394829"/>
                    </a:cubicBezTo>
                    <a:lnTo>
                      <a:pt x="59690" y="124460"/>
                    </a:lnTo>
                    <a:cubicBezTo>
                      <a:pt x="59690" y="88900"/>
                      <a:pt x="88900" y="59690"/>
                      <a:pt x="124460" y="59690"/>
                    </a:cubicBezTo>
                    <a:lnTo>
                      <a:pt x="3723866" y="59690"/>
                    </a:lnTo>
                    <a:moveTo>
                      <a:pt x="3723866" y="0"/>
                    </a:moveTo>
                    <a:lnTo>
                      <a:pt x="124460" y="0"/>
                    </a:lnTo>
                    <a:cubicBezTo>
                      <a:pt x="55880" y="0"/>
                      <a:pt x="0" y="55880"/>
                      <a:pt x="0" y="124460"/>
                    </a:cubicBezTo>
                    <a:lnTo>
                      <a:pt x="0" y="5394829"/>
                    </a:lnTo>
                    <a:cubicBezTo>
                      <a:pt x="0" y="5463409"/>
                      <a:pt x="55880" y="5519289"/>
                      <a:pt x="124460" y="5519289"/>
                    </a:cubicBezTo>
                    <a:lnTo>
                      <a:pt x="3723866" y="5519289"/>
                    </a:lnTo>
                    <a:cubicBezTo>
                      <a:pt x="3792446" y="5519289"/>
                      <a:pt x="3848326" y="5463409"/>
                      <a:pt x="3848326" y="5394829"/>
                    </a:cubicBezTo>
                    <a:lnTo>
                      <a:pt x="3848326" y="124460"/>
                    </a:lnTo>
                    <a:cubicBezTo>
                      <a:pt x="3848326" y="55880"/>
                      <a:pt x="3792446" y="0"/>
                      <a:pt x="3723866" y="0"/>
                    </a:cubicBezTo>
                    <a:close/>
                  </a:path>
                </a:pathLst>
              </a:custGeom>
              <a:solidFill>
                <a:srgbClr val="000000"/>
              </a:solidFill>
            </p:spPr>
          </p:sp>
        </p:grpSp>
        <p:grpSp>
          <p:nvGrpSpPr>
            <p:cNvPr id="21" name="Group 21"/>
            <p:cNvGrpSpPr/>
            <p:nvPr/>
          </p:nvGrpSpPr>
          <p:grpSpPr>
            <a:xfrm rot="5400000">
              <a:off x="1371052" y="-1371052"/>
              <a:ext cx="5954975" cy="8697080"/>
              <a:chOff x="0" y="0"/>
              <a:chExt cx="3822899" cy="5583241"/>
            </a:xfrm>
          </p:grpSpPr>
          <p:sp>
            <p:nvSpPr>
              <p:cNvPr id="22" name="Freeform 22"/>
              <p:cNvSpPr/>
              <p:nvPr/>
            </p:nvSpPr>
            <p:spPr>
              <a:xfrm>
                <a:off x="31750" y="31750"/>
                <a:ext cx="3759399" cy="5519741"/>
              </a:xfrm>
              <a:custGeom>
                <a:avLst/>
                <a:gdLst/>
                <a:ahLst/>
                <a:cxnLst/>
                <a:rect l="l" t="t" r="r" b="b"/>
                <a:pathLst>
                  <a:path w="3759399" h="5519741">
                    <a:moveTo>
                      <a:pt x="3666689" y="5519741"/>
                    </a:moveTo>
                    <a:lnTo>
                      <a:pt x="92710" y="5519741"/>
                    </a:lnTo>
                    <a:cubicBezTo>
                      <a:pt x="41910" y="5519741"/>
                      <a:pt x="0" y="5477831"/>
                      <a:pt x="0" y="5427031"/>
                    </a:cubicBezTo>
                    <a:lnTo>
                      <a:pt x="0" y="92710"/>
                    </a:lnTo>
                    <a:cubicBezTo>
                      <a:pt x="0" y="41910"/>
                      <a:pt x="41910" y="0"/>
                      <a:pt x="92710" y="0"/>
                    </a:cubicBezTo>
                    <a:lnTo>
                      <a:pt x="3665419" y="0"/>
                    </a:lnTo>
                    <a:cubicBezTo>
                      <a:pt x="3716219" y="0"/>
                      <a:pt x="3758129" y="41910"/>
                      <a:pt x="3758129" y="92710"/>
                    </a:cubicBezTo>
                    <a:lnTo>
                      <a:pt x="3758129" y="5425761"/>
                    </a:lnTo>
                    <a:cubicBezTo>
                      <a:pt x="3759399" y="5477831"/>
                      <a:pt x="3717489" y="5519741"/>
                      <a:pt x="3666689" y="5519741"/>
                    </a:cubicBezTo>
                    <a:close/>
                  </a:path>
                </a:pathLst>
              </a:custGeom>
              <a:solidFill>
                <a:srgbClr val="FFFFFF"/>
              </a:solidFill>
            </p:spPr>
          </p:sp>
          <p:sp>
            <p:nvSpPr>
              <p:cNvPr id="23" name="Freeform 23"/>
              <p:cNvSpPr/>
              <p:nvPr/>
            </p:nvSpPr>
            <p:spPr>
              <a:xfrm>
                <a:off x="0" y="0"/>
                <a:ext cx="3822899" cy="5583241"/>
              </a:xfrm>
              <a:custGeom>
                <a:avLst/>
                <a:gdLst/>
                <a:ahLst/>
                <a:cxnLst/>
                <a:rect l="l" t="t" r="r" b="b"/>
                <a:pathLst>
                  <a:path w="3822899" h="5583241">
                    <a:moveTo>
                      <a:pt x="3698439" y="59690"/>
                    </a:moveTo>
                    <a:cubicBezTo>
                      <a:pt x="3733999" y="59690"/>
                      <a:pt x="3763209" y="88900"/>
                      <a:pt x="3763209" y="124460"/>
                    </a:cubicBezTo>
                    <a:lnTo>
                      <a:pt x="3763209" y="5458781"/>
                    </a:lnTo>
                    <a:cubicBezTo>
                      <a:pt x="3763209" y="5494341"/>
                      <a:pt x="3733999" y="5523551"/>
                      <a:pt x="3698439" y="5523551"/>
                    </a:cubicBezTo>
                    <a:lnTo>
                      <a:pt x="124460" y="5523551"/>
                    </a:lnTo>
                    <a:cubicBezTo>
                      <a:pt x="88900" y="5523551"/>
                      <a:pt x="59690" y="5494341"/>
                      <a:pt x="59690" y="5458781"/>
                    </a:cubicBezTo>
                    <a:lnTo>
                      <a:pt x="59690" y="124460"/>
                    </a:lnTo>
                    <a:cubicBezTo>
                      <a:pt x="59690" y="88900"/>
                      <a:pt x="88900" y="59690"/>
                      <a:pt x="124460" y="59690"/>
                    </a:cubicBezTo>
                    <a:lnTo>
                      <a:pt x="3698439" y="59690"/>
                    </a:lnTo>
                    <a:moveTo>
                      <a:pt x="3698439" y="0"/>
                    </a:moveTo>
                    <a:lnTo>
                      <a:pt x="124460" y="0"/>
                    </a:lnTo>
                    <a:cubicBezTo>
                      <a:pt x="55880" y="0"/>
                      <a:pt x="0" y="55880"/>
                      <a:pt x="0" y="124460"/>
                    </a:cubicBezTo>
                    <a:lnTo>
                      <a:pt x="0" y="5458781"/>
                    </a:lnTo>
                    <a:cubicBezTo>
                      <a:pt x="0" y="5527361"/>
                      <a:pt x="55880" y="5583241"/>
                      <a:pt x="124460" y="5583241"/>
                    </a:cubicBezTo>
                    <a:lnTo>
                      <a:pt x="3698439" y="5583241"/>
                    </a:lnTo>
                    <a:cubicBezTo>
                      <a:pt x="3767019" y="5583241"/>
                      <a:pt x="3822899" y="5527361"/>
                      <a:pt x="3822899" y="5458781"/>
                    </a:cubicBezTo>
                    <a:lnTo>
                      <a:pt x="3822899" y="124460"/>
                    </a:lnTo>
                    <a:cubicBezTo>
                      <a:pt x="3822899" y="55880"/>
                      <a:pt x="3767019" y="0"/>
                      <a:pt x="3698439" y="0"/>
                    </a:cubicBezTo>
                    <a:close/>
                  </a:path>
                </a:pathLst>
              </a:custGeom>
              <a:solidFill>
                <a:srgbClr val="000000"/>
              </a:solidFill>
            </p:spPr>
          </p:sp>
        </p:grpSp>
      </p:grpSp>
      <p:pic>
        <p:nvPicPr>
          <p:cNvPr id="25" name="Picture 25"/>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594760">
            <a:off x="2699958" y="1208943"/>
            <a:ext cx="1317153" cy="1881647"/>
          </a:xfrm>
          <a:prstGeom prst="rect">
            <a:avLst/>
          </a:prstGeom>
        </p:spPr>
      </p:pic>
      <p:sp>
        <p:nvSpPr>
          <p:cNvPr id="26" name="TextBox 25"/>
          <p:cNvSpPr txBox="1"/>
          <p:nvPr/>
        </p:nvSpPr>
        <p:spPr>
          <a:xfrm rot="21384889">
            <a:off x="1230567" y="3440214"/>
            <a:ext cx="5976316" cy="2308324"/>
          </a:xfrm>
          <a:prstGeom prst="rect">
            <a:avLst/>
          </a:prstGeom>
          <a:noFill/>
        </p:spPr>
        <p:txBody>
          <a:bodyPr wrap="none" rtlCol="0">
            <a:spAutoFit/>
          </a:bodyPr>
          <a:lstStyle/>
          <a:p>
            <a:pPr>
              <a:lnSpc>
                <a:spcPct val="200000"/>
              </a:lnSpc>
            </a:pPr>
            <a:r>
              <a:rPr lang="en-US" sz="3600" b="1">
                <a:solidFill>
                  <a:srgbClr val="002060"/>
                </a:solidFill>
                <a:latin typeface="Arial" pitchFamily="34" charset="0"/>
                <a:cs typeface="Arial" pitchFamily="34" charset="0"/>
              </a:rPr>
              <a:t>H</a:t>
            </a:r>
            <a:r>
              <a:rPr lang="en-US" sz="3600" b="1" smtClean="0">
                <a:solidFill>
                  <a:srgbClr val="002060"/>
                </a:solidFill>
                <a:latin typeface="Arial" pitchFamily="34" charset="0"/>
                <a:cs typeface="Arial" pitchFamily="34" charset="0"/>
              </a:rPr>
              <a:t>oàn </a:t>
            </a:r>
            <a:r>
              <a:rPr lang="en-US" sz="3600" b="1">
                <a:solidFill>
                  <a:srgbClr val="002060"/>
                </a:solidFill>
                <a:latin typeface="Arial" pitchFamily="34" charset="0"/>
                <a:cs typeface="Arial" pitchFamily="34" charset="0"/>
              </a:rPr>
              <a:t>thành sơ đồ các thế </a:t>
            </a:r>
            <a:endParaRPr lang="en-US" sz="3600" b="1" smtClean="0">
              <a:solidFill>
                <a:srgbClr val="002060"/>
              </a:solidFill>
              <a:latin typeface="Arial" pitchFamily="34" charset="0"/>
              <a:cs typeface="Arial" pitchFamily="34" charset="0"/>
            </a:endParaRPr>
          </a:p>
          <a:p>
            <a:pPr>
              <a:lnSpc>
                <a:spcPct val="200000"/>
              </a:lnSpc>
            </a:pPr>
            <a:r>
              <a:rPr lang="en-US" sz="3600" b="1" smtClean="0">
                <a:solidFill>
                  <a:srgbClr val="002060"/>
                </a:solidFill>
                <a:latin typeface="Arial" pitchFamily="34" charset="0"/>
                <a:cs typeface="Arial" pitchFamily="34" charset="0"/>
              </a:rPr>
              <a:t>hệ </a:t>
            </a:r>
            <a:r>
              <a:rPr lang="en-US" sz="3600" b="1">
                <a:solidFill>
                  <a:srgbClr val="002060"/>
                </a:solidFill>
                <a:latin typeface="Arial" pitchFamily="34" charset="0"/>
                <a:cs typeface="Arial" pitchFamily="34" charset="0"/>
              </a:rPr>
              <a:t>trong gia đình mình </a:t>
            </a:r>
          </a:p>
        </p:txBody>
      </p:sp>
      <p:sp>
        <p:nvSpPr>
          <p:cNvPr id="27" name="TextBox 26"/>
          <p:cNvSpPr txBox="1"/>
          <p:nvPr/>
        </p:nvSpPr>
        <p:spPr>
          <a:xfrm>
            <a:off x="10691968" y="2766155"/>
            <a:ext cx="5588389" cy="3416320"/>
          </a:xfrm>
          <a:prstGeom prst="rect">
            <a:avLst/>
          </a:prstGeom>
          <a:noFill/>
        </p:spPr>
        <p:txBody>
          <a:bodyPr wrap="none" rtlCol="0">
            <a:spAutoFit/>
          </a:bodyPr>
          <a:lstStyle/>
          <a:p>
            <a:pPr>
              <a:lnSpc>
                <a:spcPct val="200000"/>
              </a:lnSpc>
            </a:pPr>
            <a:r>
              <a:rPr lang="en-US" sz="3600" b="1" smtClean="0">
                <a:solidFill>
                  <a:srgbClr val="002060"/>
                </a:solidFill>
                <a:latin typeface="Arial" pitchFamily="34" charset="0"/>
                <a:cs typeface="Arial" pitchFamily="34" charset="0"/>
              </a:rPr>
              <a:t>Giới thiệu sơ đồ các thế</a:t>
            </a:r>
          </a:p>
          <a:p>
            <a:pPr>
              <a:lnSpc>
                <a:spcPct val="200000"/>
              </a:lnSpc>
            </a:pPr>
            <a:r>
              <a:rPr lang="en-US" sz="3600" b="1" smtClean="0">
                <a:solidFill>
                  <a:srgbClr val="002060"/>
                </a:solidFill>
                <a:latin typeface="Arial" pitchFamily="34" charset="0"/>
                <a:cs typeface="Arial" pitchFamily="34" charset="0"/>
              </a:rPr>
              <a:t>hệ với người thân trong </a:t>
            </a:r>
          </a:p>
          <a:p>
            <a:pPr>
              <a:lnSpc>
                <a:spcPct val="200000"/>
              </a:lnSpc>
            </a:pPr>
            <a:r>
              <a:rPr lang="en-US" sz="3600" b="1" smtClean="0">
                <a:solidFill>
                  <a:srgbClr val="002060"/>
                </a:solidFill>
                <a:latin typeface="Arial" pitchFamily="34" charset="0"/>
                <a:cs typeface="Arial" pitchFamily="34" charset="0"/>
              </a:rPr>
              <a:t>gia đình.</a:t>
            </a:r>
            <a:endParaRPr lang="en-US" sz="3600" b="1">
              <a:solidFill>
                <a:srgbClr val="002060"/>
              </a:solidFill>
              <a:latin typeface="Arial" pitchFamily="34" charset="0"/>
              <a:cs typeface="Arial" pitchFamily="34" charset="0"/>
            </a:endParaRPr>
          </a:p>
        </p:txBody>
      </p:sp>
      <p:pic>
        <p:nvPicPr>
          <p:cNvPr id="28" name="图片 5">
            <a:extLst>
              <a:ext uri="{FF2B5EF4-FFF2-40B4-BE49-F238E27FC236}">
                <a16:creationId xmlns="" xmlns:a16="http://schemas.microsoft.com/office/drawing/2014/main" id="{5D585F61-9025-4421-8E6D-651AE580FD0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5423344"/>
            <a:ext cx="5867400" cy="3237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barn(inVertical)">
                                      <p:cBhvr>
                                        <p:cTn id="15" dur="500"/>
                                        <p:tgtEl>
                                          <p:spTgt spid="25"/>
                                        </p:tgtEl>
                                      </p:cBhvr>
                                    </p:animEffect>
                                  </p:childTnLst>
                                </p:cTn>
                              </p:par>
                              <p:par>
                                <p:cTn id="16" presetID="16" presetClass="entr" presetSubtype="2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arn(inVertical)">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CFEBC7"/>
        </a:solidFill>
        <a:effectLst/>
      </p:bgPr>
    </p:bg>
    <p:spTree>
      <p:nvGrpSpPr>
        <p:cNvPr id="1" name=""/>
        <p:cNvGrpSpPr/>
        <p:nvPr/>
      </p:nvGrpSpPr>
      <p:grpSpPr>
        <a:xfrm>
          <a:off x="0" y="0"/>
          <a:ext cx="0" cy="0"/>
          <a:chOff x="0" y="0"/>
          <a:chExt cx="0" cy="0"/>
        </a:xfrm>
      </p:grpSpPr>
      <p:grpSp>
        <p:nvGrpSpPr>
          <p:cNvPr id="9" name="Group 9"/>
          <p:cNvGrpSpPr/>
          <p:nvPr/>
        </p:nvGrpSpPr>
        <p:grpSpPr>
          <a:xfrm>
            <a:off x="895787" y="952501"/>
            <a:ext cx="16840200" cy="8305800"/>
            <a:chOff x="0" y="0"/>
            <a:chExt cx="14462960" cy="11137006"/>
          </a:xfrm>
        </p:grpSpPr>
        <p:sp>
          <p:nvSpPr>
            <p:cNvPr id="11" name="Freeform 11"/>
            <p:cNvSpPr/>
            <p:nvPr/>
          </p:nvSpPr>
          <p:spPr>
            <a:xfrm>
              <a:off x="430457" y="463136"/>
              <a:ext cx="14032503" cy="10673870"/>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solidFill>
              <a:srgbClr val="FFFF00"/>
            </a:solidFill>
          </p:spPr>
        </p:sp>
        <p:grpSp>
          <p:nvGrpSpPr>
            <p:cNvPr id="13" name="Group 13"/>
            <p:cNvGrpSpPr/>
            <p:nvPr/>
          </p:nvGrpSpPr>
          <p:grpSpPr>
            <a:xfrm>
              <a:off x="0" y="0"/>
              <a:ext cx="14131418" cy="10772785"/>
              <a:chOff x="0" y="0"/>
              <a:chExt cx="9071908" cy="6915776"/>
            </a:xfrm>
          </p:grpSpPr>
          <p:sp>
            <p:nvSpPr>
              <p:cNvPr id="14" name="Freeform 14"/>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solidFill>
                <a:schemeClr val="accent2">
                  <a:lumMod val="60000"/>
                  <a:lumOff val="40000"/>
                </a:schemeClr>
              </a:solidFill>
            </p:spPr>
          </p:sp>
          <p:sp>
            <p:nvSpPr>
              <p:cNvPr id="15" name="Freeform 15"/>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solidFill>
                <a:schemeClr val="accent2">
                  <a:lumMod val="75000"/>
                </a:schemeClr>
              </a:solidFill>
            </p:spPr>
          </p:sp>
        </p:grpSp>
      </p:grpSp>
      <p:sp>
        <p:nvSpPr>
          <p:cNvPr id="18" name="TextBox 17"/>
          <p:cNvSpPr txBox="1"/>
          <p:nvPr/>
        </p:nvSpPr>
        <p:spPr>
          <a:xfrm>
            <a:off x="8229600" y="1104900"/>
            <a:ext cx="2262158" cy="923330"/>
          </a:xfrm>
          <a:prstGeom prst="rect">
            <a:avLst/>
          </a:prstGeom>
          <a:noFill/>
        </p:spPr>
        <p:txBody>
          <a:bodyPr wrap="none" rtlCol="0">
            <a:spAutoFit/>
          </a:bodyPr>
          <a:lstStyle/>
          <a:p>
            <a:r>
              <a:rPr lang="en-US" sz="5400" b="1" u="sng" smtClean="0">
                <a:solidFill>
                  <a:srgbClr val="FFFF00"/>
                </a:solidFill>
                <a:latin typeface="Arial" pitchFamily="34" charset="0"/>
                <a:cs typeface="Arial" pitchFamily="34" charset="0"/>
              </a:rPr>
              <a:t>TIẾT 2</a:t>
            </a:r>
            <a:endParaRPr lang="en-US" sz="5400" b="1" u="sng">
              <a:solidFill>
                <a:srgbClr val="FFFF00"/>
              </a:solidFill>
              <a:latin typeface="Arial" pitchFamily="34" charset="0"/>
              <a:cs typeface="Arial"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2424" y="2400299"/>
            <a:ext cx="5428376" cy="6568565"/>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8492" y="2381221"/>
            <a:ext cx="5521108" cy="6568565"/>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92000" y="2381221"/>
            <a:ext cx="5081314" cy="6527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par>
                                <p:cTn id="19" presetID="16" presetClass="entr" presetSubtype="21"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BAE7F1"/>
        </a:solidFill>
        <a:effectLst/>
      </p:bgPr>
    </p:bg>
    <p:spTree>
      <p:nvGrpSpPr>
        <p:cNvPr id="1" name=""/>
        <p:cNvGrpSpPr/>
        <p:nvPr/>
      </p:nvGrpSpPr>
      <p:grpSpPr>
        <a:xfrm>
          <a:off x="0" y="0"/>
          <a:ext cx="0" cy="0"/>
          <a:chOff x="0" y="0"/>
          <a:chExt cx="0" cy="0"/>
        </a:xfrm>
      </p:grpSpPr>
      <p:grpSp>
        <p:nvGrpSpPr>
          <p:cNvPr id="12" name="Group 12"/>
          <p:cNvGrpSpPr/>
          <p:nvPr/>
        </p:nvGrpSpPr>
        <p:grpSpPr>
          <a:xfrm>
            <a:off x="381000" y="190501"/>
            <a:ext cx="5549069" cy="1828800"/>
            <a:chOff x="0" y="0"/>
            <a:chExt cx="9972803" cy="10972800"/>
          </a:xfrm>
        </p:grpSpPr>
        <p:grpSp>
          <p:nvGrpSpPr>
            <p:cNvPr id="13" name="Group 13"/>
            <p:cNvGrpSpPr/>
            <p:nvPr/>
          </p:nvGrpSpPr>
          <p:grpSpPr>
            <a:xfrm rot="5400000">
              <a:off x="-15528" y="984469"/>
              <a:ext cx="10566400" cy="9410262"/>
              <a:chOff x="0" y="0"/>
              <a:chExt cx="6783283" cy="6041080"/>
            </a:xfrm>
          </p:grpSpPr>
          <p:sp>
            <p:nvSpPr>
              <p:cNvPr id="14" name="Freeform 14"/>
              <p:cNvSpPr/>
              <p:nvPr/>
            </p:nvSpPr>
            <p:spPr>
              <a:xfrm>
                <a:off x="31750" y="31750"/>
                <a:ext cx="6719783" cy="5977580"/>
              </a:xfrm>
              <a:custGeom>
                <a:avLst/>
                <a:gdLst/>
                <a:ahLst/>
                <a:cxnLst/>
                <a:rect l="l" t="t" r="r" b="b"/>
                <a:pathLst>
                  <a:path w="6719783" h="5977580">
                    <a:moveTo>
                      <a:pt x="6627073" y="5977580"/>
                    </a:moveTo>
                    <a:lnTo>
                      <a:pt x="92710" y="5977580"/>
                    </a:lnTo>
                    <a:cubicBezTo>
                      <a:pt x="41910" y="5977580"/>
                      <a:pt x="0" y="5935670"/>
                      <a:pt x="0" y="5884870"/>
                    </a:cubicBezTo>
                    <a:lnTo>
                      <a:pt x="0" y="92710"/>
                    </a:lnTo>
                    <a:cubicBezTo>
                      <a:pt x="0" y="41910"/>
                      <a:pt x="41910" y="0"/>
                      <a:pt x="92710" y="0"/>
                    </a:cubicBezTo>
                    <a:lnTo>
                      <a:pt x="6625803" y="0"/>
                    </a:lnTo>
                    <a:cubicBezTo>
                      <a:pt x="6676603" y="0"/>
                      <a:pt x="6718513" y="41910"/>
                      <a:pt x="6718513" y="92710"/>
                    </a:cubicBezTo>
                    <a:lnTo>
                      <a:pt x="6718513" y="5883600"/>
                    </a:lnTo>
                    <a:cubicBezTo>
                      <a:pt x="6719783" y="5935670"/>
                      <a:pt x="6677873" y="5977580"/>
                      <a:pt x="6627073" y="5977580"/>
                    </a:cubicBezTo>
                    <a:close/>
                  </a:path>
                </a:pathLst>
              </a:custGeom>
              <a:solidFill>
                <a:srgbClr val="00B0F0"/>
              </a:solidFill>
            </p:spPr>
          </p:sp>
          <p:sp>
            <p:nvSpPr>
              <p:cNvPr id="15" name="Freeform 15"/>
              <p:cNvSpPr/>
              <p:nvPr/>
            </p:nvSpPr>
            <p:spPr>
              <a:xfrm>
                <a:off x="0" y="0"/>
                <a:ext cx="6783284" cy="6041080"/>
              </a:xfrm>
              <a:custGeom>
                <a:avLst/>
                <a:gdLst/>
                <a:ahLst/>
                <a:cxnLst/>
                <a:rect l="l" t="t" r="r" b="b"/>
                <a:pathLst>
                  <a:path w="6783284" h="6041080">
                    <a:moveTo>
                      <a:pt x="6658823" y="59690"/>
                    </a:moveTo>
                    <a:cubicBezTo>
                      <a:pt x="6694383" y="59690"/>
                      <a:pt x="6723593" y="88900"/>
                      <a:pt x="6723593" y="124460"/>
                    </a:cubicBezTo>
                    <a:lnTo>
                      <a:pt x="6723593" y="5916620"/>
                    </a:lnTo>
                    <a:cubicBezTo>
                      <a:pt x="6723593" y="5952180"/>
                      <a:pt x="6694383" y="5981390"/>
                      <a:pt x="6658823" y="5981390"/>
                    </a:cubicBezTo>
                    <a:lnTo>
                      <a:pt x="124460" y="5981390"/>
                    </a:lnTo>
                    <a:cubicBezTo>
                      <a:pt x="88900" y="5981390"/>
                      <a:pt x="59690" y="5952180"/>
                      <a:pt x="59690" y="5916620"/>
                    </a:cubicBezTo>
                    <a:lnTo>
                      <a:pt x="59690" y="124460"/>
                    </a:lnTo>
                    <a:cubicBezTo>
                      <a:pt x="59690" y="88900"/>
                      <a:pt x="88900" y="59690"/>
                      <a:pt x="124460" y="59690"/>
                    </a:cubicBezTo>
                    <a:lnTo>
                      <a:pt x="6658823" y="59690"/>
                    </a:lnTo>
                    <a:moveTo>
                      <a:pt x="6658823" y="0"/>
                    </a:moveTo>
                    <a:lnTo>
                      <a:pt x="124460" y="0"/>
                    </a:lnTo>
                    <a:cubicBezTo>
                      <a:pt x="55880" y="0"/>
                      <a:pt x="0" y="55880"/>
                      <a:pt x="0" y="124460"/>
                    </a:cubicBezTo>
                    <a:lnTo>
                      <a:pt x="0" y="5916620"/>
                    </a:lnTo>
                    <a:cubicBezTo>
                      <a:pt x="0" y="5985200"/>
                      <a:pt x="55880" y="6041080"/>
                      <a:pt x="124460" y="6041080"/>
                    </a:cubicBezTo>
                    <a:lnTo>
                      <a:pt x="6658823" y="6041080"/>
                    </a:lnTo>
                    <a:cubicBezTo>
                      <a:pt x="6727403" y="6041080"/>
                      <a:pt x="6783284" y="5985200"/>
                      <a:pt x="6783284" y="5916620"/>
                    </a:cubicBezTo>
                    <a:lnTo>
                      <a:pt x="6783284" y="124460"/>
                    </a:lnTo>
                    <a:cubicBezTo>
                      <a:pt x="6783284" y="55880"/>
                      <a:pt x="6727403" y="0"/>
                      <a:pt x="6658823" y="0"/>
                    </a:cubicBezTo>
                    <a:close/>
                  </a:path>
                </a:pathLst>
              </a:custGeom>
              <a:solidFill>
                <a:srgbClr val="000000"/>
              </a:solidFill>
            </p:spPr>
          </p:sp>
        </p:grpSp>
        <p:grpSp>
          <p:nvGrpSpPr>
            <p:cNvPr id="16" name="Group 16"/>
            <p:cNvGrpSpPr/>
            <p:nvPr/>
          </p:nvGrpSpPr>
          <p:grpSpPr>
            <a:xfrm rot="5400000">
              <a:off x="-501149" y="501149"/>
              <a:ext cx="10603175" cy="9600876"/>
              <a:chOff x="0" y="0"/>
              <a:chExt cx="6806891" cy="6163448"/>
            </a:xfrm>
          </p:grpSpPr>
          <p:sp>
            <p:nvSpPr>
              <p:cNvPr id="17" name="Freeform 17"/>
              <p:cNvSpPr/>
              <p:nvPr/>
            </p:nvSpPr>
            <p:spPr>
              <a:xfrm>
                <a:off x="31750" y="31750"/>
                <a:ext cx="6743391" cy="6099949"/>
              </a:xfrm>
              <a:custGeom>
                <a:avLst/>
                <a:gdLst/>
                <a:ahLst/>
                <a:cxnLst/>
                <a:rect l="l" t="t" r="r" b="b"/>
                <a:pathLst>
                  <a:path w="6743391" h="6099949">
                    <a:moveTo>
                      <a:pt x="6650682" y="6099949"/>
                    </a:moveTo>
                    <a:lnTo>
                      <a:pt x="92710" y="6099949"/>
                    </a:lnTo>
                    <a:cubicBezTo>
                      <a:pt x="41910" y="6099949"/>
                      <a:pt x="0" y="6058038"/>
                      <a:pt x="0" y="6007238"/>
                    </a:cubicBezTo>
                    <a:lnTo>
                      <a:pt x="0" y="92710"/>
                    </a:lnTo>
                    <a:cubicBezTo>
                      <a:pt x="0" y="41910"/>
                      <a:pt x="41910" y="0"/>
                      <a:pt x="92710" y="0"/>
                    </a:cubicBezTo>
                    <a:lnTo>
                      <a:pt x="6649411" y="0"/>
                    </a:lnTo>
                    <a:cubicBezTo>
                      <a:pt x="6700211" y="0"/>
                      <a:pt x="6742122" y="41910"/>
                      <a:pt x="6742122" y="92710"/>
                    </a:cubicBezTo>
                    <a:lnTo>
                      <a:pt x="6742122" y="6005968"/>
                    </a:lnTo>
                    <a:cubicBezTo>
                      <a:pt x="6743391" y="6058038"/>
                      <a:pt x="6701482" y="6099949"/>
                      <a:pt x="6650682" y="6099949"/>
                    </a:cubicBezTo>
                    <a:close/>
                  </a:path>
                </a:pathLst>
              </a:custGeom>
              <a:solidFill>
                <a:srgbClr val="FFFFFF"/>
              </a:solidFill>
            </p:spPr>
          </p:sp>
          <p:sp>
            <p:nvSpPr>
              <p:cNvPr id="18" name="Freeform 18"/>
              <p:cNvSpPr/>
              <p:nvPr/>
            </p:nvSpPr>
            <p:spPr>
              <a:xfrm>
                <a:off x="0" y="0"/>
                <a:ext cx="6806891" cy="6163449"/>
              </a:xfrm>
              <a:custGeom>
                <a:avLst/>
                <a:gdLst/>
                <a:ahLst/>
                <a:cxnLst/>
                <a:rect l="l" t="t" r="r" b="b"/>
                <a:pathLst>
                  <a:path w="6806891" h="6163449">
                    <a:moveTo>
                      <a:pt x="6682432" y="59690"/>
                    </a:moveTo>
                    <a:cubicBezTo>
                      <a:pt x="6717991" y="59690"/>
                      <a:pt x="6747201" y="88900"/>
                      <a:pt x="6747201" y="124460"/>
                    </a:cubicBezTo>
                    <a:lnTo>
                      <a:pt x="6747201" y="6038988"/>
                    </a:lnTo>
                    <a:cubicBezTo>
                      <a:pt x="6747201" y="6074549"/>
                      <a:pt x="6717991" y="6103758"/>
                      <a:pt x="6682432" y="6103758"/>
                    </a:cubicBezTo>
                    <a:lnTo>
                      <a:pt x="124460" y="6103758"/>
                    </a:lnTo>
                    <a:cubicBezTo>
                      <a:pt x="88900" y="6103758"/>
                      <a:pt x="59690" y="6074549"/>
                      <a:pt x="59690" y="6038988"/>
                    </a:cubicBezTo>
                    <a:lnTo>
                      <a:pt x="59690" y="124460"/>
                    </a:lnTo>
                    <a:cubicBezTo>
                      <a:pt x="59690" y="88900"/>
                      <a:pt x="88900" y="59690"/>
                      <a:pt x="124460" y="59690"/>
                    </a:cubicBezTo>
                    <a:lnTo>
                      <a:pt x="6682432" y="59690"/>
                    </a:lnTo>
                    <a:moveTo>
                      <a:pt x="6682432" y="0"/>
                    </a:moveTo>
                    <a:lnTo>
                      <a:pt x="124460" y="0"/>
                    </a:lnTo>
                    <a:cubicBezTo>
                      <a:pt x="55880" y="0"/>
                      <a:pt x="0" y="55880"/>
                      <a:pt x="0" y="124460"/>
                    </a:cubicBezTo>
                    <a:lnTo>
                      <a:pt x="0" y="6038988"/>
                    </a:lnTo>
                    <a:cubicBezTo>
                      <a:pt x="0" y="6107569"/>
                      <a:pt x="55880" y="6163449"/>
                      <a:pt x="124460" y="6163449"/>
                    </a:cubicBezTo>
                    <a:lnTo>
                      <a:pt x="6682432" y="6163449"/>
                    </a:lnTo>
                    <a:cubicBezTo>
                      <a:pt x="6751012" y="6163449"/>
                      <a:pt x="6806891" y="6107569"/>
                      <a:pt x="6806891" y="6038988"/>
                    </a:cubicBezTo>
                    <a:lnTo>
                      <a:pt x="6806891" y="124460"/>
                    </a:lnTo>
                    <a:cubicBezTo>
                      <a:pt x="6806891" y="55880"/>
                      <a:pt x="6751012" y="0"/>
                      <a:pt x="6682432" y="0"/>
                    </a:cubicBezTo>
                    <a:close/>
                  </a:path>
                </a:pathLst>
              </a:custGeom>
              <a:solidFill>
                <a:srgbClr val="000000"/>
              </a:solidFill>
            </p:spPr>
          </p:sp>
        </p:grpSp>
      </p:grpSp>
      <p:sp>
        <p:nvSpPr>
          <p:cNvPr id="20" name="TextBox 20"/>
          <p:cNvSpPr txBox="1"/>
          <p:nvPr/>
        </p:nvSpPr>
        <p:spPr>
          <a:xfrm>
            <a:off x="531171" y="576336"/>
            <a:ext cx="5390429" cy="983090"/>
          </a:xfrm>
          <a:prstGeom prst="rect">
            <a:avLst/>
          </a:prstGeom>
        </p:spPr>
        <p:txBody>
          <a:bodyPr lIns="0" tIns="0" rIns="0" bIns="0" rtlCol="0" anchor="t">
            <a:spAutoFit/>
          </a:bodyPr>
          <a:lstStyle/>
          <a:p>
            <a:pPr algn="ctr">
              <a:lnSpc>
                <a:spcPts val="8400"/>
              </a:lnSpc>
            </a:pPr>
            <a:r>
              <a:rPr lang="en-US" sz="6000" b="1" smtClean="0">
                <a:solidFill>
                  <a:srgbClr val="FF0000"/>
                </a:solidFill>
                <a:latin typeface="Arial" pitchFamily="34" charset="0"/>
                <a:cs typeface="Arial" pitchFamily="34" charset="0"/>
              </a:rPr>
              <a:t>KHỞI ĐỘNG</a:t>
            </a:r>
            <a:endParaRPr lang="en-US" sz="6000" b="1">
              <a:solidFill>
                <a:srgbClr val="FF0000"/>
              </a:solidFill>
              <a:latin typeface="Arial" pitchFamily="34" charset="0"/>
              <a:cs typeface="Arial" pitchFamily="34" charset="0"/>
            </a:endParaRPr>
          </a:p>
        </p:txBody>
      </p:sp>
      <p:sp>
        <p:nvSpPr>
          <p:cNvPr id="24" name="TextBox 23"/>
          <p:cNvSpPr txBox="1"/>
          <p:nvPr/>
        </p:nvSpPr>
        <p:spPr>
          <a:xfrm>
            <a:off x="414955" y="2027443"/>
            <a:ext cx="5344732" cy="1478418"/>
          </a:xfrm>
          <a:prstGeom prst="rect">
            <a:avLst/>
          </a:prstGeom>
          <a:noFill/>
        </p:spPr>
        <p:txBody>
          <a:bodyPr wrap="none" rtlCol="0">
            <a:spAutoFit/>
          </a:bodyPr>
          <a:lstStyle/>
          <a:p>
            <a:pPr algn="ctr">
              <a:lnSpc>
                <a:spcPct val="150000"/>
              </a:lnSpc>
            </a:pPr>
            <a:r>
              <a:rPr lang="en-US" sz="3200" b="1" smtClean="0">
                <a:solidFill>
                  <a:srgbClr val="002060"/>
                </a:solidFill>
                <a:latin typeface="Arial" pitchFamily="34" charset="0"/>
                <a:cs typeface="Arial" pitchFamily="34" charset="0"/>
              </a:rPr>
              <a:t>Cả lớp cùng nhau hát bài: </a:t>
            </a:r>
          </a:p>
          <a:p>
            <a:pPr algn="ctr">
              <a:lnSpc>
                <a:spcPct val="150000"/>
              </a:lnSpc>
            </a:pPr>
            <a:r>
              <a:rPr lang="en-US" sz="3200" b="1" smtClean="0">
                <a:solidFill>
                  <a:srgbClr val="002060"/>
                </a:solidFill>
                <a:latin typeface="Arial" pitchFamily="34" charset="0"/>
                <a:cs typeface="Arial" pitchFamily="34" charset="0"/>
              </a:rPr>
              <a:t>Cây gia đình</a:t>
            </a:r>
            <a:endParaRPr lang="en-US" sz="3200" b="1">
              <a:solidFill>
                <a:srgbClr val="002060"/>
              </a:solidFill>
              <a:latin typeface="Arial" pitchFamily="34" charset="0"/>
              <a:cs typeface="Arial" pitchFamily="34" charset="0"/>
            </a:endParaRPr>
          </a:p>
        </p:txBody>
      </p:sp>
      <p:pic>
        <p:nvPicPr>
          <p:cNvPr id="26" name="be-bao-ngu-official-mv.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248400" y="340226"/>
            <a:ext cx="1219200" cy="1219200"/>
          </a:xfrm>
          <a:prstGeom prst="rect">
            <a:avLst/>
          </a:prstGeom>
        </p:spPr>
      </p:pic>
      <p:sp>
        <p:nvSpPr>
          <p:cNvPr id="28" name="Rectangle 27"/>
          <p:cNvSpPr/>
          <p:nvPr/>
        </p:nvSpPr>
        <p:spPr>
          <a:xfrm>
            <a:off x="694009" y="3505861"/>
            <a:ext cx="9144000" cy="6660798"/>
          </a:xfrm>
          <a:prstGeom prst="rect">
            <a:avLst/>
          </a:prstGeom>
        </p:spPr>
        <p:txBody>
          <a:bodyPr>
            <a:spAutoFit/>
          </a:bodyPr>
          <a:lstStyle/>
          <a:p>
            <a:pPr>
              <a:lnSpc>
                <a:spcPct val="150000"/>
              </a:lnSpc>
            </a:pPr>
            <a:r>
              <a:rPr lang="vi-VN" sz="3200">
                <a:solidFill>
                  <a:srgbClr val="002060"/>
                </a:solidFill>
              </a:rPr>
              <a:t>Hoa thơm là mẹ</a:t>
            </a:r>
            <a:br>
              <a:rPr lang="vi-VN" sz="3200">
                <a:solidFill>
                  <a:srgbClr val="002060"/>
                </a:solidFill>
              </a:rPr>
            </a:br>
            <a:r>
              <a:rPr lang="vi-VN" sz="3200">
                <a:solidFill>
                  <a:srgbClr val="002060"/>
                </a:solidFill>
              </a:rPr>
              <a:t>Quả ngọt là cha.</a:t>
            </a:r>
            <a:br>
              <a:rPr lang="vi-VN" sz="3200">
                <a:solidFill>
                  <a:srgbClr val="002060"/>
                </a:solidFill>
              </a:rPr>
            </a:br>
            <a:r>
              <a:rPr lang="vi-VN" sz="3200">
                <a:solidFill>
                  <a:srgbClr val="002060"/>
                </a:solidFill>
              </a:rPr>
              <a:t>Lá cành là bố</a:t>
            </a:r>
            <a:br>
              <a:rPr lang="vi-VN" sz="3200">
                <a:solidFill>
                  <a:srgbClr val="002060"/>
                </a:solidFill>
              </a:rPr>
            </a:br>
            <a:r>
              <a:rPr lang="vi-VN" sz="3200">
                <a:solidFill>
                  <a:srgbClr val="002060"/>
                </a:solidFill>
              </a:rPr>
              <a:t>Đan che bóng tròn.</a:t>
            </a:r>
            <a:br>
              <a:rPr lang="vi-VN" sz="3200">
                <a:solidFill>
                  <a:srgbClr val="002060"/>
                </a:solidFill>
              </a:rPr>
            </a:br>
            <a:r>
              <a:rPr lang="vi-VN" sz="3200">
                <a:solidFill>
                  <a:srgbClr val="002060"/>
                </a:solidFill>
              </a:rPr>
              <a:t/>
            </a:r>
            <a:br>
              <a:rPr lang="vi-VN" sz="3200">
                <a:solidFill>
                  <a:srgbClr val="002060"/>
                </a:solidFill>
              </a:rPr>
            </a:br>
            <a:r>
              <a:rPr lang="vi-VN" sz="3200">
                <a:solidFill>
                  <a:srgbClr val="002060"/>
                </a:solidFill>
              </a:rPr>
              <a:t>Ông bà gôc gốc.</a:t>
            </a:r>
            <a:br>
              <a:rPr lang="vi-VN" sz="3200">
                <a:solidFill>
                  <a:srgbClr val="002060"/>
                </a:solidFill>
              </a:rPr>
            </a:br>
            <a:r>
              <a:rPr lang="vi-VN" sz="3200">
                <a:solidFill>
                  <a:srgbClr val="002060"/>
                </a:solidFill>
              </a:rPr>
              <a:t>Rễ ôm đất lành.</a:t>
            </a:r>
            <a:br>
              <a:rPr lang="vi-VN" sz="3200">
                <a:solidFill>
                  <a:srgbClr val="002060"/>
                </a:solidFill>
              </a:rPr>
            </a:br>
            <a:r>
              <a:rPr lang="vi-VN" sz="3200">
                <a:solidFill>
                  <a:srgbClr val="002060"/>
                </a:solidFill>
              </a:rPr>
              <a:t>Rễ bền gốc vững.</a:t>
            </a:r>
            <a:br>
              <a:rPr lang="vi-VN" sz="3200">
                <a:solidFill>
                  <a:srgbClr val="002060"/>
                </a:solidFill>
              </a:rPr>
            </a:br>
            <a:r>
              <a:rPr lang="vi-VN" sz="3200">
                <a:solidFill>
                  <a:srgbClr val="002060"/>
                </a:solidFill>
              </a:rPr>
              <a:t>Cây đời thêm xanh.</a:t>
            </a:r>
            <a:endParaRPr lang="en-US" sz="3200">
              <a:solidFill>
                <a:srgbClr val="002060"/>
              </a:solidFill>
            </a:endParaRPr>
          </a:p>
        </p:txBody>
      </p:sp>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00800" y="1766948"/>
            <a:ext cx="10896600" cy="83997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inVertical)">
                                      <p:cBhvr>
                                        <p:cTn id="19" dur="500"/>
                                        <p:tgtEl>
                                          <p:spTgt spid="2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arn(inVertical)">
                                      <p:cBhvr>
                                        <p:cTn id="22" dur="500"/>
                                        <p:tgtEl>
                                          <p:spTgt spid="28"/>
                                        </p:tgtEl>
                                      </p:cBhvr>
                                    </p:animEffect>
                                  </p:childTnLst>
                                </p:cTn>
                              </p:par>
                              <p:par>
                                <p:cTn id="23" presetID="16" presetClass="entr" presetSubtype="21"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barn(inVertical)">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26"/>
                </p:tgtEl>
              </p:cMediaNode>
            </p:audio>
          </p:childTnLst>
        </p:cTn>
      </p:par>
    </p:tnLst>
    <p:bldLst>
      <p:bldP spid="20" grpId="0"/>
      <p:bldP spid="24"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3A0"/>
        </a:solidFill>
        <a:effectLst/>
      </p:bgPr>
    </p:bg>
    <p:spTree>
      <p:nvGrpSpPr>
        <p:cNvPr id="1" name=""/>
        <p:cNvGrpSpPr/>
        <p:nvPr/>
      </p:nvGrpSpPr>
      <p:grpSpPr>
        <a:xfrm>
          <a:off x="0" y="0"/>
          <a:ext cx="0" cy="0"/>
          <a:chOff x="0" y="0"/>
          <a:chExt cx="0" cy="0"/>
        </a:xfrm>
      </p:grpSpPr>
      <p:grpSp>
        <p:nvGrpSpPr>
          <p:cNvPr id="2" name="Group 2"/>
          <p:cNvGrpSpPr/>
          <p:nvPr/>
        </p:nvGrpSpPr>
        <p:grpSpPr>
          <a:xfrm>
            <a:off x="229789" y="462244"/>
            <a:ext cx="5441936" cy="1431351"/>
            <a:chOff x="0" y="0"/>
            <a:chExt cx="8385303" cy="10972800"/>
          </a:xfrm>
        </p:grpSpPr>
        <p:grpSp>
          <p:nvGrpSpPr>
            <p:cNvPr id="3" name="Group 3"/>
            <p:cNvGrpSpPr/>
            <p:nvPr/>
          </p:nvGrpSpPr>
          <p:grpSpPr>
            <a:xfrm rot="5400000">
              <a:off x="-790228" y="1797269"/>
              <a:ext cx="10566400" cy="7784662"/>
              <a:chOff x="0" y="0"/>
              <a:chExt cx="6783283" cy="4997498"/>
            </a:xfrm>
          </p:grpSpPr>
          <p:sp>
            <p:nvSpPr>
              <p:cNvPr id="4" name="Freeform 4"/>
              <p:cNvSpPr/>
              <p:nvPr/>
            </p:nvSpPr>
            <p:spPr>
              <a:xfrm>
                <a:off x="31750" y="31750"/>
                <a:ext cx="6719783" cy="4933998"/>
              </a:xfrm>
              <a:custGeom>
                <a:avLst/>
                <a:gdLst/>
                <a:ahLst/>
                <a:cxnLst/>
                <a:rect l="l" t="t" r="r" b="b"/>
                <a:pathLst>
                  <a:path w="6719783" h="4933998">
                    <a:moveTo>
                      <a:pt x="6627073" y="4933998"/>
                    </a:moveTo>
                    <a:lnTo>
                      <a:pt x="92710" y="4933998"/>
                    </a:lnTo>
                    <a:cubicBezTo>
                      <a:pt x="41910" y="4933998"/>
                      <a:pt x="0" y="4892088"/>
                      <a:pt x="0" y="4841288"/>
                    </a:cubicBezTo>
                    <a:lnTo>
                      <a:pt x="0" y="92710"/>
                    </a:lnTo>
                    <a:cubicBezTo>
                      <a:pt x="0" y="41910"/>
                      <a:pt x="41910" y="0"/>
                      <a:pt x="92710" y="0"/>
                    </a:cubicBezTo>
                    <a:lnTo>
                      <a:pt x="6625803" y="0"/>
                    </a:lnTo>
                    <a:cubicBezTo>
                      <a:pt x="6676603" y="0"/>
                      <a:pt x="6718513" y="41910"/>
                      <a:pt x="6718513" y="92710"/>
                    </a:cubicBezTo>
                    <a:lnTo>
                      <a:pt x="6718513" y="4840018"/>
                    </a:lnTo>
                    <a:cubicBezTo>
                      <a:pt x="6719783" y="4892088"/>
                      <a:pt x="6677873" y="4933998"/>
                      <a:pt x="6627073" y="4933998"/>
                    </a:cubicBezTo>
                    <a:close/>
                  </a:path>
                </a:pathLst>
              </a:custGeom>
              <a:solidFill>
                <a:srgbClr val="000000"/>
              </a:solidFill>
            </p:spPr>
          </p:sp>
          <p:sp>
            <p:nvSpPr>
              <p:cNvPr id="5" name="Freeform 5"/>
              <p:cNvSpPr/>
              <p:nvPr/>
            </p:nvSpPr>
            <p:spPr>
              <a:xfrm>
                <a:off x="0" y="0"/>
                <a:ext cx="6783284" cy="4997498"/>
              </a:xfrm>
              <a:custGeom>
                <a:avLst/>
                <a:gdLst/>
                <a:ahLst/>
                <a:cxnLst/>
                <a:rect l="l" t="t" r="r" b="b"/>
                <a:pathLst>
                  <a:path w="6783284" h="4997498">
                    <a:moveTo>
                      <a:pt x="6658823" y="59690"/>
                    </a:moveTo>
                    <a:cubicBezTo>
                      <a:pt x="6694383" y="59690"/>
                      <a:pt x="6723593" y="88900"/>
                      <a:pt x="6723593" y="124460"/>
                    </a:cubicBezTo>
                    <a:lnTo>
                      <a:pt x="6723593" y="4873038"/>
                    </a:lnTo>
                    <a:cubicBezTo>
                      <a:pt x="6723593" y="4908598"/>
                      <a:pt x="6694383" y="4937808"/>
                      <a:pt x="6658823" y="4937808"/>
                    </a:cubicBezTo>
                    <a:lnTo>
                      <a:pt x="124460" y="4937808"/>
                    </a:lnTo>
                    <a:cubicBezTo>
                      <a:pt x="88900" y="4937808"/>
                      <a:pt x="59690" y="4908598"/>
                      <a:pt x="59690" y="4873038"/>
                    </a:cubicBezTo>
                    <a:lnTo>
                      <a:pt x="59690" y="124460"/>
                    </a:lnTo>
                    <a:cubicBezTo>
                      <a:pt x="59690" y="88900"/>
                      <a:pt x="88900" y="59690"/>
                      <a:pt x="124460" y="59690"/>
                    </a:cubicBezTo>
                    <a:lnTo>
                      <a:pt x="6658823" y="59690"/>
                    </a:lnTo>
                    <a:moveTo>
                      <a:pt x="6658823" y="0"/>
                    </a:moveTo>
                    <a:lnTo>
                      <a:pt x="124460" y="0"/>
                    </a:lnTo>
                    <a:cubicBezTo>
                      <a:pt x="55880" y="0"/>
                      <a:pt x="0" y="55880"/>
                      <a:pt x="0" y="124460"/>
                    </a:cubicBezTo>
                    <a:lnTo>
                      <a:pt x="0" y="4873038"/>
                    </a:lnTo>
                    <a:cubicBezTo>
                      <a:pt x="0" y="4941618"/>
                      <a:pt x="55880" y="4997498"/>
                      <a:pt x="124460" y="4997498"/>
                    </a:cubicBezTo>
                    <a:lnTo>
                      <a:pt x="6658823" y="4997498"/>
                    </a:lnTo>
                    <a:cubicBezTo>
                      <a:pt x="6727403" y="4997498"/>
                      <a:pt x="6783284" y="4941618"/>
                      <a:pt x="6783284" y="4873038"/>
                    </a:cubicBezTo>
                    <a:lnTo>
                      <a:pt x="6783284" y="124460"/>
                    </a:lnTo>
                    <a:cubicBezTo>
                      <a:pt x="6783284" y="55880"/>
                      <a:pt x="6727403" y="0"/>
                      <a:pt x="6658823" y="0"/>
                    </a:cubicBezTo>
                    <a:close/>
                  </a:path>
                </a:pathLst>
              </a:custGeom>
              <a:solidFill>
                <a:srgbClr val="000000"/>
              </a:solidFill>
            </p:spPr>
          </p:sp>
        </p:grpSp>
        <p:grpSp>
          <p:nvGrpSpPr>
            <p:cNvPr id="6" name="Group 6"/>
            <p:cNvGrpSpPr/>
            <p:nvPr/>
          </p:nvGrpSpPr>
          <p:grpSpPr>
            <a:xfrm rot="5400000">
              <a:off x="-1291766" y="1291766"/>
              <a:ext cx="10603175" cy="8019644"/>
              <a:chOff x="0" y="0"/>
              <a:chExt cx="6806891" cy="5148349"/>
            </a:xfrm>
          </p:grpSpPr>
          <p:sp>
            <p:nvSpPr>
              <p:cNvPr id="7" name="Freeform 7"/>
              <p:cNvSpPr/>
              <p:nvPr/>
            </p:nvSpPr>
            <p:spPr>
              <a:xfrm>
                <a:off x="31750" y="31750"/>
                <a:ext cx="6743391" cy="5084849"/>
              </a:xfrm>
              <a:custGeom>
                <a:avLst/>
                <a:gdLst/>
                <a:ahLst/>
                <a:cxnLst/>
                <a:rect l="l" t="t" r="r" b="b"/>
                <a:pathLst>
                  <a:path w="6743391" h="5084849">
                    <a:moveTo>
                      <a:pt x="6650682" y="5084849"/>
                    </a:moveTo>
                    <a:lnTo>
                      <a:pt x="92710" y="5084849"/>
                    </a:lnTo>
                    <a:cubicBezTo>
                      <a:pt x="41910" y="5084849"/>
                      <a:pt x="0" y="5042939"/>
                      <a:pt x="0" y="4992139"/>
                    </a:cubicBezTo>
                    <a:lnTo>
                      <a:pt x="0" y="92710"/>
                    </a:lnTo>
                    <a:cubicBezTo>
                      <a:pt x="0" y="41910"/>
                      <a:pt x="41910" y="0"/>
                      <a:pt x="92710" y="0"/>
                    </a:cubicBezTo>
                    <a:lnTo>
                      <a:pt x="6649411" y="0"/>
                    </a:lnTo>
                    <a:cubicBezTo>
                      <a:pt x="6700211" y="0"/>
                      <a:pt x="6742122" y="41910"/>
                      <a:pt x="6742122" y="92710"/>
                    </a:cubicBezTo>
                    <a:lnTo>
                      <a:pt x="6742122" y="4990869"/>
                    </a:lnTo>
                    <a:cubicBezTo>
                      <a:pt x="6743391" y="5042939"/>
                      <a:pt x="6701482" y="5084849"/>
                      <a:pt x="6650682" y="5084849"/>
                    </a:cubicBezTo>
                    <a:close/>
                  </a:path>
                </a:pathLst>
              </a:custGeom>
              <a:solidFill>
                <a:srgbClr val="FFFFFF"/>
              </a:solidFill>
            </p:spPr>
          </p:sp>
          <p:sp>
            <p:nvSpPr>
              <p:cNvPr id="8" name="Freeform 8"/>
              <p:cNvSpPr/>
              <p:nvPr/>
            </p:nvSpPr>
            <p:spPr>
              <a:xfrm>
                <a:off x="0" y="0"/>
                <a:ext cx="6806891" cy="5148349"/>
              </a:xfrm>
              <a:custGeom>
                <a:avLst/>
                <a:gdLst/>
                <a:ahLst/>
                <a:cxnLst/>
                <a:rect l="l" t="t" r="r" b="b"/>
                <a:pathLst>
                  <a:path w="6806891" h="5148349">
                    <a:moveTo>
                      <a:pt x="6682432" y="59690"/>
                    </a:moveTo>
                    <a:cubicBezTo>
                      <a:pt x="6717991" y="59690"/>
                      <a:pt x="6747201" y="88900"/>
                      <a:pt x="6747201" y="124460"/>
                    </a:cubicBezTo>
                    <a:lnTo>
                      <a:pt x="6747201" y="5023889"/>
                    </a:lnTo>
                    <a:cubicBezTo>
                      <a:pt x="6747201" y="5059449"/>
                      <a:pt x="6717991" y="5088659"/>
                      <a:pt x="6682432" y="5088659"/>
                    </a:cubicBezTo>
                    <a:lnTo>
                      <a:pt x="124460" y="5088659"/>
                    </a:lnTo>
                    <a:cubicBezTo>
                      <a:pt x="88900" y="5088659"/>
                      <a:pt x="59690" y="5059449"/>
                      <a:pt x="59690" y="5023889"/>
                    </a:cubicBezTo>
                    <a:lnTo>
                      <a:pt x="59690" y="124460"/>
                    </a:lnTo>
                    <a:cubicBezTo>
                      <a:pt x="59690" y="88900"/>
                      <a:pt x="88900" y="59690"/>
                      <a:pt x="124460" y="59690"/>
                    </a:cubicBezTo>
                    <a:lnTo>
                      <a:pt x="6682432" y="59690"/>
                    </a:lnTo>
                    <a:moveTo>
                      <a:pt x="6682432" y="0"/>
                    </a:moveTo>
                    <a:lnTo>
                      <a:pt x="124460" y="0"/>
                    </a:lnTo>
                    <a:cubicBezTo>
                      <a:pt x="55880" y="0"/>
                      <a:pt x="0" y="55880"/>
                      <a:pt x="0" y="124460"/>
                    </a:cubicBezTo>
                    <a:lnTo>
                      <a:pt x="0" y="5023889"/>
                    </a:lnTo>
                    <a:cubicBezTo>
                      <a:pt x="0" y="5092469"/>
                      <a:pt x="55880" y="5148349"/>
                      <a:pt x="124460" y="5148349"/>
                    </a:cubicBezTo>
                    <a:lnTo>
                      <a:pt x="6682432" y="5148349"/>
                    </a:lnTo>
                    <a:cubicBezTo>
                      <a:pt x="6751012" y="5148349"/>
                      <a:pt x="6806891" y="5092469"/>
                      <a:pt x="6806891" y="5023889"/>
                    </a:cubicBezTo>
                    <a:lnTo>
                      <a:pt x="6806891" y="124460"/>
                    </a:lnTo>
                    <a:cubicBezTo>
                      <a:pt x="6806891" y="55880"/>
                      <a:pt x="6751012" y="0"/>
                      <a:pt x="6682432" y="0"/>
                    </a:cubicBezTo>
                    <a:close/>
                  </a:path>
                </a:pathLst>
              </a:custGeom>
              <a:solidFill>
                <a:srgbClr val="000000"/>
              </a:solidFill>
            </p:spPr>
          </p:sp>
        </p:grpSp>
      </p:grpSp>
      <p:sp>
        <p:nvSpPr>
          <p:cNvPr id="10" name="TextBox 10"/>
          <p:cNvSpPr txBox="1"/>
          <p:nvPr/>
        </p:nvSpPr>
        <p:spPr>
          <a:xfrm>
            <a:off x="229788" y="757603"/>
            <a:ext cx="4975625" cy="1000530"/>
          </a:xfrm>
          <a:prstGeom prst="rect">
            <a:avLst/>
          </a:prstGeom>
        </p:spPr>
        <p:txBody>
          <a:bodyPr lIns="0" tIns="0" rIns="0" bIns="0" rtlCol="0" anchor="t">
            <a:spAutoFit/>
          </a:bodyPr>
          <a:lstStyle/>
          <a:p>
            <a:pPr algn="ctr">
              <a:lnSpc>
                <a:spcPts val="8400"/>
              </a:lnSpc>
            </a:pPr>
            <a:r>
              <a:rPr lang="en-US" sz="5400" b="1" smtClean="0">
                <a:solidFill>
                  <a:srgbClr val="FF0000"/>
                </a:solidFill>
                <a:latin typeface="Arial" pitchFamily="34" charset="0"/>
                <a:cs typeface="Arial" pitchFamily="34" charset="0"/>
              </a:rPr>
              <a:t>KHÁM PHÁ</a:t>
            </a:r>
            <a:endParaRPr lang="en-US" sz="5400" b="1">
              <a:solidFill>
                <a:srgbClr val="FF0000"/>
              </a:solidFill>
              <a:latin typeface="Arial" pitchFamily="34" charset="0"/>
              <a:cs typeface="Arial" pitchFamily="34" charset="0"/>
            </a:endParaRPr>
          </a:p>
        </p:txBody>
      </p:sp>
      <p:pic>
        <p:nvPicPr>
          <p:cNvPr id="12" name="Picture 1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2443975" y="-266700"/>
            <a:ext cx="2556004" cy="1045638"/>
          </a:xfrm>
          <a:prstGeom prst="rect">
            <a:avLst/>
          </a:prstGeom>
        </p:spPr>
      </p:pic>
      <p:sp>
        <p:nvSpPr>
          <p:cNvPr id="9" name="Rectangle 8"/>
          <p:cNvSpPr/>
          <p:nvPr/>
        </p:nvSpPr>
        <p:spPr>
          <a:xfrm>
            <a:off x="5943600" y="327975"/>
            <a:ext cx="12192000" cy="1651671"/>
          </a:xfrm>
          <a:prstGeom prst="rect">
            <a:avLst/>
          </a:prstGeom>
        </p:spPr>
        <p:txBody>
          <a:bodyPr wrap="square">
            <a:spAutoFit/>
          </a:bodyPr>
          <a:lstStyle/>
          <a:p>
            <a:pPr>
              <a:lnSpc>
                <a:spcPct val="150000"/>
              </a:lnSpc>
            </a:pPr>
            <a:r>
              <a:rPr lang="nl-NL" sz="3600" b="1" u="sng">
                <a:solidFill>
                  <a:srgbClr val="002060"/>
                </a:solidFill>
                <a:latin typeface="Arial" pitchFamily="34" charset="0"/>
                <a:cs typeface="Arial" pitchFamily="34" charset="0"/>
              </a:rPr>
              <a:t>Hoạt động 3</a:t>
            </a:r>
            <a:r>
              <a:rPr lang="nl-NL" sz="3600" b="1">
                <a:solidFill>
                  <a:srgbClr val="002060"/>
                </a:solidFill>
                <a:latin typeface="Arial" pitchFamily="34" charset="0"/>
                <a:cs typeface="Arial" pitchFamily="34" charset="0"/>
              </a:rPr>
              <a:t>: Tìm hiểu sự chia sẻ, quan tâm, chăm sóc, yêu thương nhau giữa các thế hệ trong gia đình. </a:t>
            </a:r>
            <a:endParaRPr lang="en-US" sz="3600">
              <a:solidFill>
                <a:srgbClr val="002060"/>
              </a:solidFill>
              <a:latin typeface="Arial" pitchFamily="34" charset="0"/>
              <a:cs typeface="Arial" pitchFamily="34" charset="0"/>
            </a:endParaRPr>
          </a:p>
        </p:txBody>
      </p:sp>
      <p:pic>
        <p:nvPicPr>
          <p:cNvPr id="19" name="Picture 2" descr="F:\360安全浏览器下载\六一\Nipic_2531170_60e991fb751d3f8f\Nipic_2531170_20140501162158900000 [转换].png"/>
          <p:cNvPicPr>
            <a:picLocks noChangeAspect="1" noChangeArrowheads="1"/>
          </p:cNvPicPr>
          <p:nvPr/>
        </p:nvPicPr>
        <p:blipFill>
          <a:blip r:embed="rId4"/>
          <a:srcRect/>
          <a:stretch>
            <a:fillRect/>
          </a:stretch>
        </p:blipFill>
        <p:spPr bwMode="auto">
          <a:xfrm>
            <a:off x="779923" y="1998696"/>
            <a:ext cx="4220056" cy="3508766"/>
          </a:xfrm>
          <a:prstGeom prst="rect">
            <a:avLst/>
          </a:prstGeom>
          <a:noFill/>
          <a:ln w="9525">
            <a:noFill/>
            <a:miter lim="800000"/>
            <a:headEnd/>
            <a:tailEnd/>
          </a:ln>
        </p:spPr>
      </p:pic>
      <p:sp>
        <p:nvSpPr>
          <p:cNvPr id="11" name="TextBox 10"/>
          <p:cNvSpPr txBox="1"/>
          <p:nvPr/>
        </p:nvSpPr>
        <p:spPr>
          <a:xfrm>
            <a:off x="1976880" y="3337585"/>
            <a:ext cx="1826141" cy="646331"/>
          </a:xfrm>
          <a:prstGeom prst="rect">
            <a:avLst/>
          </a:prstGeom>
          <a:noFill/>
        </p:spPr>
        <p:txBody>
          <a:bodyPr wrap="none" rtlCol="0">
            <a:spAutoFit/>
          </a:bodyPr>
          <a:lstStyle/>
          <a:p>
            <a:r>
              <a:rPr lang="en-US" sz="3600" b="1" smtClean="0">
                <a:solidFill>
                  <a:srgbClr val="FF0000"/>
                </a:solidFill>
                <a:latin typeface="Arial" pitchFamily="34" charset="0"/>
                <a:cs typeface="Arial" pitchFamily="34" charset="0"/>
              </a:rPr>
              <a:t>4 nhóm</a:t>
            </a:r>
            <a:endParaRPr lang="en-US" sz="3600" b="1">
              <a:solidFill>
                <a:srgbClr val="FF0000"/>
              </a:solidFill>
              <a:latin typeface="Arial" pitchFamily="34" charset="0"/>
              <a:cs typeface="Arial" pitchFamily="34" charset="0"/>
            </a:endParaRPr>
          </a:p>
        </p:txBody>
      </p:sp>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22264" y="2229534"/>
            <a:ext cx="9960936" cy="7714566"/>
          </a:xfrm>
          <a:prstGeom prst="rect">
            <a:avLst/>
          </a:prstGeom>
        </p:spPr>
      </p:pic>
      <p:sp>
        <p:nvSpPr>
          <p:cNvPr id="25" name="Rectangle 24"/>
          <p:cNvSpPr/>
          <p:nvPr/>
        </p:nvSpPr>
        <p:spPr>
          <a:xfrm>
            <a:off x="229788" y="5564613"/>
            <a:ext cx="9144000" cy="4524315"/>
          </a:xfrm>
          <a:prstGeom prst="rect">
            <a:avLst/>
          </a:prstGeom>
        </p:spPr>
        <p:txBody>
          <a:bodyPr>
            <a:spAutoFit/>
          </a:bodyPr>
          <a:lstStyle/>
          <a:p>
            <a:pPr>
              <a:lnSpc>
                <a:spcPct val="150000"/>
              </a:lnSpc>
            </a:pPr>
            <a:r>
              <a:rPr lang="nl-NL" sz="3200">
                <a:solidFill>
                  <a:srgbClr val="002060"/>
                </a:solidFill>
                <a:latin typeface="Arial" pitchFamily="34" charset="0"/>
                <a:cs typeface="Arial" pitchFamily="34" charset="0"/>
              </a:rPr>
              <a:t>+ Nói về sự chia sẻ, quan tâm, chăm sóc</a:t>
            </a:r>
            <a:r>
              <a:rPr lang="nl-NL" sz="3200">
                <a:solidFill>
                  <a:srgbClr val="002060"/>
                </a:solidFill>
                <a:latin typeface="Arial" pitchFamily="34" charset="0"/>
                <a:cs typeface="Arial" pitchFamily="34" charset="0"/>
              </a:rPr>
              <a:t>, </a:t>
            </a:r>
            <a:endParaRPr lang="nl-NL" sz="3200" smtClean="0">
              <a:solidFill>
                <a:srgbClr val="002060"/>
              </a:solidFill>
              <a:latin typeface="Arial" pitchFamily="34" charset="0"/>
              <a:cs typeface="Arial" pitchFamily="34" charset="0"/>
            </a:endParaRPr>
          </a:p>
          <a:p>
            <a:pPr>
              <a:lnSpc>
                <a:spcPct val="150000"/>
              </a:lnSpc>
            </a:pPr>
            <a:r>
              <a:rPr lang="nl-NL" sz="3200" smtClean="0">
                <a:solidFill>
                  <a:srgbClr val="002060"/>
                </a:solidFill>
                <a:latin typeface="Arial" pitchFamily="34" charset="0"/>
                <a:cs typeface="Arial" pitchFamily="34" charset="0"/>
              </a:rPr>
              <a:t>yêu </a:t>
            </a:r>
            <a:r>
              <a:rPr lang="nl-NL" sz="3200">
                <a:solidFill>
                  <a:srgbClr val="002060"/>
                </a:solidFill>
                <a:latin typeface="Arial" pitchFamily="34" charset="0"/>
                <a:cs typeface="Arial" pitchFamily="34" charset="0"/>
              </a:rPr>
              <a:t>thương nhau giữa các thế hệ </a:t>
            </a:r>
            <a:r>
              <a:rPr lang="nl-NL" sz="3200">
                <a:solidFill>
                  <a:srgbClr val="002060"/>
                </a:solidFill>
                <a:latin typeface="Arial" pitchFamily="34" charset="0"/>
                <a:cs typeface="Arial" pitchFamily="34" charset="0"/>
              </a:rPr>
              <a:t>trong </a:t>
            </a:r>
            <a:endParaRPr lang="nl-NL" sz="3200" smtClean="0">
              <a:solidFill>
                <a:srgbClr val="002060"/>
              </a:solidFill>
              <a:latin typeface="Arial" pitchFamily="34" charset="0"/>
              <a:cs typeface="Arial" pitchFamily="34" charset="0"/>
            </a:endParaRPr>
          </a:p>
          <a:p>
            <a:pPr>
              <a:lnSpc>
                <a:spcPct val="150000"/>
              </a:lnSpc>
            </a:pPr>
            <a:r>
              <a:rPr lang="nl-NL" sz="3200" smtClean="0">
                <a:solidFill>
                  <a:srgbClr val="002060"/>
                </a:solidFill>
                <a:latin typeface="Arial" pitchFamily="34" charset="0"/>
                <a:cs typeface="Arial" pitchFamily="34" charset="0"/>
              </a:rPr>
              <a:t>gia </a:t>
            </a:r>
            <a:r>
              <a:rPr lang="nl-NL" sz="3200">
                <a:solidFill>
                  <a:srgbClr val="002060"/>
                </a:solidFill>
                <a:latin typeface="Arial" pitchFamily="34" charset="0"/>
                <a:cs typeface="Arial" pitchFamily="34" charset="0"/>
              </a:rPr>
              <a:t>đình bạn Hà, bạn An.</a:t>
            </a:r>
            <a:endParaRPr lang="en-US" sz="3200">
              <a:solidFill>
                <a:srgbClr val="002060"/>
              </a:solidFill>
              <a:latin typeface="Arial" pitchFamily="34" charset="0"/>
              <a:cs typeface="Arial" pitchFamily="34" charset="0"/>
            </a:endParaRPr>
          </a:p>
          <a:p>
            <a:pPr>
              <a:lnSpc>
                <a:spcPct val="150000"/>
              </a:lnSpc>
            </a:pPr>
            <a:r>
              <a:rPr lang="nl-NL" sz="3200">
                <a:solidFill>
                  <a:srgbClr val="002060"/>
                </a:solidFill>
                <a:latin typeface="Arial" pitchFamily="34" charset="0"/>
                <a:cs typeface="Arial" pitchFamily="34" charset="0"/>
              </a:rPr>
              <a:t>+ Kể tên một số việc làm thể hiện sự </a:t>
            </a:r>
            <a:r>
              <a:rPr lang="nl-NL" sz="3200">
                <a:solidFill>
                  <a:srgbClr val="002060"/>
                </a:solidFill>
                <a:latin typeface="Arial" pitchFamily="34" charset="0"/>
                <a:cs typeface="Arial" pitchFamily="34" charset="0"/>
              </a:rPr>
              <a:t>quan </a:t>
            </a:r>
            <a:endParaRPr lang="nl-NL" sz="3200" smtClean="0">
              <a:solidFill>
                <a:srgbClr val="002060"/>
              </a:solidFill>
              <a:latin typeface="Arial" pitchFamily="34" charset="0"/>
              <a:cs typeface="Arial" pitchFamily="34" charset="0"/>
            </a:endParaRPr>
          </a:p>
          <a:p>
            <a:pPr>
              <a:lnSpc>
                <a:spcPct val="150000"/>
              </a:lnSpc>
            </a:pPr>
            <a:r>
              <a:rPr lang="nl-NL" sz="3200" smtClean="0">
                <a:solidFill>
                  <a:srgbClr val="002060"/>
                </a:solidFill>
                <a:latin typeface="Arial" pitchFamily="34" charset="0"/>
                <a:cs typeface="Arial" pitchFamily="34" charset="0"/>
              </a:rPr>
              <a:t>tâm</a:t>
            </a:r>
            <a:r>
              <a:rPr lang="nl-NL" sz="3200">
                <a:solidFill>
                  <a:srgbClr val="002060"/>
                </a:solidFill>
                <a:latin typeface="Arial" pitchFamily="34" charset="0"/>
                <a:cs typeface="Arial" pitchFamily="34" charset="0"/>
              </a:rPr>
              <a:t>, chia sẻ, chăm sóc, yêu thương </a:t>
            </a:r>
            <a:r>
              <a:rPr lang="nl-NL" sz="3200">
                <a:solidFill>
                  <a:srgbClr val="002060"/>
                </a:solidFill>
                <a:latin typeface="Arial" pitchFamily="34" charset="0"/>
                <a:cs typeface="Arial" pitchFamily="34" charset="0"/>
              </a:rPr>
              <a:t>nhau </a:t>
            </a:r>
            <a:endParaRPr lang="nl-NL" sz="3200" smtClean="0">
              <a:solidFill>
                <a:srgbClr val="002060"/>
              </a:solidFill>
              <a:latin typeface="Arial" pitchFamily="34" charset="0"/>
              <a:cs typeface="Arial" pitchFamily="34" charset="0"/>
            </a:endParaRPr>
          </a:p>
          <a:p>
            <a:pPr>
              <a:lnSpc>
                <a:spcPct val="150000"/>
              </a:lnSpc>
            </a:pPr>
            <a:r>
              <a:rPr lang="nl-NL" sz="3200" smtClean="0">
                <a:solidFill>
                  <a:srgbClr val="002060"/>
                </a:solidFill>
                <a:latin typeface="Arial" pitchFamily="34" charset="0"/>
                <a:cs typeface="Arial" pitchFamily="34" charset="0"/>
              </a:rPr>
              <a:t>giữa </a:t>
            </a:r>
            <a:r>
              <a:rPr lang="nl-NL" sz="3200">
                <a:solidFill>
                  <a:srgbClr val="002060"/>
                </a:solidFill>
                <a:latin typeface="Arial" pitchFamily="34" charset="0"/>
                <a:cs typeface="Arial" pitchFamily="34" charset="0"/>
              </a:rPr>
              <a:t>các thế hệ trong gia đình em</a:t>
            </a:r>
            <a:r>
              <a:rPr lang="nl-NL" sz="3200">
                <a:latin typeface="Arial" pitchFamily="34" charset="0"/>
                <a:cs typeface="Arial" pitchFamily="34" charset="0"/>
              </a:rPr>
              <a:t>.</a:t>
            </a:r>
            <a:endParaRPr lang="en-US" sz="320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barn(inVertical)">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1"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grpSp>
        <p:nvGrpSpPr>
          <p:cNvPr id="2" name="Group 2"/>
          <p:cNvGrpSpPr/>
          <p:nvPr/>
        </p:nvGrpSpPr>
        <p:grpSpPr>
          <a:xfrm>
            <a:off x="1981200" y="419100"/>
            <a:ext cx="15544800" cy="9296400"/>
            <a:chOff x="0" y="0"/>
            <a:chExt cx="14512418" cy="11186464"/>
          </a:xfrm>
          <a:solidFill>
            <a:srgbClr val="FFCC99"/>
          </a:solidFill>
        </p:grpSpPr>
        <p:grpSp>
          <p:nvGrpSpPr>
            <p:cNvPr id="3" name="Group 3"/>
            <p:cNvGrpSpPr/>
            <p:nvPr/>
          </p:nvGrpSpPr>
          <p:grpSpPr>
            <a:xfrm>
              <a:off x="381000" y="413679"/>
              <a:ext cx="14131418" cy="10772785"/>
              <a:chOff x="0" y="0"/>
              <a:chExt cx="9071908" cy="6915776"/>
            </a:xfrm>
            <a:grpFill/>
          </p:grpSpPr>
          <p:sp>
            <p:nvSpPr>
              <p:cNvPr id="4" name="Freeform 4"/>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grpFill/>
            </p:spPr>
          </p:sp>
          <p:sp>
            <p:nvSpPr>
              <p:cNvPr id="5" name="Freeform 5"/>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grpFill/>
            </p:spPr>
          </p:sp>
        </p:grpSp>
        <p:grpSp>
          <p:nvGrpSpPr>
            <p:cNvPr id="6" name="Group 6"/>
            <p:cNvGrpSpPr/>
            <p:nvPr/>
          </p:nvGrpSpPr>
          <p:grpSpPr>
            <a:xfrm>
              <a:off x="0" y="0"/>
              <a:ext cx="14131418" cy="10772785"/>
              <a:chOff x="0" y="0"/>
              <a:chExt cx="9071908" cy="6915776"/>
            </a:xfrm>
            <a:grpFill/>
          </p:grpSpPr>
          <p:sp>
            <p:nvSpPr>
              <p:cNvPr id="7" name="Freeform 7"/>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grpFill/>
            </p:spPr>
          </p:sp>
          <p:sp>
            <p:nvSpPr>
              <p:cNvPr id="8" name="Freeform 8"/>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grpFill/>
            </p:spPr>
          </p:sp>
        </p:grpSp>
      </p:grpSp>
      <p:sp>
        <p:nvSpPr>
          <p:cNvPr id="9" name="Rectangle 8"/>
          <p:cNvSpPr/>
          <p:nvPr/>
        </p:nvSpPr>
        <p:spPr>
          <a:xfrm>
            <a:off x="10365756" y="1057209"/>
            <a:ext cx="7107269" cy="7848302"/>
          </a:xfrm>
          <a:prstGeom prst="rect">
            <a:avLst/>
          </a:prstGeom>
        </p:spPr>
        <p:txBody>
          <a:bodyPr wrap="square">
            <a:spAutoFit/>
          </a:bodyPr>
          <a:lstStyle/>
          <a:p>
            <a:pPr marL="571500" indent="-571500">
              <a:lnSpc>
                <a:spcPct val="200000"/>
              </a:lnSpc>
              <a:buFont typeface="Wingdings" pitchFamily="2" charset="2"/>
              <a:buChar char="Ø"/>
            </a:pPr>
            <a:r>
              <a:rPr lang="nl-NL" sz="3600" smtClean="0">
                <a:solidFill>
                  <a:srgbClr val="FF0000"/>
                </a:solidFill>
                <a:latin typeface="Arial" pitchFamily="34" charset="0"/>
                <a:cs typeface="Arial" pitchFamily="34" charset="0"/>
              </a:rPr>
              <a:t>Hình </a:t>
            </a:r>
            <a:r>
              <a:rPr lang="nl-NL" sz="3600">
                <a:solidFill>
                  <a:srgbClr val="FF0000"/>
                </a:solidFill>
                <a:latin typeface="Arial" pitchFamily="34" charset="0"/>
                <a:cs typeface="Arial" pitchFamily="34" charset="0"/>
              </a:rPr>
              <a:t>1: Bố và anh Hà chơi cờ.</a:t>
            </a:r>
            <a:endParaRPr lang="en-US" sz="3600">
              <a:solidFill>
                <a:srgbClr val="FF0000"/>
              </a:solidFill>
              <a:latin typeface="Arial" pitchFamily="34" charset="0"/>
              <a:cs typeface="Arial" pitchFamily="34" charset="0"/>
            </a:endParaRPr>
          </a:p>
          <a:p>
            <a:pPr marL="571500" indent="-571500">
              <a:lnSpc>
                <a:spcPct val="200000"/>
              </a:lnSpc>
              <a:buFont typeface="Wingdings" pitchFamily="2" charset="2"/>
              <a:buChar char="Ø"/>
            </a:pPr>
            <a:r>
              <a:rPr lang="nl-NL" sz="3600" smtClean="0">
                <a:solidFill>
                  <a:srgbClr val="FF0000"/>
                </a:solidFill>
                <a:latin typeface="Arial" pitchFamily="34" charset="0"/>
                <a:cs typeface="Arial" pitchFamily="34" charset="0"/>
              </a:rPr>
              <a:t>Hình </a:t>
            </a:r>
            <a:r>
              <a:rPr lang="nl-NL" sz="3600">
                <a:solidFill>
                  <a:srgbClr val="FF0000"/>
                </a:solidFill>
                <a:latin typeface="Arial" pitchFamily="34" charset="0"/>
                <a:cs typeface="Arial" pitchFamily="34" charset="0"/>
              </a:rPr>
              <a:t>2: Mẹ Hà đưa Hà đi khám bệnh.</a:t>
            </a:r>
            <a:endParaRPr lang="en-US" sz="3600">
              <a:solidFill>
                <a:srgbClr val="FF0000"/>
              </a:solidFill>
              <a:latin typeface="Arial" pitchFamily="34" charset="0"/>
              <a:cs typeface="Arial" pitchFamily="34" charset="0"/>
            </a:endParaRPr>
          </a:p>
          <a:p>
            <a:pPr marL="571500" indent="-571500">
              <a:lnSpc>
                <a:spcPct val="200000"/>
              </a:lnSpc>
              <a:buFont typeface="Wingdings" pitchFamily="2" charset="2"/>
              <a:buChar char="Ø"/>
            </a:pPr>
            <a:r>
              <a:rPr lang="nl-NL" sz="3600" smtClean="0">
                <a:solidFill>
                  <a:srgbClr val="FF0000"/>
                </a:solidFill>
                <a:latin typeface="Arial" pitchFamily="34" charset="0"/>
                <a:cs typeface="Arial" pitchFamily="34" charset="0"/>
              </a:rPr>
              <a:t>Hình </a:t>
            </a:r>
            <a:r>
              <a:rPr lang="nl-NL" sz="3600">
                <a:solidFill>
                  <a:srgbClr val="FF0000"/>
                </a:solidFill>
                <a:latin typeface="Arial" pitchFamily="34" charset="0"/>
                <a:cs typeface="Arial" pitchFamily="34" charset="0"/>
              </a:rPr>
              <a:t>3: Gia đình An tặng quà bà nhân dịp mừng thọ.</a:t>
            </a:r>
            <a:endParaRPr lang="en-US" sz="3600">
              <a:solidFill>
                <a:srgbClr val="FF0000"/>
              </a:solidFill>
              <a:latin typeface="Arial" pitchFamily="34" charset="0"/>
              <a:cs typeface="Arial" pitchFamily="34" charset="0"/>
            </a:endParaRPr>
          </a:p>
          <a:p>
            <a:pPr marL="571500" indent="-571500">
              <a:lnSpc>
                <a:spcPct val="200000"/>
              </a:lnSpc>
              <a:buFont typeface="Wingdings" pitchFamily="2" charset="2"/>
              <a:buChar char="Ø"/>
            </a:pPr>
            <a:r>
              <a:rPr lang="nl-NL" sz="3600" smtClean="0">
                <a:solidFill>
                  <a:srgbClr val="FF0000"/>
                </a:solidFill>
                <a:latin typeface="Arial" pitchFamily="34" charset="0"/>
                <a:cs typeface="Arial" pitchFamily="34" charset="0"/>
              </a:rPr>
              <a:t>Hình </a:t>
            </a:r>
            <a:r>
              <a:rPr lang="nl-NL" sz="3600">
                <a:solidFill>
                  <a:srgbClr val="FF0000"/>
                </a:solidFill>
                <a:latin typeface="Arial" pitchFamily="34" charset="0"/>
                <a:cs typeface="Arial" pitchFamily="34" charset="0"/>
              </a:rPr>
              <a:t>4: Gia đình An vui vẻ, quây quần bên mâm cơm.</a:t>
            </a:r>
            <a:endParaRPr lang="en-US" sz="3600">
              <a:solidFill>
                <a:srgbClr val="FF0000"/>
              </a:solidFill>
              <a:latin typeface="Arial" pitchFamily="34" charset="0"/>
              <a:cs typeface="Arial" pitchFamily="34" charset="0"/>
            </a:endParaRPr>
          </a:p>
        </p:txBody>
      </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0082" y="803985"/>
            <a:ext cx="8201172" cy="8526630"/>
          </a:xfrm>
          <a:prstGeom prst="rect">
            <a:avLst/>
          </a:prstGeom>
        </p:spPr>
      </p:pic>
      <p:pic>
        <p:nvPicPr>
          <p:cNvPr id="19" name="Picture 4"/>
          <p:cNvPicPr>
            <a:picLocks noChangeAspect="1"/>
          </p:cNvPicPr>
          <p:nvPr/>
        </p:nvPicPr>
        <p:blipFill>
          <a:blip r:embed="rId3"/>
          <a:srcRect/>
          <a:stretch>
            <a:fillRect/>
          </a:stretch>
        </p:blipFill>
        <p:spPr>
          <a:xfrm>
            <a:off x="114300" y="6325378"/>
            <a:ext cx="3278242" cy="39616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62000" y="616092"/>
            <a:ext cx="16694459" cy="9158661"/>
            <a:chOff x="-552720" y="0"/>
            <a:chExt cx="15065138" cy="11186464"/>
          </a:xfrm>
          <a:solidFill>
            <a:srgbClr val="CCFF99"/>
          </a:solidFill>
        </p:grpSpPr>
        <p:grpSp>
          <p:nvGrpSpPr>
            <p:cNvPr id="3" name="Group 3"/>
            <p:cNvGrpSpPr/>
            <p:nvPr/>
          </p:nvGrpSpPr>
          <p:grpSpPr>
            <a:xfrm>
              <a:off x="381000" y="413679"/>
              <a:ext cx="14131418" cy="10772785"/>
              <a:chOff x="0" y="0"/>
              <a:chExt cx="9071908" cy="6915776"/>
            </a:xfrm>
            <a:grpFill/>
          </p:grpSpPr>
          <p:sp>
            <p:nvSpPr>
              <p:cNvPr id="4" name="Freeform 4"/>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grpFill/>
            </p:spPr>
          </p:sp>
          <p:sp>
            <p:nvSpPr>
              <p:cNvPr id="5" name="Freeform 5"/>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grpFill/>
            </p:spPr>
          </p:sp>
        </p:grpSp>
        <p:grpSp>
          <p:nvGrpSpPr>
            <p:cNvPr id="6" name="Group 6"/>
            <p:cNvGrpSpPr/>
            <p:nvPr/>
          </p:nvGrpSpPr>
          <p:grpSpPr>
            <a:xfrm>
              <a:off x="-552720" y="0"/>
              <a:ext cx="14684138" cy="10772785"/>
              <a:chOff x="-354828" y="0"/>
              <a:chExt cx="9426736" cy="6915776"/>
            </a:xfrm>
            <a:grpFill/>
          </p:grpSpPr>
          <p:sp>
            <p:nvSpPr>
              <p:cNvPr id="7" name="Freeform 7"/>
              <p:cNvSpPr/>
              <p:nvPr/>
            </p:nvSpPr>
            <p:spPr>
              <a:xfrm>
                <a:off x="-354828"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grpFill/>
            </p:spPr>
          </p:sp>
          <p:sp>
            <p:nvSpPr>
              <p:cNvPr id="8" name="Freeform 8"/>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grpFill/>
            </p:spPr>
          </p:sp>
        </p:grpSp>
      </p:grpSp>
      <p:sp>
        <p:nvSpPr>
          <p:cNvPr id="10" name="Rounded Rectangle 9"/>
          <p:cNvSpPr/>
          <p:nvPr/>
        </p:nvSpPr>
        <p:spPr>
          <a:xfrm>
            <a:off x="1524000" y="995274"/>
            <a:ext cx="15240000" cy="2090826"/>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nl-NL" sz="3600">
                <a:solidFill>
                  <a:srgbClr val="002060"/>
                </a:solidFill>
                <a:latin typeface="Arial" pitchFamily="34" charset="0"/>
                <a:cs typeface="Arial" pitchFamily="34" charset="0"/>
              </a:rPr>
              <a:t>Vì sao mọi người trong gia đình cần chia sẻ, quan tâm, chăm sóc, yêu thương nhau?</a:t>
            </a:r>
            <a:endParaRPr lang="en-US" sz="3600">
              <a:solidFill>
                <a:srgbClr val="002060"/>
              </a:solidFill>
              <a:latin typeface="Arial" pitchFamily="34" charset="0"/>
              <a:cs typeface="Arial" pitchFamily="34" charset="0"/>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10850" y="3444525"/>
            <a:ext cx="2857500" cy="3171191"/>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76486" y="6714630"/>
            <a:ext cx="4225167" cy="290600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8350" y="3444525"/>
            <a:ext cx="3082442" cy="3163858"/>
          </a:xfrm>
          <a:prstGeom prst="rect">
            <a:avLst/>
          </a:prstGeom>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5600" y="6705473"/>
            <a:ext cx="4188895" cy="2924322"/>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2000" y="4950632"/>
            <a:ext cx="3098202" cy="2743200"/>
          </a:xfrm>
          <a:prstGeom prst="rect">
            <a:avLst/>
          </a:prstGeom>
        </p:spPr>
      </p:pic>
      <p:sp>
        <p:nvSpPr>
          <p:cNvPr id="18" name="Rounded Rectangle 17"/>
          <p:cNvSpPr/>
          <p:nvPr/>
        </p:nvSpPr>
        <p:spPr>
          <a:xfrm>
            <a:off x="1374496" y="734378"/>
            <a:ext cx="15389503" cy="2612618"/>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nl-NL" sz="3600">
                <a:solidFill>
                  <a:srgbClr val="FF0000"/>
                </a:solidFill>
                <a:latin typeface="Arial" pitchFamily="34" charset="0"/>
                <a:cs typeface="Arial" pitchFamily="34" charset="0"/>
              </a:rPr>
              <a:t>Mọi người trong gia đình cần chia sẻ, quan tâm, chăm sóc, yêu thương nhau vì để mọi người đều vui vẻ, khỏe mạnh, tạo ra không khí gia đình ấm áp, hạnh phúc,...</a:t>
            </a:r>
            <a:endParaRPr lang="en-US" sz="360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1029271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par>
                                <p:cTn id="18" presetID="22" presetClass="entr" presetSubtype="4"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par>
                                <p:cTn id="21" presetID="22" presetClass="entr" presetSubtype="4"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par>
                                <p:cTn id="24" presetID="22" presetClass="entr" presetSubtype="4"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par>
                                <p:cTn id="27" presetID="22" presetClass="entr" presetSubtype="4"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arn(inVertical)">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9" name="Cloud Callout 8"/>
          <p:cNvSpPr/>
          <p:nvPr/>
        </p:nvSpPr>
        <p:spPr>
          <a:xfrm>
            <a:off x="228600" y="1"/>
            <a:ext cx="8763000" cy="3051037"/>
          </a:xfrm>
          <a:prstGeom prst="cloud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nl-NL" sz="3600">
                <a:solidFill>
                  <a:srgbClr val="002060"/>
                </a:solidFill>
                <a:latin typeface="Arial" pitchFamily="34" charset="0"/>
                <a:cs typeface="Arial" pitchFamily="34" charset="0"/>
              </a:rPr>
              <a:t>Q</a:t>
            </a:r>
            <a:r>
              <a:rPr lang="nl-NL" sz="3600" smtClean="0">
                <a:solidFill>
                  <a:srgbClr val="002060"/>
                </a:solidFill>
                <a:latin typeface="Arial" pitchFamily="34" charset="0"/>
                <a:cs typeface="Arial" pitchFamily="34" charset="0"/>
              </a:rPr>
              <a:t>uan </a:t>
            </a:r>
            <a:r>
              <a:rPr lang="nl-NL" sz="3600">
                <a:solidFill>
                  <a:srgbClr val="002060"/>
                </a:solidFill>
                <a:latin typeface="Arial" pitchFamily="34" charset="0"/>
                <a:cs typeface="Arial" pitchFamily="34" charset="0"/>
              </a:rPr>
              <a:t>sát các Hình 1, 2, 3, 4 trong SGK trang 9 và trả lời câu hỏi: </a:t>
            </a:r>
            <a:endParaRPr lang="en-US" sz="3600">
              <a:solidFill>
                <a:srgbClr val="002060"/>
              </a:solidFill>
              <a:latin typeface="Arial" pitchFamily="34" charset="0"/>
              <a:cs typeface="Arial"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2870210"/>
            <a:ext cx="8953500" cy="7235962"/>
          </a:xfrm>
          <a:prstGeom prst="rect">
            <a:avLst/>
          </a:prstGeom>
        </p:spPr>
      </p:pic>
      <p:sp>
        <p:nvSpPr>
          <p:cNvPr id="3" name="Rounded Rectangle 2"/>
          <p:cNvSpPr/>
          <p:nvPr/>
        </p:nvSpPr>
        <p:spPr>
          <a:xfrm>
            <a:off x="9372600" y="571500"/>
            <a:ext cx="8686800" cy="944880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772650" y="1181100"/>
            <a:ext cx="8286750" cy="3416320"/>
          </a:xfrm>
          <a:prstGeom prst="rect">
            <a:avLst/>
          </a:prstGeom>
        </p:spPr>
        <p:txBody>
          <a:bodyPr wrap="square">
            <a:spAutoFit/>
          </a:bodyPr>
          <a:lstStyle/>
          <a:p>
            <a:pPr>
              <a:lnSpc>
                <a:spcPct val="150000"/>
              </a:lnSpc>
            </a:pPr>
            <a:r>
              <a:rPr lang="nl-NL" sz="3600">
                <a:solidFill>
                  <a:srgbClr val="002060"/>
                </a:solidFill>
                <a:latin typeface="Arial" pitchFamily="34" charset="0"/>
                <a:cs typeface="Arial" pitchFamily="34" charset="0"/>
              </a:rPr>
              <a:t>Bạn Hà và bạn An đang làm gì để thể hiện sự chia sẻ, quan tâm, chăm sóc</a:t>
            </a:r>
            <a:r>
              <a:rPr lang="nl-NL" sz="3600">
                <a:solidFill>
                  <a:srgbClr val="002060"/>
                </a:solidFill>
                <a:latin typeface="Arial" pitchFamily="34" charset="0"/>
                <a:cs typeface="Arial" pitchFamily="34" charset="0"/>
              </a:rPr>
              <a:t>, </a:t>
            </a:r>
            <a:r>
              <a:rPr lang="nl-NL" sz="3600" smtClean="0">
                <a:solidFill>
                  <a:srgbClr val="002060"/>
                </a:solidFill>
                <a:latin typeface="Arial" pitchFamily="34" charset="0"/>
                <a:cs typeface="Arial" pitchFamily="34" charset="0"/>
              </a:rPr>
              <a:t>yêu thương </a:t>
            </a:r>
            <a:r>
              <a:rPr lang="nl-NL" sz="3600">
                <a:solidFill>
                  <a:srgbClr val="002060"/>
                </a:solidFill>
                <a:latin typeface="Arial" pitchFamily="34" charset="0"/>
                <a:cs typeface="Arial" pitchFamily="34" charset="0"/>
              </a:rPr>
              <a:t>với những thành viên thuộc các thế hệ trong gia đình?</a:t>
            </a:r>
            <a:endParaRPr lang="en-US" sz="3600">
              <a:solidFill>
                <a:srgbClr val="002060"/>
              </a:solidFill>
              <a:latin typeface="Arial" pitchFamily="34" charset="0"/>
              <a:cs typeface="Arial" pitchFamily="34" charset="0"/>
            </a:endParaRPr>
          </a:p>
        </p:txBody>
      </p:sp>
      <p:sp>
        <p:nvSpPr>
          <p:cNvPr id="5" name="Down Arrow 4"/>
          <p:cNvSpPr/>
          <p:nvPr/>
        </p:nvSpPr>
        <p:spPr>
          <a:xfrm>
            <a:off x="12515850" y="4968764"/>
            <a:ext cx="2133600" cy="1012936"/>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9772650" y="6057900"/>
            <a:ext cx="9144000" cy="3416320"/>
          </a:xfrm>
          <a:prstGeom prst="rect">
            <a:avLst/>
          </a:prstGeom>
        </p:spPr>
        <p:txBody>
          <a:bodyPr>
            <a:spAutoFit/>
          </a:bodyPr>
          <a:lstStyle/>
          <a:p>
            <a:pPr marL="571500" indent="-571500">
              <a:lnSpc>
                <a:spcPct val="150000"/>
              </a:lnSpc>
              <a:buFont typeface="Wingdings" pitchFamily="2" charset="2"/>
              <a:buChar char="Ø"/>
            </a:pPr>
            <a:r>
              <a:rPr lang="fr-FR" sz="3600" smtClean="0">
                <a:solidFill>
                  <a:srgbClr val="FF0000"/>
                </a:solidFill>
                <a:latin typeface="Arial" pitchFamily="34" charset="0"/>
                <a:cs typeface="Arial" pitchFamily="34" charset="0"/>
              </a:rPr>
              <a:t>Tranh </a:t>
            </a:r>
            <a:r>
              <a:rPr lang="fr-FR" sz="3600">
                <a:solidFill>
                  <a:srgbClr val="FF0000"/>
                </a:solidFill>
                <a:latin typeface="Arial" pitchFamily="34" charset="0"/>
                <a:cs typeface="Arial" pitchFamily="34" charset="0"/>
              </a:rPr>
              <a:t>1 : bóp vai cho bà</a:t>
            </a:r>
            <a:endParaRPr lang="en-US" sz="3600">
              <a:solidFill>
                <a:srgbClr val="FF0000"/>
              </a:solidFill>
              <a:latin typeface="Arial" pitchFamily="34" charset="0"/>
              <a:cs typeface="Arial" pitchFamily="34" charset="0"/>
            </a:endParaRPr>
          </a:p>
          <a:p>
            <a:pPr marL="571500" indent="-571500">
              <a:lnSpc>
                <a:spcPct val="150000"/>
              </a:lnSpc>
              <a:buFont typeface="Wingdings" pitchFamily="2" charset="2"/>
              <a:buChar char="Ø"/>
            </a:pPr>
            <a:r>
              <a:rPr lang="fr-FR" sz="3600" smtClean="0">
                <a:solidFill>
                  <a:srgbClr val="FF0000"/>
                </a:solidFill>
                <a:latin typeface="Arial" pitchFamily="34" charset="0"/>
                <a:cs typeface="Arial" pitchFamily="34" charset="0"/>
              </a:rPr>
              <a:t>Tranh </a:t>
            </a:r>
            <a:r>
              <a:rPr lang="fr-FR" sz="3600">
                <a:solidFill>
                  <a:srgbClr val="FF0000"/>
                </a:solidFill>
                <a:latin typeface="Arial" pitchFamily="34" charset="0"/>
                <a:cs typeface="Arial" pitchFamily="34" charset="0"/>
              </a:rPr>
              <a:t>2 : giúp bố thu hoạch rau</a:t>
            </a:r>
            <a:endParaRPr lang="en-US" sz="3600">
              <a:solidFill>
                <a:srgbClr val="FF0000"/>
              </a:solidFill>
              <a:latin typeface="Arial" pitchFamily="34" charset="0"/>
              <a:cs typeface="Arial" pitchFamily="34" charset="0"/>
            </a:endParaRPr>
          </a:p>
          <a:p>
            <a:pPr marL="571500" indent="-571500">
              <a:lnSpc>
                <a:spcPct val="150000"/>
              </a:lnSpc>
              <a:buFont typeface="Wingdings" pitchFamily="2" charset="2"/>
              <a:buChar char="Ø"/>
            </a:pPr>
            <a:r>
              <a:rPr lang="fr-FR" sz="3600" smtClean="0">
                <a:solidFill>
                  <a:srgbClr val="FF0000"/>
                </a:solidFill>
                <a:latin typeface="Arial" pitchFamily="34" charset="0"/>
                <a:cs typeface="Arial" pitchFamily="34" charset="0"/>
              </a:rPr>
              <a:t>Tranh </a:t>
            </a:r>
            <a:r>
              <a:rPr lang="fr-FR" sz="3600">
                <a:solidFill>
                  <a:srgbClr val="FF0000"/>
                </a:solidFill>
                <a:latin typeface="Arial" pitchFamily="34" charset="0"/>
                <a:cs typeface="Arial" pitchFamily="34" charset="0"/>
              </a:rPr>
              <a:t>3 : xếp quần áo gọn gàng</a:t>
            </a:r>
            <a:endParaRPr lang="en-US" sz="3600">
              <a:solidFill>
                <a:srgbClr val="FF0000"/>
              </a:solidFill>
              <a:latin typeface="Arial" pitchFamily="34" charset="0"/>
              <a:cs typeface="Arial" pitchFamily="34" charset="0"/>
            </a:endParaRPr>
          </a:p>
          <a:p>
            <a:pPr marL="571500" indent="-571500">
              <a:lnSpc>
                <a:spcPct val="150000"/>
              </a:lnSpc>
              <a:buFont typeface="Wingdings" pitchFamily="2" charset="2"/>
              <a:buChar char="Ø"/>
            </a:pPr>
            <a:r>
              <a:rPr lang="fr-FR" sz="3600" smtClean="0">
                <a:solidFill>
                  <a:srgbClr val="FF0000"/>
                </a:solidFill>
                <a:latin typeface="Arial" pitchFamily="34" charset="0"/>
                <a:cs typeface="Arial" pitchFamily="34" charset="0"/>
              </a:rPr>
              <a:t>Tranh </a:t>
            </a:r>
            <a:r>
              <a:rPr lang="fr-FR" sz="3600">
                <a:solidFill>
                  <a:srgbClr val="FF0000"/>
                </a:solidFill>
                <a:latin typeface="Arial" pitchFamily="34" charset="0"/>
                <a:cs typeface="Arial" pitchFamily="34" charset="0"/>
              </a:rPr>
              <a:t>4 : Làm thiệp tặng mẹ… </a:t>
            </a:r>
            <a:endParaRPr lang="en-US" sz="360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3951837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circle(in)">
                                      <p:cBhvr>
                                        <p:cTn id="3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animBg="1"/>
      <p:bldP spid="4" grpId="0"/>
      <p:bldP spid="5" grpId="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2" name="Group 2"/>
          <p:cNvGrpSpPr/>
          <p:nvPr/>
        </p:nvGrpSpPr>
        <p:grpSpPr>
          <a:xfrm>
            <a:off x="1828800" y="901371"/>
            <a:ext cx="14451117" cy="8389848"/>
            <a:chOff x="0" y="0"/>
            <a:chExt cx="14512418" cy="11186464"/>
          </a:xfrm>
        </p:grpSpPr>
        <p:grpSp>
          <p:nvGrpSpPr>
            <p:cNvPr id="3" name="Group 3"/>
            <p:cNvGrpSpPr/>
            <p:nvPr/>
          </p:nvGrpSpPr>
          <p:grpSpPr>
            <a:xfrm>
              <a:off x="381000" y="413679"/>
              <a:ext cx="14131418" cy="10772785"/>
              <a:chOff x="0" y="0"/>
              <a:chExt cx="9071908" cy="6915776"/>
            </a:xfrm>
          </p:grpSpPr>
          <p:sp>
            <p:nvSpPr>
              <p:cNvPr id="4" name="Freeform 4"/>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solidFill>
                <a:srgbClr val="FFFF00"/>
              </a:solidFill>
            </p:spPr>
          </p:sp>
          <p:sp>
            <p:nvSpPr>
              <p:cNvPr id="5" name="Freeform 5"/>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solidFill>
                <a:srgbClr val="000000"/>
              </a:solidFill>
            </p:spPr>
          </p:sp>
        </p:grpSp>
        <p:grpSp>
          <p:nvGrpSpPr>
            <p:cNvPr id="6" name="Group 6"/>
            <p:cNvGrpSpPr/>
            <p:nvPr/>
          </p:nvGrpSpPr>
          <p:grpSpPr>
            <a:xfrm>
              <a:off x="0" y="0"/>
              <a:ext cx="14131418" cy="10772785"/>
              <a:chOff x="0" y="0"/>
              <a:chExt cx="9071908" cy="6915776"/>
            </a:xfrm>
          </p:grpSpPr>
          <p:sp>
            <p:nvSpPr>
              <p:cNvPr id="7" name="Freeform 7"/>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solidFill>
                <a:srgbClr val="92D050"/>
              </a:solidFill>
              <a:ln>
                <a:noFill/>
              </a:ln>
            </p:spPr>
          </p:sp>
          <p:sp>
            <p:nvSpPr>
              <p:cNvPr id="8" name="Freeform 8"/>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solidFill>
                <a:srgbClr val="000000"/>
              </a:solidFill>
              <a:ln>
                <a:noFill/>
              </a:ln>
            </p:spPr>
            <p:txBody>
              <a:bodyPr/>
              <a:lstStyle/>
              <a:p>
                <a:r>
                  <a:rPr lang="en-US" smtClean="0"/>
                  <a:t>\</a:t>
                </a:r>
                <a:endParaRPr lang="en-US"/>
              </a:p>
            </p:txBody>
          </p:sp>
        </p:grpSp>
      </p:grpSp>
      <p:sp>
        <p:nvSpPr>
          <p:cNvPr id="9" name="TextBox 8"/>
          <p:cNvSpPr txBox="1"/>
          <p:nvPr/>
        </p:nvSpPr>
        <p:spPr>
          <a:xfrm>
            <a:off x="6216621" y="2095500"/>
            <a:ext cx="6054863" cy="769441"/>
          </a:xfrm>
          <a:prstGeom prst="rect">
            <a:avLst/>
          </a:prstGeom>
          <a:noFill/>
        </p:spPr>
        <p:txBody>
          <a:bodyPr wrap="none" rtlCol="0">
            <a:spAutoFit/>
          </a:bodyPr>
          <a:lstStyle/>
          <a:p>
            <a:r>
              <a:rPr lang="en-US" sz="4400" b="1" smtClean="0">
                <a:solidFill>
                  <a:srgbClr val="002060"/>
                </a:solidFill>
                <a:latin typeface="Arial" pitchFamily="34" charset="0"/>
                <a:cs typeface="Arial" pitchFamily="34" charset="0"/>
              </a:rPr>
              <a:t>HƯỚNG DẪN VỀ NHÀ</a:t>
            </a:r>
            <a:endParaRPr lang="en-US" sz="4400" b="1">
              <a:solidFill>
                <a:srgbClr val="002060"/>
              </a:solidFill>
              <a:latin typeface="Arial" pitchFamily="34" charset="0"/>
              <a:cs typeface="Arial" pitchFamily="34" charset="0"/>
            </a:endParaRPr>
          </a:p>
        </p:txBody>
      </p:sp>
      <p:sp>
        <p:nvSpPr>
          <p:cNvPr id="11" name="Rectangle 10"/>
          <p:cNvSpPr/>
          <p:nvPr/>
        </p:nvSpPr>
        <p:spPr>
          <a:xfrm>
            <a:off x="3452853" y="3158325"/>
            <a:ext cx="11582400" cy="1824923"/>
          </a:xfrm>
          <a:prstGeom prst="rect">
            <a:avLst/>
          </a:prstGeom>
        </p:spPr>
        <p:txBody>
          <a:bodyPr wrap="square">
            <a:spAutoFit/>
          </a:bodyPr>
          <a:lstStyle/>
          <a:p>
            <a:pPr marL="571500" indent="-571500">
              <a:lnSpc>
                <a:spcPct val="150000"/>
              </a:lnSpc>
              <a:buFont typeface="Wingdings" pitchFamily="2" charset="2"/>
              <a:buChar char="v"/>
            </a:pPr>
            <a:r>
              <a:rPr lang="nl-NL" sz="4000">
                <a:solidFill>
                  <a:srgbClr val="002060"/>
                </a:solidFill>
                <a:latin typeface="Arial" pitchFamily="34" charset="0"/>
                <a:cs typeface="Arial" pitchFamily="34" charset="0"/>
              </a:rPr>
              <a:t>Hãy nói sự chia sẻ quan tâm, chăm sóc, yêu thương với các thành viên trong gia đình em</a:t>
            </a:r>
            <a:endParaRPr lang="en-US" sz="4000">
              <a:solidFill>
                <a:srgbClr val="002060"/>
              </a:solidFill>
              <a:latin typeface="Arial" pitchFamily="34" charset="0"/>
              <a:cs typeface="Arial" pitchFamily="34" charset="0"/>
            </a:endParaRPr>
          </a:p>
        </p:txBody>
      </p:sp>
      <p:pic>
        <p:nvPicPr>
          <p:cNvPr id="21"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5144750" y="6090487"/>
            <a:ext cx="2962656" cy="4114800"/>
          </a:xfrm>
          <a:prstGeom prst="rect">
            <a:avLst/>
          </a:prstGeom>
        </p:spPr>
      </p:pic>
      <p:pic>
        <p:nvPicPr>
          <p:cNvPr id="22" name="Picture 3"/>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0" y="6191250"/>
            <a:ext cx="4984890" cy="4114800"/>
          </a:xfrm>
          <a:prstGeom prst="rect">
            <a:avLst/>
          </a:prstGeom>
        </p:spPr>
      </p:pic>
    </p:spTree>
    <p:extLst>
      <p:ext uri="{BB962C8B-B14F-4D97-AF65-F5344CB8AC3E}">
        <p14:creationId xmlns:p14="http://schemas.microsoft.com/office/powerpoint/2010/main" val="25877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grpSp>
        <p:nvGrpSpPr>
          <p:cNvPr id="2" name="Group 2"/>
          <p:cNvGrpSpPr/>
          <p:nvPr/>
        </p:nvGrpSpPr>
        <p:grpSpPr>
          <a:xfrm>
            <a:off x="1676400" y="1178711"/>
            <a:ext cx="14706600" cy="8389848"/>
            <a:chOff x="0" y="0"/>
            <a:chExt cx="14512418" cy="11186464"/>
          </a:xfrm>
          <a:solidFill>
            <a:schemeClr val="tx2">
              <a:lumMod val="60000"/>
              <a:lumOff val="40000"/>
            </a:schemeClr>
          </a:solidFill>
        </p:grpSpPr>
        <p:grpSp>
          <p:nvGrpSpPr>
            <p:cNvPr id="3" name="Group 3"/>
            <p:cNvGrpSpPr/>
            <p:nvPr/>
          </p:nvGrpSpPr>
          <p:grpSpPr>
            <a:xfrm>
              <a:off x="381000" y="413679"/>
              <a:ext cx="14131418" cy="10772785"/>
              <a:chOff x="0" y="0"/>
              <a:chExt cx="9071908" cy="6915776"/>
            </a:xfrm>
            <a:grpFill/>
          </p:grpSpPr>
          <p:sp>
            <p:nvSpPr>
              <p:cNvPr id="4" name="Freeform 4"/>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grpFill/>
            </p:spPr>
          </p:sp>
          <p:sp>
            <p:nvSpPr>
              <p:cNvPr id="5" name="Freeform 5"/>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grpFill/>
            </p:spPr>
          </p:sp>
        </p:grpSp>
        <p:grpSp>
          <p:nvGrpSpPr>
            <p:cNvPr id="6" name="Group 6"/>
            <p:cNvGrpSpPr/>
            <p:nvPr/>
          </p:nvGrpSpPr>
          <p:grpSpPr>
            <a:xfrm>
              <a:off x="0" y="0"/>
              <a:ext cx="14131418" cy="10772785"/>
              <a:chOff x="0" y="0"/>
              <a:chExt cx="9071908" cy="6915776"/>
            </a:xfrm>
            <a:grpFill/>
          </p:grpSpPr>
          <p:sp>
            <p:nvSpPr>
              <p:cNvPr id="7" name="Freeform 7"/>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solidFill>
                <a:schemeClr val="accent2">
                  <a:lumMod val="60000"/>
                  <a:lumOff val="40000"/>
                </a:schemeClr>
              </a:solidFill>
            </p:spPr>
          </p:sp>
          <p:sp>
            <p:nvSpPr>
              <p:cNvPr id="8" name="Freeform 8"/>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grpFill/>
            </p:spPr>
          </p:sp>
        </p:grpSp>
      </p:grpSp>
      <p:sp>
        <p:nvSpPr>
          <p:cNvPr id="9" name="TextBox 9"/>
          <p:cNvSpPr txBox="1"/>
          <p:nvPr/>
        </p:nvSpPr>
        <p:spPr>
          <a:xfrm>
            <a:off x="2148168" y="4533900"/>
            <a:ext cx="13487400" cy="2339038"/>
          </a:xfrm>
          <a:prstGeom prst="rect">
            <a:avLst/>
          </a:prstGeom>
        </p:spPr>
        <p:txBody>
          <a:bodyPr wrap="square" lIns="0" tIns="0" rIns="0" bIns="0" rtlCol="0" anchor="t">
            <a:spAutoFit/>
          </a:bodyPr>
          <a:lstStyle/>
          <a:p>
            <a:pPr algn="ctr">
              <a:lnSpc>
                <a:spcPct val="150000"/>
              </a:lnSpc>
            </a:pPr>
            <a:r>
              <a:rPr lang="en-US" sz="5400" b="1" smtClean="0">
                <a:solidFill>
                  <a:srgbClr val="FFFF00"/>
                </a:solidFill>
                <a:latin typeface="Arial" pitchFamily="34" charset="0"/>
                <a:cs typeface="Arial" pitchFamily="34" charset="0"/>
              </a:rPr>
              <a:t>CẢM ƠN CÁC EM ĐÃ LẮNG NGHE</a:t>
            </a:r>
          </a:p>
          <a:p>
            <a:pPr algn="ctr">
              <a:lnSpc>
                <a:spcPct val="150000"/>
              </a:lnSpc>
            </a:pPr>
            <a:r>
              <a:rPr lang="en-US" sz="5400" b="1" smtClean="0">
                <a:solidFill>
                  <a:srgbClr val="FFFF00"/>
                </a:solidFill>
                <a:latin typeface="Arial" pitchFamily="34" charset="0"/>
                <a:cs typeface="Arial" pitchFamily="34" charset="0"/>
              </a:rPr>
              <a:t>HẸN GẶP LẠI!</a:t>
            </a:r>
            <a:endParaRPr lang="en-US" sz="5400" b="1">
              <a:solidFill>
                <a:srgbClr val="FFFF00"/>
              </a:solidFill>
              <a:latin typeface="Arial" pitchFamily="34" charset="0"/>
              <a:cs typeface="Arial" pitchFamily="34" charset="0"/>
            </a:endParaRPr>
          </a:p>
        </p:txBody>
      </p:sp>
      <p:pic>
        <p:nvPicPr>
          <p:cNvPr id="11"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15087600" y="5703419"/>
            <a:ext cx="2925249" cy="4114800"/>
          </a:xfrm>
          <a:prstGeom prst="rect">
            <a:avLst/>
          </a:prstGeom>
        </p:spPr>
      </p:pic>
      <p:pic>
        <p:nvPicPr>
          <p:cNvPr id="14" name="Picture 7"/>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114300" y="6996192"/>
            <a:ext cx="2788328" cy="2983619"/>
          </a:xfrm>
          <a:prstGeom prst="rect">
            <a:avLst/>
          </a:prstGeom>
        </p:spPr>
      </p:pic>
      <p:pic>
        <p:nvPicPr>
          <p:cNvPr id="15" name="Picture 3"/>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294425">
            <a:off x="7101872" y="1507011"/>
            <a:ext cx="4241754" cy="4114800"/>
          </a:xfrm>
          <a:prstGeom prst="rect">
            <a:avLst/>
          </a:prstGeom>
        </p:spPr>
      </p:pic>
      <p:pic>
        <p:nvPicPr>
          <p:cNvPr id="16" name="Picture 15">
            <a:extLst>
              <a:ext uri="{FF2B5EF4-FFF2-40B4-BE49-F238E27FC236}">
                <a16:creationId xmlns="" xmlns:a16="http://schemas.microsoft.com/office/drawing/2014/main" id="{8BD6A4A9-91E0-49B1-B55E-829DD650776A}"/>
              </a:ext>
            </a:extLst>
          </p:cNvPr>
          <p:cNvPicPr>
            <a:picLocks noChangeAspect="1"/>
          </p:cNvPicPr>
          <p:nvPr/>
        </p:nvPicPr>
        <p:blipFill>
          <a:blip r:embed="rId17"/>
          <a:stretch>
            <a:fillRect/>
          </a:stretch>
        </p:blipFill>
        <p:spPr>
          <a:xfrm>
            <a:off x="-1603330" y="0"/>
            <a:ext cx="6659697" cy="3771900"/>
          </a:xfrm>
          <a:prstGeom prst="rect">
            <a:avLst/>
          </a:prstGeom>
        </p:spPr>
      </p:pic>
    </p:spTree>
    <p:extLst>
      <p:ext uri="{BB962C8B-B14F-4D97-AF65-F5344CB8AC3E}">
        <p14:creationId xmlns:p14="http://schemas.microsoft.com/office/powerpoint/2010/main" val="4144872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FEBC7"/>
        </a:solidFill>
        <a:effectLst/>
      </p:bgPr>
    </p:bg>
    <p:spTree>
      <p:nvGrpSpPr>
        <p:cNvPr id="1" name=""/>
        <p:cNvGrpSpPr/>
        <p:nvPr/>
      </p:nvGrpSpPr>
      <p:grpSpPr>
        <a:xfrm>
          <a:off x="0" y="0"/>
          <a:ext cx="0" cy="0"/>
          <a:chOff x="0" y="0"/>
          <a:chExt cx="0" cy="0"/>
        </a:xfrm>
      </p:grpSpPr>
      <p:grpSp>
        <p:nvGrpSpPr>
          <p:cNvPr id="2" name="Group 2"/>
          <p:cNvGrpSpPr/>
          <p:nvPr/>
        </p:nvGrpSpPr>
        <p:grpSpPr>
          <a:xfrm>
            <a:off x="2649027" y="1178711"/>
            <a:ext cx="13200573" cy="8389848"/>
            <a:chOff x="0" y="0"/>
            <a:chExt cx="14512418" cy="11186464"/>
          </a:xfrm>
          <a:solidFill>
            <a:srgbClr val="FFC000"/>
          </a:solidFill>
        </p:grpSpPr>
        <p:grpSp>
          <p:nvGrpSpPr>
            <p:cNvPr id="3" name="Group 3"/>
            <p:cNvGrpSpPr/>
            <p:nvPr/>
          </p:nvGrpSpPr>
          <p:grpSpPr>
            <a:xfrm>
              <a:off x="381000" y="413679"/>
              <a:ext cx="14131418" cy="10772785"/>
              <a:chOff x="0" y="0"/>
              <a:chExt cx="9071908" cy="6915776"/>
            </a:xfrm>
            <a:grpFill/>
          </p:grpSpPr>
          <p:sp>
            <p:nvSpPr>
              <p:cNvPr id="4" name="Freeform 4"/>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solidFill>
                <a:schemeClr val="accent5">
                  <a:lumMod val="75000"/>
                </a:schemeClr>
              </a:solidFill>
            </p:spPr>
          </p:sp>
          <p:sp>
            <p:nvSpPr>
              <p:cNvPr id="5" name="Freeform 5"/>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grpFill/>
            </p:spPr>
          </p:sp>
        </p:grpSp>
        <p:grpSp>
          <p:nvGrpSpPr>
            <p:cNvPr id="6" name="Group 6"/>
            <p:cNvGrpSpPr/>
            <p:nvPr/>
          </p:nvGrpSpPr>
          <p:grpSpPr>
            <a:xfrm>
              <a:off x="0" y="0"/>
              <a:ext cx="14131418" cy="10772785"/>
              <a:chOff x="0" y="0"/>
              <a:chExt cx="9071908" cy="6915776"/>
            </a:xfrm>
            <a:grpFill/>
          </p:grpSpPr>
          <p:sp>
            <p:nvSpPr>
              <p:cNvPr id="7" name="Freeform 7"/>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grpFill/>
            </p:spPr>
          </p:sp>
          <p:sp>
            <p:nvSpPr>
              <p:cNvPr id="8" name="Freeform 8"/>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grpFill/>
            </p:spPr>
          </p:sp>
        </p:grpSp>
      </p:grpSp>
      <p:sp>
        <p:nvSpPr>
          <p:cNvPr id="9" name="TextBox 9"/>
          <p:cNvSpPr txBox="1"/>
          <p:nvPr/>
        </p:nvSpPr>
        <p:spPr>
          <a:xfrm>
            <a:off x="2286000" y="1178711"/>
            <a:ext cx="4724400" cy="1308050"/>
          </a:xfrm>
          <a:prstGeom prst="rect">
            <a:avLst/>
          </a:prstGeom>
        </p:spPr>
        <p:txBody>
          <a:bodyPr wrap="square" lIns="0" tIns="0" rIns="0" bIns="0" rtlCol="0" anchor="t">
            <a:spAutoFit/>
          </a:bodyPr>
          <a:lstStyle/>
          <a:p>
            <a:pPr algn="ctr">
              <a:lnSpc>
                <a:spcPts val="10200"/>
              </a:lnSpc>
            </a:pPr>
            <a:r>
              <a:rPr lang="en-US" sz="5400" b="1" smtClean="0">
                <a:solidFill>
                  <a:srgbClr val="002060"/>
                </a:solidFill>
                <a:latin typeface="Arial" pitchFamily="34" charset="0"/>
                <a:cs typeface="Arial" pitchFamily="34" charset="0"/>
              </a:rPr>
              <a:t>Khởi động</a:t>
            </a:r>
            <a:endParaRPr lang="en-US" sz="5400" b="1">
              <a:solidFill>
                <a:srgbClr val="002060"/>
              </a:solidFill>
              <a:latin typeface="Arial" pitchFamily="34" charset="0"/>
              <a:cs typeface="Arial" pitchFamily="34" charset="0"/>
            </a:endParaRPr>
          </a:p>
        </p:txBody>
      </p:sp>
      <p:pic>
        <p:nvPicPr>
          <p:cNvPr id="11"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0" y="2888207"/>
            <a:ext cx="2649027" cy="6567986"/>
          </a:xfrm>
          <a:prstGeom prst="rect">
            <a:avLst/>
          </a:prstGeom>
        </p:spPr>
      </p:pic>
      <p:pic>
        <p:nvPicPr>
          <p:cNvPr id="12"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14859000" y="6172200"/>
            <a:ext cx="3429000" cy="4114800"/>
          </a:xfrm>
          <a:prstGeom prst="rect">
            <a:avLst/>
          </a:prstGeom>
        </p:spPr>
      </p:pic>
      <p:sp>
        <p:nvSpPr>
          <p:cNvPr id="18" name="Cloud Callout 17"/>
          <p:cNvSpPr/>
          <p:nvPr/>
        </p:nvSpPr>
        <p:spPr>
          <a:xfrm>
            <a:off x="6172200" y="2888206"/>
            <a:ext cx="8820150" cy="5341393"/>
          </a:xfrm>
          <a:prstGeom prst="cloudCallou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nl-NL" sz="3600">
                <a:solidFill>
                  <a:srgbClr val="002060"/>
                </a:solidFill>
                <a:latin typeface="Arial" pitchFamily="34" charset="0"/>
                <a:cs typeface="Arial" pitchFamily="34" charset="0"/>
              </a:rPr>
              <a:t>Hãy kể tên các thành viên trong gia đình bạn theo thứ tự từ người nhiều tuổi nhất đến người ít tuổi nhất. </a:t>
            </a:r>
            <a:endParaRPr lang="en-US" sz="3600">
              <a:solidFill>
                <a:srgbClr val="002060"/>
              </a:solidFill>
              <a:latin typeface="Arial" pitchFamily="34" charset="0"/>
              <a:cs typeface="Arial" pitchFamily="34" charset="0"/>
            </a:endParaRPr>
          </a:p>
        </p:txBody>
      </p:sp>
      <p:sp>
        <p:nvSpPr>
          <p:cNvPr id="10" name="Rounded Rectangle 9"/>
          <p:cNvSpPr/>
          <p:nvPr/>
        </p:nvSpPr>
        <p:spPr>
          <a:xfrm>
            <a:off x="2747937" y="2477972"/>
            <a:ext cx="4243413" cy="1056539"/>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mtClean="0">
                <a:latin typeface="Arial" pitchFamily="34" charset="0"/>
                <a:cs typeface="Arial" pitchFamily="34" charset="0"/>
              </a:rPr>
              <a:t>Thảo luận cặp đôi</a:t>
            </a:r>
            <a:endParaRPr lang="en-US" sz="3600" b="1">
              <a:latin typeface="Arial" pitchFamily="34" charset="0"/>
              <a:cs typeface="Arial" pitchFamily="34" charset="0"/>
            </a:endParaRPr>
          </a:p>
        </p:txBody>
      </p:sp>
      <p:pic>
        <p:nvPicPr>
          <p:cNvPr id="19" name="图片 1"/>
          <p:cNvPicPr>
            <a:picLocks noChangeAspect="1"/>
          </p:cNvPicPr>
          <p:nvPr/>
        </p:nvPicPr>
        <p:blipFill rotWithShape="1">
          <a:blip r:embed="rId12" cstate="print">
            <a:extLst>
              <a:ext uri="{28A0092B-C50C-407E-A947-70E740481C1C}">
                <a14:useLocalDpi xmlns:a14="http://schemas.microsoft.com/office/drawing/2010/main" val="0"/>
              </a:ext>
            </a:extLst>
          </a:blip>
          <a:srcRect l="32760" r="8347"/>
          <a:stretch>
            <a:fillRect/>
          </a:stretch>
        </p:blipFill>
        <p:spPr>
          <a:xfrm flipH="1">
            <a:off x="2909107" y="3390899"/>
            <a:ext cx="3478186" cy="58303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par>
                                <p:cTn id="11" presetID="16" presetClass="entr" presetSubtype="21"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109459" y="693056"/>
            <a:ext cx="14859000" cy="9225659"/>
            <a:chOff x="0" y="0"/>
            <a:chExt cx="14512418" cy="11186464"/>
          </a:xfrm>
          <a:solidFill>
            <a:schemeClr val="accent2">
              <a:lumMod val="75000"/>
            </a:schemeClr>
          </a:solidFill>
        </p:grpSpPr>
        <p:grpSp>
          <p:nvGrpSpPr>
            <p:cNvPr id="3" name="Group 3"/>
            <p:cNvGrpSpPr/>
            <p:nvPr/>
          </p:nvGrpSpPr>
          <p:grpSpPr>
            <a:xfrm>
              <a:off x="381000" y="413679"/>
              <a:ext cx="14131418" cy="10772785"/>
              <a:chOff x="0" y="0"/>
              <a:chExt cx="9071908" cy="6915776"/>
            </a:xfrm>
            <a:grpFill/>
          </p:grpSpPr>
          <p:sp>
            <p:nvSpPr>
              <p:cNvPr id="4" name="Freeform 4"/>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solidFill>
                <a:srgbClr val="00B050"/>
              </a:solidFill>
            </p:spPr>
          </p:sp>
          <p:sp>
            <p:nvSpPr>
              <p:cNvPr id="5" name="Freeform 5"/>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grpFill/>
            </p:spPr>
          </p:sp>
        </p:grpSp>
        <p:grpSp>
          <p:nvGrpSpPr>
            <p:cNvPr id="6" name="Group 6"/>
            <p:cNvGrpSpPr/>
            <p:nvPr/>
          </p:nvGrpSpPr>
          <p:grpSpPr>
            <a:xfrm>
              <a:off x="0" y="0"/>
              <a:ext cx="14131418" cy="10772785"/>
              <a:chOff x="0" y="0"/>
              <a:chExt cx="9071908" cy="6915776"/>
            </a:xfrm>
            <a:grpFill/>
          </p:grpSpPr>
          <p:sp>
            <p:nvSpPr>
              <p:cNvPr id="7" name="Freeform 7"/>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grpFill/>
            </p:spPr>
          </p:sp>
          <p:sp>
            <p:nvSpPr>
              <p:cNvPr id="8" name="Freeform 8"/>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grpFill/>
            </p:spPr>
          </p:sp>
        </p:grpSp>
      </p:grpSp>
      <p:sp>
        <p:nvSpPr>
          <p:cNvPr id="10" name="TextBox 10"/>
          <p:cNvSpPr txBox="1"/>
          <p:nvPr/>
        </p:nvSpPr>
        <p:spPr>
          <a:xfrm>
            <a:off x="4009168" y="1257300"/>
            <a:ext cx="11449679" cy="1338956"/>
          </a:xfrm>
          <a:prstGeom prst="rect">
            <a:avLst/>
          </a:prstGeom>
        </p:spPr>
        <p:txBody>
          <a:bodyPr wrap="square" lIns="0" tIns="0" rIns="0" bIns="0" rtlCol="0" anchor="t">
            <a:spAutoFit/>
          </a:bodyPr>
          <a:lstStyle/>
          <a:p>
            <a:pPr algn="ctr">
              <a:lnSpc>
                <a:spcPts val="12100"/>
              </a:lnSpc>
            </a:pPr>
            <a:r>
              <a:rPr lang="en-US" sz="4800" b="1" spc="220" smtClean="0">
                <a:solidFill>
                  <a:srgbClr val="FFFF00"/>
                </a:solidFill>
                <a:latin typeface="Arial" pitchFamily="34" charset="0"/>
                <a:cs typeface="Arial" pitchFamily="34" charset="0"/>
              </a:rPr>
              <a:t>Một số hình ảnh về gia đình</a:t>
            </a:r>
            <a:endParaRPr lang="en-US" sz="4800" b="1" spc="220">
              <a:solidFill>
                <a:srgbClr val="FFFF00"/>
              </a:solidFill>
              <a:latin typeface="Arial" pitchFamily="34" charset="0"/>
              <a:cs typeface="Arial" pitchFamily="34" charset="0"/>
            </a:endParaRPr>
          </a:p>
        </p:txBody>
      </p:sp>
      <p:pic>
        <p:nvPicPr>
          <p:cNvPr id="13" name="Picture 13"/>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7315200" y="112901"/>
            <a:ext cx="5343944" cy="1350560"/>
          </a:xfrm>
          <a:prstGeom prst="rect">
            <a:avLst/>
          </a:prstGeom>
          <a:noFill/>
        </p:spPr>
      </p:pic>
      <p:pic>
        <p:nvPicPr>
          <p:cNvPr id="14"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38100" y="7124700"/>
            <a:ext cx="2977166" cy="2895600"/>
          </a:xfrm>
          <a:prstGeom prst="rect">
            <a:avLst/>
          </a:prstGeom>
        </p:spPr>
      </p:pic>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81400" y="2705099"/>
            <a:ext cx="11877447" cy="6872447"/>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581400" y="2634927"/>
            <a:ext cx="11877447" cy="6901832"/>
          </a:xfrm>
          <a:prstGeom prst="rect">
            <a:avLst/>
          </a:prstGeom>
        </p:spPr>
      </p:pic>
      <p:pic>
        <p:nvPicPr>
          <p:cNvPr id="19" name="Picture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81399" y="2596256"/>
            <a:ext cx="11877447" cy="6962830"/>
          </a:xfrm>
          <a:prstGeom prst="rect">
            <a:avLst/>
          </a:prstGeom>
        </p:spPr>
      </p:pic>
      <p:pic>
        <p:nvPicPr>
          <p:cNvPr id="9" name="Picture 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581399" y="2596256"/>
            <a:ext cx="11877447" cy="6981291"/>
          </a:xfrm>
          <a:prstGeom prst="rect">
            <a:avLst/>
          </a:prstGeom>
        </p:spPr>
      </p:pic>
    </p:spTree>
    <p:extLst>
      <p:ext uri="{BB962C8B-B14F-4D97-AF65-F5344CB8AC3E}">
        <p14:creationId xmlns:p14="http://schemas.microsoft.com/office/powerpoint/2010/main" val="1882108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down)">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arn(inVertical)">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AE7F1"/>
        </a:solidFill>
        <a:effectLst/>
      </p:bgPr>
    </p:bg>
    <p:spTree>
      <p:nvGrpSpPr>
        <p:cNvPr id="1" name=""/>
        <p:cNvGrpSpPr/>
        <p:nvPr/>
      </p:nvGrpSpPr>
      <p:grpSpPr>
        <a:xfrm>
          <a:off x="0" y="0"/>
          <a:ext cx="0" cy="0"/>
          <a:chOff x="0" y="0"/>
          <a:chExt cx="0" cy="0"/>
        </a:xfrm>
      </p:grpSpPr>
      <p:grpSp>
        <p:nvGrpSpPr>
          <p:cNvPr id="2" name="Group 2"/>
          <p:cNvGrpSpPr/>
          <p:nvPr/>
        </p:nvGrpSpPr>
        <p:grpSpPr>
          <a:xfrm>
            <a:off x="1676400" y="1178711"/>
            <a:ext cx="14706600" cy="8389848"/>
            <a:chOff x="0" y="0"/>
            <a:chExt cx="14512418" cy="11186464"/>
          </a:xfrm>
          <a:solidFill>
            <a:schemeClr val="tx2">
              <a:lumMod val="60000"/>
              <a:lumOff val="40000"/>
            </a:schemeClr>
          </a:solidFill>
        </p:grpSpPr>
        <p:grpSp>
          <p:nvGrpSpPr>
            <p:cNvPr id="3" name="Group 3"/>
            <p:cNvGrpSpPr/>
            <p:nvPr/>
          </p:nvGrpSpPr>
          <p:grpSpPr>
            <a:xfrm>
              <a:off x="381000" y="413679"/>
              <a:ext cx="14131418" cy="10772785"/>
              <a:chOff x="0" y="0"/>
              <a:chExt cx="9071908" cy="6915776"/>
            </a:xfrm>
            <a:grpFill/>
          </p:grpSpPr>
          <p:sp>
            <p:nvSpPr>
              <p:cNvPr id="4" name="Freeform 4"/>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grpFill/>
            </p:spPr>
          </p:sp>
          <p:sp>
            <p:nvSpPr>
              <p:cNvPr id="5" name="Freeform 5"/>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grpFill/>
            </p:spPr>
          </p:sp>
        </p:grpSp>
        <p:grpSp>
          <p:nvGrpSpPr>
            <p:cNvPr id="6" name="Group 6"/>
            <p:cNvGrpSpPr/>
            <p:nvPr/>
          </p:nvGrpSpPr>
          <p:grpSpPr>
            <a:xfrm>
              <a:off x="0" y="0"/>
              <a:ext cx="14131418" cy="10772785"/>
              <a:chOff x="0" y="0"/>
              <a:chExt cx="9071908" cy="6915776"/>
            </a:xfrm>
            <a:grpFill/>
          </p:grpSpPr>
          <p:sp>
            <p:nvSpPr>
              <p:cNvPr id="7" name="Freeform 7"/>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solidFill>
                <a:srgbClr val="FF5050"/>
              </a:solidFill>
            </p:spPr>
          </p:sp>
          <p:sp>
            <p:nvSpPr>
              <p:cNvPr id="8" name="Freeform 8"/>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grpFill/>
            </p:spPr>
          </p:sp>
        </p:grpSp>
      </p:grpSp>
      <p:sp>
        <p:nvSpPr>
          <p:cNvPr id="9" name="TextBox 9"/>
          <p:cNvSpPr txBox="1"/>
          <p:nvPr/>
        </p:nvSpPr>
        <p:spPr>
          <a:xfrm>
            <a:off x="4707698" y="2476008"/>
            <a:ext cx="8872603" cy="830997"/>
          </a:xfrm>
          <a:prstGeom prst="rect">
            <a:avLst/>
          </a:prstGeom>
        </p:spPr>
        <p:txBody>
          <a:bodyPr lIns="0" tIns="0" rIns="0" bIns="0" rtlCol="0" anchor="t">
            <a:spAutoFit/>
          </a:bodyPr>
          <a:lstStyle/>
          <a:p>
            <a:pPr algn="ctr"/>
            <a:r>
              <a:rPr lang="en-US" sz="5400" b="1">
                <a:solidFill>
                  <a:srgbClr val="FFFF00"/>
                </a:solidFill>
                <a:latin typeface="Arial" pitchFamily="34" charset="0"/>
                <a:cs typeface="Arial" pitchFamily="34" charset="0"/>
              </a:rPr>
              <a:t>CHỦ ĐỀ 1: GIA </a:t>
            </a:r>
            <a:r>
              <a:rPr lang="en-US" sz="5400" b="1" smtClean="0">
                <a:solidFill>
                  <a:srgbClr val="FFFF00"/>
                </a:solidFill>
                <a:latin typeface="Arial" pitchFamily="34" charset="0"/>
                <a:cs typeface="Arial" pitchFamily="34" charset="0"/>
              </a:rPr>
              <a:t>ĐÌNH</a:t>
            </a:r>
            <a:endParaRPr lang="en-US" sz="5400" b="1">
              <a:solidFill>
                <a:srgbClr val="FFFF00"/>
              </a:solidFill>
              <a:latin typeface="Arial" pitchFamily="34" charset="0"/>
              <a:cs typeface="Arial" pitchFamily="34" charset="0"/>
            </a:endParaRPr>
          </a:p>
        </p:txBody>
      </p:sp>
      <p:sp>
        <p:nvSpPr>
          <p:cNvPr id="10" name="Rectangle 9"/>
          <p:cNvSpPr/>
          <p:nvPr/>
        </p:nvSpPr>
        <p:spPr>
          <a:xfrm>
            <a:off x="3696139" y="3619500"/>
            <a:ext cx="11053219" cy="901593"/>
          </a:xfrm>
          <a:prstGeom prst="rect">
            <a:avLst/>
          </a:prstGeom>
        </p:spPr>
        <p:txBody>
          <a:bodyPr wrap="none">
            <a:spAutoFit/>
          </a:bodyPr>
          <a:lstStyle/>
          <a:p>
            <a:pPr algn="ctr">
              <a:lnSpc>
                <a:spcPct val="150000"/>
              </a:lnSpc>
            </a:pPr>
            <a:r>
              <a:rPr lang="en-US" sz="4000" b="1">
                <a:solidFill>
                  <a:srgbClr val="FFFF00"/>
                </a:solidFill>
                <a:latin typeface="Arial" pitchFamily="34" charset="0"/>
                <a:cs typeface="Arial" pitchFamily="34" charset="0"/>
              </a:rPr>
              <a:t>BÀI 1: CÁC THẾ HỆ TRONG GIA ĐÌNH (2 tiết)</a:t>
            </a:r>
          </a:p>
        </p:txBody>
      </p:sp>
      <p:pic>
        <p:nvPicPr>
          <p:cNvPr id="11"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15381801" y="5867400"/>
            <a:ext cx="2925249" cy="4114800"/>
          </a:xfrm>
          <a:prstGeom prst="rect">
            <a:avLst/>
          </a:prstGeom>
        </p:spPr>
      </p:pic>
      <p:pic>
        <p:nvPicPr>
          <p:cNvPr id="13" name="Picture 8"/>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7010400" y="4914900"/>
            <a:ext cx="5040838" cy="4114800"/>
          </a:xfrm>
          <a:prstGeom prst="rect">
            <a:avLst/>
          </a:prstGeom>
        </p:spPr>
      </p:pic>
      <p:pic>
        <p:nvPicPr>
          <p:cNvPr id="14" name="Picture 7"/>
          <p:cNvPicPr>
            <a:picLocks noChangeAspect="1"/>
          </p:cNvPicPr>
          <p:nvPr/>
        </p:nvPicPr>
        <p:blipFill>
          <a:blip r:embed="rId15">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282236" y="94758"/>
            <a:ext cx="2788328" cy="2983619"/>
          </a:xfrm>
          <a:prstGeom prst="rect">
            <a:avLst/>
          </a:prstGeom>
        </p:spPr>
      </p:pic>
      <p:pic>
        <p:nvPicPr>
          <p:cNvPr id="15" name="Picture 5"/>
          <p:cNvPicPr>
            <a:picLocks noChangeAspect="1"/>
          </p:cNvPicPr>
          <p:nvPr/>
        </p:nvPicPr>
        <p:blipFill>
          <a:blip r:embed="rId17">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81607" y="8301191"/>
            <a:ext cx="4288210" cy="18400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par>
                                <p:cTn id="31" presetID="16" presetClass="entr" presetSubtype="21"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arn(inVertical)">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3A0"/>
        </a:solidFill>
        <a:effectLst/>
      </p:bgPr>
    </p:bg>
    <p:spTree>
      <p:nvGrpSpPr>
        <p:cNvPr id="1" name=""/>
        <p:cNvGrpSpPr/>
        <p:nvPr/>
      </p:nvGrpSpPr>
      <p:grpSpPr>
        <a:xfrm>
          <a:off x="0" y="0"/>
          <a:ext cx="0" cy="0"/>
          <a:chOff x="0" y="0"/>
          <a:chExt cx="0" cy="0"/>
        </a:xfrm>
      </p:grpSpPr>
      <p:grpSp>
        <p:nvGrpSpPr>
          <p:cNvPr id="2" name="Group 2"/>
          <p:cNvGrpSpPr/>
          <p:nvPr/>
        </p:nvGrpSpPr>
        <p:grpSpPr>
          <a:xfrm>
            <a:off x="177352" y="248363"/>
            <a:ext cx="5537648" cy="1202734"/>
            <a:chOff x="0" y="0"/>
            <a:chExt cx="10972800" cy="6141636"/>
          </a:xfrm>
        </p:grpSpPr>
        <p:grpSp>
          <p:nvGrpSpPr>
            <p:cNvPr id="3" name="Group 3"/>
            <p:cNvGrpSpPr/>
            <p:nvPr/>
          </p:nvGrpSpPr>
          <p:grpSpPr>
            <a:xfrm>
              <a:off x="406400" y="372651"/>
              <a:ext cx="10566400" cy="5768985"/>
              <a:chOff x="0" y="0"/>
              <a:chExt cx="6783283" cy="3703500"/>
            </a:xfrm>
          </p:grpSpPr>
          <p:sp>
            <p:nvSpPr>
              <p:cNvPr id="4" name="Freeform 4"/>
              <p:cNvSpPr/>
              <p:nvPr/>
            </p:nvSpPr>
            <p:spPr>
              <a:xfrm>
                <a:off x="31750" y="31750"/>
                <a:ext cx="6719783" cy="3640000"/>
              </a:xfrm>
              <a:custGeom>
                <a:avLst/>
                <a:gdLst/>
                <a:ahLst/>
                <a:cxnLst/>
                <a:rect l="l" t="t" r="r" b="b"/>
                <a:pathLst>
                  <a:path w="6719783" h="3640000">
                    <a:moveTo>
                      <a:pt x="6627073" y="3640000"/>
                    </a:moveTo>
                    <a:lnTo>
                      <a:pt x="92710" y="3640000"/>
                    </a:lnTo>
                    <a:cubicBezTo>
                      <a:pt x="41910" y="3640000"/>
                      <a:pt x="0" y="3598090"/>
                      <a:pt x="0" y="3547290"/>
                    </a:cubicBezTo>
                    <a:lnTo>
                      <a:pt x="0" y="92710"/>
                    </a:lnTo>
                    <a:cubicBezTo>
                      <a:pt x="0" y="41910"/>
                      <a:pt x="41910" y="0"/>
                      <a:pt x="92710" y="0"/>
                    </a:cubicBezTo>
                    <a:lnTo>
                      <a:pt x="6625803" y="0"/>
                    </a:lnTo>
                    <a:cubicBezTo>
                      <a:pt x="6676603" y="0"/>
                      <a:pt x="6718513" y="41910"/>
                      <a:pt x="6718513" y="92710"/>
                    </a:cubicBezTo>
                    <a:lnTo>
                      <a:pt x="6718513" y="3546020"/>
                    </a:lnTo>
                    <a:cubicBezTo>
                      <a:pt x="6719783" y="3598090"/>
                      <a:pt x="6677873" y="3640000"/>
                      <a:pt x="6627073" y="3640000"/>
                    </a:cubicBezTo>
                    <a:close/>
                  </a:path>
                </a:pathLst>
              </a:custGeom>
              <a:solidFill>
                <a:srgbClr val="00B0F0"/>
              </a:solidFill>
            </p:spPr>
          </p:sp>
          <p:sp>
            <p:nvSpPr>
              <p:cNvPr id="5" name="Freeform 5"/>
              <p:cNvSpPr/>
              <p:nvPr/>
            </p:nvSpPr>
            <p:spPr>
              <a:xfrm>
                <a:off x="0" y="0"/>
                <a:ext cx="6783284" cy="3703500"/>
              </a:xfrm>
              <a:custGeom>
                <a:avLst/>
                <a:gdLst/>
                <a:ahLst/>
                <a:cxnLst/>
                <a:rect l="l" t="t" r="r" b="b"/>
                <a:pathLst>
                  <a:path w="6783284" h="3703500">
                    <a:moveTo>
                      <a:pt x="6658823" y="59690"/>
                    </a:moveTo>
                    <a:cubicBezTo>
                      <a:pt x="6694383" y="59690"/>
                      <a:pt x="6723593" y="88900"/>
                      <a:pt x="6723593" y="124460"/>
                    </a:cubicBezTo>
                    <a:lnTo>
                      <a:pt x="6723593" y="3579040"/>
                    </a:lnTo>
                    <a:cubicBezTo>
                      <a:pt x="6723593" y="3614600"/>
                      <a:pt x="6694383" y="3643810"/>
                      <a:pt x="6658823" y="3643810"/>
                    </a:cubicBezTo>
                    <a:lnTo>
                      <a:pt x="124460" y="3643810"/>
                    </a:lnTo>
                    <a:cubicBezTo>
                      <a:pt x="88900" y="3643810"/>
                      <a:pt x="59690" y="3614600"/>
                      <a:pt x="59690" y="3579040"/>
                    </a:cubicBezTo>
                    <a:lnTo>
                      <a:pt x="59690" y="124460"/>
                    </a:lnTo>
                    <a:cubicBezTo>
                      <a:pt x="59690" y="88900"/>
                      <a:pt x="88900" y="59690"/>
                      <a:pt x="124460" y="59690"/>
                    </a:cubicBezTo>
                    <a:lnTo>
                      <a:pt x="6658823" y="59690"/>
                    </a:lnTo>
                    <a:moveTo>
                      <a:pt x="6658823" y="0"/>
                    </a:moveTo>
                    <a:lnTo>
                      <a:pt x="124460" y="0"/>
                    </a:lnTo>
                    <a:cubicBezTo>
                      <a:pt x="55880" y="0"/>
                      <a:pt x="0" y="55880"/>
                      <a:pt x="0" y="124460"/>
                    </a:cubicBezTo>
                    <a:lnTo>
                      <a:pt x="0" y="3579040"/>
                    </a:lnTo>
                    <a:cubicBezTo>
                      <a:pt x="0" y="3647620"/>
                      <a:pt x="55880" y="3703500"/>
                      <a:pt x="124460" y="3703500"/>
                    </a:cubicBezTo>
                    <a:lnTo>
                      <a:pt x="6658823" y="3703500"/>
                    </a:lnTo>
                    <a:cubicBezTo>
                      <a:pt x="6727403" y="3703500"/>
                      <a:pt x="6783284" y="3647620"/>
                      <a:pt x="6783284" y="3579040"/>
                    </a:cubicBezTo>
                    <a:lnTo>
                      <a:pt x="6783284" y="124460"/>
                    </a:lnTo>
                    <a:cubicBezTo>
                      <a:pt x="6783284" y="55880"/>
                      <a:pt x="6727403" y="0"/>
                      <a:pt x="6658823" y="0"/>
                    </a:cubicBezTo>
                    <a:close/>
                  </a:path>
                </a:pathLst>
              </a:custGeom>
              <a:solidFill>
                <a:srgbClr val="000000"/>
              </a:solidFill>
            </p:spPr>
          </p:sp>
        </p:grpSp>
        <p:grpSp>
          <p:nvGrpSpPr>
            <p:cNvPr id="6" name="Group 6"/>
            <p:cNvGrpSpPr/>
            <p:nvPr/>
          </p:nvGrpSpPr>
          <p:grpSpPr>
            <a:xfrm>
              <a:off x="0" y="0"/>
              <a:ext cx="10603175" cy="5759044"/>
              <a:chOff x="0" y="0"/>
              <a:chExt cx="6806891" cy="3697118"/>
            </a:xfrm>
          </p:grpSpPr>
          <p:sp>
            <p:nvSpPr>
              <p:cNvPr id="7" name="Freeform 7"/>
              <p:cNvSpPr/>
              <p:nvPr/>
            </p:nvSpPr>
            <p:spPr>
              <a:xfrm>
                <a:off x="31750" y="31750"/>
                <a:ext cx="6743391" cy="3633618"/>
              </a:xfrm>
              <a:custGeom>
                <a:avLst/>
                <a:gdLst/>
                <a:ahLst/>
                <a:cxnLst/>
                <a:rect l="l" t="t" r="r" b="b"/>
                <a:pathLst>
                  <a:path w="6743391" h="3633618">
                    <a:moveTo>
                      <a:pt x="6650682" y="3633618"/>
                    </a:moveTo>
                    <a:lnTo>
                      <a:pt x="92710" y="3633618"/>
                    </a:lnTo>
                    <a:cubicBezTo>
                      <a:pt x="41910" y="3633618"/>
                      <a:pt x="0" y="3591708"/>
                      <a:pt x="0" y="3540908"/>
                    </a:cubicBezTo>
                    <a:lnTo>
                      <a:pt x="0" y="92710"/>
                    </a:lnTo>
                    <a:cubicBezTo>
                      <a:pt x="0" y="41910"/>
                      <a:pt x="41910" y="0"/>
                      <a:pt x="92710" y="0"/>
                    </a:cubicBezTo>
                    <a:lnTo>
                      <a:pt x="6649411" y="0"/>
                    </a:lnTo>
                    <a:cubicBezTo>
                      <a:pt x="6700211" y="0"/>
                      <a:pt x="6742122" y="41910"/>
                      <a:pt x="6742122" y="92710"/>
                    </a:cubicBezTo>
                    <a:lnTo>
                      <a:pt x="6742122" y="3539637"/>
                    </a:lnTo>
                    <a:cubicBezTo>
                      <a:pt x="6743391" y="3591708"/>
                      <a:pt x="6701482" y="3633618"/>
                      <a:pt x="6650682" y="3633618"/>
                    </a:cubicBezTo>
                    <a:close/>
                  </a:path>
                </a:pathLst>
              </a:custGeom>
              <a:solidFill>
                <a:srgbClr val="FFFFFF"/>
              </a:solidFill>
            </p:spPr>
          </p:sp>
          <p:sp>
            <p:nvSpPr>
              <p:cNvPr id="8" name="Freeform 8"/>
              <p:cNvSpPr/>
              <p:nvPr/>
            </p:nvSpPr>
            <p:spPr>
              <a:xfrm>
                <a:off x="0" y="0"/>
                <a:ext cx="6806891" cy="3697118"/>
              </a:xfrm>
              <a:custGeom>
                <a:avLst/>
                <a:gdLst/>
                <a:ahLst/>
                <a:cxnLst/>
                <a:rect l="l" t="t" r="r" b="b"/>
                <a:pathLst>
                  <a:path w="6806891" h="3697118">
                    <a:moveTo>
                      <a:pt x="6682432" y="59690"/>
                    </a:moveTo>
                    <a:cubicBezTo>
                      <a:pt x="6717991" y="59690"/>
                      <a:pt x="6747201" y="88900"/>
                      <a:pt x="6747201" y="124460"/>
                    </a:cubicBezTo>
                    <a:lnTo>
                      <a:pt x="6747201" y="3572658"/>
                    </a:lnTo>
                    <a:cubicBezTo>
                      <a:pt x="6747201" y="3608218"/>
                      <a:pt x="6717991" y="3637428"/>
                      <a:pt x="6682432" y="3637428"/>
                    </a:cubicBezTo>
                    <a:lnTo>
                      <a:pt x="124460" y="3637428"/>
                    </a:lnTo>
                    <a:cubicBezTo>
                      <a:pt x="88900" y="3637428"/>
                      <a:pt x="59690" y="3608218"/>
                      <a:pt x="59690" y="3572658"/>
                    </a:cubicBezTo>
                    <a:lnTo>
                      <a:pt x="59690" y="124460"/>
                    </a:lnTo>
                    <a:cubicBezTo>
                      <a:pt x="59690" y="88900"/>
                      <a:pt x="88900" y="59690"/>
                      <a:pt x="124460" y="59690"/>
                    </a:cubicBezTo>
                    <a:lnTo>
                      <a:pt x="6682432" y="59690"/>
                    </a:lnTo>
                    <a:moveTo>
                      <a:pt x="6682432" y="0"/>
                    </a:moveTo>
                    <a:lnTo>
                      <a:pt x="124460" y="0"/>
                    </a:lnTo>
                    <a:cubicBezTo>
                      <a:pt x="55880" y="0"/>
                      <a:pt x="0" y="55880"/>
                      <a:pt x="0" y="124460"/>
                    </a:cubicBezTo>
                    <a:lnTo>
                      <a:pt x="0" y="3572658"/>
                    </a:lnTo>
                    <a:cubicBezTo>
                      <a:pt x="0" y="3641238"/>
                      <a:pt x="55880" y="3697118"/>
                      <a:pt x="124460" y="3697118"/>
                    </a:cubicBezTo>
                    <a:lnTo>
                      <a:pt x="6682432" y="3697118"/>
                    </a:lnTo>
                    <a:cubicBezTo>
                      <a:pt x="6751012" y="3697118"/>
                      <a:pt x="6806891" y="3641238"/>
                      <a:pt x="6806891" y="3572658"/>
                    </a:cubicBezTo>
                    <a:lnTo>
                      <a:pt x="6806891" y="124460"/>
                    </a:lnTo>
                    <a:cubicBezTo>
                      <a:pt x="6806891" y="55880"/>
                      <a:pt x="6751012" y="0"/>
                      <a:pt x="6682432" y="0"/>
                    </a:cubicBezTo>
                    <a:close/>
                  </a:path>
                </a:pathLst>
              </a:custGeom>
              <a:solidFill>
                <a:srgbClr val="FFFF00"/>
              </a:solidFill>
            </p:spPr>
          </p:sp>
        </p:grpSp>
      </p:grpSp>
      <p:sp>
        <p:nvSpPr>
          <p:cNvPr id="18" name="TextBox 18"/>
          <p:cNvSpPr txBox="1"/>
          <p:nvPr/>
        </p:nvSpPr>
        <p:spPr>
          <a:xfrm>
            <a:off x="-436906" y="303323"/>
            <a:ext cx="6579626" cy="948016"/>
          </a:xfrm>
          <a:prstGeom prst="rect">
            <a:avLst/>
          </a:prstGeom>
        </p:spPr>
        <p:txBody>
          <a:bodyPr lIns="0" tIns="0" rIns="0" bIns="0" rtlCol="0" anchor="t">
            <a:spAutoFit/>
          </a:bodyPr>
          <a:lstStyle/>
          <a:p>
            <a:pPr algn="ctr">
              <a:lnSpc>
                <a:spcPts val="8400"/>
              </a:lnSpc>
            </a:pPr>
            <a:r>
              <a:rPr lang="en-US" sz="4400" b="1" smtClean="0">
                <a:solidFill>
                  <a:srgbClr val="FF0000"/>
                </a:solidFill>
                <a:latin typeface="Arial" pitchFamily="34" charset="0"/>
                <a:cs typeface="Arial" pitchFamily="34" charset="0"/>
              </a:rPr>
              <a:t>KHÁM PHÁ</a:t>
            </a:r>
            <a:endParaRPr lang="en-US" sz="4400" b="1">
              <a:solidFill>
                <a:srgbClr val="FF0000"/>
              </a:solidFill>
              <a:latin typeface="Arial" pitchFamily="34" charset="0"/>
              <a:cs typeface="Arial" pitchFamily="34" charset="0"/>
            </a:endParaRPr>
          </a:p>
        </p:txBody>
      </p:sp>
      <p:sp>
        <p:nvSpPr>
          <p:cNvPr id="9" name="Rectangle 8"/>
          <p:cNvSpPr/>
          <p:nvPr/>
        </p:nvSpPr>
        <p:spPr>
          <a:xfrm>
            <a:off x="5867400" y="630187"/>
            <a:ext cx="12244249" cy="707886"/>
          </a:xfrm>
          <a:prstGeom prst="rect">
            <a:avLst/>
          </a:prstGeom>
        </p:spPr>
        <p:txBody>
          <a:bodyPr wrap="none">
            <a:spAutoFit/>
          </a:bodyPr>
          <a:lstStyle/>
          <a:p>
            <a:r>
              <a:rPr lang="fr-FR" sz="4000" b="1" u="sng" smtClean="0">
                <a:solidFill>
                  <a:srgbClr val="002060"/>
                </a:solidFill>
                <a:latin typeface="Arial" pitchFamily="34" charset="0"/>
                <a:cs typeface="Arial" pitchFamily="34" charset="0"/>
              </a:rPr>
              <a:t>HĐ 1</a:t>
            </a:r>
            <a:r>
              <a:rPr lang="fr-FR" sz="4000" b="1">
                <a:solidFill>
                  <a:srgbClr val="002060"/>
                </a:solidFill>
                <a:latin typeface="Arial" pitchFamily="34" charset="0"/>
                <a:cs typeface="Arial" pitchFamily="34" charset="0"/>
              </a:rPr>
              <a:t>: Các thế hệ trong gia đình bạn Hà và bạn An</a:t>
            </a:r>
            <a:endParaRPr lang="en-US" sz="4000">
              <a:solidFill>
                <a:srgbClr val="002060"/>
              </a:solidFill>
              <a:latin typeface="Arial" pitchFamily="34" charset="0"/>
              <a:cs typeface="Arial" pitchFamily="34" charset="0"/>
            </a:endParaRPr>
          </a:p>
        </p:txBody>
      </p:sp>
      <p:sp>
        <p:nvSpPr>
          <p:cNvPr id="10" name="Rectangle 9"/>
          <p:cNvSpPr/>
          <p:nvPr/>
        </p:nvSpPr>
        <p:spPr>
          <a:xfrm>
            <a:off x="586017" y="1600882"/>
            <a:ext cx="12255278" cy="646331"/>
          </a:xfrm>
          <a:prstGeom prst="rect">
            <a:avLst/>
          </a:prstGeom>
        </p:spPr>
        <p:txBody>
          <a:bodyPr wrap="none">
            <a:spAutoFit/>
          </a:bodyPr>
          <a:lstStyle/>
          <a:p>
            <a:r>
              <a:rPr lang="nl-NL" sz="3600" i="1">
                <a:solidFill>
                  <a:srgbClr val="002060"/>
                </a:solidFill>
                <a:latin typeface="Arial" pitchFamily="34" charset="0"/>
                <a:cs typeface="Arial" pitchFamily="34" charset="0"/>
              </a:rPr>
              <a:t>Q</a:t>
            </a:r>
            <a:r>
              <a:rPr lang="nl-NL" sz="3600" i="1" smtClean="0">
                <a:solidFill>
                  <a:srgbClr val="002060"/>
                </a:solidFill>
                <a:latin typeface="Arial" pitchFamily="34" charset="0"/>
                <a:cs typeface="Arial" pitchFamily="34" charset="0"/>
              </a:rPr>
              <a:t>uan </a:t>
            </a:r>
            <a:r>
              <a:rPr lang="nl-NL" sz="3600" i="1">
                <a:solidFill>
                  <a:srgbClr val="002060"/>
                </a:solidFill>
                <a:latin typeface="Arial" pitchFamily="34" charset="0"/>
                <a:cs typeface="Arial" pitchFamily="34" charset="0"/>
              </a:rPr>
              <a:t>sát các Hình 1, 2 SGK trang 6,7 và trả lời lời câu hỏi:</a:t>
            </a:r>
            <a:endParaRPr lang="en-US" sz="3600" i="1">
              <a:solidFill>
                <a:srgbClr val="002060"/>
              </a:solidFill>
              <a:latin typeface="Arial" pitchFamily="34" charset="0"/>
              <a:cs typeface="Arial" pitchFamily="34" charset="0"/>
            </a:endParaRPr>
          </a:p>
        </p:txBody>
      </p:sp>
      <p:pic>
        <p:nvPicPr>
          <p:cNvPr id="28" name="图片 1"/>
          <p:cNvPicPr>
            <a:picLocks noChangeAspect="1"/>
          </p:cNvPicPr>
          <p:nvPr/>
        </p:nvPicPr>
        <p:blipFill rotWithShape="1">
          <a:blip r:embed="rId3" cstate="print">
            <a:extLst>
              <a:ext uri="{28A0092B-C50C-407E-A947-70E740481C1C}">
                <a14:useLocalDpi xmlns:a14="http://schemas.microsoft.com/office/drawing/2010/main" val="0"/>
              </a:ext>
            </a:extLst>
          </a:blip>
          <a:srcRect l="32760" r="8347"/>
          <a:stretch>
            <a:fillRect/>
          </a:stretch>
        </p:blipFill>
        <p:spPr>
          <a:xfrm flipH="1">
            <a:off x="0" y="3693446"/>
            <a:ext cx="2852906" cy="6593554"/>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2906" y="4000500"/>
            <a:ext cx="7721500" cy="5848350"/>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93046" y="4000500"/>
            <a:ext cx="7299553" cy="5848350"/>
          </a:xfrm>
          <a:prstGeom prst="rect">
            <a:avLst/>
          </a:prstGeom>
        </p:spPr>
      </p:pic>
      <p:sp>
        <p:nvSpPr>
          <p:cNvPr id="15" name="Rectangle 2"/>
          <p:cNvSpPr>
            <a:spLocks noChangeArrowheads="1"/>
          </p:cNvSpPr>
          <p:nvPr/>
        </p:nvSpPr>
        <p:spPr bwMode="auto">
          <a:xfrm>
            <a:off x="551878" y="2302993"/>
            <a:ext cx="9405332"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l-NL" sz="3600" b="0" i="1" u="none" strike="noStrike" cap="none" normalizeH="0" baseline="0" smtClean="0">
                <a:ln>
                  <a:noFill/>
                </a:ln>
                <a:solidFill>
                  <a:srgbClr val="002060"/>
                </a:solidFill>
                <a:effectLst/>
                <a:latin typeface="Arial" pitchFamily="34" charset="0"/>
                <a:ea typeface="Calibri" pitchFamily="34" charset="0"/>
                <a:cs typeface="Arial" pitchFamily="34" charset="0"/>
              </a:rPr>
              <a:t>+ Gia đình bạn Hà và bạn An có mấy thế hệ?</a:t>
            </a:r>
            <a:endParaRPr kumimoji="0" lang="en-US" sz="3600" b="0" i="1" u="none" strike="noStrike" cap="none" normalizeH="0" baseline="0" smtClean="0">
              <a:ln>
                <a:noFill/>
              </a:ln>
              <a:solidFill>
                <a:srgbClr val="00206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Rectangle 16"/>
          <p:cNvSpPr/>
          <p:nvPr/>
        </p:nvSpPr>
        <p:spPr>
          <a:xfrm>
            <a:off x="551878" y="3047115"/>
            <a:ext cx="16048176" cy="646331"/>
          </a:xfrm>
          <a:prstGeom prst="rect">
            <a:avLst/>
          </a:prstGeom>
        </p:spPr>
        <p:txBody>
          <a:bodyPr wrap="none">
            <a:spAutoFit/>
          </a:bodyPr>
          <a:lstStyle/>
          <a:p>
            <a:r>
              <a:rPr lang="nl-NL" sz="3600" i="1" smtClean="0">
                <a:solidFill>
                  <a:srgbClr val="002060"/>
                </a:solidFill>
                <a:latin typeface="Arial" pitchFamily="34" charset="0"/>
                <a:cs typeface="Arial" pitchFamily="34" charset="0"/>
              </a:rPr>
              <a:t>+ Kể </a:t>
            </a:r>
            <a:r>
              <a:rPr lang="nl-NL" sz="3600" i="1">
                <a:solidFill>
                  <a:srgbClr val="002060"/>
                </a:solidFill>
                <a:latin typeface="Arial" pitchFamily="34" charset="0"/>
                <a:cs typeface="Arial" pitchFamily="34" charset="0"/>
              </a:rPr>
              <a:t>các thành viên của mỗi thế hệ trong gia đình bạn Hà và gia đình </a:t>
            </a:r>
            <a:r>
              <a:rPr lang="nl-NL" sz="3600" i="1">
                <a:solidFill>
                  <a:srgbClr val="002060"/>
                </a:solidFill>
                <a:latin typeface="Arial" pitchFamily="34" charset="0"/>
                <a:cs typeface="Arial" pitchFamily="34" charset="0"/>
              </a:rPr>
              <a:t>bạn </a:t>
            </a:r>
            <a:r>
              <a:rPr lang="nl-NL" sz="3600" i="1" smtClean="0">
                <a:solidFill>
                  <a:srgbClr val="002060"/>
                </a:solidFill>
                <a:latin typeface="Arial" pitchFamily="34" charset="0"/>
                <a:cs typeface="Arial" pitchFamily="34" charset="0"/>
              </a:rPr>
              <a:t> An</a:t>
            </a:r>
            <a:endParaRPr lang="en-US" sz="3600" i="1">
              <a:solidFill>
                <a:srgbClr val="002060"/>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arn(inVertic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
                                        <p:tgtEl>
                                          <p:spTgt spid="28"/>
                                        </p:tgtEl>
                                      </p:cBhvr>
                                    </p:animEffect>
                                  </p:childTnLst>
                                </p:cTn>
                              </p:par>
                              <p:par>
                                <p:cTn id="26" presetID="22" presetClass="entr" presetSubtype="4"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par>
                                <p:cTn id="29" presetID="2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P spid="10" grpId="0"/>
      <p:bldP spid="15"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77352" y="248363"/>
            <a:ext cx="5537648" cy="1202734"/>
            <a:chOff x="0" y="0"/>
            <a:chExt cx="10972800" cy="6141636"/>
          </a:xfrm>
        </p:grpSpPr>
        <p:grpSp>
          <p:nvGrpSpPr>
            <p:cNvPr id="3" name="Group 3"/>
            <p:cNvGrpSpPr/>
            <p:nvPr/>
          </p:nvGrpSpPr>
          <p:grpSpPr>
            <a:xfrm>
              <a:off x="406400" y="372651"/>
              <a:ext cx="10566400" cy="5768985"/>
              <a:chOff x="0" y="0"/>
              <a:chExt cx="6783283" cy="3703500"/>
            </a:xfrm>
          </p:grpSpPr>
          <p:sp>
            <p:nvSpPr>
              <p:cNvPr id="4" name="Freeform 4"/>
              <p:cNvSpPr/>
              <p:nvPr/>
            </p:nvSpPr>
            <p:spPr>
              <a:xfrm>
                <a:off x="31750" y="31750"/>
                <a:ext cx="6719783" cy="3640000"/>
              </a:xfrm>
              <a:custGeom>
                <a:avLst/>
                <a:gdLst/>
                <a:ahLst/>
                <a:cxnLst/>
                <a:rect l="l" t="t" r="r" b="b"/>
                <a:pathLst>
                  <a:path w="6719783" h="3640000">
                    <a:moveTo>
                      <a:pt x="6627073" y="3640000"/>
                    </a:moveTo>
                    <a:lnTo>
                      <a:pt x="92710" y="3640000"/>
                    </a:lnTo>
                    <a:cubicBezTo>
                      <a:pt x="41910" y="3640000"/>
                      <a:pt x="0" y="3598090"/>
                      <a:pt x="0" y="3547290"/>
                    </a:cubicBezTo>
                    <a:lnTo>
                      <a:pt x="0" y="92710"/>
                    </a:lnTo>
                    <a:cubicBezTo>
                      <a:pt x="0" y="41910"/>
                      <a:pt x="41910" y="0"/>
                      <a:pt x="92710" y="0"/>
                    </a:cubicBezTo>
                    <a:lnTo>
                      <a:pt x="6625803" y="0"/>
                    </a:lnTo>
                    <a:cubicBezTo>
                      <a:pt x="6676603" y="0"/>
                      <a:pt x="6718513" y="41910"/>
                      <a:pt x="6718513" y="92710"/>
                    </a:cubicBezTo>
                    <a:lnTo>
                      <a:pt x="6718513" y="3546020"/>
                    </a:lnTo>
                    <a:cubicBezTo>
                      <a:pt x="6719783" y="3598090"/>
                      <a:pt x="6677873" y="3640000"/>
                      <a:pt x="6627073" y="3640000"/>
                    </a:cubicBezTo>
                    <a:close/>
                  </a:path>
                </a:pathLst>
              </a:custGeom>
              <a:solidFill>
                <a:srgbClr val="00B0F0"/>
              </a:solidFill>
            </p:spPr>
          </p:sp>
          <p:sp>
            <p:nvSpPr>
              <p:cNvPr id="5" name="Freeform 5"/>
              <p:cNvSpPr/>
              <p:nvPr/>
            </p:nvSpPr>
            <p:spPr>
              <a:xfrm>
                <a:off x="0" y="0"/>
                <a:ext cx="6783284" cy="3703500"/>
              </a:xfrm>
              <a:custGeom>
                <a:avLst/>
                <a:gdLst/>
                <a:ahLst/>
                <a:cxnLst/>
                <a:rect l="l" t="t" r="r" b="b"/>
                <a:pathLst>
                  <a:path w="6783284" h="3703500">
                    <a:moveTo>
                      <a:pt x="6658823" y="59690"/>
                    </a:moveTo>
                    <a:cubicBezTo>
                      <a:pt x="6694383" y="59690"/>
                      <a:pt x="6723593" y="88900"/>
                      <a:pt x="6723593" y="124460"/>
                    </a:cubicBezTo>
                    <a:lnTo>
                      <a:pt x="6723593" y="3579040"/>
                    </a:lnTo>
                    <a:cubicBezTo>
                      <a:pt x="6723593" y="3614600"/>
                      <a:pt x="6694383" y="3643810"/>
                      <a:pt x="6658823" y="3643810"/>
                    </a:cubicBezTo>
                    <a:lnTo>
                      <a:pt x="124460" y="3643810"/>
                    </a:lnTo>
                    <a:cubicBezTo>
                      <a:pt x="88900" y="3643810"/>
                      <a:pt x="59690" y="3614600"/>
                      <a:pt x="59690" y="3579040"/>
                    </a:cubicBezTo>
                    <a:lnTo>
                      <a:pt x="59690" y="124460"/>
                    </a:lnTo>
                    <a:cubicBezTo>
                      <a:pt x="59690" y="88900"/>
                      <a:pt x="88900" y="59690"/>
                      <a:pt x="124460" y="59690"/>
                    </a:cubicBezTo>
                    <a:lnTo>
                      <a:pt x="6658823" y="59690"/>
                    </a:lnTo>
                    <a:moveTo>
                      <a:pt x="6658823" y="0"/>
                    </a:moveTo>
                    <a:lnTo>
                      <a:pt x="124460" y="0"/>
                    </a:lnTo>
                    <a:cubicBezTo>
                      <a:pt x="55880" y="0"/>
                      <a:pt x="0" y="55880"/>
                      <a:pt x="0" y="124460"/>
                    </a:cubicBezTo>
                    <a:lnTo>
                      <a:pt x="0" y="3579040"/>
                    </a:lnTo>
                    <a:cubicBezTo>
                      <a:pt x="0" y="3647620"/>
                      <a:pt x="55880" y="3703500"/>
                      <a:pt x="124460" y="3703500"/>
                    </a:cubicBezTo>
                    <a:lnTo>
                      <a:pt x="6658823" y="3703500"/>
                    </a:lnTo>
                    <a:cubicBezTo>
                      <a:pt x="6727403" y="3703500"/>
                      <a:pt x="6783284" y="3647620"/>
                      <a:pt x="6783284" y="3579040"/>
                    </a:cubicBezTo>
                    <a:lnTo>
                      <a:pt x="6783284" y="124460"/>
                    </a:lnTo>
                    <a:cubicBezTo>
                      <a:pt x="6783284" y="55880"/>
                      <a:pt x="6727403" y="0"/>
                      <a:pt x="6658823" y="0"/>
                    </a:cubicBezTo>
                    <a:close/>
                  </a:path>
                </a:pathLst>
              </a:custGeom>
              <a:solidFill>
                <a:srgbClr val="000000"/>
              </a:solidFill>
            </p:spPr>
          </p:sp>
        </p:grpSp>
        <p:grpSp>
          <p:nvGrpSpPr>
            <p:cNvPr id="6" name="Group 6"/>
            <p:cNvGrpSpPr/>
            <p:nvPr/>
          </p:nvGrpSpPr>
          <p:grpSpPr>
            <a:xfrm>
              <a:off x="0" y="0"/>
              <a:ext cx="10603175" cy="5759044"/>
              <a:chOff x="0" y="0"/>
              <a:chExt cx="6806891" cy="3697118"/>
            </a:xfrm>
          </p:grpSpPr>
          <p:sp>
            <p:nvSpPr>
              <p:cNvPr id="7" name="Freeform 7"/>
              <p:cNvSpPr/>
              <p:nvPr/>
            </p:nvSpPr>
            <p:spPr>
              <a:xfrm>
                <a:off x="31750" y="31750"/>
                <a:ext cx="6743391" cy="3633618"/>
              </a:xfrm>
              <a:custGeom>
                <a:avLst/>
                <a:gdLst/>
                <a:ahLst/>
                <a:cxnLst/>
                <a:rect l="l" t="t" r="r" b="b"/>
                <a:pathLst>
                  <a:path w="6743391" h="3633618">
                    <a:moveTo>
                      <a:pt x="6650682" y="3633618"/>
                    </a:moveTo>
                    <a:lnTo>
                      <a:pt x="92710" y="3633618"/>
                    </a:lnTo>
                    <a:cubicBezTo>
                      <a:pt x="41910" y="3633618"/>
                      <a:pt x="0" y="3591708"/>
                      <a:pt x="0" y="3540908"/>
                    </a:cubicBezTo>
                    <a:lnTo>
                      <a:pt x="0" y="92710"/>
                    </a:lnTo>
                    <a:cubicBezTo>
                      <a:pt x="0" y="41910"/>
                      <a:pt x="41910" y="0"/>
                      <a:pt x="92710" y="0"/>
                    </a:cubicBezTo>
                    <a:lnTo>
                      <a:pt x="6649411" y="0"/>
                    </a:lnTo>
                    <a:cubicBezTo>
                      <a:pt x="6700211" y="0"/>
                      <a:pt x="6742122" y="41910"/>
                      <a:pt x="6742122" y="92710"/>
                    </a:cubicBezTo>
                    <a:lnTo>
                      <a:pt x="6742122" y="3539637"/>
                    </a:lnTo>
                    <a:cubicBezTo>
                      <a:pt x="6743391" y="3591708"/>
                      <a:pt x="6701482" y="3633618"/>
                      <a:pt x="6650682" y="3633618"/>
                    </a:cubicBezTo>
                    <a:close/>
                  </a:path>
                </a:pathLst>
              </a:custGeom>
              <a:solidFill>
                <a:srgbClr val="FFFFFF"/>
              </a:solidFill>
            </p:spPr>
          </p:sp>
          <p:sp>
            <p:nvSpPr>
              <p:cNvPr id="8" name="Freeform 8"/>
              <p:cNvSpPr/>
              <p:nvPr/>
            </p:nvSpPr>
            <p:spPr>
              <a:xfrm>
                <a:off x="0" y="0"/>
                <a:ext cx="6806891" cy="3697118"/>
              </a:xfrm>
              <a:custGeom>
                <a:avLst/>
                <a:gdLst/>
                <a:ahLst/>
                <a:cxnLst/>
                <a:rect l="l" t="t" r="r" b="b"/>
                <a:pathLst>
                  <a:path w="6806891" h="3697118">
                    <a:moveTo>
                      <a:pt x="6682432" y="59690"/>
                    </a:moveTo>
                    <a:cubicBezTo>
                      <a:pt x="6717991" y="59690"/>
                      <a:pt x="6747201" y="88900"/>
                      <a:pt x="6747201" y="124460"/>
                    </a:cubicBezTo>
                    <a:lnTo>
                      <a:pt x="6747201" y="3572658"/>
                    </a:lnTo>
                    <a:cubicBezTo>
                      <a:pt x="6747201" y="3608218"/>
                      <a:pt x="6717991" y="3637428"/>
                      <a:pt x="6682432" y="3637428"/>
                    </a:cubicBezTo>
                    <a:lnTo>
                      <a:pt x="124460" y="3637428"/>
                    </a:lnTo>
                    <a:cubicBezTo>
                      <a:pt x="88900" y="3637428"/>
                      <a:pt x="59690" y="3608218"/>
                      <a:pt x="59690" y="3572658"/>
                    </a:cubicBezTo>
                    <a:lnTo>
                      <a:pt x="59690" y="124460"/>
                    </a:lnTo>
                    <a:cubicBezTo>
                      <a:pt x="59690" y="88900"/>
                      <a:pt x="88900" y="59690"/>
                      <a:pt x="124460" y="59690"/>
                    </a:cubicBezTo>
                    <a:lnTo>
                      <a:pt x="6682432" y="59690"/>
                    </a:lnTo>
                    <a:moveTo>
                      <a:pt x="6682432" y="0"/>
                    </a:moveTo>
                    <a:lnTo>
                      <a:pt x="124460" y="0"/>
                    </a:lnTo>
                    <a:cubicBezTo>
                      <a:pt x="55880" y="0"/>
                      <a:pt x="0" y="55880"/>
                      <a:pt x="0" y="124460"/>
                    </a:cubicBezTo>
                    <a:lnTo>
                      <a:pt x="0" y="3572658"/>
                    </a:lnTo>
                    <a:cubicBezTo>
                      <a:pt x="0" y="3641238"/>
                      <a:pt x="55880" y="3697118"/>
                      <a:pt x="124460" y="3697118"/>
                    </a:cubicBezTo>
                    <a:lnTo>
                      <a:pt x="6682432" y="3697118"/>
                    </a:lnTo>
                    <a:cubicBezTo>
                      <a:pt x="6751012" y="3697118"/>
                      <a:pt x="6806891" y="3641238"/>
                      <a:pt x="6806891" y="3572658"/>
                    </a:cubicBezTo>
                    <a:lnTo>
                      <a:pt x="6806891" y="124460"/>
                    </a:lnTo>
                    <a:cubicBezTo>
                      <a:pt x="6806891" y="55880"/>
                      <a:pt x="6751012" y="0"/>
                      <a:pt x="6682432" y="0"/>
                    </a:cubicBezTo>
                    <a:close/>
                  </a:path>
                </a:pathLst>
              </a:custGeom>
              <a:solidFill>
                <a:srgbClr val="FFFF00"/>
              </a:solidFill>
            </p:spPr>
          </p:sp>
        </p:grpSp>
      </p:grpSp>
      <p:sp>
        <p:nvSpPr>
          <p:cNvPr id="18" name="TextBox 18"/>
          <p:cNvSpPr txBox="1"/>
          <p:nvPr/>
        </p:nvSpPr>
        <p:spPr>
          <a:xfrm>
            <a:off x="-436906" y="303323"/>
            <a:ext cx="6579626" cy="948016"/>
          </a:xfrm>
          <a:prstGeom prst="rect">
            <a:avLst/>
          </a:prstGeom>
        </p:spPr>
        <p:txBody>
          <a:bodyPr lIns="0" tIns="0" rIns="0" bIns="0" rtlCol="0" anchor="t">
            <a:spAutoFit/>
          </a:bodyPr>
          <a:lstStyle/>
          <a:p>
            <a:pPr algn="ctr">
              <a:lnSpc>
                <a:spcPts val="8400"/>
              </a:lnSpc>
            </a:pPr>
            <a:r>
              <a:rPr lang="en-US" sz="4400" b="1" smtClean="0">
                <a:solidFill>
                  <a:srgbClr val="FF0000"/>
                </a:solidFill>
                <a:latin typeface="Arial" pitchFamily="34" charset="0"/>
                <a:cs typeface="Arial" pitchFamily="34" charset="0"/>
              </a:rPr>
              <a:t>KHÁM PHÁ</a:t>
            </a:r>
            <a:endParaRPr lang="en-US" sz="4400" b="1">
              <a:solidFill>
                <a:srgbClr val="FF0000"/>
              </a:solidFill>
              <a:latin typeface="Arial" pitchFamily="34" charset="0"/>
              <a:cs typeface="Arial" pitchFamily="34" charset="0"/>
            </a:endParaRPr>
          </a:p>
        </p:txBody>
      </p:sp>
      <p:sp>
        <p:nvSpPr>
          <p:cNvPr id="9" name="Rectangle 8"/>
          <p:cNvSpPr/>
          <p:nvPr/>
        </p:nvSpPr>
        <p:spPr>
          <a:xfrm>
            <a:off x="5867400" y="630187"/>
            <a:ext cx="12244249" cy="707886"/>
          </a:xfrm>
          <a:prstGeom prst="rect">
            <a:avLst/>
          </a:prstGeom>
        </p:spPr>
        <p:txBody>
          <a:bodyPr wrap="none">
            <a:spAutoFit/>
          </a:bodyPr>
          <a:lstStyle/>
          <a:p>
            <a:r>
              <a:rPr lang="fr-FR" sz="4000" b="1" u="sng" smtClean="0">
                <a:solidFill>
                  <a:srgbClr val="002060"/>
                </a:solidFill>
                <a:latin typeface="Arial" pitchFamily="34" charset="0"/>
                <a:cs typeface="Arial" pitchFamily="34" charset="0"/>
              </a:rPr>
              <a:t>HĐ 1</a:t>
            </a:r>
            <a:r>
              <a:rPr lang="fr-FR" sz="4000" b="1">
                <a:solidFill>
                  <a:srgbClr val="002060"/>
                </a:solidFill>
                <a:latin typeface="Arial" pitchFamily="34" charset="0"/>
                <a:cs typeface="Arial" pitchFamily="34" charset="0"/>
              </a:rPr>
              <a:t>: Các thế hệ trong gia đình bạn Hà và bạn An</a:t>
            </a:r>
            <a:endParaRPr lang="en-US" sz="4000">
              <a:solidFill>
                <a:srgbClr val="002060"/>
              </a:solidFill>
              <a:latin typeface="Arial" pitchFamily="34" charset="0"/>
              <a:cs typeface="Arial" pitchFamily="34" charset="0"/>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312" y="1790700"/>
            <a:ext cx="10084688" cy="8058150"/>
          </a:xfrm>
          <a:prstGeom prst="rect">
            <a:avLst/>
          </a:prstGeom>
        </p:spPr>
      </p:pic>
      <p:sp>
        <p:nvSpPr>
          <p:cNvPr id="12" name="Rounded Rectangle 11"/>
          <p:cNvSpPr/>
          <p:nvPr/>
        </p:nvSpPr>
        <p:spPr>
          <a:xfrm>
            <a:off x="11201400" y="2266950"/>
            <a:ext cx="6172200" cy="744855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11182350" y="2266950"/>
            <a:ext cx="6210300" cy="112395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mtClean="0">
                <a:latin typeface="Arial" pitchFamily="34" charset="0"/>
                <a:cs typeface="Arial" pitchFamily="34" charset="0"/>
              </a:rPr>
              <a:t>Gia đình bạn Hà</a:t>
            </a:r>
            <a:endParaRPr lang="en-US" sz="3600" b="1">
              <a:latin typeface="Arial" pitchFamily="34" charset="0"/>
              <a:cs typeface="Arial" pitchFamily="34" charset="0"/>
            </a:endParaRPr>
          </a:p>
        </p:txBody>
      </p:sp>
      <p:sp>
        <p:nvSpPr>
          <p:cNvPr id="16" name="TextBox 15"/>
          <p:cNvSpPr txBox="1"/>
          <p:nvPr/>
        </p:nvSpPr>
        <p:spPr>
          <a:xfrm>
            <a:off x="11309762" y="4000500"/>
            <a:ext cx="5250155" cy="1754326"/>
          </a:xfrm>
          <a:prstGeom prst="rect">
            <a:avLst/>
          </a:prstGeom>
          <a:noFill/>
        </p:spPr>
        <p:txBody>
          <a:bodyPr wrap="none" rtlCol="0">
            <a:spAutoFit/>
          </a:bodyPr>
          <a:lstStyle/>
          <a:p>
            <a:pPr marL="571500" indent="-571500">
              <a:lnSpc>
                <a:spcPct val="150000"/>
              </a:lnSpc>
              <a:buFont typeface="Wingdings" pitchFamily="2" charset="2"/>
              <a:buChar char="Ø"/>
            </a:pPr>
            <a:r>
              <a:rPr lang="en-US" sz="3600" i="1" smtClean="0">
                <a:solidFill>
                  <a:srgbClr val="FF0000"/>
                </a:solidFill>
                <a:latin typeface="Arial" pitchFamily="34" charset="0"/>
                <a:cs typeface="Arial" pitchFamily="34" charset="0"/>
              </a:rPr>
              <a:t>Gia đình bạn Hà có 2 </a:t>
            </a:r>
          </a:p>
          <a:p>
            <a:pPr>
              <a:lnSpc>
                <a:spcPct val="150000"/>
              </a:lnSpc>
            </a:pPr>
            <a:r>
              <a:rPr lang="en-US" sz="3600" i="1" smtClean="0">
                <a:solidFill>
                  <a:srgbClr val="FF0000"/>
                </a:solidFill>
                <a:latin typeface="Arial" pitchFamily="34" charset="0"/>
                <a:cs typeface="Arial" pitchFamily="34" charset="0"/>
              </a:rPr>
              <a:t>thế hệ.</a:t>
            </a:r>
            <a:endParaRPr lang="en-US" sz="3600" i="1">
              <a:solidFill>
                <a:srgbClr val="FF0000"/>
              </a:solidFill>
              <a:latin typeface="Arial" pitchFamily="34" charset="0"/>
              <a:cs typeface="Arial" pitchFamily="34" charset="0"/>
            </a:endParaRPr>
          </a:p>
        </p:txBody>
      </p:sp>
      <p:sp>
        <p:nvSpPr>
          <p:cNvPr id="21" name="TextBox 20"/>
          <p:cNvSpPr txBox="1"/>
          <p:nvPr/>
        </p:nvSpPr>
        <p:spPr>
          <a:xfrm>
            <a:off x="11462162" y="5775602"/>
            <a:ext cx="5799986" cy="3416320"/>
          </a:xfrm>
          <a:prstGeom prst="rect">
            <a:avLst/>
          </a:prstGeom>
          <a:noFill/>
        </p:spPr>
        <p:txBody>
          <a:bodyPr wrap="none" rtlCol="0">
            <a:spAutoFit/>
          </a:bodyPr>
          <a:lstStyle/>
          <a:p>
            <a:pPr marL="571500" indent="-571500">
              <a:lnSpc>
                <a:spcPct val="150000"/>
              </a:lnSpc>
              <a:buFont typeface="Wingdings" pitchFamily="2" charset="2"/>
              <a:buChar char="Ø"/>
            </a:pPr>
            <a:r>
              <a:rPr lang="en-US" sz="3600" i="1" smtClean="0">
                <a:solidFill>
                  <a:srgbClr val="FF0000"/>
                </a:solidFill>
                <a:latin typeface="Arial" pitchFamily="34" charset="0"/>
                <a:cs typeface="Arial" pitchFamily="34" charset="0"/>
              </a:rPr>
              <a:t>Thế hệ thứ nhất gồm có:</a:t>
            </a:r>
          </a:p>
          <a:p>
            <a:pPr>
              <a:lnSpc>
                <a:spcPct val="150000"/>
              </a:lnSpc>
            </a:pPr>
            <a:r>
              <a:rPr lang="en-US" sz="3600" i="1" smtClean="0">
                <a:solidFill>
                  <a:srgbClr val="FF0000"/>
                </a:solidFill>
                <a:latin typeface="Arial" pitchFamily="34" charset="0"/>
                <a:cs typeface="Arial" pitchFamily="34" charset="0"/>
              </a:rPr>
              <a:t>Bố và mẹ.</a:t>
            </a:r>
          </a:p>
          <a:p>
            <a:pPr marL="571500" indent="-571500">
              <a:lnSpc>
                <a:spcPct val="150000"/>
              </a:lnSpc>
              <a:buFont typeface="Wingdings" pitchFamily="2" charset="2"/>
              <a:buChar char="Ø"/>
            </a:pPr>
            <a:r>
              <a:rPr lang="en-US" sz="3600" i="1" smtClean="0">
                <a:solidFill>
                  <a:srgbClr val="FF0000"/>
                </a:solidFill>
                <a:latin typeface="Arial" pitchFamily="34" charset="0"/>
                <a:cs typeface="Arial" pitchFamily="34" charset="0"/>
              </a:rPr>
              <a:t>Thế hệ thứ hai gồm có: </a:t>
            </a:r>
          </a:p>
          <a:p>
            <a:pPr>
              <a:lnSpc>
                <a:spcPct val="150000"/>
              </a:lnSpc>
            </a:pPr>
            <a:r>
              <a:rPr lang="en-US" sz="3600" i="1" smtClean="0">
                <a:solidFill>
                  <a:srgbClr val="FF0000"/>
                </a:solidFill>
                <a:latin typeface="Arial" pitchFamily="34" charset="0"/>
                <a:cs typeface="Arial" pitchFamily="34" charset="0"/>
              </a:rPr>
              <a:t>Anh trai Hà và Hà</a:t>
            </a:r>
            <a:endParaRPr lang="en-US" sz="3600" i="1">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1156852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animBg="1"/>
      <p:bldP spid="16"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77352" y="248363"/>
            <a:ext cx="5537648" cy="1202734"/>
            <a:chOff x="0" y="0"/>
            <a:chExt cx="10972800" cy="6141636"/>
          </a:xfrm>
        </p:grpSpPr>
        <p:grpSp>
          <p:nvGrpSpPr>
            <p:cNvPr id="3" name="Group 3"/>
            <p:cNvGrpSpPr/>
            <p:nvPr/>
          </p:nvGrpSpPr>
          <p:grpSpPr>
            <a:xfrm>
              <a:off x="406400" y="372651"/>
              <a:ext cx="10566400" cy="5768985"/>
              <a:chOff x="0" y="0"/>
              <a:chExt cx="6783283" cy="3703500"/>
            </a:xfrm>
          </p:grpSpPr>
          <p:sp>
            <p:nvSpPr>
              <p:cNvPr id="4" name="Freeform 4"/>
              <p:cNvSpPr/>
              <p:nvPr/>
            </p:nvSpPr>
            <p:spPr>
              <a:xfrm>
                <a:off x="31750" y="31750"/>
                <a:ext cx="6719783" cy="3640000"/>
              </a:xfrm>
              <a:custGeom>
                <a:avLst/>
                <a:gdLst/>
                <a:ahLst/>
                <a:cxnLst/>
                <a:rect l="l" t="t" r="r" b="b"/>
                <a:pathLst>
                  <a:path w="6719783" h="3640000">
                    <a:moveTo>
                      <a:pt x="6627073" y="3640000"/>
                    </a:moveTo>
                    <a:lnTo>
                      <a:pt x="92710" y="3640000"/>
                    </a:lnTo>
                    <a:cubicBezTo>
                      <a:pt x="41910" y="3640000"/>
                      <a:pt x="0" y="3598090"/>
                      <a:pt x="0" y="3547290"/>
                    </a:cubicBezTo>
                    <a:lnTo>
                      <a:pt x="0" y="92710"/>
                    </a:lnTo>
                    <a:cubicBezTo>
                      <a:pt x="0" y="41910"/>
                      <a:pt x="41910" y="0"/>
                      <a:pt x="92710" y="0"/>
                    </a:cubicBezTo>
                    <a:lnTo>
                      <a:pt x="6625803" y="0"/>
                    </a:lnTo>
                    <a:cubicBezTo>
                      <a:pt x="6676603" y="0"/>
                      <a:pt x="6718513" y="41910"/>
                      <a:pt x="6718513" y="92710"/>
                    </a:cubicBezTo>
                    <a:lnTo>
                      <a:pt x="6718513" y="3546020"/>
                    </a:lnTo>
                    <a:cubicBezTo>
                      <a:pt x="6719783" y="3598090"/>
                      <a:pt x="6677873" y="3640000"/>
                      <a:pt x="6627073" y="3640000"/>
                    </a:cubicBezTo>
                    <a:close/>
                  </a:path>
                </a:pathLst>
              </a:custGeom>
              <a:solidFill>
                <a:srgbClr val="00B0F0"/>
              </a:solidFill>
            </p:spPr>
          </p:sp>
          <p:sp>
            <p:nvSpPr>
              <p:cNvPr id="5" name="Freeform 5"/>
              <p:cNvSpPr/>
              <p:nvPr/>
            </p:nvSpPr>
            <p:spPr>
              <a:xfrm>
                <a:off x="0" y="0"/>
                <a:ext cx="6783284" cy="3703500"/>
              </a:xfrm>
              <a:custGeom>
                <a:avLst/>
                <a:gdLst/>
                <a:ahLst/>
                <a:cxnLst/>
                <a:rect l="l" t="t" r="r" b="b"/>
                <a:pathLst>
                  <a:path w="6783284" h="3703500">
                    <a:moveTo>
                      <a:pt x="6658823" y="59690"/>
                    </a:moveTo>
                    <a:cubicBezTo>
                      <a:pt x="6694383" y="59690"/>
                      <a:pt x="6723593" y="88900"/>
                      <a:pt x="6723593" y="124460"/>
                    </a:cubicBezTo>
                    <a:lnTo>
                      <a:pt x="6723593" y="3579040"/>
                    </a:lnTo>
                    <a:cubicBezTo>
                      <a:pt x="6723593" y="3614600"/>
                      <a:pt x="6694383" y="3643810"/>
                      <a:pt x="6658823" y="3643810"/>
                    </a:cubicBezTo>
                    <a:lnTo>
                      <a:pt x="124460" y="3643810"/>
                    </a:lnTo>
                    <a:cubicBezTo>
                      <a:pt x="88900" y="3643810"/>
                      <a:pt x="59690" y="3614600"/>
                      <a:pt x="59690" y="3579040"/>
                    </a:cubicBezTo>
                    <a:lnTo>
                      <a:pt x="59690" y="124460"/>
                    </a:lnTo>
                    <a:cubicBezTo>
                      <a:pt x="59690" y="88900"/>
                      <a:pt x="88900" y="59690"/>
                      <a:pt x="124460" y="59690"/>
                    </a:cubicBezTo>
                    <a:lnTo>
                      <a:pt x="6658823" y="59690"/>
                    </a:lnTo>
                    <a:moveTo>
                      <a:pt x="6658823" y="0"/>
                    </a:moveTo>
                    <a:lnTo>
                      <a:pt x="124460" y="0"/>
                    </a:lnTo>
                    <a:cubicBezTo>
                      <a:pt x="55880" y="0"/>
                      <a:pt x="0" y="55880"/>
                      <a:pt x="0" y="124460"/>
                    </a:cubicBezTo>
                    <a:lnTo>
                      <a:pt x="0" y="3579040"/>
                    </a:lnTo>
                    <a:cubicBezTo>
                      <a:pt x="0" y="3647620"/>
                      <a:pt x="55880" y="3703500"/>
                      <a:pt x="124460" y="3703500"/>
                    </a:cubicBezTo>
                    <a:lnTo>
                      <a:pt x="6658823" y="3703500"/>
                    </a:lnTo>
                    <a:cubicBezTo>
                      <a:pt x="6727403" y="3703500"/>
                      <a:pt x="6783284" y="3647620"/>
                      <a:pt x="6783284" y="3579040"/>
                    </a:cubicBezTo>
                    <a:lnTo>
                      <a:pt x="6783284" y="124460"/>
                    </a:lnTo>
                    <a:cubicBezTo>
                      <a:pt x="6783284" y="55880"/>
                      <a:pt x="6727403" y="0"/>
                      <a:pt x="6658823" y="0"/>
                    </a:cubicBezTo>
                    <a:close/>
                  </a:path>
                </a:pathLst>
              </a:custGeom>
              <a:solidFill>
                <a:srgbClr val="000000"/>
              </a:solidFill>
            </p:spPr>
          </p:sp>
        </p:grpSp>
        <p:grpSp>
          <p:nvGrpSpPr>
            <p:cNvPr id="6" name="Group 6"/>
            <p:cNvGrpSpPr/>
            <p:nvPr/>
          </p:nvGrpSpPr>
          <p:grpSpPr>
            <a:xfrm>
              <a:off x="0" y="0"/>
              <a:ext cx="10603175" cy="5759044"/>
              <a:chOff x="0" y="0"/>
              <a:chExt cx="6806891" cy="3697118"/>
            </a:xfrm>
          </p:grpSpPr>
          <p:sp>
            <p:nvSpPr>
              <p:cNvPr id="7" name="Freeform 7"/>
              <p:cNvSpPr/>
              <p:nvPr/>
            </p:nvSpPr>
            <p:spPr>
              <a:xfrm>
                <a:off x="31750" y="31750"/>
                <a:ext cx="6743391" cy="3633618"/>
              </a:xfrm>
              <a:custGeom>
                <a:avLst/>
                <a:gdLst/>
                <a:ahLst/>
                <a:cxnLst/>
                <a:rect l="l" t="t" r="r" b="b"/>
                <a:pathLst>
                  <a:path w="6743391" h="3633618">
                    <a:moveTo>
                      <a:pt x="6650682" y="3633618"/>
                    </a:moveTo>
                    <a:lnTo>
                      <a:pt x="92710" y="3633618"/>
                    </a:lnTo>
                    <a:cubicBezTo>
                      <a:pt x="41910" y="3633618"/>
                      <a:pt x="0" y="3591708"/>
                      <a:pt x="0" y="3540908"/>
                    </a:cubicBezTo>
                    <a:lnTo>
                      <a:pt x="0" y="92710"/>
                    </a:lnTo>
                    <a:cubicBezTo>
                      <a:pt x="0" y="41910"/>
                      <a:pt x="41910" y="0"/>
                      <a:pt x="92710" y="0"/>
                    </a:cubicBezTo>
                    <a:lnTo>
                      <a:pt x="6649411" y="0"/>
                    </a:lnTo>
                    <a:cubicBezTo>
                      <a:pt x="6700211" y="0"/>
                      <a:pt x="6742122" y="41910"/>
                      <a:pt x="6742122" y="92710"/>
                    </a:cubicBezTo>
                    <a:lnTo>
                      <a:pt x="6742122" y="3539637"/>
                    </a:lnTo>
                    <a:cubicBezTo>
                      <a:pt x="6743391" y="3591708"/>
                      <a:pt x="6701482" y="3633618"/>
                      <a:pt x="6650682" y="3633618"/>
                    </a:cubicBezTo>
                    <a:close/>
                  </a:path>
                </a:pathLst>
              </a:custGeom>
              <a:solidFill>
                <a:srgbClr val="FFFFFF"/>
              </a:solidFill>
            </p:spPr>
          </p:sp>
          <p:sp>
            <p:nvSpPr>
              <p:cNvPr id="8" name="Freeform 8"/>
              <p:cNvSpPr/>
              <p:nvPr/>
            </p:nvSpPr>
            <p:spPr>
              <a:xfrm>
                <a:off x="0" y="0"/>
                <a:ext cx="6806891" cy="3697118"/>
              </a:xfrm>
              <a:custGeom>
                <a:avLst/>
                <a:gdLst/>
                <a:ahLst/>
                <a:cxnLst/>
                <a:rect l="l" t="t" r="r" b="b"/>
                <a:pathLst>
                  <a:path w="6806891" h="3697118">
                    <a:moveTo>
                      <a:pt x="6682432" y="59690"/>
                    </a:moveTo>
                    <a:cubicBezTo>
                      <a:pt x="6717991" y="59690"/>
                      <a:pt x="6747201" y="88900"/>
                      <a:pt x="6747201" y="124460"/>
                    </a:cubicBezTo>
                    <a:lnTo>
                      <a:pt x="6747201" y="3572658"/>
                    </a:lnTo>
                    <a:cubicBezTo>
                      <a:pt x="6747201" y="3608218"/>
                      <a:pt x="6717991" y="3637428"/>
                      <a:pt x="6682432" y="3637428"/>
                    </a:cubicBezTo>
                    <a:lnTo>
                      <a:pt x="124460" y="3637428"/>
                    </a:lnTo>
                    <a:cubicBezTo>
                      <a:pt x="88900" y="3637428"/>
                      <a:pt x="59690" y="3608218"/>
                      <a:pt x="59690" y="3572658"/>
                    </a:cubicBezTo>
                    <a:lnTo>
                      <a:pt x="59690" y="124460"/>
                    </a:lnTo>
                    <a:cubicBezTo>
                      <a:pt x="59690" y="88900"/>
                      <a:pt x="88900" y="59690"/>
                      <a:pt x="124460" y="59690"/>
                    </a:cubicBezTo>
                    <a:lnTo>
                      <a:pt x="6682432" y="59690"/>
                    </a:lnTo>
                    <a:moveTo>
                      <a:pt x="6682432" y="0"/>
                    </a:moveTo>
                    <a:lnTo>
                      <a:pt x="124460" y="0"/>
                    </a:lnTo>
                    <a:cubicBezTo>
                      <a:pt x="55880" y="0"/>
                      <a:pt x="0" y="55880"/>
                      <a:pt x="0" y="124460"/>
                    </a:cubicBezTo>
                    <a:lnTo>
                      <a:pt x="0" y="3572658"/>
                    </a:lnTo>
                    <a:cubicBezTo>
                      <a:pt x="0" y="3641238"/>
                      <a:pt x="55880" y="3697118"/>
                      <a:pt x="124460" y="3697118"/>
                    </a:cubicBezTo>
                    <a:lnTo>
                      <a:pt x="6682432" y="3697118"/>
                    </a:lnTo>
                    <a:cubicBezTo>
                      <a:pt x="6751012" y="3697118"/>
                      <a:pt x="6806891" y="3641238"/>
                      <a:pt x="6806891" y="3572658"/>
                    </a:cubicBezTo>
                    <a:lnTo>
                      <a:pt x="6806891" y="124460"/>
                    </a:lnTo>
                    <a:cubicBezTo>
                      <a:pt x="6806891" y="55880"/>
                      <a:pt x="6751012" y="0"/>
                      <a:pt x="6682432" y="0"/>
                    </a:cubicBezTo>
                    <a:close/>
                  </a:path>
                </a:pathLst>
              </a:custGeom>
              <a:solidFill>
                <a:srgbClr val="FFFF00"/>
              </a:solidFill>
            </p:spPr>
          </p:sp>
        </p:grpSp>
      </p:grpSp>
      <p:sp>
        <p:nvSpPr>
          <p:cNvPr id="18" name="TextBox 18"/>
          <p:cNvSpPr txBox="1"/>
          <p:nvPr/>
        </p:nvSpPr>
        <p:spPr>
          <a:xfrm>
            <a:off x="-436906" y="303323"/>
            <a:ext cx="6579626" cy="948016"/>
          </a:xfrm>
          <a:prstGeom prst="rect">
            <a:avLst/>
          </a:prstGeom>
        </p:spPr>
        <p:txBody>
          <a:bodyPr lIns="0" tIns="0" rIns="0" bIns="0" rtlCol="0" anchor="t">
            <a:spAutoFit/>
          </a:bodyPr>
          <a:lstStyle/>
          <a:p>
            <a:pPr algn="ctr">
              <a:lnSpc>
                <a:spcPts val="8400"/>
              </a:lnSpc>
            </a:pPr>
            <a:r>
              <a:rPr lang="en-US" sz="4400" b="1" smtClean="0">
                <a:solidFill>
                  <a:srgbClr val="FF0000"/>
                </a:solidFill>
                <a:latin typeface="Arial" pitchFamily="34" charset="0"/>
                <a:cs typeface="Arial" pitchFamily="34" charset="0"/>
              </a:rPr>
              <a:t>KHÁM PHÁ</a:t>
            </a:r>
            <a:endParaRPr lang="en-US" sz="4400" b="1">
              <a:solidFill>
                <a:srgbClr val="FF0000"/>
              </a:solidFill>
              <a:latin typeface="Arial" pitchFamily="34" charset="0"/>
              <a:cs typeface="Arial" pitchFamily="34" charset="0"/>
            </a:endParaRPr>
          </a:p>
        </p:txBody>
      </p:sp>
      <p:sp>
        <p:nvSpPr>
          <p:cNvPr id="9" name="Rectangle 8"/>
          <p:cNvSpPr/>
          <p:nvPr/>
        </p:nvSpPr>
        <p:spPr>
          <a:xfrm>
            <a:off x="5867400" y="630187"/>
            <a:ext cx="12244249" cy="707886"/>
          </a:xfrm>
          <a:prstGeom prst="rect">
            <a:avLst/>
          </a:prstGeom>
        </p:spPr>
        <p:txBody>
          <a:bodyPr wrap="none">
            <a:spAutoFit/>
          </a:bodyPr>
          <a:lstStyle/>
          <a:p>
            <a:r>
              <a:rPr lang="fr-FR" sz="4000" b="1" u="sng" smtClean="0">
                <a:solidFill>
                  <a:srgbClr val="002060"/>
                </a:solidFill>
                <a:latin typeface="Arial" pitchFamily="34" charset="0"/>
                <a:cs typeface="Arial" pitchFamily="34" charset="0"/>
              </a:rPr>
              <a:t>HĐ 1</a:t>
            </a:r>
            <a:r>
              <a:rPr lang="fr-FR" sz="4000" b="1">
                <a:solidFill>
                  <a:srgbClr val="002060"/>
                </a:solidFill>
                <a:latin typeface="Arial" pitchFamily="34" charset="0"/>
                <a:cs typeface="Arial" pitchFamily="34" charset="0"/>
              </a:rPr>
              <a:t>: Các thế hệ trong gia đình bạn Hà và bạn An</a:t>
            </a:r>
            <a:endParaRPr lang="en-US" sz="4000">
              <a:solidFill>
                <a:srgbClr val="002060"/>
              </a:solidFill>
              <a:latin typeface="Arial" pitchFamily="34" charset="0"/>
              <a:cs typeface="Arial" pitchFamily="34" charset="0"/>
            </a:endParaRPr>
          </a:p>
        </p:txBody>
      </p:sp>
      <p:sp>
        <p:nvSpPr>
          <p:cNvPr id="12" name="Rounded Rectangle 11"/>
          <p:cNvSpPr/>
          <p:nvPr/>
        </p:nvSpPr>
        <p:spPr>
          <a:xfrm>
            <a:off x="11201400" y="2266950"/>
            <a:ext cx="6172200" cy="744855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11144250" y="1953487"/>
            <a:ext cx="6229350" cy="112395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mtClean="0">
                <a:latin typeface="Arial" pitchFamily="34" charset="0"/>
                <a:cs typeface="Arial" pitchFamily="34" charset="0"/>
              </a:rPr>
              <a:t>Gia đình bạn An</a:t>
            </a:r>
            <a:endParaRPr lang="en-US" sz="3600" b="1">
              <a:latin typeface="Arial" pitchFamily="34" charset="0"/>
              <a:cs typeface="Arial" pitchFamily="34" charset="0"/>
            </a:endParaRPr>
          </a:p>
        </p:txBody>
      </p:sp>
      <p:sp>
        <p:nvSpPr>
          <p:cNvPr id="16" name="TextBox 15"/>
          <p:cNvSpPr txBox="1"/>
          <p:nvPr/>
        </p:nvSpPr>
        <p:spPr>
          <a:xfrm>
            <a:off x="11421214" y="3049724"/>
            <a:ext cx="5952386" cy="1754326"/>
          </a:xfrm>
          <a:prstGeom prst="rect">
            <a:avLst/>
          </a:prstGeom>
          <a:noFill/>
        </p:spPr>
        <p:txBody>
          <a:bodyPr wrap="square" rtlCol="0">
            <a:spAutoFit/>
          </a:bodyPr>
          <a:lstStyle/>
          <a:p>
            <a:pPr marL="571500" indent="-571500">
              <a:lnSpc>
                <a:spcPct val="150000"/>
              </a:lnSpc>
              <a:buFont typeface="Wingdings" pitchFamily="2" charset="2"/>
              <a:buChar char="Ø"/>
            </a:pPr>
            <a:r>
              <a:rPr lang="en-US" sz="3600" i="1" smtClean="0">
                <a:solidFill>
                  <a:srgbClr val="FF0000"/>
                </a:solidFill>
                <a:latin typeface="Arial" pitchFamily="34" charset="0"/>
                <a:cs typeface="Arial" pitchFamily="34" charset="0"/>
              </a:rPr>
              <a:t>Gia đình bạn An có ba </a:t>
            </a:r>
          </a:p>
          <a:p>
            <a:pPr>
              <a:lnSpc>
                <a:spcPct val="150000"/>
              </a:lnSpc>
            </a:pPr>
            <a:r>
              <a:rPr lang="en-US" sz="3600" i="1" smtClean="0">
                <a:solidFill>
                  <a:srgbClr val="FF0000"/>
                </a:solidFill>
                <a:latin typeface="Arial" pitchFamily="34" charset="0"/>
                <a:cs typeface="Arial" pitchFamily="34" charset="0"/>
              </a:rPr>
              <a:t>thế hệ.</a:t>
            </a:r>
            <a:endParaRPr lang="en-US" sz="3600" i="1">
              <a:solidFill>
                <a:srgbClr val="FF0000"/>
              </a:solidFill>
              <a:latin typeface="Arial" pitchFamily="34" charset="0"/>
              <a:cs typeface="Arial" pitchFamily="34" charset="0"/>
            </a:endParaRPr>
          </a:p>
        </p:txBody>
      </p:sp>
      <p:sp>
        <p:nvSpPr>
          <p:cNvPr id="21" name="TextBox 20"/>
          <p:cNvSpPr txBox="1"/>
          <p:nvPr/>
        </p:nvSpPr>
        <p:spPr>
          <a:xfrm>
            <a:off x="11554564" y="4610619"/>
            <a:ext cx="5799986" cy="5078313"/>
          </a:xfrm>
          <a:prstGeom prst="rect">
            <a:avLst/>
          </a:prstGeom>
          <a:noFill/>
        </p:spPr>
        <p:txBody>
          <a:bodyPr wrap="none" rtlCol="0">
            <a:spAutoFit/>
          </a:bodyPr>
          <a:lstStyle/>
          <a:p>
            <a:pPr marL="571500" indent="-571500">
              <a:lnSpc>
                <a:spcPct val="150000"/>
              </a:lnSpc>
              <a:buFont typeface="Wingdings" pitchFamily="2" charset="2"/>
              <a:buChar char="Ø"/>
            </a:pPr>
            <a:r>
              <a:rPr lang="en-US" sz="3600" i="1" smtClean="0">
                <a:solidFill>
                  <a:srgbClr val="FF0000"/>
                </a:solidFill>
                <a:latin typeface="Arial" pitchFamily="34" charset="0"/>
                <a:cs typeface="Arial" pitchFamily="34" charset="0"/>
              </a:rPr>
              <a:t>Thế hệ thứ nhất gồm có:</a:t>
            </a:r>
          </a:p>
          <a:p>
            <a:pPr>
              <a:lnSpc>
                <a:spcPct val="150000"/>
              </a:lnSpc>
            </a:pPr>
            <a:r>
              <a:rPr lang="en-US" sz="3600" i="1" smtClean="0">
                <a:solidFill>
                  <a:srgbClr val="FF0000"/>
                </a:solidFill>
                <a:latin typeface="Arial" pitchFamily="34" charset="0"/>
                <a:cs typeface="Arial" pitchFamily="34" charset="0"/>
              </a:rPr>
              <a:t>Ông và bà.</a:t>
            </a:r>
          </a:p>
          <a:p>
            <a:pPr marL="571500" indent="-571500">
              <a:lnSpc>
                <a:spcPct val="150000"/>
              </a:lnSpc>
              <a:buFont typeface="Wingdings" pitchFamily="2" charset="2"/>
              <a:buChar char="Ø"/>
            </a:pPr>
            <a:r>
              <a:rPr lang="en-US" sz="3600" i="1" smtClean="0">
                <a:solidFill>
                  <a:srgbClr val="FF0000"/>
                </a:solidFill>
                <a:latin typeface="Arial" pitchFamily="34" charset="0"/>
                <a:cs typeface="Arial" pitchFamily="34" charset="0"/>
              </a:rPr>
              <a:t>Thế hệ thứ hai gồm có: </a:t>
            </a:r>
          </a:p>
          <a:p>
            <a:pPr>
              <a:lnSpc>
                <a:spcPct val="150000"/>
              </a:lnSpc>
            </a:pPr>
            <a:r>
              <a:rPr lang="en-US" sz="3600" i="1" smtClean="0">
                <a:solidFill>
                  <a:srgbClr val="FF0000"/>
                </a:solidFill>
                <a:latin typeface="Arial" pitchFamily="34" charset="0"/>
                <a:cs typeface="Arial" pitchFamily="34" charset="0"/>
              </a:rPr>
              <a:t>Bố và mẹ</a:t>
            </a:r>
          </a:p>
          <a:p>
            <a:pPr marL="571500" indent="-571500">
              <a:lnSpc>
                <a:spcPct val="150000"/>
              </a:lnSpc>
              <a:buFont typeface="Wingdings" pitchFamily="2" charset="2"/>
              <a:buChar char="Ø"/>
            </a:pPr>
            <a:r>
              <a:rPr lang="en-US" sz="3600" i="1" smtClean="0">
                <a:solidFill>
                  <a:srgbClr val="FF0000"/>
                </a:solidFill>
                <a:latin typeface="Arial" pitchFamily="34" charset="0"/>
                <a:cs typeface="Arial" pitchFamily="34" charset="0"/>
              </a:rPr>
              <a:t>Thế hệ thứ ba gồm có: </a:t>
            </a:r>
          </a:p>
          <a:p>
            <a:pPr>
              <a:lnSpc>
                <a:spcPct val="150000"/>
              </a:lnSpc>
            </a:pPr>
            <a:r>
              <a:rPr lang="en-US" sz="3600" i="1" smtClean="0">
                <a:solidFill>
                  <a:srgbClr val="FF0000"/>
                </a:solidFill>
                <a:latin typeface="Arial" pitchFamily="34" charset="0"/>
                <a:cs typeface="Arial" pitchFamily="34" charset="0"/>
              </a:rPr>
              <a:t>Anh trai An và An</a:t>
            </a:r>
            <a:endParaRPr lang="en-US" sz="3600" i="1">
              <a:solidFill>
                <a:srgbClr val="FF0000"/>
              </a:solidFill>
              <a:latin typeface="Arial" pitchFamily="34" charset="0"/>
              <a:cs typeface="Arial" pitchFamily="34" charset="0"/>
            </a:endParaRP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350" y="1953487"/>
            <a:ext cx="10247450" cy="8027031"/>
          </a:xfrm>
          <a:prstGeom prst="rect">
            <a:avLst/>
          </a:prstGeom>
        </p:spPr>
      </p:pic>
    </p:spTree>
    <p:extLst>
      <p:ext uri="{BB962C8B-B14F-4D97-AF65-F5344CB8AC3E}">
        <p14:creationId xmlns:p14="http://schemas.microsoft.com/office/powerpoint/2010/main" val="2454112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animBg="1"/>
      <p:bldP spid="16"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FEBC7"/>
        </a:solidFill>
        <a:effectLst/>
      </p:bgPr>
    </p:bg>
    <p:spTree>
      <p:nvGrpSpPr>
        <p:cNvPr id="1" name=""/>
        <p:cNvGrpSpPr/>
        <p:nvPr/>
      </p:nvGrpSpPr>
      <p:grpSpPr>
        <a:xfrm>
          <a:off x="0" y="0"/>
          <a:ext cx="0" cy="0"/>
          <a:chOff x="0" y="0"/>
          <a:chExt cx="0" cy="0"/>
        </a:xfrm>
      </p:grpSpPr>
      <p:sp>
        <p:nvSpPr>
          <p:cNvPr id="9" name="TextBox 9"/>
          <p:cNvSpPr txBox="1"/>
          <p:nvPr/>
        </p:nvSpPr>
        <p:spPr>
          <a:xfrm>
            <a:off x="11775967" y="3200400"/>
            <a:ext cx="4066021" cy="1308050"/>
          </a:xfrm>
          <a:prstGeom prst="rect">
            <a:avLst/>
          </a:prstGeom>
        </p:spPr>
        <p:txBody>
          <a:bodyPr lIns="0" tIns="0" rIns="0" bIns="0" rtlCol="0" anchor="t">
            <a:spAutoFit/>
          </a:bodyPr>
          <a:lstStyle/>
          <a:p>
            <a:pPr algn="ctr">
              <a:lnSpc>
                <a:spcPts val="10200"/>
              </a:lnSpc>
            </a:pPr>
            <a:endParaRPr lang="en-US" sz="8500">
              <a:solidFill>
                <a:srgbClr val="000000"/>
              </a:solidFill>
              <a:latin typeface="Wedges"/>
            </a:endParaRPr>
          </a:p>
        </p:txBody>
      </p:sp>
      <p:sp>
        <p:nvSpPr>
          <p:cNvPr id="10" name="Rectangle 9"/>
          <p:cNvSpPr/>
          <p:nvPr/>
        </p:nvSpPr>
        <p:spPr>
          <a:xfrm>
            <a:off x="6498363" y="489101"/>
            <a:ext cx="10721205" cy="646331"/>
          </a:xfrm>
          <a:prstGeom prst="rect">
            <a:avLst/>
          </a:prstGeom>
        </p:spPr>
        <p:txBody>
          <a:bodyPr wrap="none">
            <a:spAutoFit/>
          </a:bodyPr>
          <a:lstStyle/>
          <a:p>
            <a:r>
              <a:rPr lang="nl-NL" sz="3600" b="1" u="sng" smtClean="0">
                <a:solidFill>
                  <a:srgbClr val="002060"/>
                </a:solidFill>
                <a:latin typeface="Arial" pitchFamily="34" charset="0"/>
                <a:cs typeface="Arial" pitchFamily="34" charset="0"/>
              </a:rPr>
              <a:t>HĐ 2</a:t>
            </a:r>
            <a:r>
              <a:rPr lang="nl-NL" sz="3600" b="1" smtClean="0">
                <a:solidFill>
                  <a:srgbClr val="002060"/>
                </a:solidFill>
                <a:latin typeface="Arial" pitchFamily="34" charset="0"/>
                <a:cs typeface="Arial" pitchFamily="34" charset="0"/>
              </a:rPr>
              <a:t>: </a:t>
            </a:r>
            <a:r>
              <a:rPr lang="nl-NL" sz="3600" b="1">
                <a:solidFill>
                  <a:srgbClr val="002060"/>
                </a:solidFill>
                <a:latin typeface="Arial" pitchFamily="34" charset="0"/>
                <a:cs typeface="Arial" pitchFamily="34" charset="0"/>
              </a:rPr>
              <a:t>Giới thiệu về các thế hệ trong gia đình em</a:t>
            </a:r>
            <a:endParaRPr lang="en-US" sz="3600">
              <a:solidFill>
                <a:srgbClr val="002060"/>
              </a:solidFill>
              <a:latin typeface="Arial" pitchFamily="34" charset="0"/>
              <a:cs typeface="Arial" pitchFamily="34" charset="0"/>
            </a:endParaRPr>
          </a:p>
        </p:txBody>
      </p:sp>
      <p:grpSp>
        <p:nvGrpSpPr>
          <p:cNvPr id="27" name="Group 2"/>
          <p:cNvGrpSpPr/>
          <p:nvPr/>
        </p:nvGrpSpPr>
        <p:grpSpPr>
          <a:xfrm>
            <a:off x="177351" y="248363"/>
            <a:ext cx="6231957" cy="1202734"/>
            <a:chOff x="0" y="0"/>
            <a:chExt cx="10972800" cy="6141636"/>
          </a:xfrm>
        </p:grpSpPr>
        <p:grpSp>
          <p:nvGrpSpPr>
            <p:cNvPr id="28" name="Group 3"/>
            <p:cNvGrpSpPr/>
            <p:nvPr/>
          </p:nvGrpSpPr>
          <p:grpSpPr>
            <a:xfrm>
              <a:off x="406400" y="372651"/>
              <a:ext cx="10566400" cy="5768985"/>
              <a:chOff x="0" y="0"/>
              <a:chExt cx="6783283" cy="3703500"/>
            </a:xfrm>
          </p:grpSpPr>
          <p:sp>
            <p:nvSpPr>
              <p:cNvPr id="32" name="Freeform 4"/>
              <p:cNvSpPr/>
              <p:nvPr/>
            </p:nvSpPr>
            <p:spPr>
              <a:xfrm>
                <a:off x="31750" y="31750"/>
                <a:ext cx="6719783" cy="3640000"/>
              </a:xfrm>
              <a:custGeom>
                <a:avLst/>
                <a:gdLst/>
                <a:ahLst/>
                <a:cxnLst/>
                <a:rect l="l" t="t" r="r" b="b"/>
                <a:pathLst>
                  <a:path w="6719783" h="3640000">
                    <a:moveTo>
                      <a:pt x="6627073" y="3640000"/>
                    </a:moveTo>
                    <a:lnTo>
                      <a:pt x="92710" y="3640000"/>
                    </a:lnTo>
                    <a:cubicBezTo>
                      <a:pt x="41910" y="3640000"/>
                      <a:pt x="0" y="3598090"/>
                      <a:pt x="0" y="3547290"/>
                    </a:cubicBezTo>
                    <a:lnTo>
                      <a:pt x="0" y="92710"/>
                    </a:lnTo>
                    <a:cubicBezTo>
                      <a:pt x="0" y="41910"/>
                      <a:pt x="41910" y="0"/>
                      <a:pt x="92710" y="0"/>
                    </a:cubicBezTo>
                    <a:lnTo>
                      <a:pt x="6625803" y="0"/>
                    </a:lnTo>
                    <a:cubicBezTo>
                      <a:pt x="6676603" y="0"/>
                      <a:pt x="6718513" y="41910"/>
                      <a:pt x="6718513" y="92710"/>
                    </a:cubicBezTo>
                    <a:lnTo>
                      <a:pt x="6718513" y="3546020"/>
                    </a:lnTo>
                    <a:cubicBezTo>
                      <a:pt x="6719783" y="3598090"/>
                      <a:pt x="6677873" y="3640000"/>
                      <a:pt x="6627073" y="3640000"/>
                    </a:cubicBezTo>
                    <a:close/>
                  </a:path>
                </a:pathLst>
              </a:custGeom>
              <a:solidFill>
                <a:srgbClr val="00B0F0"/>
              </a:solidFill>
            </p:spPr>
          </p:sp>
          <p:sp>
            <p:nvSpPr>
              <p:cNvPr id="33" name="Freeform 5"/>
              <p:cNvSpPr/>
              <p:nvPr/>
            </p:nvSpPr>
            <p:spPr>
              <a:xfrm>
                <a:off x="0" y="0"/>
                <a:ext cx="6783284" cy="3703500"/>
              </a:xfrm>
              <a:custGeom>
                <a:avLst/>
                <a:gdLst/>
                <a:ahLst/>
                <a:cxnLst/>
                <a:rect l="l" t="t" r="r" b="b"/>
                <a:pathLst>
                  <a:path w="6783284" h="3703500">
                    <a:moveTo>
                      <a:pt x="6658823" y="59690"/>
                    </a:moveTo>
                    <a:cubicBezTo>
                      <a:pt x="6694383" y="59690"/>
                      <a:pt x="6723593" y="88900"/>
                      <a:pt x="6723593" y="124460"/>
                    </a:cubicBezTo>
                    <a:lnTo>
                      <a:pt x="6723593" y="3579040"/>
                    </a:lnTo>
                    <a:cubicBezTo>
                      <a:pt x="6723593" y="3614600"/>
                      <a:pt x="6694383" y="3643810"/>
                      <a:pt x="6658823" y="3643810"/>
                    </a:cubicBezTo>
                    <a:lnTo>
                      <a:pt x="124460" y="3643810"/>
                    </a:lnTo>
                    <a:cubicBezTo>
                      <a:pt x="88900" y="3643810"/>
                      <a:pt x="59690" y="3614600"/>
                      <a:pt x="59690" y="3579040"/>
                    </a:cubicBezTo>
                    <a:lnTo>
                      <a:pt x="59690" y="124460"/>
                    </a:lnTo>
                    <a:cubicBezTo>
                      <a:pt x="59690" y="88900"/>
                      <a:pt x="88900" y="59690"/>
                      <a:pt x="124460" y="59690"/>
                    </a:cubicBezTo>
                    <a:lnTo>
                      <a:pt x="6658823" y="59690"/>
                    </a:lnTo>
                    <a:moveTo>
                      <a:pt x="6658823" y="0"/>
                    </a:moveTo>
                    <a:lnTo>
                      <a:pt x="124460" y="0"/>
                    </a:lnTo>
                    <a:cubicBezTo>
                      <a:pt x="55880" y="0"/>
                      <a:pt x="0" y="55880"/>
                      <a:pt x="0" y="124460"/>
                    </a:cubicBezTo>
                    <a:lnTo>
                      <a:pt x="0" y="3579040"/>
                    </a:lnTo>
                    <a:cubicBezTo>
                      <a:pt x="0" y="3647620"/>
                      <a:pt x="55880" y="3703500"/>
                      <a:pt x="124460" y="3703500"/>
                    </a:cubicBezTo>
                    <a:lnTo>
                      <a:pt x="6658823" y="3703500"/>
                    </a:lnTo>
                    <a:cubicBezTo>
                      <a:pt x="6727403" y="3703500"/>
                      <a:pt x="6783284" y="3647620"/>
                      <a:pt x="6783284" y="3579040"/>
                    </a:cubicBezTo>
                    <a:lnTo>
                      <a:pt x="6783284" y="124460"/>
                    </a:lnTo>
                    <a:cubicBezTo>
                      <a:pt x="6783284" y="55880"/>
                      <a:pt x="6727403" y="0"/>
                      <a:pt x="6658823" y="0"/>
                    </a:cubicBezTo>
                    <a:close/>
                  </a:path>
                </a:pathLst>
              </a:custGeom>
              <a:solidFill>
                <a:srgbClr val="000000"/>
              </a:solidFill>
            </p:spPr>
          </p:sp>
        </p:grpSp>
        <p:grpSp>
          <p:nvGrpSpPr>
            <p:cNvPr id="29" name="Group 6"/>
            <p:cNvGrpSpPr/>
            <p:nvPr/>
          </p:nvGrpSpPr>
          <p:grpSpPr>
            <a:xfrm>
              <a:off x="0" y="0"/>
              <a:ext cx="10603175" cy="5759044"/>
              <a:chOff x="0" y="0"/>
              <a:chExt cx="6806891" cy="3697118"/>
            </a:xfrm>
          </p:grpSpPr>
          <p:sp>
            <p:nvSpPr>
              <p:cNvPr id="30" name="Freeform 7"/>
              <p:cNvSpPr/>
              <p:nvPr/>
            </p:nvSpPr>
            <p:spPr>
              <a:xfrm>
                <a:off x="31750" y="31750"/>
                <a:ext cx="6743391" cy="3633618"/>
              </a:xfrm>
              <a:custGeom>
                <a:avLst/>
                <a:gdLst/>
                <a:ahLst/>
                <a:cxnLst/>
                <a:rect l="l" t="t" r="r" b="b"/>
                <a:pathLst>
                  <a:path w="6743391" h="3633618">
                    <a:moveTo>
                      <a:pt x="6650682" y="3633618"/>
                    </a:moveTo>
                    <a:lnTo>
                      <a:pt x="92710" y="3633618"/>
                    </a:lnTo>
                    <a:cubicBezTo>
                      <a:pt x="41910" y="3633618"/>
                      <a:pt x="0" y="3591708"/>
                      <a:pt x="0" y="3540908"/>
                    </a:cubicBezTo>
                    <a:lnTo>
                      <a:pt x="0" y="92710"/>
                    </a:lnTo>
                    <a:cubicBezTo>
                      <a:pt x="0" y="41910"/>
                      <a:pt x="41910" y="0"/>
                      <a:pt x="92710" y="0"/>
                    </a:cubicBezTo>
                    <a:lnTo>
                      <a:pt x="6649411" y="0"/>
                    </a:lnTo>
                    <a:cubicBezTo>
                      <a:pt x="6700211" y="0"/>
                      <a:pt x="6742122" y="41910"/>
                      <a:pt x="6742122" y="92710"/>
                    </a:cubicBezTo>
                    <a:lnTo>
                      <a:pt x="6742122" y="3539637"/>
                    </a:lnTo>
                    <a:cubicBezTo>
                      <a:pt x="6743391" y="3591708"/>
                      <a:pt x="6701482" y="3633618"/>
                      <a:pt x="6650682" y="3633618"/>
                    </a:cubicBezTo>
                    <a:close/>
                  </a:path>
                </a:pathLst>
              </a:custGeom>
              <a:solidFill>
                <a:srgbClr val="FFFFFF"/>
              </a:solidFill>
            </p:spPr>
          </p:sp>
          <p:sp>
            <p:nvSpPr>
              <p:cNvPr id="31" name="Freeform 8"/>
              <p:cNvSpPr/>
              <p:nvPr/>
            </p:nvSpPr>
            <p:spPr>
              <a:xfrm>
                <a:off x="0" y="0"/>
                <a:ext cx="6806891" cy="3697118"/>
              </a:xfrm>
              <a:custGeom>
                <a:avLst/>
                <a:gdLst/>
                <a:ahLst/>
                <a:cxnLst/>
                <a:rect l="l" t="t" r="r" b="b"/>
                <a:pathLst>
                  <a:path w="6806891" h="3697118">
                    <a:moveTo>
                      <a:pt x="6682432" y="59690"/>
                    </a:moveTo>
                    <a:cubicBezTo>
                      <a:pt x="6717991" y="59690"/>
                      <a:pt x="6747201" y="88900"/>
                      <a:pt x="6747201" y="124460"/>
                    </a:cubicBezTo>
                    <a:lnTo>
                      <a:pt x="6747201" y="3572658"/>
                    </a:lnTo>
                    <a:cubicBezTo>
                      <a:pt x="6747201" y="3608218"/>
                      <a:pt x="6717991" y="3637428"/>
                      <a:pt x="6682432" y="3637428"/>
                    </a:cubicBezTo>
                    <a:lnTo>
                      <a:pt x="124460" y="3637428"/>
                    </a:lnTo>
                    <a:cubicBezTo>
                      <a:pt x="88900" y="3637428"/>
                      <a:pt x="59690" y="3608218"/>
                      <a:pt x="59690" y="3572658"/>
                    </a:cubicBezTo>
                    <a:lnTo>
                      <a:pt x="59690" y="124460"/>
                    </a:lnTo>
                    <a:cubicBezTo>
                      <a:pt x="59690" y="88900"/>
                      <a:pt x="88900" y="59690"/>
                      <a:pt x="124460" y="59690"/>
                    </a:cubicBezTo>
                    <a:lnTo>
                      <a:pt x="6682432" y="59690"/>
                    </a:lnTo>
                    <a:moveTo>
                      <a:pt x="6682432" y="0"/>
                    </a:moveTo>
                    <a:lnTo>
                      <a:pt x="124460" y="0"/>
                    </a:lnTo>
                    <a:cubicBezTo>
                      <a:pt x="55880" y="0"/>
                      <a:pt x="0" y="55880"/>
                      <a:pt x="0" y="124460"/>
                    </a:cubicBezTo>
                    <a:lnTo>
                      <a:pt x="0" y="3572658"/>
                    </a:lnTo>
                    <a:cubicBezTo>
                      <a:pt x="0" y="3641238"/>
                      <a:pt x="55880" y="3697118"/>
                      <a:pt x="124460" y="3697118"/>
                    </a:cubicBezTo>
                    <a:lnTo>
                      <a:pt x="6682432" y="3697118"/>
                    </a:lnTo>
                    <a:cubicBezTo>
                      <a:pt x="6751012" y="3697118"/>
                      <a:pt x="6806891" y="3641238"/>
                      <a:pt x="6806891" y="3572658"/>
                    </a:cubicBezTo>
                    <a:lnTo>
                      <a:pt x="6806891" y="124460"/>
                    </a:lnTo>
                    <a:cubicBezTo>
                      <a:pt x="6806891" y="55880"/>
                      <a:pt x="6751012" y="0"/>
                      <a:pt x="6682432" y="0"/>
                    </a:cubicBezTo>
                    <a:close/>
                  </a:path>
                </a:pathLst>
              </a:custGeom>
              <a:solidFill>
                <a:srgbClr val="FFFF00"/>
              </a:solidFill>
            </p:spPr>
          </p:sp>
        </p:grpSp>
      </p:grpSp>
      <p:sp>
        <p:nvSpPr>
          <p:cNvPr id="11" name="TextBox 10"/>
          <p:cNvSpPr txBox="1"/>
          <p:nvPr/>
        </p:nvSpPr>
        <p:spPr>
          <a:xfrm>
            <a:off x="215452" y="501269"/>
            <a:ext cx="5767605" cy="646331"/>
          </a:xfrm>
          <a:prstGeom prst="rect">
            <a:avLst/>
          </a:prstGeom>
          <a:noFill/>
        </p:spPr>
        <p:txBody>
          <a:bodyPr wrap="none" rtlCol="0">
            <a:spAutoFit/>
          </a:bodyPr>
          <a:lstStyle/>
          <a:p>
            <a:r>
              <a:rPr lang="en-US" sz="3600" b="1" smtClean="0">
                <a:solidFill>
                  <a:srgbClr val="FF0000"/>
                </a:solidFill>
                <a:latin typeface="Arial" pitchFamily="34" charset="0"/>
                <a:cs typeface="Arial" pitchFamily="34" charset="0"/>
              </a:rPr>
              <a:t>LUYỆN TẬP – VẬN DỤNG</a:t>
            </a:r>
            <a:endParaRPr lang="en-US" sz="3600" b="1">
              <a:solidFill>
                <a:srgbClr val="FF0000"/>
              </a:solidFill>
              <a:latin typeface="Arial" pitchFamily="34" charset="0"/>
              <a:cs typeface="Arial" pitchFamily="34" charset="0"/>
            </a:endParaRPr>
          </a:p>
        </p:txBody>
      </p:sp>
      <p:cxnSp>
        <p:nvCxnSpPr>
          <p:cNvPr id="13" name="Straight Connector 12"/>
          <p:cNvCxnSpPr/>
          <p:nvPr/>
        </p:nvCxnSpPr>
        <p:spPr>
          <a:xfrm>
            <a:off x="9753600" y="2095500"/>
            <a:ext cx="0" cy="746760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1905000" y="1828800"/>
            <a:ext cx="5715000" cy="11430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mtClean="0">
                <a:latin typeface="Arial" pitchFamily="34" charset="0"/>
                <a:cs typeface="Arial" pitchFamily="34" charset="0"/>
              </a:rPr>
              <a:t>Hoạt động cặp đôi</a:t>
            </a:r>
            <a:endParaRPr lang="en-US" sz="4000" b="1">
              <a:latin typeface="Arial" pitchFamily="34" charset="0"/>
              <a:cs typeface="Arial" pitchFamily="34" charset="0"/>
            </a:endParaRPr>
          </a:p>
        </p:txBody>
      </p:sp>
      <p:pic>
        <p:nvPicPr>
          <p:cNvPr id="34" name="图片 8" descr="6fc417983c9675ce1b60e983870aeb8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4100" y="3048000"/>
            <a:ext cx="4876800" cy="415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838200" y="7181850"/>
            <a:ext cx="8305800" cy="291465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600" b="1" u="sng" smtClean="0">
                <a:solidFill>
                  <a:srgbClr val="002060"/>
                </a:solidFill>
                <a:latin typeface="Arial" pitchFamily="34" charset="0"/>
                <a:cs typeface="Arial" pitchFamily="34" charset="0"/>
              </a:rPr>
              <a:t>Trao đổi</a:t>
            </a:r>
            <a:r>
              <a:rPr lang="en-US" sz="3600" b="1" smtClean="0">
                <a:solidFill>
                  <a:srgbClr val="002060"/>
                </a:solidFill>
                <a:latin typeface="Arial" pitchFamily="34" charset="0"/>
                <a:cs typeface="Arial" pitchFamily="34" charset="0"/>
              </a:rPr>
              <a:t>: </a:t>
            </a:r>
            <a:r>
              <a:rPr lang="nl-NL" sz="3600">
                <a:solidFill>
                  <a:srgbClr val="002060"/>
                </a:solidFill>
                <a:latin typeface="Arial" pitchFamily="34" charset="0"/>
                <a:cs typeface="Arial" pitchFamily="34" charset="0"/>
              </a:rPr>
              <a:t>Gia </a:t>
            </a:r>
            <a:r>
              <a:rPr lang="nl-NL" sz="3600">
                <a:solidFill>
                  <a:srgbClr val="002060"/>
                </a:solidFill>
                <a:latin typeface="Arial" pitchFamily="34" charset="0"/>
                <a:cs typeface="Arial" pitchFamily="34" charset="0"/>
              </a:rPr>
              <a:t>đình </a:t>
            </a:r>
            <a:r>
              <a:rPr lang="nl-NL" sz="3600" smtClean="0">
                <a:solidFill>
                  <a:srgbClr val="002060"/>
                </a:solidFill>
                <a:latin typeface="Arial" pitchFamily="34" charset="0"/>
                <a:cs typeface="Arial" pitchFamily="34" charset="0"/>
              </a:rPr>
              <a:t>em có </a:t>
            </a:r>
            <a:r>
              <a:rPr lang="nl-NL" sz="3600">
                <a:solidFill>
                  <a:srgbClr val="002060"/>
                </a:solidFill>
                <a:latin typeface="Arial" pitchFamily="34" charset="0"/>
                <a:cs typeface="Arial" pitchFamily="34" charset="0"/>
              </a:rPr>
              <a:t>mấy thế hệ</a:t>
            </a:r>
            <a:r>
              <a:rPr lang="nl-NL" sz="3600">
                <a:solidFill>
                  <a:srgbClr val="002060"/>
                </a:solidFill>
                <a:latin typeface="Arial" pitchFamily="34" charset="0"/>
                <a:cs typeface="Arial" pitchFamily="34" charset="0"/>
              </a:rPr>
              <a:t>? </a:t>
            </a:r>
            <a:r>
              <a:rPr lang="nl-NL" sz="3600" smtClean="0">
                <a:solidFill>
                  <a:srgbClr val="002060"/>
                </a:solidFill>
                <a:latin typeface="Arial" pitchFamily="34" charset="0"/>
                <a:cs typeface="Arial" pitchFamily="34" charset="0"/>
              </a:rPr>
              <a:t>Nêu từng </a:t>
            </a:r>
            <a:r>
              <a:rPr lang="nl-NL" sz="3600">
                <a:solidFill>
                  <a:srgbClr val="002060"/>
                </a:solidFill>
                <a:latin typeface="Arial" pitchFamily="34" charset="0"/>
                <a:cs typeface="Arial" pitchFamily="34" charset="0"/>
              </a:rPr>
              <a:t>thành viên của mỗi thế hệ trong gia đình mình. </a:t>
            </a:r>
            <a:endParaRPr lang="en-US" sz="3600">
              <a:solidFill>
                <a:srgbClr val="002060"/>
              </a:solidFill>
              <a:latin typeface="Arial" pitchFamily="34" charset="0"/>
              <a:cs typeface="Arial" pitchFamily="34" charset="0"/>
            </a:endParaRPr>
          </a:p>
        </p:txBody>
      </p:sp>
      <p:sp>
        <p:nvSpPr>
          <p:cNvPr id="35" name="Rounded Rectangle 34"/>
          <p:cNvSpPr/>
          <p:nvPr/>
        </p:nvSpPr>
        <p:spPr>
          <a:xfrm>
            <a:off x="11277600" y="1828800"/>
            <a:ext cx="5715000" cy="11430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mtClean="0">
                <a:latin typeface="Arial" pitchFamily="34" charset="0"/>
                <a:cs typeface="Arial" pitchFamily="34" charset="0"/>
              </a:rPr>
              <a:t>Hoạt động cá nhân</a:t>
            </a:r>
            <a:endParaRPr lang="en-US" sz="4000" b="1">
              <a:latin typeface="Arial" pitchFamily="34" charset="0"/>
              <a:cs typeface="Arial" pitchFamily="34" charset="0"/>
            </a:endParaRPr>
          </a:p>
        </p:txBody>
      </p:sp>
      <p:sp>
        <p:nvSpPr>
          <p:cNvPr id="36" name="Rectangle 35"/>
          <p:cNvSpPr/>
          <p:nvPr/>
        </p:nvSpPr>
        <p:spPr>
          <a:xfrm>
            <a:off x="10210800" y="7124700"/>
            <a:ext cx="7848600" cy="291465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nl-NL" sz="3600" smtClean="0">
                <a:solidFill>
                  <a:srgbClr val="002060"/>
                </a:solidFill>
                <a:latin typeface="Arial" pitchFamily="34" charset="0"/>
                <a:cs typeface="Arial" pitchFamily="34" charset="0"/>
              </a:rPr>
              <a:t>Vẽ</a:t>
            </a:r>
            <a:r>
              <a:rPr lang="nl-NL" sz="3600">
                <a:solidFill>
                  <a:srgbClr val="002060"/>
                </a:solidFill>
                <a:latin typeface="Arial" pitchFamily="34" charset="0"/>
                <a:cs typeface="Arial" pitchFamily="34" charset="0"/>
              </a:rPr>
              <a:t>, viết hoặc cắt dán sơ đồ các thế hệ trong gia đình mình vào giấy </a:t>
            </a:r>
            <a:r>
              <a:rPr lang="nl-NL" sz="3600">
                <a:solidFill>
                  <a:srgbClr val="002060"/>
                </a:solidFill>
                <a:latin typeface="Arial" pitchFamily="34" charset="0"/>
                <a:cs typeface="Arial" pitchFamily="34" charset="0"/>
              </a:rPr>
              <a:t>A4 </a:t>
            </a:r>
            <a:r>
              <a:rPr lang="nl-NL" sz="3600" smtClean="0">
                <a:solidFill>
                  <a:srgbClr val="002060"/>
                </a:solidFill>
                <a:latin typeface="Arial" pitchFamily="34" charset="0"/>
                <a:cs typeface="Arial" pitchFamily="34" charset="0"/>
              </a:rPr>
              <a:t>và </a:t>
            </a:r>
            <a:r>
              <a:rPr lang="nl-NL" sz="3600">
                <a:solidFill>
                  <a:srgbClr val="002060"/>
                </a:solidFill>
                <a:latin typeface="Arial" pitchFamily="34" charset="0"/>
                <a:cs typeface="Arial" pitchFamily="34" charset="0"/>
              </a:rPr>
              <a:t>chia sẻ với bạn bên cạnh. </a:t>
            </a:r>
            <a:endParaRPr lang="en-US" sz="3600">
              <a:solidFill>
                <a:srgbClr val="002060"/>
              </a:solidFill>
              <a:latin typeface="Arial" pitchFamily="34" charset="0"/>
              <a:cs typeface="Arial" pitchFamily="34" charset="0"/>
            </a:endParaRPr>
          </a:p>
        </p:txBody>
      </p:sp>
      <p:pic>
        <p:nvPicPr>
          <p:cNvPr id="37" name="Picture 2" descr="Trẻ Em, Học Tập, Học Bài, Giáo Dục, Tải hình PNG 91 - Free.Vector6.com">
            <a:extLst>
              <a:ext uri="{FF2B5EF4-FFF2-40B4-BE49-F238E27FC236}">
                <a16:creationId xmlns:a16="http://schemas.microsoft.com/office/drawing/2014/main" xmlns="" id="{AEED9C7D-745D-4B99-81F5-3A907F089F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8015" y="3200400"/>
            <a:ext cx="4709181" cy="37619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par>
                                <p:cTn id="21" presetID="16" presetClass="entr" presetSubtype="21"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barn(inVertical)">
                                      <p:cBhvr>
                                        <p:cTn id="23" dur="500"/>
                                        <p:tgtEl>
                                          <p:spTgt spid="3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arn(inVertical)">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80">
                                          <p:stCondLst>
                                            <p:cond delay="0"/>
                                          </p:stCondLst>
                                        </p:cTn>
                                        <p:tgtEl>
                                          <p:spTgt spid="13"/>
                                        </p:tgtEl>
                                      </p:cBhvr>
                                    </p:animEffect>
                                    <p:anim calcmode="lin" valueType="num">
                                      <p:cBhvr>
                                        <p:cTn id="3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7" dur="26">
                                          <p:stCondLst>
                                            <p:cond delay="650"/>
                                          </p:stCondLst>
                                        </p:cTn>
                                        <p:tgtEl>
                                          <p:spTgt spid="13"/>
                                        </p:tgtEl>
                                      </p:cBhvr>
                                      <p:to x="100000" y="60000"/>
                                    </p:animScale>
                                    <p:animScale>
                                      <p:cBhvr>
                                        <p:cTn id="38" dur="166" decel="50000">
                                          <p:stCondLst>
                                            <p:cond delay="676"/>
                                          </p:stCondLst>
                                        </p:cTn>
                                        <p:tgtEl>
                                          <p:spTgt spid="13"/>
                                        </p:tgtEl>
                                      </p:cBhvr>
                                      <p:to x="100000" y="100000"/>
                                    </p:animScale>
                                    <p:animScale>
                                      <p:cBhvr>
                                        <p:cTn id="39" dur="26">
                                          <p:stCondLst>
                                            <p:cond delay="1312"/>
                                          </p:stCondLst>
                                        </p:cTn>
                                        <p:tgtEl>
                                          <p:spTgt spid="13"/>
                                        </p:tgtEl>
                                      </p:cBhvr>
                                      <p:to x="100000" y="80000"/>
                                    </p:animScale>
                                    <p:animScale>
                                      <p:cBhvr>
                                        <p:cTn id="40" dur="166" decel="50000">
                                          <p:stCondLst>
                                            <p:cond delay="1338"/>
                                          </p:stCondLst>
                                        </p:cTn>
                                        <p:tgtEl>
                                          <p:spTgt spid="13"/>
                                        </p:tgtEl>
                                      </p:cBhvr>
                                      <p:to x="100000" y="100000"/>
                                    </p:animScale>
                                    <p:animScale>
                                      <p:cBhvr>
                                        <p:cTn id="41" dur="26">
                                          <p:stCondLst>
                                            <p:cond delay="1642"/>
                                          </p:stCondLst>
                                        </p:cTn>
                                        <p:tgtEl>
                                          <p:spTgt spid="13"/>
                                        </p:tgtEl>
                                      </p:cBhvr>
                                      <p:to x="100000" y="90000"/>
                                    </p:animScale>
                                    <p:animScale>
                                      <p:cBhvr>
                                        <p:cTn id="42" dur="166" decel="50000">
                                          <p:stCondLst>
                                            <p:cond delay="1668"/>
                                          </p:stCondLst>
                                        </p:cTn>
                                        <p:tgtEl>
                                          <p:spTgt spid="13"/>
                                        </p:tgtEl>
                                      </p:cBhvr>
                                      <p:to x="100000" y="100000"/>
                                    </p:animScale>
                                    <p:animScale>
                                      <p:cBhvr>
                                        <p:cTn id="43" dur="26">
                                          <p:stCondLst>
                                            <p:cond delay="1808"/>
                                          </p:stCondLst>
                                        </p:cTn>
                                        <p:tgtEl>
                                          <p:spTgt spid="13"/>
                                        </p:tgtEl>
                                      </p:cBhvr>
                                      <p:to x="100000" y="95000"/>
                                    </p:animScale>
                                    <p:animScale>
                                      <p:cBhvr>
                                        <p:cTn id="44" dur="166" decel="50000">
                                          <p:stCondLst>
                                            <p:cond delay="1834"/>
                                          </p:stCondLst>
                                        </p:cTn>
                                        <p:tgtEl>
                                          <p:spTgt spid="13"/>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barn(inVertical)">
                                      <p:cBhvr>
                                        <p:cTn id="49" dur="500"/>
                                        <p:tgtEl>
                                          <p:spTgt spid="35"/>
                                        </p:tgtEl>
                                      </p:cBhvr>
                                    </p:animEffect>
                                  </p:childTnLst>
                                </p:cTn>
                              </p:par>
                              <p:par>
                                <p:cTn id="50" presetID="16" presetClass="entr" presetSubtype="21" fill="hold"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barn(inVertical)">
                                      <p:cBhvr>
                                        <p:cTn id="52" dur="500"/>
                                        <p:tgtEl>
                                          <p:spTgt spid="37"/>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barn(inVertical)">
                                      <p:cBhvr>
                                        <p:cTn id="5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animBg="1"/>
      <p:bldP spid="15" grpId="0" animBg="1"/>
      <p:bldP spid="35" grpId="0" animBg="1"/>
      <p:bldP spid="3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AE7F1"/>
        </a:solidFill>
        <a:effectLst/>
      </p:bgPr>
    </p:bg>
    <p:spTree>
      <p:nvGrpSpPr>
        <p:cNvPr id="1" name=""/>
        <p:cNvGrpSpPr/>
        <p:nvPr/>
      </p:nvGrpSpPr>
      <p:grpSpPr>
        <a:xfrm>
          <a:off x="0" y="0"/>
          <a:ext cx="0" cy="0"/>
          <a:chOff x="0" y="0"/>
          <a:chExt cx="0" cy="0"/>
        </a:xfrm>
      </p:grpSpPr>
      <p:grpSp>
        <p:nvGrpSpPr>
          <p:cNvPr id="2" name="Group 2"/>
          <p:cNvGrpSpPr/>
          <p:nvPr/>
        </p:nvGrpSpPr>
        <p:grpSpPr>
          <a:xfrm>
            <a:off x="1143000" y="1056501"/>
            <a:ext cx="15087600" cy="8389848"/>
            <a:chOff x="0" y="0"/>
            <a:chExt cx="14512418" cy="11186464"/>
          </a:xfrm>
        </p:grpSpPr>
        <p:grpSp>
          <p:nvGrpSpPr>
            <p:cNvPr id="3" name="Group 3"/>
            <p:cNvGrpSpPr/>
            <p:nvPr/>
          </p:nvGrpSpPr>
          <p:grpSpPr>
            <a:xfrm>
              <a:off x="381000" y="413679"/>
              <a:ext cx="14131418" cy="10772785"/>
              <a:chOff x="0" y="0"/>
              <a:chExt cx="9071908" cy="6915776"/>
            </a:xfrm>
          </p:grpSpPr>
          <p:sp>
            <p:nvSpPr>
              <p:cNvPr id="4" name="Freeform 4"/>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solidFill>
                <a:srgbClr val="FFFF00"/>
              </a:solidFill>
            </p:spPr>
          </p:sp>
          <p:sp>
            <p:nvSpPr>
              <p:cNvPr id="5" name="Freeform 5"/>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solidFill>
                <a:srgbClr val="000000"/>
              </a:solidFill>
            </p:spPr>
          </p:sp>
        </p:grpSp>
        <p:grpSp>
          <p:nvGrpSpPr>
            <p:cNvPr id="6" name="Group 6"/>
            <p:cNvGrpSpPr/>
            <p:nvPr/>
          </p:nvGrpSpPr>
          <p:grpSpPr>
            <a:xfrm>
              <a:off x="0" y="0"/>
              <a:ext cx="14131418" cy="10772785"/>
              <a:chOff x="0" y="0"/>
              <a:chExt cx="9071908" cy="6915776"/>
            </a:xfrm>
          </p:grpSpPr>
          <p:sp>
            <p:nvSpPr>
              <p:cNvPr id="7" name="Freeform 7"/>
              <p:cNvSpPr/>
              <p:nvPr/>
            </p:nvSpPr>
            <p:spPr>
              <a:xfrm>
                <a:off x="31750" y="31750"/>
                <a:ext cx="9008408" cy="6852276"/>
              </a:xfrm>
              <a:custGeom>
                <a:avLst/>
                <a:gdLst/>
                <a:ahLst/>
                <a:cxnLst/>
                <a:rect l="l" t="t" r="r" b="b"/>
                <a:pathLst>
                  <a:path w="9008408" h="6852276">
                    <a:moveTo>
                      <a:pt x="8915698" y="6852276"/>
                    </a:moveTo>
                    <a:lnTo>
                      <a:pt x="92710" y="6852276"/>
                    </a:lnTo>
                    <a:cubicBezTo>
                      <a:pt x="41910" y="6852276"/>
                      <a:pt x="0" y="6810366"/>
                      <a:pt x="0" y="6759566"/>
                    </a:cubicBezTo>
                    <a:lnTo>
                      <a:pt x="0" y="92710"/>
                    </a:lnTo>
                    <a:cubicBezTo>
                      <a:pt x="0" y="41910"/>
                      <a:pt x="41910" y="0"/>
                      <a:pt x="92710" y="0"/>
                    </a:cubicBezTo>
                    <a:lnTo>
                      <a:pt x="8914428" y="0"/>
                    </a:lnTo>
                    <a:cubicBezTo>
                      <a:pt x="8965228" y="0"/>
                      <a:pt x="9007139" y="41910"/>
                      <a:pt x="9007139" y="92710"/>
                    </a:cubicBezTo>
                    <a:lnTo>
                      <a:pt x="9007139" y="6758296"/>
                    </a:lnTo>
                    <a:cubicBezTo>
                      <a:pt x="9008408" y="6810366"/>
                      <a:pt x="8966498" y="6852276"/>
                      <a:pt x="8915698" y="6852276"/>
                    </a:cubicBezTo>
                    <a:close/>
                  </a:path>
                </a:pathLst>
              </a:custGeom>
              <a:solidFill>
                <a:schemeClr val="accent2">
                  <a:lumMod val="20000"/>
                  <a:lumOff val="80000"/>
                </a:schemeClr>
              </a:solidFill>
              <a:ln>
                <a:noFill/>
              </a:ln>
            </p:spPr>
          </p:sp>
          <p:sp>
            <p:nvSpPr>
              <p:cNvPr id="8" name="Freeform 8"/>
              <p:cNvSpPr/>
              <p:nvPr/>
            </p:nvSpPr>
            <p:spPr>
              <a:xfrm>
                <a:off x="0" y="0"/>
                <a:ext cx="9071908" cy="6915776"/>
              </a:xfrm>
              <a:custGeom>
                <a:avLst/>
                <a:gdLst/>
                <a:ahLst/>
                <a:cxnLst/>
                <a:rect l="l" t="t" r="r" b="b"/>
                <a:pathLst>
                  <a:path w="9071908" h="6915776">
                    <a:moveTo>
                      <a:pt x="8947448" y="59690"/>
                    </a:moveTo>
                    <a:cubicBezTo>
                      <a:pt x="8983008" y="59690"/>
                      <a:pt x="9012218" y="88900"/>
                      <a:pt x="9012218" y="124460"/>
                    </a:cubicBezTo>
                    <a:lnTo>
                      <a:pt x="9012218" y="6791316"/>
                    </a:lnTo>
                    <a:cubicBezTo>
                      <a:pt x="9012218" y="6826876"/>
                      <a:pt x="8983008" y="6856085"/>
                      <a:pt x="8947448" y="6856085"/>
                    </a:cubicBezTo>
                    <a:lnTo>
                      <a:pt x="124460" y="6856085"/>
                    </a:lnTo>
                    <a:cubicBezTo>
                      <a:pt x="88900" y="6856085"/>
                      <a:pt x="59690" y="6826876"/>
                      <a:pt x="59690" y="6791316"/>
                    </a:cubicBezTo>
                    <a:lnTo>
                      <a:pt x="59690" y="124460"/>
                    </a:lnTo>
                    <a:cubicBezTo>
                      <a:pt x="59690" y="88900"/>
                      <a:pt x="88900" y="59690"/>
                      <a:pt x="124460" y="59690"/>
                    </a:cubicBezTo>
                    <a:lnTo>
                      <a:pt x="8947448" y="59690"/>
                    </a:lnTo>
                    <a:moveTo>
                      <a:pt x="8947448" y="0"/>
                    </a:moveTo>
                    <a:lnTo>
                      <a:pt x="124460" y="0"/>
                    </a:lnTo>
                    <a:cubicBezTo>
                      <a:pt x="55880" y="0"/>
                      <a:pt x="0" y="55880"/>
                      <a:pt x="0" y="124460"/>
                    </a:cubicBezTo>
                    <a:lnTo>
                      <a:pt x="0" y="6791316"/>
                    </a:lnTo>
                    <a:cubicBezTo>
                      <a:pt x="0" y="6859896"/>
                      <a:pt x="55880" y="6915776"/>
                      <a:pt x="124460" y="6915776"/>
                    </a:cubicBezTo>
                    <a:lnTo>
                      <a:pt x="8947448" y="6915776"/>
                    </a:lnTo>
                    <a:cubicBezTo>
                      <a:pt x="9016028" y="6915776"/>
                      <a:pt x="9071908" y="6859896"/>
                      <a:pt x="9071908" y="6791316"/>
                    </a:cubicBezTo>
                    <a:lnTo>
                      <a:pt x="9071908" y="124460"/>
                    </a:lnTo>
                    <a:cubicBezTo>
                      <a:pt x="9071908" y="55880"/>
                      <a:pt x="9016028" y="0"/>
                      <a:pt x="8947448" y="0"/>
                    </a:cubicBezTo>
                    <a:close/>
                  </a:path>
                </a:pathLst>
              </a:custGeom>
              <a:solidFill>
                <a:srgbClr val="000000"/>
              </a:solidFill>
              <a:ln>
                <a:noFill/>
              </a:ln>
            </p:spPr>
            <p:txBody>
              <a:bodyPr/>
              <a:lstStyle/>
              <a:p>
                <a:r>
                  <a:rPr lang="en-US" smtClean="0"/>
                  <a:t>\</a:t>
                </a:r>
                <a:endParaRPr lang="en-US"/>
              </a:p>
            </p:txBody>
          </p:sp>
        </p:grpSp>
      </p:grpSp>
      <p:sp>
        <p:nvSpPr>
          <p:cNvPr id="14" name="Cloud Callout 13"/>
          <p:cNvSpPr/>
          <p:nvPr/>
        </p:nvSpPr>
        <p:spPr>
          <a:xfrm>
            <a:off x="1213468" y="1403853"/>
            <a:ext cx="6330333" cy="5599154"/>
          </a:xfrm>
          <a:prstGeom prst="cloudCallou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nl-NL" sz="3600">
                <a:latin typeface="Arial" pitchFamily="34" charset="0"/>
                <a:cs typeface="Arial" pitchFamily="34" charset="0"/>
              </a:rPr>
              <a:t>Em hãy cho biết gia đình có bốn thế hệ gồm những ai và xưng hô với nhau như thế nào?</a:t>
            </a:r>
            <a:endParaRPr lang="en-US" sz="3600">
              <a:latin typeface="Arial" pitchFamily="34" charset="0"/>
              <a:cs typeface="Arial" pitchFamily="34" charset="0"/>
            </a:endParaRPr>
          </a:p>
        </p:txBody>
      </p:sp>
      <p:pic>
        <p:nvPicPr>
          <p:cNvPr id="23"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15638973" y="3719014"/>
            <a:ext cx="2649027" cy="6567986"/>
          </a:xfrm>
          <a:prstGeom prst="rect">
            <a:avLst/>
          </a:prstGeom>
        </p:spPr>
      </p:pic>
      <p:pic>
        <p:nvPicPr>
          <p:cNvPr id="20" name="Picture 1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543801" y="1366760"/>
            <a:ext cx="8095172" cy="75867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par>
                                <p:cTn id="20" presetID="16" presetClass="entr" presetSubtype="21"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arn(inVertical)">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530</TotalTime>
  <Words>728</Words>
  <Application>Microsoft Office PowerPoint</Application>
  <PresentationFormat>Custom</PresentationFormat>
  <Paragraphs>85</Paragraphs>
  <Slides>19</Slides>
  <Notes>3</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Wingdings</vt:lpstr>
      <vt:lpstr>Wedges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Hoai Ham Hap</dc:creator>
  <cp:lastModifiedBy>HDLAPTOP</cp:lastModifiedBy>
  <cp:revision>25</cp:revision>
  <dcterms:created xsi:type="dcterms:W3CDTF">2006-08-16T00:00:00Z</dcterms:created>
  <dcterms:modified xsi:type="dcterms:W3CDTF">2021-08-24T03:18:06Z</dcterms:modified>
  <dc:identifier>DAEns_rV0rI</dc:identifier>
</cp:coreProperties>
</file>