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72" r:id="rId2"/>
    <p:sldId id="273" r:id="rId3"/>
    <p:sldId id="274" r:id="rId4"/>
    <p:sldId id="276" r:id="rId5"/>
    <p:sldId id="285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77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0" r:id="rId29"/>
  </p:sldIdLst>
  <p:sldSz cx="18288000" cy="10287000"/>
  <p:notesSz cx="6858000" cy="9144000"/>
  <p:embeddedFontLst>
    <p:embeddedFont>
      <p:font typeface="Calibri" pitchFamily="3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99FF99"/>
    <a:srgbClr val="99CCFF"/>
    <a:srgbClr val="FFFF99"/>
    <a:srgbClr val="FFFFCC"/>
    <a:srgbClr val="00FF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22" autoAdjust="0"/>
  </p:normalViewPr>
  <p:slideViewPr>
    <p:cSldViewPr>
      <p:cViewPr varScale="1">
        <p:scale>
          <a:sx n="46" d="100"/>
          <a:sy n="46" d="100"/>
        </p:scale>
        <p:origin x="-72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05BA8E-F414-4F6F-BBFF-F094DB25F037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D6C43-F7D0-461F-9BBA-8FBAAD199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541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D6C43-F7D0-461F-9BBA-8FBAAD199B3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60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22.png"/><Relationship Id="rId3" Type="http://schemas.openxmlformats.org/officeDocument/2006/relationships/image" Target="../media/image18.png"/><Relationship Id="rId17" Type="http://schemas.openxmlformats.org/officeDocument/2006/relationships/image" Target="../media/image21.png"/><Relationship Id="rId12" Type="http://schemas.openxmlformats.org/officeDocument/2006/relationships/image" Target="../media/image39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19.png"/><Relationship Id="rId14" Type="http://schemas.openxmlformats.org/officeDocument/2006/relationships/image" Target="../media/image41.svg"/><Relationship Id="rId9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3.png"/><Relationship Id="rId7" Type="http://schemas.openxmlformats.org/officeDocument/2006/relationships/image" Target="../media/image6.svg"/><Relationship Id="rId12" Type="http://schemas.openxmlformats.org/officeDocument/2006/relationships/image" Target="../media/image39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10" Type="http://schemas.openxmlformats.org/officeDocument/2006/relationships/image" Target="../media/image21.png"/><Relationship Id="rId4" Type="http://schemas.openxmlformats.org/officeDocument/2006/relationships/image" Target="../media/image24.png"/><Relationship Id="rId9" Type="http://schemas.openxmlformats.org/officeDocument/2006/relationships/image" Target="../media/image34.sv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svg"/><Relationship Id="rId3" Type="http://schemas.openxmlformats.org/officeDocument/2006/relationships/image" Target="../media/image8.png"/><Relationship Id="rId12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4.svg"/><Relationship Id="rId15" Type="http://schemas.openxmlformats.org/officeDocument/2006/relationships/image" Target="../media/image28.svg"/><Relationship Id="rId4" Type="http://schemas.openxmlformats.org/officeDocument/2006/relationships/image" Target="../media/image9.png"/><Relationship Id="rId1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7" Type="http://schemas.openxmlformats.org/officeDocument/2006/relationships/image" Target="../media/image21.png"/><Relationship Id="rId12" Type="http://schemas.openxmlformats.org/officeDocument/2006/relationships/image" Target="../media/image39.svg"/><Relationship Id="rId2" Type="http://schemas.openxmlformats.org/officeDocument/2006/relationships/image" Target="../media/image18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19.png"/><Relationship Id="rId14" Type="http://schemas.openxmlformats.org/officeDocument/2006/relationships/image" Target="../media/image41.svg"/><Relationship Id="rId9" Type="http://schemas.openxmlformats.org/officeDocument/2006/relationships/image" Target="../media/image22.sv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svg"/><Relationship Id="rId3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15" Type="http://schemas.openxmlformats.org/officeDocument/2006/relationships/image" Target="../media/image28.svg"/><Relationship Id="rId10" Type="http://schemas.openxmlformats.org/officeDocument/2006/relationships/image" Target="../media/image10.png"/><Relationship Id="rId4" Type="http://schemas.openxmlformats.org/officeDocument/2006/relationships/image" Target="../media/image2.svg"/><Relationship Id="rId9" Type="http://schemas.openxmlformats.org/officeDocument/2006/relationships/image" Target="../media/image8.svg"/><Relationship Id="rId1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svg"/><Relationship Id="rId3" Type="http://schemas.openxmlformats.org/officeDocument/2006/relationships/image" Target="../media/image8.png"/><Relationship Id="rId12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4.svg"/><Relationship Id="rId15" Type="http://schemas.openxmlformats.org/officeDocument/2006/relationships/image" Target="../media/image28.svg"/><Relationship Id="rId4" Type="http://schemas.openxmlformats.org/officeDocument/2006/relationships/image" Target="../media/image9.pn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6.svg"/><Relationship Id="rId3" Type="http://schemas.openxmlformats.org/officeDocument/2006/relationships/image" Target="../media/image13.png"/><Relationship Id="rId7" Type="http://schemas.openxmlformats.org/officeDocument/2006/relationships/image" Target="../media/image7.svg"/><Relationship Id="rId12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4.sv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svg"/><Relationship Id="rId3" Type="http://schemas.openxmlformats.org/officeDocument/2006/relationships/image" Target="../media/image14.png"/><Relationship Id="rId12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4.sv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00200" y="509533"/>
            <a:ext cx="14706600" cy="109585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70420" y="1416902"/>
            <a:ext cx="133661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Chào mừng các em đến với tiết học hôm nay</a:t>
            </a:r>
            <a:endParaRPr lang="en-US" sz="48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4600" y="2960757"/>
            <a:ext cx="6423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TỰ NHIÊN VÀ XÃ HỘI 2</a:t>
            </a:r>
            <a:endParaRPr lang="en-US" sz="4400" b="1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44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1294" y="0"/>
            <a:ext cx="4286250" cy="428625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2241233" y="726218"/>
            <a:ext cx="11760518" cy="241173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vi-VN" sz="4000"/>
              <a:t>Nghề gì bạn với vữa, vôi</a:t>
            </a:r>
            <a:br>
              <a:rPr lang="vi-VN" sz="4000"/>
            </a:br>
            <a:r>
              <a:rPr lang="vi-VN" sz="4000"/>
              <a:t>Xây nhà cao đẹp, bạn tôi đều cần </a:t>
            </a:r>
            <a:r>
              <a:rPr lang="vi-VN" sz="4000" smtClean="0"/>
              <a:t>?</a:t>
            </a:r>
            <a:endParaRPr lang="en-US" sz="40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6" y="2404622"/>
            <a:ext cx="2401059" cy="2411730"/>
          </a:xfrm>
          <a:prstGeom prst="rect">
            <a:avLst/>
          </a:prstGeom>
        </p:spPr>
      </p:pic>
      <p:sp>
        <p:nvSpPr>
          <p:cNvPr id="3" name="Snip and Round Single Corner Rectangle 2"/>
          <p:cNvSpPr/>
          <p:nvPr/>
        </p:nvSpPr>
        <p:spPr>
          <a:xfrm>
            <a:off x="-685800" y="6629400"/>
            <a:ext cx="19659600" cy="3657600"/>
          </a:xfrm>
          <a:prstGeom prst="snip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05" y="4219097"/>
            <a:ext cx="4401504" cy="44015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748" y="4219097"/>
            <a:ext cx="4401504" cy="44015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9190" y="4219097"/>
            <a:ext cx="4401504" cy="440150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7633" y="4219097"/>
            <a:ext cx="4401504" cy="4401504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5332835" y="8620601"/>
            <a:ext cx="7578833" cy="13996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THỢ XÂY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67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1294" y="0"/>
            <a:ext cx="4286250" cy="428625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2241233" y="726218"/>
            <a:ext cx="11760518" cy="241173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vi-VN" sz="4000"/>
              <a:t>Ai nơi hải đảo biên cương</a:t>
            </a:r>
            <a:br>
              <a:rPr lang="vi-VN" sz="4000"/>
            </a:br>
            <a:r>
              <a:rPr lang="vi-VN" sz="4000"/>
              <a:t>Diệt thù, giữ nước coi thường hiểm nguy </a:t>
            </a:r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6" y="2404622"/>
            <a:ext cx="2401059" cy="2411730"/>
          </a:xfrm>
          <a:prstGeom prst="rect">
            <a:avLst/>
          </a:prstGeom>
        </p:spPr>
      </p:pic>
      <p:sp>
        <p:nvSpPr>
          <p:cNvPr id="3" name="Snip and Round Single Corner Rectangle 2"/>
          <p:cNvSpPr/>
          <p:nvPr/>
        </p:nvSpPr>
        <p:spPr>
          <a:xfrm>
            <a:off x="-685800" y="6629400"/>
            <a:ext cx="19659600" cy="3657600"/>
          </a:xfrm>
          <a:prstGeom prst="snip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05" y="4219097"/>
            <a:ext cx="4401504" cy="44015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748" y="4219097"/>
            <a:ext cx="4401504" cy="44015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9190" y="4219097"/>
            <a:ext cx="4401504" cy="440150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7633" y="4219097"/>
            <a:ext cx="4401504" cy="4401504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5332835" y="8620601"/>
            <a:ext cx="7578833" cy="13996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BỘ ĐỘI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67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1294" y="0"/>
            <a:ext cx="4286250" cy="428625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2241233" y="726218"/>
            <a:ext cx="11760518" cy="241173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vi-VN" sz="4000"/>
              <a:t>Nghề gì cần đến đục, cưa</a:t>
            </a:r>
            <a:br>
              <a:rPr lang="vi-VN" sz="4000"/>
            </a:br>
            <a:r>
              <a:rPr lang="vi-VN" sz="4000"/>
              <a:t>Làm ra giường, tủ… sớm trưa bé cần ?</a:t>
            </a:r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6" y="2404622"/>
            <a:ext cx="2401059" cy="2411730"/>
          </a:xfrm>
          <a:prstGeom prst="rect">
            <a:avLst/>
          </a:prstGeom>
        </p:spPr>
      </p:pic>
      <p:sp>
        <p:nvSpPr>
          <p:cNvPr id="3" name="Snip and Round Single Corner Rectangle 2"/>
          <p:cNvSpPr/>
          <p:nvPr/>
        </p:nvSpPr>
        <p:spPr>
          <a:xfrm>
            <a:off x="-685800" y="6629400"/>
            <a:ext cx="19659600" cy="3657600"/>
          </a:xfrm>
          <a:prstGeom prst="snip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05" y="4219097"/>
            <a:ext cx="4401504" cy="44015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748" y="4219097"/>
            <a:ext cx="4401504" cy="44015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9190" y="4219097"/>
            <a:ext cx="4401504" cy="440150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7633" y="4219097"/>
            <a:ext cx="4401504" cy="4401504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5332835" y="8620601"/>
            <a:ext cx="7578833" cy="13996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THỢ MỘC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67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7226" y="3314700"/>
            <a:ext cx="6977486" cy="6977486"/>
            <a:chOff x="0" y="0"/>
            <a:chExt cx="6350000" cy="6350000"/>
          </a:xfrm>
          <a:solidFill>
            <a:schemeClr val="bg1"/>
          </a:solidFill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2" name="Rounded Rectangle 1"/>
          <p:cNvSpPr/>
          <p:nvPr/>
        </p:nvSpPr>
        <p:spPr>
          <a:xfrm>
            <a:off x="1219200" y="419100"/>
            <a:ext cx="15849600" cy="9220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5719367" y="-766269"/>
            <a:ext cx="3074950" cy="244877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5719367" y="6057900"/>
            <a:ext cx="2693324" cy="4114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96982" y="7200900"/>
            <a:ext cx="2847525" cy="2971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747164" y="419100"/>
            <a:ext cx="6477000" cy="990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LUYỆN TẬP – VẬN DỤNG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5937779" y="-528211"/>
            <a:ext cx="2819400" cy="2667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21061" y="1409700"/>
            <a:ext cx="149143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Từng cặp HS đặt câu hỏi và trả lời về nghề nghiệp của những 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người lớn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trong gia đình mình 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en-US"/>
          </a:p>
        </p:txBody>
      </p:sp>
      <p:pic>
        <p:nvPicPr>
          <p:cNvPr id="20" name="图片 8" descr="6fc417983c9675ce1b60e983870aeb8a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327991"/>
            <a:ext cx="6049424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8260468" y="4021288"/>
            <a:ext cx="899637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hững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công việc, nghề nghiệp của </a:t>
            </a: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những người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trong gia đình mình giúp </a:t>
            </a: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ích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gì cho 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gia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đình và xã hội? 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2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1999"/>
          </a:blip>
          <a:srcRect/>
          <a:stretch>
            <a:fillRect/>
          </a:stretch>
        </p:blipFill>
        <p:spPr>
          <a:xfrm>
            <a:off x="13971016" y="7410359"/>
            <a:ext cx="3288284" cy="1141308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667000" y="1181100"/>
            <a:ext cx="13340362" cy="8153399"/>
            <a:chOff x="0" y="0"/>
            <a:chExt cx="9728074" cy="4832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728074" cy="4832840"/>
            </a:xfrm>
            <a:custGeom>
              <a:avLst/>
              <a:gdLst/>
              <a:ahLst/>
              <a:cxnLst/>
              <a:rect l="l" t="t" r="r" b="b"/>
              <a:pathLst>
                <a:path w="9728074" h="4832840">
                  <a:moveTo>
                    <a:pt x="9603614" y="4832840"/>
                  </a:moveTo>
                  <a:lnTo>
                    <a:pt x="124460" y="4832840"/>
                  </a:lnTo>
                  <a:cubicBezTo>
                    <a:pt x="55880" y="4832840"/>
                    <a:pt x="0" y="4776960"/>
                    <a:pt x="0" y="4708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603614" y="0"/>
                  </a:lnTo>
                  <a:cubicBezTo>
                    <a:pt x="9672194" y="0"/>
                    <a:pt x="9728074" y="55880"/>
                    <a:pt x="9728074" y="124460"/>
                  </a:cubicBezTo>
                  <a:lnTo>
                    <a:pt x="9728074" y="4708380"/>
                  </a:lnTo>
                  <a:cubicBezTo>
                    <a:pt x="9728074" y="4776960"/>
                    <a:pt x="9672194" y="4832840"/>
                    <a:pt x="9603614" y="4832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alphaModFix amt="21999"/>
          </a:blip>
          <a:srcRect/>
          <a:stretch>
            <a:fillRect/>
          </a:stretch>
        </p:blipFill>
        <p:spPr>
          <a:xfrm>
            <a:off x="2470041" y="2784527"/>
            <a:ext cx="2223383" cy="77169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251902">
            <a:off x="2109077" y="1538417"/>
            <a:ext cx="2945311" cy="114499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788520" y="1544435"/>
            <a:ext cx="5257800" cy="4419600"/>
          </a:xfrm>
          <a:prstGeom prst="wedgeRoundRectCallou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4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nl-NL" sz="4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ớn </a:t>
            </a:r>
            <a:r>
              <a:rPr lang="nl-NL" sz="4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lên mình thích làm nghề gì và vì sao?</a:t>
            </a:r>
            <a:endParaRPr lang="en-US" sz="4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35405" y="4031290"/>
            <a:ext cx="3303016" cy="52867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1046320" y="3695700"/>
            <a:ext cx="4961042" cy="595794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2543998" y="1068413"/>
            <a:ext cx="3745609" cy="343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59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1999"/>
          </a:blip>
          <a:srcRect/>
          <a:stretch>
            <a:fillRect/>
          </a:stretch>
        </p:blipFill>
        <p:spPr>
          <a:xfrm>
            <a:off x="13971016" y="7410359"/>
            <a:ext cx="3288284" cy="1141308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667000" y="1181100"/>
            <a:ext cx="13340362" cy="8153399"/>
            <a:chOff x="0" y="0"/>
            <a:chExt cx="9728074" cy="4832840"/>
          </a:xfrm>
          <a:solidFill>
            <a:srgbClr val="FFFF99"/>
          </a:solidFill>
        </p:grpSpPr>
        <p:sp>
          <p:nvSpPr>
            <p:cNvPr id="4" name="Freeform 4"/>
            <p:cNvSpPr/>
            <p:nvPr/>
          </p:nvSpPr>
          <p:spPr>
            <a:xfrm>
              <a:off x="0" y="0"/>
              <a:ext cx="9728074" cy="4832840"/>
            </a:xfrm>
            <a:custGeom>
              <a:avLst/>
              <a:gdLst/>
              <a:ahLst/>
              <a:cxnLst/>
              <a:rect l="l" t="t" r="r" b="b"/>
              <a:pathLst>
                <a:path w="9728074" h="4832840">
                  <a:moveTo>
                    <a:pt x="9603614" y="4832840"/>
                  </a:moveTo>
                  <a:lnTo>
                    <a:pt x="124460" y="4832840"/>
                  </a:lnTo>
                  <a:cubicBezTo>
                    <a:pt x="55880" y="4832840"/>
                    <a:pt x="0" y="4776960"/>
                    <a:pt x="0" y="4708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603614" y="0"/>
                  </a:lnTo>
                  <a:cubicBezTo>
                    <a:pt x="9672194" y="0"/>
                    <a:pt x="9728074" y="55880"/>
                    <a:pt x="9728074" y="124460"/>
                  </a:cubicBezTo>
                  <a:lnTo>
                    <a:pt x="9728074" y="4708380"/>
                  </a:lnTo>
                  <a:cubicBezTo>
                    <a:pt x="9728074" y="4776960"/>
                    <a:pt x="9672194" y="4832840"/>
                    <a:pt x="9603614" y="4832840"/>
                  </a:cubicBezTo>
                  <a:close/>
                </a:path>
              </a:pathLst>
            </a:custGeom>
            <a:grpFill/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631069" y="6698716"/>
            <a:ext cx="2628231" cy="263578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alphaModFix amt="21999"/>
          </a:blip>
          <a:srcRect/>
          <a:stretch>
            <a:fillRect/>
          </a:stretch>
        </p:blipFill>
        <p:spPr>
          <a:xfrm>
            <a:off x="2470041" y="2784527"/>
            <a:ext cx="2223383" cy="7716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97280" y="2247046"/>
            <a:ext cx="72250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 2: NGHỀ NGHIỆP</a:t>
            </a:r>
            <a:endParaRPr lang="en-US" sz="5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110667" y="3468706"/>
            <a:ext cx="10666708" cy="23111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en-US" sz="4800" b="1" smtClean="0">
                <a:latin typeface="Arial" pitchFamily="34" charset="0"/>
                <a:cs typeface="Arial" pitchFamily="34" charset="0"/>
              </a:rPr>
              <a:t>Tiết 2: Tìm hiểu một số công việc tình nguyện</a:t>
            </a:r>
            <a:endParaRPr lang="en-US" sz="48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742675" y="7265282"/>
            <a:ext cx="3454732" cy="27983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4110667" y="7003473"/>
            <a:ext cx="1165513" cy="23310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354631" y="5779879"/>
            <a:ext cx="2949677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99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1981200" y="1562100"/>
            <a:ext cx="14020800" cy="8183611"/>
            <a:chOff x="0" y="0"/>
            <a:chExt cx="4166903" cy="4832840"/>
          </a:xfrm>
          <a:solidFill>
            <a:schemeClr val="bg1"/>
          </a:solidFill>
        </p:grpSpPr>
        <p:sp>
          <p:nvSpPr>
            <p:cNvPr id="11" name="Freeform 11"/>
            <p:cNvSpPr/>
            <p:nvPr/>
          </p:nvSpPr>
          <p:spPr>
            <a:xfrm>
              <a:off x="0" y="0"/>
              <a:ext cx="4166903" cy="4832840"/>
            </a:xfrm>
            <a:custGeom>
              <a:avLst/>
              <a:gdLst/>
              <a:ahLst/>
              <a:cxnLst/>
              <a:rect l="l" t="t" r="r" b="b"/>
              <a:pathLst>
                <a:path w="4166903" h="4832840">
                  <a:moveTo>
                    <a:pt x="4042442" y="4832840"/>
                  </a:moveTo>
                  <a:lnTo>
                    <a:pt x="124460" y="4832840"/>
                  </a:lnTo>
                  <a:cubicBezTo>
                    <a:pt x="55880" y="4832840"/>
                    <a:pt x="0" y="4776960"/>
                    <a:pt x="0" y="4708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042443" y="0"/>
                  </a:lnTo>
                  <a:cubicBezTo>
                    <a:pt x="4111023" y="0"/>
                    <a:pt x="4166903" y="55880"/>
                    <a:pt x="4166903" y="124460"/>
                  </a:cubicBezTo>
                  <a:lnTo>
                    <a:pt x="4166903" y="4708380"/>
                  </a:lnTo>
                  <a:cubicBezTo>
                    <a:pt x="4166903" y="4776960"/>
                    <a:pt x="4111023" y="4832840"/>
                    <a:pt x="4042443" y="483284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2" name="TextBox 12"/>
          <p:cNvSpPr txBox="1"/>
          <p:nvPr/>
        </p:nvSpPr>
        <p:spPr>
          <a:xfrm>
            <a:off x="3505200" y="394855"/>
            <a:ext cx="11483511" cy="955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TRÒ CHƠI: GIẢI MÃ Ô CHỮ</a:t>
            </a:r>
            <a:endParaRPr lang="en-US" sz="44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1668" y="5902814"/>
            <a:ext cx="4401504" cy="44015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8032" y="5902814"/>
            <a:ext cx="4401504" cy="440150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0" y="2123510"/>
            <a:ext cx="9829800" cy="595581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495800" y="8343900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>
              <a:solidFill>
                <a:srgbClr val="00206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43600" y="8375073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Ầ</a:t>
            </a:r>
            <a:endParaRPr lang="en-US" sz="48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67600" y="8375073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9012382" y="8382000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sz="4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591800" y="8382000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2192000" y="8375073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29151" y="8538001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00951" y="8538001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</a:t>
            </a:r>
            <a:endParaRPr lang="en-US" sz="48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925151" y="8541602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Ế</a:t>
            </a:r>
            <a:endParaRPr lang="en-US" sz="48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525351" y="8545203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endParaRPr lang="en-US" sz="48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5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1981200" y="1562100"/>
            <a:ext cx="14020800" cy="8183611"/>
            <a:chOff x="0" y="0"/>
            <a:chExt cx="4166903" cy="4832840"/>
          </a:xfrm>
          <a:solidFill>
            <a:schemeClr val="bg1"/>
          </a:solidFill>
        </p:grpSpPr>
        <p:sp>
          <p:nvSpPr>
            <p:cNvPr id="11" name="Freeform 11"/>
            <p:cNvSpPr/>
            <p:nvPr/>
          </p:nvSpPr>
          <p:spPr>
            <a:xfrm>
              <a:off x="0" y="0"/>
              <a:ext cx="4166903" cy="4832840"/>
            </a:xfrm>
            <a:custGeom>
              <a:avLst/>
              <a:gdLst/>
              <a:ahLst/>
              <a:cxnLst/>
              <a:rect l="l" t="t" r="r" b="b"/>
              <a:pathLst>
                <a:path w="4166903" h="4832840">
                  <a:moveTo>
                    <a:pt x="4042442" y="4832840"/>
                  </a:moveTo>
                  <a:lnTo>
                    <a:pt x="124460" y="4832840"/>
                  </a:lnTo>
                  <a:cubicBezTo>
                    <a:pt x="55880" y="4832840"/>
                    <a:pt x="0" y="4776960"/>
                    <a:pt x="0" y="4708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042443" y="0"/>
                  </a:lnTo>
                  <a:cubicBezTo>
                    <a:pt x="4111023" y="0"/>
                    <a:pt x="4166903" y="55880"/>
                    <a:pt x="4166903" y="124460"/>
                  </a:cubicBezTo>
                  <a:lnTo>
                    <a:pt x="4166903" y="4708380"/>
                  </a:lnTo>
                  <a:cubicBezTo>
                    <a:pt x="4166903" y="4776960"/>
                    <a:pt x="4111023" y="4832840"/>
                    <a:pt x="4042443" y="483284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2" name="TextBox 12"/>
          <p:cNvSpPr txBox="1"/>
          <p:nvPr/>
        </p:nvSpPr>
        <p:spPr>
          <a:xfrm>
            <a:off x="3505200" y="394855"/>
            <a:ext cx="11483511" cy="955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TRÒ CHƠI: GIẢI MÃ Ô CHỮ</a:t>
            </a:r>
            <a:endParaRPr lang="en-US" sz="44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1668" y="5902814"/>
            <a:ext cx="4401504" cy="44015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8032" y="5902814"/>
            <a:ext cx="4401504" cy="440150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315200" y="8288482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977745" y="8291946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mtClean="0"/>
              <a:t>t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0591800" y="8291946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790700"/>
            <a:ext cx="9144000" cy="563403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665382" y="8493111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</a:t>
            </a:r>
            <a:endParaRPr lang="en-US" sz="48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925151" y="8493111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Á</a:t>
            </a:r>
          </a:p>
        </p:txBody>
      </p:sp>
    </p:spTree>
    <p:extLst>
      <p:ext uri="{BB962C8B-B14F-4D97-AF65-F5344CB8AC3E}">
        <p14:creationId xmlns:p14="http://schemas.microsoft.com/office/powerpoint/2010/main" val="317303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1981200" y="1562100"/>
            <a:ext cx="14020800" cy="8183611"/>
            <a:chOff x="0" y="0"/>
            <a:chExt cx="4166903" cy="4832840"/>
          </a:xfrm>
          <a:solidFill>
            <a:schemeClr val="bg1"/>
          </a:solidFill>
        </p:grpSpPr>
        <p:sp>
          <p:nvSpPr>
            <p:cNvPr id="11" name="Freeform 11"/>
            <p:cNvSpPr/>
            <p:nvPr/>
          </p:nvSpPr>
          <p:spPr>
            <a:xfrm>
              <a:off x="0" y="0"/>
              <a:ext cx="4166903" cy="4832840"/>
            </a:xfrm>
            <a:custGeom>
              <a:avLst/>
              <a:gdLst/>
              <a:ahLst/>
              <a:cxnLst/>
              <a:rect l="l" t="t" r="r" b="b"/>
              <a:pathLst>
                <a:path w="4166903" h="4832840">
                  <a:moveTo>
                    <a:pt x="4042442" y="4832840"/>
                  </a:moveTo>
                  <a:lnTo>
                    <a:pt x="124460" y="4832840"/>
                  </a:lnTo>
                  <a:cubicBezTo>
                    <a:pt x="55880" y="4832840"/>
                    <a:pt x="0" y="4776960"/>
                    <a:pt x="0" y="4708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042443" y="0"/>
                  </a:lnTo>
                  <a:cubicBezTo>
                    <a:pt x="4111023" y="0"/>
                    <a:pt x="4166903" y="55880"/>
                    <a:pt x="4166903" y="124460"/>
                  </a:cubicBezTo>
                  <a:lnTo>
                    <a:pt x="4166903" y="4708380"/>
                  </a:lnTo>
                  <a:cubicBezTo>
                    <a:pt x="4166903" y="4776960"/>
                    <a:pt x="4111023" y="4832840"/>
                    <a:pt x="4042443" y="483284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2" name="TextBox 12"/>
          <p:cNvSpPr txBox="1"/>
          <p:nvPr/>
        </p:nvSpPr>
        <p:spPr>
          <a:xfrm>
            <a:off x="3505200" y="394855"/>
            <a:ext cx="11483511" cy="955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TRÒ CHƠI: GIẢI MÃ Ô CHỮ</a:t>
            </a:r>
            <a:endParaRPr lang="en-US" sz="44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1668" y="5902814"/>
            <a:ext cx="4401504" cy="44015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8032" y="5902814"/>
            <a:ext cx="4401504" cy="440150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315200" y="8288482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835735" y="8291946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en-US" sz="48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363200" y="8295410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283" y="1866899"/>
            <a:ext cx="9878924" cy="586740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884718" y="8291946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1811000" y="8291946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6234900" y="8444483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sz="48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48551" y="8461939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Ả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696551" y="8461939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</a:t>
            </a:r>
            <a:endParaRPr lang="en-US" sz="48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144351" y="8451411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Ệ</a:t>
            </a:r>
            <a:endParaRPr lang="en-US" sz="48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64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5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1981200" y="1562100"/>
            <a:ext cx="14020800" cy="8183611"/>
            <a:chOff x="0" y="0"/>
            <a:chExt cx="4166903" cy="4832840"/>
          </a:xfrm>
          <a:solidFill>
            <a:schemeClr val="bg1"/>
          </a:solidFill>
        </p:grpSpPr>
        <p:sp>
          <p:nvSpPr>
            <p:cNvPr id="11" name="Freeform 11"/>
            <p:cNvSpPr/>
            <p:nvPr/>
          </p:nvSpPr>
          <p:spPr>
            <a:xfrm>
              <a:off x="0" y="0"/>
              <a:ext cx="4166903" cy="4832840"/>
            </a:xfrm>
            <a:custGeom>
              <a:avLst/>
              <a:gdLst/>
              <a:ahLst/>
              <a:cxnLst/>
              <a:rect l="l" t="t" r="r" b="b"/>
              <a:pathLst>
                <a:path w="4166903" h="4832840">
                  <a:moveTo>
                    <a:pt x="4042442" y="4832840"/>
                  </a:moveTo>
                  <a:lnTo>
                    <a:pt x="124460" y="4832840"/>
                  </a:lnTo>
                  <a:cubicBezTo>
                    <a:pt x="55880" y="4832840"/>
                    <a:pt x="0" y="4776960"/>
                    <a:pt x="0" y="4708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042443" y="0"/>
                  </a:lnTo>
                  <a:cubicBezTo>
                    <a:pt x="4111023" y="0"/>
                    <a:pt x="4166903" y="55880"/>
                    <a:pt x="4166903" y="124460"/>
                  </a:cubicBezTo>
                  <a:lnTo>
                    <a:pt x="4166903" y="4708380"/>
                  </a:lnTo>
                  <a:cubicBezTo>
                    <a:pt x="4166903" y="4776960"/>
                    <a:pt x="4111023" y="4832840"/>
                    <a:pt x="4042443" y="483284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2" name="TextBox 12"/>
          <p:cNvSpPr txBox="1"/>
          <p:nvPr/>
        </p:nvSpPr>
        <p:spPr>
          <a:xfrm>
            <a:off x="3505200" y="394855"/>
            <a:ext cx="11483511" cy="955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TRÒ CHƠI: GIẢI MÃ Ô CHỮ</a:t>
            </a:r>
            <a:endParaRPr lang="en-US" sz="44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1668" y="5902814"/>
            <a:ext cx="4401504" cy="44015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8032" y="5902814"/>
            <a:ext cx="4401504" cy="440150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315200" y="8288482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Ỹ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835735" y="8291946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0363200" y="8295410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884718" y="8291946"/>
            <a:ext cx="1295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530" y="1896340"/>
            <a:ext cx="10102850" cy="599035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234900" y="8444483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</a:t>
            </a:r>
            <a:endParaRPr lang="en-US" sz="48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85917" y="8444482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endParaRPr lang="en-US" sz="48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55674" y="8451411"/>
            <a:ext cx="7104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Ư</a:t>
            </a:r>
          </a:p>
        </p:txBody>
      </p:sp>
    </p:spTree>
    <p:extLst>
      <p:ext uri="{BB962C8B-B14F-4D97-AF65-F5344CB8AC3E}">
        <p14:creationId xmlns:p14="http://schemas.microsoft.com/office/powerpoint/2010/main" val="37107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5" grpId="0" animBg="1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89709" y="1181099"/>
            <a:ext cx="16403782" cy="866948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11449" y="2264566"/>
            <a:ext cx="120116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Cả lớp cùng nghe và hát bài: Lớn lên em sẽ làm gì?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54938" y="419100"/>
            <a:ext cx="6664036" cy="152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KHỞI Đ</a:t>
            </a:r>
            <a:r>
              <a:rPr lang="en-US" sz="44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Ộ</a:t>
            </a:r>
            <a:r>
              <a:rPr lang="en-US" sz="4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</a:t>
            </a:r>
            <a:endParaRPr lang="en-US" sz="4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Lon_len_em_se_lam_gi___(Tran_Huu_Phap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1449" y="3048000"/>
            <a:ext cx="1219200" cy="1219200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983740" y="3386189"/>
            <a:ext cx="7467600" cy="4533900"/>
          </a:xfrm>
          <a:prstGeom prst="cloud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Bài hát nhắc đến tên những công việc, nghề nghiệp gì? 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0359" y="2491434"/>
            <a:ext cx="2488496" cy="42373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1863" y="3554418"/>
            <a:ext cx="2488496" cy="41974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520" y="4571069"/>
            <a:ext cx="2562343" cy="40436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792" y="5635820"/>
            <a:ext cx="2567728" cy="404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3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7" grpId="0"/>
      <p:bldP spid="9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8818" y="923058"/>
            <a:ext cx="16798636" cy="879244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i="1" u="sng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09600" y="342900"/>
            <a:ext cx="6172200" cy="1111827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KHÁM PHÁ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1790700"/>
            <a:ext cx="87479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Một </a:t>
            </a:r>
            <a:r>
              <a:rPr lang="nl-NL" sz="4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 công việc tình nguyện</a:t>
            </a:r>
            <a:endParaRPr lang="en-US" sz="4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5127" y="2705100"/>
            <a:ext cx="48526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i="1" u="sng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Giải thích từ khó: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76400" y="3726872"/>
            <a:ext cx="6470073" cy="114300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Công việc tình nguyện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572253" y="3782291"/>
            <a:ext cx="6470073" cy="114300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Thu nhập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28800" y="4869872"/>
            <a:ext cx="6172200" cy="46932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Là làm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việc vì cộng đồng mà không yêu cầu trả công.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700463" y="4925291"/>
            <a:ext cx="6172200" cy="46932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Là khoản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của cải thường được tính bằng 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tiền trong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một khoảng thời gian nhất định từ công việc hoặc hoạt động nào 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đó.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45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3" grpId="0"/>
      <p:bldP spid="4" grpId="0"/>
      <p:bldP spid="6" grpId="0" animBg="1"/>
      <p:bldP spid="9" grpId="0" animBg="1"/>
      <p:bldP spid="7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304800"/>
            <a:ext cx="5638800" cy="106680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latin typeface="Arial" pitchFamily="34" charset="0"/>
                <a:cs typeface="Arial" pitchFamily="34" charset="0"/>
              </a:rPr>
              <a:t>HOẠT ĐỘNG CẶP ĐÔI</a:t>
            </a:r>
            <a:endParaRPr lang="en-US" sz="4000" b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4" y="1714500"/>
            <a:ext cx="4724400" cy="45174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5394543"/>
            <a:ext cx="5582511" cy="48543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471054"/>
            <a:ext cx="5386214" cy="49234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600" y="5030663"/>
            <a:ext cx="5257800" cy="521823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344400" y="471054"/>
            <a:ext cx="9144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Nói về các công việc tình </a:t>
            </a:r>
            <a:endParaRPr lang="nl-NL" sz="36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nguyện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trong các hình ở </a:t>
            </a:r>
            <a:endParaRPr lang="nl-NL" sz="36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SGK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trang 12.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Nêu ý nghĩa của những </a:t>
            </a:r>
            <a:endParaRPr lang="nl-NL" sz="36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công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việc đó. 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47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51000"/>
          </a:blip>
          <a:srcRect/>
          <a:stretch>
            <a:fillRect/>
          </a:stretch>
        </p:blipFill>
        <p:spPr>
          <a:xfrm>
            <a:off x="6461347" y="8584208"/>
            <a:ext cx="3651821" cy="1267486"/>
          </a:xfrm>
          <a:prstGeom prst="rect">
            <a:avLst/>
          </a:prstGeom>
        </p:spPr>
      </p:pic>
      <p:grpSp>
        <p:nvGrpSpPr>
          <p:cNvPr id="10" name="Group 2"/>
          <p:cNvGrpSpPr>
            <a:grpSpLocks noChangeAspect="1"/>
          </p:cNvGrpSpPr>
          <p:nvPr/>
        </p:nvGrpSpPr>
        <p:grpSpPr>
          <a:xfrm>
            <a:off x="8534400" y="723901"/>
            <a:ext cx="8763000" cy="8915400"/>
            <a:chOff x="0" y="0"/>
            <a:chExt cx="4762500" cy="859790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1" name="Freeform 3"/>
            <p:cNvSpPr/>
            <p:nvPr/>
          </p:nvSpPr>
          <p:spPr>
            <a:xfrm>
              <a:off x="0" y="0"/>
              <a:ext cx="4762500" cy="8597900"/>
            </a:xfrm>
            <a:custGeom>
              <a:avLst/>
              <a:gdLst/>
              <a:ahLst/>
              <a:cxnLst/>
              <a:rect l="l" t="t" r="r" b="b"/>
              <a:pathLst>
                <a:path w="4762500" h="8597900">
                  <a:moveTo>
                    <a:pt x="4762500" y="254000"/>
                  </a:moveTo>
                  <a:lnTo>
                    <a:pt x="4762500" y="8343900"/>
                  </a:lnTo>
                  <a:cubicBezTo>
                    <a:pt x="4762500" y="8484235"/>
                    <a:pt x="4648835" y="8597900"/>
                    <a:pt x="4508500" y="8597900"/>
                  </a:cubicBezTo>
                  <a:lnTo>
                    <a:pt x="254000" y="8597900"/>
                  </a:lnTo>
                  <a:cubicBezTo>
                    <a:pt x="113665" y="8597900"/>
                    <a:pt x="0" y="8484235"/>
                    <a:pt x="0" y="8343900"/>
                  </a:cubicBezTo>
                  <a:lnTo>
                    <a:pt x="0" y="254000"/>
                  </a:lnTo>
                  <a:cubicBezTo>
                    <a:pt x="0" y="113665"/>
                    <a:pt x="113665" y="0"/>
                    <a:pt x="254000" y="0"/>
                  </a:cubicBezTo>
                  <a:lnTo>
                    <a:pt x="4508500" y="0"/>
                  </a:lnTo>
                  <a:cubicBezTo>
                    <a:pt x="4648835" y="0"/>
                    <a:pt x="4762500" y="113665"/>
                    <a:pt x="4762500" y="254000"/>
                  </a:cubicBezTo>
                  <a:close/>
                </a:path>
              </a:pathLst>
            </a:custGeom>
            <a:solidFill>
              <a:srgbClr val="99CCFF"/>
            </a:solidFill>
          </p:spPr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193"/>
            <a:ext cx="7965344" cy="93266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749145" y="826562"/>
            <a:ext cx="8534400" cy="871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200000"/>
              </a:lnSpc>
              <a:buFont typeface="Wingdings" pitchFamily="2" charset="2"/>
              <a:buChar char="Ø"/>
            </a:pPr>
            <a:r>
              <a:rPr lang="nl-NL" sz="4000">
                <a:latin typeface="Arial" pitchFamily="34" charset="0"/>
                <a:cs typeface="Arial" pitchFamily="34" charset="0"/>
              </a:rPr>
              <a:t>Hình 1: Mở lớp </a:t>
            </a:r>
            <a:r>
              <a:rPr lang="nl-NL" sz="4000" smtClean="0">
                <a:latin typeface="Arial" pitchFamily="34" charset="0"/>
                <a:cs typeface="Arial" pitchFamily="34" charset="0"/>
              </a:rPr>
              <a:t>dạy </a:t>
            </a:r>
            <a:r>
              <a:rPr lang="nl-NL" sz="4000">
                <a:latin typeface="Arial" pitchFamily="34" charset="0"/>
                <a:cs typeface="Arial" pitchFamily="34" charset="0"/>
              </a:rPr>
              <a:t>học. </a:t>
            </a:r>
            <a:endParaRPr lang="en-US" sz="4000">
              <a:latin typeface="Arial" pitchFamily="34" charset="0"/>
              <a:cs typeface="Arial" pitchFamily="34" charset="0"/>
            </a:endParaRPr>
          </a:p>
          <a:p>
            <a:pPr marL="571500" indent="-571500">
              <a:lnSpc>
                <a:spcPct val="200000"/>
              </a:lnSpc>
              <a:buFont typeface="Wingdings" pitchFamily="2" charset="2"/>
              <a:buChar char="Ø"/>
            </a:pPr>
            <a:r>
              <a:rPr lang="nl-NL" sz="4000">
                <a:latin typeface="Arial" pitchFamily="34" charset="0"/>
                <a:cs typeface="Arial" pitchFamily="34" charset="0"/>
              </a:rPr>
              <a:t>Ý nghĩa: Giúp các trẻ không có điều kiện học tập có thể đến trường, được học kiến thức giống như bao trẻ em khác, giúp các em trở thành người có ý thức, đạo đức tốt trong xã hội.</a:t>
            </a:r>
            <a:endParaRPr lang="en-US" sz="4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49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"/>
          <p:cNvGrpSpPr>
            <a:grpSpLocks noChangeAspect="1"/>
          </p:cNvGrpSpPr>
          <p:nvPr/>
        </p:nvGrpSpPr>
        <p:grpSpPr>
          <a:xfrm>
            <a:off x="8829654" y="1333499"/>
            <a:ext cx="8763000" cy="8305801"/>
            <a:chOff x="0" y="0"/>
            <a:chExt cx="4762500" cy="859790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1" name="Freeform 3"/>
            <p:cNvSpPr/>
            <p:nvPr/>
          </p:nvSpPr>
          <p:spPr>
            <a:xfrm>
              <a:off x="0" y="0"/>
              <a:ext cx="4762500" cy="8597900"/>
            </a:xfrm>
            <a:custGeom>
              <a:avLst/>
              <a:gdLst/>
              <a:ahLst/>
              <a:cxnLst/>
              <a:rect l="l" t="t" r="r" b="b"/>
              <a:pathLst>
                <a:path w="4762500" h="8597900">
                  <a:moveTo>
                    <a:pt x="4762500" y="254000"/>
                  </a:moveTo>
                  <a:lnTo>
                    <a:pt x="4762500" y="8343900"/>
                  </a:lnTo>
                  <a:cubicBezTo>
                    <a:pt x="4762500" y="8484235"/>
                    <a:pt x="4648835" y="8597900"/>
                    <a:pt x="4508500" y="8597900"/>
                  </a:cubicBezTo>
                  <a:lnTo>
                    <a:pt x="254000" y="8597900"/>
                  </a:lnTo>
                  <a:cubicBezTo>
                    <a:pt x="113665" y="8597900"/>
                    <a:pt x="0" y="8484235"/>
                    <a:pt x="0" y="8343900"/>
                  </a:cubicBezTo>
                  <a:lnTo>
                    <a:pt x="0" y="254000"/>
                  </a:lnTo>
                  <a:cubicBezTo>
                    <a:pt x="0" y="113665"/>
                    <a:pt x="113665" y="0"/>
                    <a:pt x="254000" y="0"/>
                  </a:cubicBezTo>
                  <a:lnTo>
                    <a:pt x="4508500" y="0"/>
                  </a:lnTo>
                  <a:cubicBezTo>
                    <a:pt x="4648835" y="0"/>
                    <a:pt x="4762500" y="113665"/>
                    <a:pt x="4762500" y="254000"/>
                  </a:cubicBezTo>
                  <a:close/>
                </a:path>
              </a:pathLst>
            </a:custGeom>
            <a:solidFill>
              <a:srgbClr val="99CCFF"/>
            </a:solidFill>
          </p:spPr>
        </p:sp>
      </p:grpSp>
      <p:sp>
        <p:nvSpPr>
          <p:cNvPr id="6" name="Rectangle 5"/>
          <p:cNvSpPr/>
          <p:nvPr/>
        </p:nvSpPr>
        <p:spPr>
          <a:xfrm>
            <a:off x="9085963" y="1333500"/>
            <a:ext cx="8534400" cy="482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200000"/>
              </a:lnSpc>
              <a:buFont typeface="Wingdings" pitchFamily="2" charset="2"/>
              <a:buChar char="Ø"/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Hình 2: Dọn dẹp đường đi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571500" indent="-571500">
              <a:lnSpc>
                <a:spcPct val="200000"/>
              </a:lnSpc>
              <a:buFont typeface="Wingdings" pitchFamily="2" charset="2"/>
              <a:buChar char="Ø"/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Ý nghĩa: Giúp đường phố sạch sẽ, bảo vệ  môi trường sống của mọi người.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3912">
            <a:off x="146508" y="1104071"/>
            <a:ext cx="8287257" cy="860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14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51000"/>
          </a:blip>
          <a:srcRect/>
          <a:stretch>
            <a:fillRect/>
          </a:stretch>
        </p:blipFill>
        <p:spPr>
          <a:xfrm>
            <a:off x="6461347" y="8584208"/>
            <a:ext cx="3651821" cy="1267486"/>
          </a:xfrm>
          <a:prstGeom prst="rect">
            <a:avLst/>
          </a:prstGeom>
        </p:spPr>
      </p:pic>
      <p:grpSp>
        <p:nvGrpSpPr>
          <p:cNvPr id="10" name="Group 2"/>
          <p:cNvGrpSpPr>
            <a:grpSpLocks noChangeAspect="1"/>
          </p:cNvGrpSpPr>
          <p:nvPr/>
        </p:nvGrpSpPr>
        <p:grpSpPr>
          <a:xfrm>
            <a:off x="9525000" y="1409700"/>
            <a:ext cx="7904019" cy="8001000"/>
            <a:chOff x="0" y="0"/>
            <a:chExt cx="4762500" cy="859790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1" name="Freeform 3"/>
            <p:cNvSpPr/>
            <p:nvPr/>
          </p:nvSpPr>
          <p:spPr>
            <a:xfrm>
              <a:off x="0" y="0"/>
              <a:ext cx="4762500" cy="8597900"/>
            </a:xfrm>
            <a:custGeom>
              <a:avLst/>
              <a:gdLst/>
              <a:ahLst/>
              <a:cxnLst/>
              <a:rect l="l" t="t" r="r" b="b"/>
              <a:pathLst>
                <a:path w="4762500" h="8597900">
                  <a:moveTo>
                    <a:pt x="4762500" y="254000"/>
                  </a:moveTo>
                  <a:lnTo>
                    <a:pt x="4762500" y="8343900"/>
                  </a:lnTo>
                  <a:cubicBezTo>
                    <a:pt x="4762500" y="8484235"/>
                    <a:pt x="4648835" y="8597900"/>
                    <a:pt x="4508500" y="8597900"/>
                  </a:cubicBezTo>
                  <a:lnTo>
                    <a:pt x="254000" y="8597900"/>
                  </a:lnTo>
                  <a:cubicBezTo>
                    <a:pt x="113665" y="8597900"/>
                    <a:pt x="0" y="8484235"/>
                    <a:pt x="0" y="8343900"/>
                  </a:cubicBezTo>
                  <a:lnTo>
                    <a:pt x="0" y="254000"/>
                  </a:lnTo>
                  <a:cubicBezTo>
                    <a:pt x="0" y="113665"/>
                    <a:pt x="113665" y="0"/>
                    <a:pt x="254000" y="0"/>
                  </a:cubicBezTo>
                  <a:lnTo>
                    <a:pt x="4508500" y="0"/>
                  </a:lnTo>
                  <a:cubicBezTo>
                    <a:pt x="4648835" y="0"/>
                    <a:pt x="4762500" y="113665"/>
                    <a:pt x="4762500" y="254000"/>
                  </a:cubicBezTo>
                  <a:close/>
                </a:path>
              </a:pathLst>
            </a:custGeom>
            <a:solidFill>
              <a:srgbClr val="99CCFF"/>
            </a:solidFill>
          </p:spPr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701">
            <a:off x="402668" y="1281313"/>
            <a:ext cx="8269405" cy="871007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05109" y="2171700"/>
            <a:ext cx="7543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200000"/>
              </a:lnSpc>
              <a:buFont typeface="Wingdings" pitchFamily="2" charset="2"/>
              <a:buChar char="Ø"/>
            </a:pPr>
            <a:r>
              <a:rPr lang="nl-NL" sz="40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Hình 3:Trồng cây xanh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571500" indent="-571500">
              <a:lnSpc>
                <a:spcPct val="200000"/>
              </a:lnSpc>
              <a:buFont typeface="Wingdings" pitchFamily="2" charset="2"/>
              <a:buChar char="Ø"/>
            </a:pPr>
            <a:r>
              <a:rPr lang="nl-NL" sz="40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Ý nghĩa: Bảo vệ môi trường chống sạc lỡ, sói mòn đất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14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51000"/>
          </a:blip>
          <a:srcRect/>
          <a:stretch>
            <a:fillRect/>
          </a:stretch>
        </p:blipFill>
        <p:spPr>
          <a:xfrm>
            <a:off x="6461347" y="8584208"/>
            <a:ext cx="3651821" cy="1267486"/>
          </a:xfrm>
          <a:prstGeom prst="rect">
            <a:avLst/>
          </a:prstGeom>
        </p:spPr>
      </p:pic>
      <p:grpSp>
        <p:nvGrpSpPr>
          <p:cNvPr id="10" name="Group 2"/>
          <p:cNvGrpSpPr>
            <a:grpSpLocks noChangeAspect="1"/>
          </p:cNvGrpSpPr>
          <p:nvPr/>
        </p:nvGrpSpPr>
        <p:grpSpPr>
          <a:xfrm>
            <a:off x="8915400" y="723901"/>
            <a:ext cx="8763000" cy="8915400"/>
            <a:chOff x="0" y="0"/>
            <a:chExt cx="4762500" cy="859790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1" name="Freeform 3"/>
            <p:cNvSpPr/>
            <p:nvPr/>
          </p:nvSpPr>
          <p:spPr>
            <a:xfrm>
              <a:off x="0" y="0"/>
              <a:ext cx="4762500" cy="8597900"/>
            </a:xfrm>
            <a:custGeom>
              <a:avLst/>
              <a:gdLst/>
              <a:ahLst/>
              <a:cxnLst/>
              <a:rect l="l" t="t" r="r" b="b"/>
              <a:pathLst>
                <a:path w="4762500" h="8597900">
                  <a:moveTo>
                    <a:pt x="4762500" y="254000"/>
                  </a:moveTo>
                  <a:lnTo>
                    <a:pt x="4762500" y="8343900"/>
                  </a:lnTo>
                  <a:cubicBezTo>
                    <a:pt x="4762500" y="8484235"/>
                    <a:pt x="4648835" y="8597900"/>
                    <a:pt x="4508500" y="8597900"/>
                  </a:cubicBezTo>
                  <a:lnTo>
                    <a:pt x="254000" y="8597900"/>
                  </a:lnTo>
                  <a:cubicBezTo>
                    <a:pt x="113665" y="8597900"/>
                    <a:pt x="0" y="8484235"/>
                    <a:pt x="0" y="8343900"/>
                  </a:cubicBezTo>
                  <a:lnTo>
                    <a:pt x="0" y="254000"/>
                  </a:lnTo>
                  <a:cubicBezTo>
                    <a:pt x="0" y="113665"/>
                    <a:pt x="113665" y="0"/>
                    <a:pt x="254000" y="0"/>
                  </a:cubicBezTo>
                  <a:lnTo>
                    <a:pt x="4508500" y="0"/>
                  </a:lnTo>
                  <a:cubicBezTo>
                    <a:pt x="4648835" y="0"/>
                    <a:pt x="4762500" y="113665"/>
                    <a:pt x="4762500" y="254000"/>
                  </a:cubicBezTo>
                  <a:close/>
                </a:path>
              </a:pathLst>
            </a:custGeom>
            <a:solidFill>
              <a:srgbClr val="99CCFF"/>
            </a:solidFill>
          </p:spPr>
        </p:sp>
      </p:grpSp>
      <p:sp>
        <p:nvSpPr>
          <p:cNvPr id="6" name="Rectangle 5"/>
          <p:cNvSpPr/>
          <p:nvPr/>
        </p:nvSpPr>
        <p:spPr>
          <a:xfrm>
            <a:off x="9220198" y="1738981"/>
            <a:ext cx="8458201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200000"/>
              </a:lnSpc>
              <a:buFont typeface="Wingdings" pitchFamily="2" charset="2"/>
              <a:buChar char="Ø"/>
            </a:pPr>
            <a:r>
              <a:rPr lang="nl-NL" sz="4000" i="1">
                <a:latin typeface="Arial" pitchFamily="34" charset="0"/>
                <a:cs typeface="Arial" pitchFamily="34" charset="0"/>
              </a:rPr>
              <a:t>Hình 4: Khám chữa bệnh người nghèo </a:t>
            </a:r>
            <a:endParaRPr lang="en-US" sz="4000">
              <a:latin typeface="Arial" pitchFamily="34" charset="0"/>
              <a:cs typeface="Arial" pitchFamily="34" charset="0"/>
            </a:endParaRPr>
          </a:p>
          <a:p>
            <a:pPr marL="571500" indent="-571500">
              <a:lnSpc>
                <a:spcPct val="200000"/>
              </a:lnSpc>
              <a:buFont typeface="Wingdings" pitchFamily="2" charset="2"/>
              <a:buChar char="Ø"/>
            </a:pPr>
            <a:r>
              <a:rPr lang="nl-NL" sz="4000" i="1">
                <a:latin typeface="Arial" pitchFamily="34" charset="0"/>
                <a:cs typeface="Arial" pitchFamily="34" charset="0"/>
              </a:rPr>
              <a:t>Ý nghĩa:  Giúp người nghèo không có điều kiện khám chữa bệnh để chữa bệnh và giúp họ theo dõi được sức khỏe của mình</a:t>
            </a:r>
            <a:r>
              <a:rPr lang="nl-NL" sz="4000" i="1" smtClean="0">
                <a:latin typeface="Arial" pitchFamily="34" charset="0"/>
                <a:cs typeface="Arial" pitchFamily="34" charset="0"/>
              </a:rPr>
              <a:t>.</a:t>
            </a:r>
            <a:endParaRPr lang="en-US" sz="40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2019">
            <a:off x="824914" y="1193467"/>
            <a:ext cx="7577781" cy="833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14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219200" y="419100"/>
            <a:ext cx="15849600" cy="9220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5719367" y="-766269"/>
            <a:ext cx="3074950" cy="244877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5719367" y="6057900"/>
            <a:ext cx="2693324" cy="4114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96982" y="7200900"/>
            <a:ext cx="2847525" cy="2971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747164" y="419100"/>
            <a:ext cx="6477000" cy="990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LUYỆN TẬP – VẬN DỤNG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5937779" y="-528211"/>
            <a:ext cx="2819400" cy="266700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905481"/>
              </p:ext>
            </p:extLst>
          </p:nvPr>
        </p:nvGraphicFramePr>
        <p:xfrm>
          <a:off x="2362199" y="2781300"/>
          <a:ext cx="13357168" cy="5905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9292"/>
                <a:gridCol w="3339292"/>
                <a:gridCol w="3339292"/>
                <a:gridCol w="3339292"/>
              </a:tblGrid>
              <a:tr h="1181100">
                <a:tc>
                  <a:txBody>
                    <a:bodyPr/>
                    <a:lstStyle/>
                    <a:p>
                      <a:pPr algn="ctr"/>
                      <a:r>
                        <a:rPr lang="en-US" sz="3600" smtClean="0">
                          <a:latin typeface="Arial" pitchFamily="34" charset="0"/>
                          <a:cs typeface="Arial" pitchFamily="34" charset="0"/>
                        </a:rPr>
                        <a:t>Tên</a:t>
                      </a:r>
                      <a:r>
                        <a:rPr lang="en-US" sz="3600" baseline="0" smtClean="0">
                          <a:latin typeface="Arial" pitchFamily="34" charset="0"/>
                          <a:cs typeface="Arial" pitchFamily="34" charset="0"/>
                        </a:rPr>
                        <a:t> người</a:t>
                      </a:r>
                      <a:endParaRPr lang="en-US" sz="3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smtClean="0">
                          <a:latin typeface="Arial" pitchFamily="34" charset="0"/>
                          <a:cs typeface="Arial" pitchFamily="34" charset="0"/>
                        </a:rPr>
                        <a:t>Nghề</a:t>
                      </a:r>
                      <a:r>
                        <a:rPr lang="en-US" sz="3600" baseline="0" smtClean="0">
                          <a:latin typeface="Arial" pitchFamily="34" charset="0"/>
                          <a:cs typeface="Arial" pitchFamily="34" charset="0"/>
                        </a:rPr>
                        <a:t> nghiệp</a:t>
                      </a:r>
                      <a:endParaRPr lang="en-US" sz="3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smtClean="0">
                          <a:latin typeface="Arial" pitchFamily="34" charset="0"/>
                          <a:cs typeface="Arial" pitchFamily="34" charset="0"/>
                        </a:rPr>
                        <a:t>Có</a:t>
                      </a:r>
                      <a:r>
                        <a:rPr lang="en-US" sz="3600" baseline="0" smtClean="0">
                          <a:latin typeface="Arial" pitchFamily="34" charset="0"/>
                          <a:cs typeface="Arial" pitchFamily="34" charset="0"/>
                        </a:rPr>
                        <a:t> thu nhập</a:t>
                      </a:r>
                      <a:endParaRPr lang="en-US" sz="3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smtClean="0">
                          <a:latin typeface="Arial" pitchFamily="34" charset="0"/>
                          <a:cs typeface="Arial" pitchFamily="34" charset="0"/>
                        </a:rPr>
                        <a:t>Tình</a:t>
                      </a:r>
                      <a:r>
                        <a:rPr lang="en-US" sz="3600" baseline="0" smtClean="0">
                          <a:latin typeface="Arial" pitchFamily="34" charset="0"/>
                          <a:cs typeface="Arial" pitchFamily="34" charset="0"/>
                        </a:rPr>
                        <a:t> nguyện</a:t>
                      </a:r>
                      <a:endParaRPr lang="en-US" sz="3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811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11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11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11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13667" y="1682510"/>
            <a:ext cx="108606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Thu thập thông tin và hoàn thành bảng sau:</a:t>
            </a:r>
            <a:endParaRPr lang="en-US" sz="4000" b="1" i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07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-564534" y="3314700"/>
            <a:ext cx="7549245" cy="7148517"/>
            <a:chOff x="0" y="0"/>
            <a:chExt cx="10065660" cy="9531355"/>
          </a:xfrm>
        </p:grpSpPr>
        <p:grpSp>
          <p:nvGrpSpPr>
            <p:cNvPr id="6" name="Group 6"/>
            <p:cNvGrpSpPr/>
            <p:nvPr/>
          </p:nvGrpSpPr>
          <p:grpSpPr>
            <a:xfrm>
              <a:off x="762346" y="0"/>
              <a:ext cx="9303314" cy="9303314"/>
              <a:chOff x="0" y="0"/>
              <a:chExt cx="6350000" cy="63500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6EBE7"/>
              </a:solidFill>
            </p:spPr>
          </p:sp>
        </p:grpSp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51000"/>
            </a:blip>
            <a:srcRect/>
            <a:stretch>
              <a:fillRect/>
            </a:stretch>
          </p:blipFill>
          <p:spPr>
            <a:xfrm>
              <a:off x="0" y="6584578"/>
              <a:ext cx="8490115" cy="2946777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2964873" y="952500"/>
            <a:ext cx="13008298" cy="792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331527" y="1821873"/>
            <a:ext cx="60115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HƯỚNG DẪN VỀ NHÀ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59407" y="3162300"/>
            <a:ext cx="95558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en-US" sz="4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Hoàn thiện phiếu thu thập thông tin</a:t>
            </a:r>
            <a:endParaRPr lang="en-US" sz="44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59407" y="4509140"/>
            <a:ext cx="923201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4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Khuyến khích mọi người tham gia</a:t>
            </a:r>
          </a:p>
          <a:p>
            <a:pPr>
              <a:lnSpc>
                <a:spcPct val="150000"/>
              </a:lnSpc>
            </a:pPr>
            <a:r>
              <a:rPr lang="en-US" sz="4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những việc làm tình nguyện.</a:t>
            </a:r>
            <a:endParaRPr lang="en-US" sz="44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84323" y="5567505"/>
            <a:ext cx="4669872" cy="45255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3639800" y="7558827"/>
            <a:ext cx="1376267" cy="275253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4000029" y="7340503"/>
            <a:ext cx="3946284" cy="275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4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00200" y="509533"/>
            <a:ext cx="14706600" cy="109585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70420" y="1416902"/>
            <a:ext cx="136707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CẢM ƠN CÁC EM ĐÃ LẮNG NGHE BÀI GIẢNG</a:t>
            </a:r>
            <a:endParaRPr lang="en-US" sz="48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9800" y="2949714"/>
            <a:ext cx="76685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XIN CHÀO VÀ HẸN GẶP LẠI</a:t>
            </a:r>
            <a:endParaRPr lang="en-US" sz="4400" b="1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20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1999"/>
          </a:blip>
          <a:srcRect/>
          <a:stretch>
            <a:fillRect/>
          </a:stretch>
        </p:blipFill>
        <p:spPr>
          <a:xfrm>
            <a:off x="13971016" y="7410359"/>
            <a:ext cx="3288284" cy="1141308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667000" y="1181100"/>
            <a:ext cx="13340362" cy="8153399"/>
            <a:chOff x="0" y="0"/>
            <a:chExt cx="9728074" cy="4832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728074" cy="4832840"/>
            </a:xfrm>
            <a:custGeom>
              <a:avLst/>
              <a:gdLst/>
              <a:ahLst/>
              <a:cxnLst/>
              <a:rect l="l" t="t" r="r" b="b"/>
              <a:pathLst>
                <a:path w="9728074" h="4832840">
                  <a:moveTo>
                    <a:pt x="9603614" y="4832840"/>
                  </a:moveTo>
                  <a:lnTo>
                    <a:pt x="124460" y="4832840"/>
                  </a:lnTo>
                  <a:cubicBezTo>
                    <a:pt x="55880" y="4832840"/>
                    <a:pt x="0" y="4776960"/>
                    <a:pt x="0" y="4708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603614" y="0"/>
                  </a:lnTo>
                  <a:cubicBezTo>
                    <a:pt x="9672194" y="0"/>
                    <a:pt x="9728074" y="55880"/>
                    <a:pt x="9728074" y="124460"/>
                  </a:cubicBezTo>
                  <a:lnTo>
                    <a:pt x="9728074" y="4708380"/>
                  </a:lnTo>
                  <a:cubicBezTo>
                    <a:pt x="9728074" y="4776960"/>
                    <a:pt x="9672194" y="4832840"/>
                    <a:pt x="9603614" y="4832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631069" y="6698716"/>
            <a:ext cx="2628231" cy="263578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alphaModFix amt="21999"/>
          </a:blip>
          <a:srcRect/>
          <a:stretch>
            <a:fillRect/>
          </a:stretch>
        </p:blipFill>
        <p:spPr>
          <a:xfrm>
            <a:off x="2470041" y="2784527"/>
            <a:ext cx="2223383" cy="7716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97280" y="2247046"/>
            <a:ext cx="72250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 2: NGHỀ NGHIỆP</a:t>
            </a:r>
            <a:endParaRPr lang="en-US" sz="5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04308" y="3468706"/>
            <a:ext cx="11811001" cy="23111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en-US" sz="4400" b="1" smtClean="0">
                <a:latin typeface="Arial" pitchFamily="34" charset="0"/>
                <a:cs typeface="Arial" pitchFamily="34" charset="0"/>
              </a:rPr>
              <a:t>Tiết 1: Tìm hiểu công </a:t>
            </a:r>
            <a:r>
              <a:rPr lang="en-US" sz="4400" b="1">
                <a:latin typeface="Arial" pitchFamily="34" charset="0"/>
                <a:cs typeface="Arial" pitchFamily="34" charset="0"/>
              </a:rPr>
              <a:t>việc nghề nghiệp của người lớn trong gia đình</a:t>
            </a:r>
            <a:endParaRPr lang="en-US" sz="4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742675" y="7265282"/>
            <a:ext cx="3454732" cy="27983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4110667" y="7003473"/>
            <a:ext cx="1165513" cy="23310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354631" y="5779879"/>
            <a:ext cx="2949677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33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48919" y="200160"/>
            <a:ext cx="17658082" cy="9814023"/>
            <a:chOff x="0" y="0"/>
            <a:chExt cx="4762500" cy="8597900"/>
          </a:xfrm>
          <a:solidFill>
            <a:srgbClr val="FFFF99"/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4762500" cy="8597900"/>
            </a:xfrm>
            <a:custGeom>
              <a:avLst/>
              <a:gdLst/>
              <a:ahLst/>
              <a:cxnLst/>
              <a:rect l="l" t="t" r="r" b="b"/>
              <a:pathLst>
                <a:path w="4762500" h="8597900">
                  <a:moveTo>
                    <a:pt x="4762500" y="254000"/>
                  </a:moveTo>
                  <a:lnTo>
                    <a:pt x="4762500" y="8343900"/>
                  </a:lnTo>
                  <a:cubicBezTo>
                    <a:pt x="4762500" y="8484235"/>
                    <a:pt x="4648835" y="8597900"/>
                    <a:pt x="4508500" y="8597900"/>
                  </a:cubicBezTo>
                  <a:lnTo>
                    <a:pt x="254000" y="8597900"/>
                  </a:lnTo>
                  <a:cubicBezTo>
                    <a:pt x="113665" y="8597900"/>
                    <a:pt x="0" y="8484235"/>
                    <a:pt x="0" y="8343900"/>
                  </a:cubicBezTo>
                  <a:lnTo>
                    <a:pt x="0" y="254000"/>
                  </a:lnTo>
                  <a:cubicBezTo>
                    <a:pt x="0" y="113665"/>
                    <a:pt x="113665" y="0"/>
                    <a:pt x="254000" y="0"/>
                  </a:cubicBezTo>
                  <a:lnTo>
                    <a:pt x="4508500" y="0"/>
                  </a:lnTo>
                  <a:cubicBezTo>
                    <a:pt x="4648835" y="0"/>
                    <a:pt x="4762500" y="113665"/>
                    <a:pt x="4762500" y="254000"/>
                  </a:cubicBezTo>
                  <a:close/>
                </a:path>
              </a:pathLst>
            </a:custGeom>
            <a:grpFill/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51000"/>
          </a:blip>
          <a:srcRect/>
          <a:stretch>
            <a:fillRect/>
          </a:stretch>
        </p:blipFill>
        <p:spPr>
          <a:xfrm>
            <a:off x="6461347" y="8584208"/>
            <a:ext cx="3651821" cy="12674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419100"/>
            <a:ext cx="32239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KHÁM PHÁ</a:t>
            </a:r>
            <a:endParaRPr lang="en-US" sz="44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6473" y="1157882"/>
            <a:ext cx="13587374" cy="901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Công việc nghề nghiệp của người lớn trong gia đình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23998" y="2232352"/>
            <a:ext cx="4448003" cy="12192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động cặp đôi</a:t>
            </a:r>
            <a:endParaRPr lang="en-US" sz="36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Graphic 13">
            <a:extLst>
              <a:ext uri="{FF2B5EF4-FFF2-40B4-BE49-F238E27FC236}">
                <a16:creationId xmlns="" xmlns:a16="http://schemas.microsoft.com/office/drawing/2014/main" id="{F04B2743-4F8D-42C9-9828-F01FE22CA7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71600" y="3381728"/>
            <a:ext cx="2895600" cy="26377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60" y="2174689"/>
            <a:ext cx="9914202" cy="758124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6535400" y="8115300"/>
            <a:ext cx="1590502" cy="21717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7248217" y="6915170"/>
            <a:ext cx="834736" cy="1603663"/>
          </a:xfrm>
          <a:prstGeom prst="rect">
            <a:avLst/>
          </a:prstGeom>
        </p:spPr>
      </p:pic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91068" y="5881010"/>
            <a:ext cx="716093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1. Nói tên công việc, nghề nghiệp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của những người trong các hình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dưới đây.</a:t>
            </a:r>
            <a:endParaRPr kumimoji="0" lang="en-US" sz="3600" b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356428" y="8189702"/>
            <a:ext cx="680186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2. Công việc và nghề nghiệp đó 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có ý nghĩa gì?</a:t>
            </a:r>
            <a:endParaRPr kumimoji="0" lang="fr-FR" sz="5400" b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49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48919" y="200160"/>
            <a:ext cx="17658082" cy="9814023"/>
            <a:chOff x="0" y="0"/>
            <a:chExt cx="4762500" cy="8597900"/>
          </a:xfrm>
          <a:solidFill>
            <a:srgbClr val="FFFF99"/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4762500" cy="8597900"/>
            </a:xfrm>
            <a:custGeom>
              <a:avLst/>
              <a:gdLst/>
              <a:ahLst/>
              <a:cxnLst/>
              <a:rect l="l" t="t" r="r" b="b"/>
              <a:pathLst>
                <a:path w="4762500" h="8597900">
                  <a:moveTo>
                    <a:pt x="4762500" y="254000"/>
                  </a:moveTo>
                  <a:lnTo>
                    <a:pt x="4762500" y="8343900"/>
                  </a:lnTo>
                  <a:cubicBezTo>
                    <a:pt x="4762500" y="8484235"/>
                    <a:pt x="4648835" y="8597900"/>
                    <a:pt x="4508500" y="8597900"/>
                  </a:cubicBezTo>
                  <a:lnTo>
                    <a:pt x="254000" y="8597900"/>
                  </a:lnTo>
                  <a:cubicBezTo>
                    <a:pt x="113665" y="8597900"/>
                    <a:pt x="0" y="8484235"/>
                    <a:pt x="0" y="8343900"/>
                  </a:cubicBezTo>
                  <a:lnTo>
                    <a:pt x="0" y="254000"/>
                  </a:lnTo>
                  <a:cubicBezTo>
                    <a:pt x="0" y="113665"/>
                    <a:pt x="113665" y="0"/>
                    <a:pt x="254000" y="0"/>
                  </a:cubicBezTo>
                  <a:lnTo>
                    <a:pt x="4508500" y="0"/>
                  </a:lnTo>
                  <a:cubicBezTo>
                    <a:pt x="4648835" y="0"/>
                    <a:pt x="4762500" y="113665"/>
                    <a:pt x="4762500" y="254000"/>
                  </a:cubicBezTo>
                  <a:close/>
                </a:path>
              </a:pathLst>
            </a:custGeom>
            <a:grpFill/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51000"/>
          </a:blip>
          <a:srcRect/>
          <a:stretch>
            <a:fillRect/>
          </a:stretch>
        </p:blipFill>
        <p:spPr>
          <a:xfrm>
            <a:off x="6461347" y="8584208"/>
            <a:ext cx="3651821" cy="12674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2618" y="419100"/>
            <a:ext cx="13587374" cy="901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Công việc nghề nghiệp của người lớn trong gia đình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96" y="1499653"/>
            <a:ext cx="9708804" cy="821498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6535400" y="8115300"/>
            <a:ext cx="1590502" cy="21717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7248217" y="6915170"/>
            <a:ext cx="834736" cy="16036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10596" y="1988447"/>
            <a:ext cx="34547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 1: Ca sĩ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52127" y="2781300"/>
            <a:ext cx="3839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 2: Lái taxi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610596" y="3771900"/>
            <a:ext cx="5788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 3: Cầu thủ đá bóng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52127" y="4784005"/>
            <a:ext cx="40572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 4: Thợ xây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23938" y="5652172"/>
            <a:ext cx="3634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 5: Bác sĩ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77666" y="6592004"/>
            <a:ext cx="65069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 6: Cảnh sát giao thông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2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4094" y="1325879"/>
            <a:ext cx="4286250" cy="4286250"/>
          </a:xfrm>
          <a:prstGeom prst="rect">
            <a:avLst/>
          </a:prstGeom>
        </p:spPr>
      </p:pic>
      <p:sp>
        <p:nvSpPr>
          <p:cNvPr id="8" name="Hexagon 7"/>
          <p:cNvSpPr/>
          <p:nvPr/>
        </p:nvSpPr>
        <p:spPr>
          <a:xfrm>
            <a:off x="473775" y="2068828"/>
            <a:ext cx="4110231" cy="3543302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6000" b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Arial" pitchFamily="34" charset="0"/>
                <a:cs typeface="Arial" pitchFamily="34" charset="0"/>
              </a:rPr>
              <a:t>KHÁM</a:t>
            </a:r>
            <a:endParaRPr lang="en-US" sz="600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Hexagon 8"/>
          <p:cNvSpPr/>
          <p:nvPr/>
        </p:nvSpPr>
        <p:spPr>
          <a:xfrm>
            <a:off x="3707891" y="297178"/>
            <a:ext cx="4110231" cy="3543302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6000" b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Arial" pitchFamily="34" charset="0"/>
                <a:cs typeface="Arial" pitchFamily="34" charset="0"/>
              </a:rPr>
              <a:t>PHÁ</a:t>
            </a:r>
            <a:endParaRPr lang="en-US" sz="720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Hexagon 9"/>
          <p:cNvSpPr/>
          <p:nvPr/>
        </p:nvSpPr>
        <p:spPr>
          <a:xfrm>
            <a:off x="10176122" y="3840478"/>
            <a:ext cx="4110231" cy="3543302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5400" b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Arial" pitchFamily="34" charset="0"/>
                <a:cs typeface="Arial" pitchFamily="34" charset="0"/>
              </a:rPr>
              <a:t>NGHIỆP</a:t>
            </a:r>
            <a:endParaRPr lang="en-US" sz="5400" b="1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Hexagon 12"/>
          <p:cNvSpPr/>
          <p:nvPr/>
        </p:nvSpPr>
        <p:spPr>
          <a:xfrm>
            <a:off x="6942006" y="2068828"/>
            <a:ext cx="4110231" cy="3543302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6000" b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Arial" pitchFamily="34" charset="0"/>
                <a:cs typeface="Arial" pitchFamily="34" charset="0"/>
              </a:rPr>
              <a:t>NGHỀ</a:t>
            </a:r>
            <a:endParaRPr lang="en-US" sz="600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929" y="5154934"/>
            <a:ext cx="3975059" cy="399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3" grpId="0" bldLvl="0" animBg="1"/>
      <p:bldP spid="13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1294" y="0"/>
            <a:ext cx="4286250" cy="428625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2241233" y="726217"/>
            <a:ext cx="11760518" cy="3492879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vi-VN" sz="4000"/>
              <a:t>Ai người đo vải</a:t>
            </a:r>
            <a:br>
              <a:rPr lang="vi-VN" sz="4000"/>
            </a:br>
            <a:r>
              <a:rPr lang="vi-VN" sz="4000"/>
              <a:t>Rồi lại cắt may</a:t>
            </a:r>
            <a:br>
              <a:rPr lang="vi-VN" sz="4000"/>
            </a:br>
            <a:r>
              <a:rPr lang="vi-VN" sz="4000"/>
              <a:t>Áo quần mới, đẹp</a:t>
            </a:r>
            <a:br>
              <a:rPr lang="vi-VN" sz="4000"/>
            </a:br>
            <a:r>
              <a:rPr lang="vi-VN" sz="4000"/>
              <a:t>Nhờ bàn tay ai ?</a:t>
            </a:r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6" y="2404622"/>
            <a:ext cx="2401059" cy="2411730"/>
          </a:xfrm>
          <a:prstGeom prst="rect">
            <a:avLst/>
          </a:prstGeom>
        </p:spPr>
      </p:pic>
      <p:sp>
        <p:nvSpPr>
          <p:cNvPr id="3" name="Snip and Round Single Corner Rectangle 2"/>
          <p:cNvSpPr/>
          <p:nvPr/>
        </p:nvSpPr>
        <p:spPr>
          <a:xfrm>
            <a:off x="-685800" y="6629400"/>
            <a:ext cx="19659600" cy="3657600"/>
          </a:xfrm>
          <a:prstGeom prst="snip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05" y="4219097"/>
            <a:ext cx="4401504" cy="44015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748" y="4219097"/>
            <a:ext cx="4401504" cy="44015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9190" y="4219097"/>
            <a:ext cx="4401504" cy="440150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7633" y="4219097"/>
            <a:ext cx="4401504" cy="4401504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5332835" y="8620601"/>
            <a:ext cx="7578833" cy="13996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THỢ MAY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06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1294" y="0"/>
            <a:ext cx="4286250" cy="428625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2241233" y="495301"/>
            <a:ext cx="11760518" cy="3115186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en-US" sz="4000">
                <a:latin typeface="Arial" pitchFamily="34" charset="0"/>
                <a:cs typeface="Arial" pitchFamily="34" charset="0"/>
              </a:rPr>
              <a:t>Nghề gì chân lấm tay bùn</a:t>
            </a:r>
            <a:br>
              <a:rPr lang="en-US" sz="4000">
                <a:latin typeface="Arial" pitchFamily="34" charset="0"/>
                <a:cs typeface="Arial" pitchFamily="34" charset="0"/>
              </a:rPr>
            </a:br>
            <a:r>
              <a:rPr lang="en-US" sz="4000">
                <a:latin typeface="Arial" pitchFamily="34" charset="0"/>
                <a:cs typeface="Arial" pitchFamily="34" charset="0"/>
              </a:rPr>
              <a:t>Cho ta hạt gạo, ấm no mỗi ngày ?</a:t>
            </a:r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6" y="2404622"/>
            <a:ext cx="2401059" cy="2411730"/>
          </a:xfrm>
          <a:prstGeom prst="rect">
            <a:avLst/>
          </a:prstGeom>
        </p:spPr>
      </p:pic>
      <p:sp>
        <p:nvSpPr>
          <p:cNvPr id="3" name="Snip and Round Single Corner Rectangle 2"/>
          <p:cNvSpPr/>
          <p:nvPr/>
        </p:nvSpPr>
        <p:spPr>
          <a:xfrm>
            <a:off x="-685800" y="6629400"/>
            <a:ext cx="19659600" cy="3657600"/>
          </a:xfrm>
          <a:prstGeom prst="snip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05" y="4219097"/>
            <a:ext cx="4401504" cy="44015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748" y="4219097"/>
            <a:ext cx="4401504" cy="44015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9190" y="4219097"/>
            <a:ext cx="4401504" cy="440150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7633" y="4219097"/>
            <a:ext cx="4401504" cy="4401504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5332835" y="8620601"/>
            <a:ext cx="7578833" cy="13996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NGHỀ NÔNG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4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1294" y="0"/>
            <a:ext cx="4286250" cy="428625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2241233" y="495300"/>
            <a:ext cx="11760518" cy="379095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vi-VN" sz="4000"/>
              <a:t>Ai người đến lớp</a:t>
            </a:r>
            <a:br>
              <a:rPr lang="vi-VN" sz="4000"/>
            </a:br>
            <a:r>
              <a:rPr lang="vi-VN" sz="4000"/>
              <a:t>Chăm chỉ sớm chiều</a:t>
            </a:r>
            <a:br>
              <a:rPr lang="vi-VN" sz="4000"/>
            </a:br>
            <a:r>
              <a:rPr lang="vi-VN" sz="4000"/>
              <a:t>Dạy bảo mọi điều</a:t>
            </a:r>
            <a:br>
              <a:rPr lang="vi-VN" sz="4000"/>
            </a:br>
            <a:r>
              <a:rPr lang="vi-VN" sz="4000"/>
              <a:t>Cho con khôn lớn ?</a:t>
            </a:r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6" y="2404622"/>
            <a:ext cx="2401059" cy="2411730"/>
          </a:xfrm>
          <a:prstGeom prst="rect">
            <a:avLst/>
          </a:prstGeom>
        </p:spPr>
      </p:pic>
      <p:sp>
        <p:nvSpPr>
          <p:cNvPr id="3" name="Snip and Round Single Corner Rectangle 2"/>
          <p:cNvSpPr/>
          <p:nvPr/>
        </p:nvSpPr>
        <p:spPr>
          <a:xfrm>
            <a:off x="-685800" y="6629400"/>
            <a:ext cx="19659600" cy="3657600"/>
          </a:xfrm>
          <a:prstGeom prst="snip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05" y="4219097"/>
            <a:ext cx="4401504" cy="44015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748" y="4219097"/>
            <a:ext cx="4401504" cy="44015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9190" y="4219097"/>
            <a:ext cx="4401504" cy="440150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7633" y="4219097"/>
            <a:ext cx="4401504" cy="4401504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5332835" y="8620601"/>
            <a:ext cx="7578833" cy="13996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CÔ GIÁO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67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618</Words>
  <Application>Microsoft Office PowerPoint</Application>
  <PresentationFormat>Custom</PresentationFormat>
  <Paragraphs>102</Paragraphs>
  <Slides>28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Hoai Ham Hap</dc:creator>
  <cp:lastModifiedBy>HDLAPTOP</cp:lastModifiedBy>
  <cp:revision>18</cp:revision>
  <dcterms:created xsi:type="dcterms:W3CDTF">2006-08-16T00:00:00Z</dcterms:created>
  <dcterms:modified xsi:type="dcterms:W3CDTF">2021-08-24T15:41:28Z</dcterms:modified>
  <dc:identifier>DAEns_rV0rI</dc:identifier>
</cp:coreProperties>
</file>