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7"/>
  </p:notesMasterIdLst>
  <p:handoutMasterIdLst>
    <p:handoutMasterId r:id="rId28"/>
  </p:handoutMasterIdLst>
  <p:sldIdLst>
    <p:sldId id="304" r:id="rId3"/>
    <p:sldId id="256" r:id="rId4"/>
    <p:sldId id="270" r:id="rId5"/>
    <p:sldId id="266" r:id="rId6"/>
    <p:sldId id="277" r:id="rId7"/>
    <p:sldId id="302" r:id="rId8"/>
    <p:sldId id="303" r:id="rId9"/>
    <p:sldId id="271" r:id="rId10"/>
    <p:sldId id="289" r:id="rId11"/>
    <p:sldId id="283" r:id="rId12"/>
    <p:sldId id="276" r:id="rId13"/>
    <p:sldId id="274" r:id="rId14"/>
    <p:sldId id="290" r:id="rId15"/>
    <p:sldId id="281" r:id="rId16"/>
    <p:sldId id="279" r:id="rId17"/>
    <p:sldId id="278" r:id="rId18"/>
    <p:sldId id="291" r:id="rId19"/>
    <p:sldId id="295" r:id="rId20"/>
    <p:sldId id="297" r:id="rId21"/>
    <p:sldId id="298" r:id="rId22"/>
    <p:sldId id="299" r:id="rId23"/>
    <p:sldId id="300" r:id="rId24"/>
    <p:sldId id="293" r:id="rId25"/>
    <p:sldId id="264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7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694"/>
    <a:srgbClr val="FFFFCC"/>
    <a:srgbClr val="FFFFFF"/>
    <a:srgbClr val="74BDA2"/>
    <a:srgbClr val="F1FDFD"/>
    <a:srgbClr val="0C8BB8"/>
    <a:srgbClr val="0A7AA2"/>
    <a:srgbClr val="4B7EB9"/>
    <a:srgbClr val="629BE0"/>
    <a:srgbClr val="EF9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>
      <p:cViewPr>
        <p:scale>
          <a:sx n="66" d="100"/>
          <a:sy n="66" d="100"/>
        </p:scale>
        <p:origin x="-432" y="-270"/>
      </p:cViewPr>
      <p:guideLst>
        <p:guide orient="horz" pos="2160"/>
        <p:guide pos="38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5654A5-4233-45F0-A739-C88545BF12F5}" type="doc">
      <dgm:prSet loTypeId="urn:microsoft.com/office/officeart/2011/layout/CircleProcess" loCatId="officeonline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4C8D2096-A06C-4F39-B7A6-B05D5C3E21B6}">
      <dgm:prSet phldrT="[Text]" custT="1"/>
      <dgm:spPr/>
      <dgm:t>
        <a:bodyPr/>
        <a:lstStyle/>
        <a:p>
          <a:pPr>
            <a:lnSpc>
              <a:spcPct val="150000"/>
            </a:lnSpc>
          </a:pPr>
          <a:r>
            <a:rPr lang="en-US" sz="3600" b="1" i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KHỞI ĐỘNG</a:t>
          </a:r>
          <a:endParaRPr lang="en-US" sz="3600" b="1" i="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60D53C-F3D0-496F-BC9F-31E968945CF1}" type="parTrans" cxnId="{703A02D4-3AA7-4E4B-A933-F6CADBC137F3}">
      <dgm:prSet/>
      <dgm:spPr/>
      <dgm:t>
        <a:bodyPr/>
        <a:lstStyle/>
        <a:p>
          <a:endParaRPr lang="en-US"/>
        </a:p>
      </dgm:t>
    </dgm:pt>
    <dgm:pt modelId="{B1649302-F9F3-483C-850C-0DAAA5EDF1CD}" type="sibTrans" cxnId="{703A02D4-3AA7-4E4B-A933-F6CADBC137F3}">
      <dgm:prSet/>
      <dgm:spPr/>
      <dgm:t>
        <a:bodyPr/>
        <a:lstStyle/>
        <a:p>
          <a:endParaRPr lang="en-US"/>
        </a:p>
      </dgm:t>
    </dgm:pt>
    <dgm:pt modelId="{8EEC6C6F-6DB6-4E8E-98AC-FDA40DC0DC59}">
      <dgm:prSet phldrT="[Text]" custT="1"/>
      <dgm:spPr/>
      <dgm:t>
        <a:bodyPr/>
        <a:lstStyle/>
        <a:p>
          <a:pPr>
            <a:lnSpc>
              <a:spcPct val="150000"/>
            </a:lnSpc>
          </a:pPr>
          <a:r>
            <a:rPr lang="en-US" sz="3200" i="0" smtClean="0">
              <a:latin typeface="Arial" panose="020B0604020202020204" pitchFamily="34" charset="0"/>
              <a:cs typeface="Arial" panose="020B0604020202020204" pitchFamily="34" charset="0"/>
            </a:rPr>
            <a:t>Ở trường, em thường tham gia các hoạt động gì?</a:t>
          </a:r>
          <a:endParaRPr lang="en-US" sz="3200" i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F0D846-77D2-4910-81E7-AB473C82F750}" type="parTrans" cxnId="{3F7BABF4-643D-4DC7-BAB2-2755DA481715}">
      <dgm:prSet/>
      <dgm:spPr/>
      <dgm:t>
        <a:bodyPr/>
        <a:lstStyle/>
        <a:p>
          <a:endParaRPr lang="en-US"/>
        </a:p>
      </dgm:t>
    </dgm:pt>
    <dgm:pt modelId="{9AD75595-3DC0-4A41-99E1-CF13D2CF51BB}" type="sibTrans" cxnId="{3F7BABF4-643D-4DC7-BAB2-2755DA481715}">
      <dgm:prSet/>
      <dgm:spPr/>
      <dgm:t>
        <a:bodyPr/>
        <a:lstStyle/>
        <a:p>
          <a:endParaRPr lang="en-US"/>
        </a:p>
      </dgm:t>
    </dgm:pt>
    <dgm:pt modelId="{4B189DFB-15CF-4C9F-865B-640EFF4E4A8F}" type="pres">
      <dgm:prSet presAssocID="{B85654A5-4233-45F0-A739-C88545BF12F5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53FE9E58-FD45-49A2-B75D-25C3145A9377}" type="pres">
      <dgm:prSet presAssocID="{8EEC6C6F-6DB6-4E8E-98AC-FDA40DC0DC59}" presName="Accent2" presStyleCnt="0"/>
      <dgm:spPr/>
    </dgm:pt>
    <dgm:pt modelId="{09949338-B87B-4D02-AEF4-A0FB59B9A3E7}" type="pres">
      <dgm:prSet presAssocID="{8EEC6C6F-6DB6-4E8E-98AC-FDA40DC0DC59}" presName="Accent" presStyleLbl="node1" presStyleIdx="0" presStyleCnt="2"/>
      <dgm:spPr/>
    </dgm:pt>
    <dgm:pt modelId="{0FBE734D-DBF6-48B8-B786-105A72662DA8}" type="pres">
      <dgm:prSet presAssocID="{8EEC6C6F-6DB6-4E8E-98AC-FDA40DC0DC59}" presName="ParentBackground2" presStyleCnt="0"/>
      <dgm:spPr/>
    </dgm:pt>
    <dgm:pt modelId="{3E97DC34-A39C-43B1-9DE2-2CEFC0CCDE77}" type="pres">
      <dgm:prSet presAssocID="{8EEC6C6F-6DB6-4E8E-98AC-FDA40DC0DC59}" presName="ParentBackground" presStyleLbl="fgAcc1" presStyleIdx="0" presStyleCnt="2" custScaleX="180751" custScaleY="161551"/>
      <dgm:spPr/>
      <dgm:t>
        <a:bodyPr/>
        <a:lstStyle/>
        <a:p>
          <a:endParaRPr lang="en-US"/>
        </a:p>
      </dgm:t>
    </dgm:pt>
    <dgm:pt modelId="{C1F7D76C-5FA3-44FD-8A85-F28C5C3261E6}" type="pres">
      <dgm:prSet presAssocID="{8EEC6C6F-6DB6-4E8E-98AC-FDA40DC0DC59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40C01A-F55D-4215-828A-65787E3C9D5E}" type="pres">
      <dgm:prSet presAssocID="{4C8D2096-A06C-4F39-B7A6-B05D5C3E21B6}" presName="Accent1" presStyleCnt="0"/>
      <dgm:spPr/>
    </dgm:pt>
    <dgm:pt modelId="{9E30B797-AF13-4DD9-9A9C-AB6E20B4F098}" type="pres">
      <dgm:prSet presAssocID="{4C8D2096-A06C-4F39-B7A6-B05D5C3E21B6}" presName="Accent" presStyleLbl="node1" presStyleIdx="1" presStyleCnt="2" custLinFactNeighborX="-17765" custLinFactNeighborY="-3599"/>
      <dgm:spPr/>
    </dgm:pt>
    <dgm:pt modelId="{33658D42-D35A-4FF2-8228-767446C911B2}" type="pres">
      <dgm:prSet presAssocID="{4C8D2096-A06C-4F39-B7A6-B05D5C3E21B6}" presName="ParentBackground1" presStyleCnt="0"/>
      <dgm:spPr/>
    </dgm:pt>
    <dgm:pt modelId="{A16952A6-F763-4946-9EFC-43BCC0A855C8}" type="pres">
      <dgm:prSet presAssocID="{4C8D2096-A06C-4F39-B7A6-B05D5C3E21B6}" presName="ParentBackground" presStyleLbl="fgAcc1" presStyleIdx="1" presStyleCnt="2" custLinFactNeighborX="-27432" custLinFactNeighborY="-6602"/>
      <dgm:spPr/>
      <dgm:t>
        <a:bodyPr/>
        <a:lstStyle/>
        <a:p>
          <a:endParaRPr lang="en-US"/>
        </a:p>
      </dgm:t>
    </dgm:pt>
    <dgm:pt modelId="{327FFA20-220B-4A96-842F-F2984DE910E4}" type="pres">
      <dgm:prSet presAssocID="{4C8D2096-A06C-4F39-B7A6-B05D5C3E21B6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D71F95-911E-4E29-9A84-FCEFF397988A}" type="presOf" srcId="{4C8D2096-A06C-4F39-B7A6-B05D5C3E21B6}" destId="{A16952A6-F763-4946-9EFC-43BCC0A855C8}" srcOrd="0" destOrd="0" presId="urn:microsoft.com/office/officeart/2011/layout/CircleProcess"/>
    <dgm:cxn modelId="{B66212CF-4E84-4DA8-A643-F66518C74026}" type="presOf" srcId="{B85654A5-4233-45F0-A739-C88545BF12F5}" destId="{4B189DFB-15CF-4C9F-865B-640EFF4E4A8F}" srcOrd="0" destOrd="0" presId="urn:microsoft.com/office/officeart/2011/layout/CircleProcess"/>
    <dgm:cxn modelId="{703A02D4-3AA7-4E4B-A933-F6CADBC137F3}" srcId="{B85654A5-4233-45F0-A739-C88545BF12F5}" destId="{4C8D2096-A06C-4F39-B7A6-B05D5C3E21B6}" srcOrd="0" destOrd="0" parTransId="{3260D53C-F3D0-496F-BC9F-31E968945CF1}" sibTransId="{B1649302-F9F3-483C-850C-0DAAA5EDF1CD}"/>
    <dgm:cxn modelId="{3F7BABF4-643D-4DC7-BAB2-2755DA481715}" srcId="{B85654A5-4233-45F0-A739-C88545BF12F5}" destId="{8EEC6C6F-6DB6-4E8E-98AC-FDA40DC0DC59}" srcOrd="1" destOrd="0" parTransId="{7BF0D846-77D2-4910-81E7-AB473C82F750}" sibTransId="{9AD75595-3DC0-4A41-99E1-CF13D2CF51BB}"/>
    <dgm:cxn modelId="{F48E378C-B70E-472D-9694-C6E181D64DFA}" type="presOf" srcId="{8EEC6C6F-6DB6-4E8E-98AC-FDA40DC0DC59}" destId="{3E97DC34-A39C-43B1-9DE2-2CEFC0CCDE77}" srcOrd="0" destOrd="0" presId="urn:microsoft.com/office/officeart/2011/layout/CircleProcess"/>
    <dgm:cxn modelId="{D644AC85-40CE-4068-AE4A-3F1FE6D72DF3}" type="presOf" srcId="{4C8D2096-A06C-4F39-B7A6-B05D5C3E21B6}" destId="{327FFA20-220B-4A96-842F-F2984DE910E4}" srcOrd="1" destOrd="0" presId="urn:microsoft.com/office/officeart/2011/layout/CircleProcess"/>
    <dgm:cxn modelId="{F4685699-AE7D-4EC4-85B0-961808926677}" type="presOf" srcId="{8EEC6C6F-6DB6-4E8E-98AC-FDA40DC0DC59}" destId="{C1F7D76C-5FA3-44FD-8A85-F28C5C3261E6}" srcOrd="1" destOrd="0" presId="urn:microsoft.com/office/officeart/2011/layout/CircleProcess"/>
    <dgm:cxn modelId="{AE30A1C8-C3D3-41AA-ADC1-113C5122C3E8}" type="presParOf" srcId="{4B189DFB-15CF-4C9F-865B-640EFF4E4A8F}" destId="{53FE9E58-FD45-49A2-B75D-25C3145A9377}" srcOrd="0" destOrd="0" presId="urn:microsoft.com/office/officeart/2011/layout/CircleProcess"/>
    <dgm:cxn modelId="{C2B3218C-622A-461C-AE9D-74E05712E7FE}" type="presParOf" srcId="{53FE9E58-FD45-49A2-B75D-25C3145A9377}" destId="{09949338-B87B-4D02-AEF4-A0FB59B9A3E7}" srcOrd="0" destOrd="0" presId="urn:microsoft.com/office/officeart/2011/layout/CircleProcess"/>
    <dgm:cxn modelId="{61C927CF-C796-46B4-ACA2-40BA22ACE5E8}" type="presParOf" srcId="{4B189DFB-15CF-4C9F-865B-640EFF4E4A8F}" destId="{0FBE734D-DBF6-48B8-B786-105A72662DA8}" srcOrd="1" destOrd="0" presId="urn:microsoft.com/office/officeart/2011/layout/CircleProcess"/>
    <dgm:cxn modelId="{3BA90622-41FF-4661-BBB9-7B494380B175}" type="presParOf" srcId="{0FBE734D-DBF6-48B8-B786-105A72662DA8}" destId="{3E97DC34-A39C-43B1-9DE2-2CEFC0CCDE77}" srcOrd="0" destOrd="0" presId="urn:microsoft.com/office/officeart/2011/layout/CircleProcess"/>
    <dgm:cxn modelId="{9DEAE983-B934-4833-A92F-CE5922600716}" type="presParOf" srcId="{4B189DFB-15CF-4C9F-865B-640EFF4E4A8F}" destId="{C1F7D76C-5FA3-44FD-8A85-F28C5C3261E6}" srcOrd="2" destOrd="0" presId="urn:microsoft.com/office/officeart/2011/layout/CircleProcess"/>
    <dgm:cxn modelId="{A551DF13-FD0F-4A42-BC85-336C270655BE}" type="presParOf" srcId="{4B189DFB-15CF-4C9F-865B-640EFF4E4A8F}" destId="{BF40C01A-F55D-4215-828A-65787E3C9D5E}" srcOrd="3" destOrd="0" presId="urn:microsoft.com/office/officeart/2011/layout/CircleProcess"/>
    <dgm:cxn modelId="{862B8C8D-6FD8-4898-A322-FF8781820169}" type="presParOf" srcId="{BF40C01A-F55D-4215-828A-65787E3C9D5E}" destId="{9E30B797-AF13-4DD9-9A9C-AB6E20B4F098}" srcOrd="0" destOrd="0" presId="urn:microsoft.com/office/officeart/2011/layout/CircleProcess"/>
    <dgm:cxn modelId="{737B3407-1D40-4BDB-BC2C-EEF85E020B3D}" type="presParOf" srcId="{4B189DFB-15CF-4C9F-865B-640EFF4E4A8F}" destId="{33658D42-D35A-4FF2-8228-767446C911B2}" srcOrd="4" destOrd="0" presId="urn:microsoft.com/office/officeart/2011/layout/CircleProcess"/>
    <dgm:cxn modelId="{122EEFA3-97BE-4E00-B2B1-624D6E6B907B}" type="presParOf" srcId="{33658D42-D35A-4FF2-8228-767446C911B2}" destId="{A16952A6-F763-4946-9EFC-43BCC0A855C8}" srcOrd="0" destOrd="0" presId="urn:microsoft.com/office/officeart/2011/layout/CircleProcess"/>
    <dgm:cxn modelId="{4DB66771-A958-49F8-ABC1-BAE8059059F8}" type="presParOf" srcId="{4B189DFB-15CF-4C9F-865B-640EFF4E4A8F}" destId="{327FFA20-220B-4A96-842F-F2984DE910E4}" srcOrd="5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949338-B87B-4D02-AEF4-A0FB59B9A3E7}">
      <dsp:nvSpPr>
        <dsp:cNvPr id="0" name=""/>
        <dsp:cNvSpPr/>
      </dsp:nvSpPr>
      <dsp:spPr>
        <a:xfrm>
          <a:off x="4634813" y="1178449"/>
          <a:ext cx="3061811" cy="3061767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97DC34-A39C-43B1-9DE2-2CEFC0CCDE77}">
      <dsp:nvSpPr>
        <dsp:cNvPr id="0" name=""/>
        <dsp:cNvSpPr/>
      </dsp:nvSpPr>
      <dsp:spPr>
        <a:xfrm>
          <a:off x="3583260" y="401081"/>
          <a:ext cx="5164238" cy="461650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3200" i="0" kern="1200" smtClean="0">
              <a:latin typeface="Arial" panose="020B0604020202020204" pitchFamily="34" charset="0"/>
              <a:cs typeface="Arial" panose="020B0604020202020204" pitchFamily="34" charset="0"/>
            </a:rPr>
            <a:t>Ở trường, em thường tham gia các hoạt động gì?</a:t>
          </a:r>
          <a:endParaRPr lang="en-US" sz="3200" i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22062" y="1060706"/>
        <a:ext cx="3689092" cy="3297254"/>
      </dsp:txXfrm>
    </dsp:sp>
    <dsp:sp modelId="{9E30B797-AF13-4DD9-9A9C-AB6E20B4F098}">
      <dsp:nvSpPr>
        <dsp:cNvPr id="0" name=""/>
        <dsp:cNvSpPr/>
      </dsp:nvSpPr>
      <dsp:spPr>
        <a:xfrm rot="2700000">
          <a:off x="702017" y="1022264"/>
          <a:ext cx="3061912" cy="3061912"/>
        </a:xfrm>
        <a:prstGeom prst="teardrop">
          <a:avLst>
            <a:gd name="adj" fmla="val 1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6952A6-F763-4946-9EFC-43BCC0A855C8}">
      <dsp:nvSpPr>
        <dsp:cNvPr id="0" name=""/>
        <dsp:cNvSpPr/>
      </dsp:nvSpPr>
      <dsp:spPr>
        <a:xfrm>
          <a:off x="789922" y="1091867"/>
          <a:ext cx="2857100" cy="285761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i="0" kern="120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KHỞI ĐỘNG</a:t>
          </a:r>
          <a:endParaRPr lang="en-US" sz="3600" b="1" i="0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97983" y="1500174"/>
        <a:ext cx="2040980" cy="20409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ontserrat" panose="00000500000000000000" charset="0"/>
              <a:ea typeface="Montserrat" panose="00000500000000000000" charset="0"/>
              <a:cs typeface="Montserrat" panose="00000500000000000000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Montserrat" panose="00000500000000000000" charset="0"/>
              </a:rPr>
              <a:t>2021/8/27</a:t>
            </a:fld>
            <a:endParaRPr lang="zh-CN" altLang="en-US">
              <a:cs typeface="Montserrat" panose="00000500000000000000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ontserrat" panose="00000500000000000000" charset="0"/>
              <a:ea typeface="Montserrat" panose="00000500000000000000" charset="0"/>
              <a:cs typeface="Montserrat" panose="00000500000000000000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Montserrat" panose="00000500000000000000" charset="0"/>
              </a:rPr>
              <a:t>‹#›</a:t>
            </a:fld>
            <a:endParaRPr lang="zh-CN" altLang="en-US">
              <a:cs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198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3CC73A6B-BB26-4B12-BFB8-2B873AE12267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2E5701FA-A99B-4EA7-BD9A-49A04217B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801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F86BAB08-D03A-4FEF-8092-001CB785BBAB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6.svg"/><Relationship Id="rId7" Type="http://schemas.openxmlformats.org/officeDocument/2006/relationships/image" Target="../media/image34.svg"/><Relationship Id="rId17" Type="http://schemas.openxmlformats.org/officeDocument/2006/relationships/image" Target="../media/image5.png"/><Relationship Id="rId2" Type="http://schemas.openxmlformats.org/officeDocument/2006/relationships/image" Target="../media/image1.pn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15" Type="http://schemas.openxmlformats.org/officeDocument/2006/relationships/image" Target="../media/image3.png"/><Relationship Id="rId14" Type="http://schemas.openxmlformats.org/officeDocument/2006/relationships/image" Target="../media/image41.sv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18" Type="http://schemas.openxmlformats.org/officeDocument/2006/relationships/image" Target="../media/image34.svg"/><Relationship Id="rId13" Type="http://schemas.openxmlformats.org/officeDocument/2006/relationships/image" Target="../media/image12.svg"/><Relationship Id="rId3" Type="http://schemas.openxmlformats.org/officeDocument/2006/relationships/image" Target="../media/image6.jpeg"/><Relationship Id="rId21" Type="http://schemas.openxmlformats.org/officeDocument/2006/relationships/image" Target="../media/image21.png"/><Relationship Id="rId7" Type="http://schemas.openxmlformats.org/officeDocument/2006/relationships/image" Target="../media/image20.svg"/><Relationship Id="rId17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8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37.svg"/><Relationship Id="rId15" Type="http://schemas.openxmlformats.org/officeDocument/2006/relationships/image" Target="../media/image41.svg"/><Relationship Id="rId19" Type="http://schemas.openxmlformats.org/officeDocument/2006/relationships/image" Target="../media/image19.png"/><Relationship Id="rId4" Type="http://schemas.openxmlformats.org/officeDocument/2006/relationships/image" Target="../media/image2.png"/><Relationship Id="rId22" Type="http://schemas.openxmlformats.org/officeDocument/2006/relationships/image" Target="../media/image14.sv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72.svg"/><Relationship Id="rId4" Type="http://schemas.openxmlformats.org/officeDocument/2006/relationships/diagramData" Target="../diagrams/data1.xm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.svg"/><Relationship Id="rId3" Type="http://schemas.openxmlformats.org/officeDocument/2006/relationships/image" Target="../media/image6.jpe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svg"/><Relationship Id="rId15" Type="http://schemas.openxmlformats.org/officeDocument/2006/relationships/image" Target="../media/image25.png"/><Relationship Id="rId4" Type="http://schemas.openxmlformats.org/officeDocument/2006/relationships/image" Target="../media/image22.png"/><Relationship Id="rId1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11" Type="http://schemas.openxmlformats.org/officeDocument/2006/relationships/image" Target="../media/image10.sv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70.sv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17" Type="http://schemas.openxmlformats.org/officeDocument/2006/relationships/image" Target="../media/image2.sv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14.sv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sv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audio" Target="../media/audio2.wav"/><Relationship Id="rId7" Type="http://schemas.openxmlformats.org/officeDocument/2006/relationships/image" Target="../media/image3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gif"/><Relationship Id="rId11" Type="http://schemas.openxmlformats.org/officeDocument/2006/relationships/image" Target="../media/image39.gif"/><Relationship Id="rId5" Type="http://schemas.openxmlformats.org/officeDocument/2006/relationships/image" Target="../media/image29.gif"/><Relationship Id="rId10" Type="http://schemas.openxmlformats.org/officeDocument/2006/relationships/image" Target="../media/image38.gif"/><Relationship Id="rId4" Type="http://schemas.openxmlformats.org/officeDocument/2006/relationships/image" Target="../media/image33.png"/><Relationship Id="rId9" Type="http://schemas.openxmlformats.org/officeDocument/2006/relationships/image" Target="../media/image3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3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gif"/><Relationship Id="rId11" Type="http://schemas.openxmlformats.org/officeDocument/2006/relationships/image" Target="../media/image38.gif"/><Relationship Id="rId5" Type="http://schemas.openxmlformats.org/officeDocument/2006/relationships/image" Target="../media/image33.png"/><Relationship Id="rId10" Type="http://schemas.openxmlformats.org/officeDocument/2006/relationships/image" Target="../media/image37.gif"/><Relationship Id="rId4" Type="http://schemas.openxmlformats.org/officeDocument/2006/relationships/image" Target="../media/image39.gif"/><Relationship Id="rId9" Type="http://schemas.openxmlformats.org/officeDocument/2006/relationships/image" Target="../media/image36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3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gif"/><Relationship Id="rId11" Type="http://schemas.openxmlformats.org/officeDocument/2006/relationships/image" Target="../media/image38.gif"/><Relationship Id="rId5" Type="http://schemas.openxmlformats.org/officeDocument/2006/relationships/image" Target="../media/image33.png"/><Relationship Id="rId10" Type="http://schemas.openxmlformats.org/officeDocument/2006/relationships/image" Target="../media/image37.gif"/><Relationship Id="rId4" Type="http://schemas.openxmlformats.org/officeDocument/2006/relationships/image" Target="../media/image39.gif"/><Relationship Id="rId9" Type="http://schemas.openxmlformats.org/officeDocument/2006/relationships/image" Target="../media/image36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41.gif"/><Relationship Id="rId7" Type="http://schemas.openxmlformats.org/officeDocument/2006/relationships/image" Target="../media/image34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10" Type="http://schemas.openxmlformats.org/officeDocument/2006/relationships/image" Target="../media/image47.gif"/><Relationship Id="rId4" Type="http://schemas.openxmlformats.org/officeDocument/2006/relationships/image" Target="../media/image42.gif"/><Relationship Id="rId9" Type="http://schemas.openxmlformats.org/officeDocument/2006/relationships/image" Target="../media/image46.gif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3" Type="http://schemas.openxmlformats.org/officeDocument/2006/relationships/image" Target="../media/image28.png"/><Relationship Id="rId7" Type="http://schemas.openxmlformats.org/officeDocument/2006/relationships/image" Target="../media/image6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70.svg"/><Relationship Id="rId1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7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87600" y="838200"/>
            <a:ext cx="7213600" cy="462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4" tIns="30477" rIns="60954" bIns="30477" rtlCol="0" anchor="ctr"/>
          <a:lstStyle/>
          <a:p>
            <a:pPr algn="ctr">
              <a:lnSpc>
                <a:spcPct val="150000"/>
              </a:lnSpc>
            </a:pPr>
            <a:r>
              <a:rPr lang="en-US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CHÀO MỪNG CÁC EM ĐẾN VỚI BÀI HỌC HÔM NAY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465985" y="3149600"/>
            <a:ext cx="2726015" cy="388620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9299111" y="25400"/>
            <a:ext cx="2679177" cy="213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11"/>
              </a:ext>
            </a:extLst>
          </a:blip>
          <a:srcRect/>
          <a:stretch>
            <a:fillRect/>
          </a:stretch>
        </p:blipFill>
        <p:spPr>
          <a:xfrm>
            <a:off x="0" y="5487697"/>
            <a:ext cx="1790375" cy="13703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13"/>
              </a:ext>
            </a:extLst>
          </a:blip>
          <a:srcRect/>
          <a:stretch>
            <a:fillRect/>
          </a:stretch>
        </p:blipFill>
        <p:spPr>
          <a:xfrm>
            <a:off x="554328" y="4122057"/>
            <a:ext cx="961498" cy="1503725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319177" y="4741527"/>
            <a:ext cx="5588049" cy="211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5837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0"/>
            <a:ext cx="12290811" cy="6858000"/>
            <a:chOff x="-98810" y="0"/>
            <a:chExt cx="12290811" cy="6858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-98810" y="0"/>
              <a:ext cx="12290811" cy="6858000"/>
              <a:chOff x="-98810" y="0"/>
              <a:chExt cx="12290811" cy="6858000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31" name="矩形 30"/>
              <p:cNvSpPr/>
              <p:nvPr/>
            </p:nvSpPr>
            <p:spPr>
              <a:xfrm flipV="1">
                <a:off x="-98810" y="1120137"/>
                <a:ext cx="12290811" cy="5737861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29" name="直接连接符 28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2366304" y="306687"/>
            <a:ext cx="79538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BÀI 7: AN TOÀN KHI Ở TRƯỜNG  </a:t>
            </a:r>
          </a:p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2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TIẾT </a:t>
            </a:r>
            <a:r>
              <a:rPr lang="en-US" sz="32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 + 3)</a:t>
            </a:r>
            <a:endParaRPr lang="en-US" sz="32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9724622" y="1229083"/>
            <a:ext cx="2104521" cy="1675964"/>
          </a:xfrm>
          <a:prstGeom prst="rect">
            <a:avLst/>
          </a:prstGeom>
        </p:spPr>
      </p:pic>
      <p:pic>
        <p:nvPicPr>
          <p:cNvPr id="32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935516" y="1742074"/>
            <a:ext cx="6815404" cy="4114800"/>
          </a:xfrm>
          <a:prstGeom prst="rect">
            <a:avLst/>
          </a:prstGeom>
        </p:spPr>
      </p:pic>
      <p:pic>
        <p:nvPicPr>
          <p:cNvPr id="33" name="Picture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-194013" y="3799473"/>
            <a:ext cx="3593083" cy="3272971"/>
          </a:xfrm>
          <a:prstGeom prst="rect">
            <a:avLst/>
          </a:prstGeom>
        </p:spPr>
      </p:pic>
      <p:pic>
        <p:nvPicPr>
          <p:cNvPr id="34" name="Picture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791844" y="5805714"/>
            <a:ext cx="1607226" cy="1052286"/>
          </a:xfrm>
          <a:prstGeom prst="rect">
            <a:avLst/>
          </a:prstGeom>
        </p:spPr>
      </p:pic>
      <p:pic>
        <p:nvPicPr>
          <p:cNvPr id="35" name="Picture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300940" y="4449349"/>
            <a:ext cx="1607226" cy="2408649"/>
          </a:xfrm>
          <a:prstGeom prst="rect">
            <a:avLst/>
          </a:prstGeom>
        </p:spPr>
      </p:pic>
      <p:pic>
        <p:nvPicPr>
          <p:cNvPr id="36" name="Picture 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9140417" y="3643215"/>
            <a:ext cx="2688726" cy="3214781"/>
          </a:xfrm>
          <a:prstGeom prst="rect">
            <a:avLst/>
          </a:prstGeom>
        </p:spPr>
      </p:pic>
      <p:pic>
        <p:nvPicPr>
          <p:cNvPr id="37" name="Picture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3972634" y="5531148"/>
            <a:ext cx="2587824" cy="13268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 flipV="1">
              <a:off x="-1" y="1120139"/>
              <a:ext cx="12192002" cy="5546892"/>
            </a:xfrm>
            <a:prstGeom prst="rect">
              <a:avLst/>
            </a:prstGeom>
            <a:solidFill>
              <a:srgbClr val="F1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Montserrat" panose="00000500000000000000" charset="0"/>
              </a:endParaRPr>
            </a:p>
          </p:txBody>
        </p: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83327156"/>
              </p:ext>
            </p:extLst>
          </p:nvPr>
        </p:nvGraphicFramePr>
        <p:xfrm>
          <a:off x="256052" y="329701"/>
          <a:ext cx="958463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6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8911770" y="3323771"/>
            <a:ext cx="3359557" cy="3267795"/>
          </a:xfrm>
          <a:prstGeom prst="rect">
            <a:avLst/>
          </a:prstGeom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29648" y="-83840"/>
            <a:ext cx="12192002" cy="6858000"/>
            <a:chOff x="-1" y="0"/>
            <a:chExt cx="12192002" cy="6858000"/>
          </a:xfrm>
        </p:grpSpPr>
        <p:grpSp>
          <p:nvGrpSpPr>
            <p:cNvPr id="29" name="组合 28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34" name="矩形 33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8"/>
          <p:cNvSpPr txBox="1">
            <a:spLocks noChangeArrowheads="1"/>
          </p:cNvSpPr>
          <p:nvPr/>
        </p:nvSpPr>
        <p:spPr bwMode="auto">
          <a:xfrm>
            <a:off x="3209336" y="313848"/>
            <a:ext cx="634201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altLang="zh-CN" sz="3200" b="1" spc="300" smtClean="0">
                <a:solidFill>
                  <a:srgbClr val="002060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LUYỆN TẬP – VẬN DỤNG</a:t>
            </a:r>
            <a:endParaRPr lang="zh-CN" altLang="en-US" sz="3200" b="1" spc="300" dirty="0">
              <a:solidFill>
                <a:srgbClr val="002060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0467" y="1036299"/>
            <a:ext cx="11451771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Xác </a:t>
            </a:r>
            <a:r>
              <a:rPr lang="nl-NL" sz="26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định tình huống nguy hiểm, rủi ro và cách phòng tránh khi tham gia một hoạt động ở trường</a:t>
            </a:r>
            <a:endParaRPr lang="en-US" sz="2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78970" y="2612569"/>
            <a:ext cx="4152905" cy="9579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Arial" pitchFamily="34" charset="0"/>
                <a:cs typeface="Arial" pitchFamily="34" charset="0"/>
              </a:rPr>
              <a:t>HOẠT ĐỘNG NHÓM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478970" y="3809745"/>
            <a:ext cx="4141978" cy="2620084"/>
          </a:xfrm>
          <a:prstGeom prst="rect">
            <a:avLst/>
          </a:prstGeom>
        </p:spPr>
      </p:pic>
      <p:pic>
        <p:nvPicPr>
          <p:cNvPr id="30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5087660" y="1746326"/>
            <a:ext cx="6930169" cy="478426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60496" y="1971618"/>
            <a:ext cx="64317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4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Chọn một hoạt động ở trường, xác định một số tình huống nguy hiểm, rủi ro có thể xảy ra khi </a:t>
            </a:r>
            <a:r>
              <a:rPr lang="nl-NL" sz="24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tham </a:t>
            </a:r>
            <a:r>
              <a:rPr lang="nl-NL" sz="2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gia và </a:t>
            </a:r>
            <a:r>
              <a:rPr lang="nl-NL" sz="24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nêu cách phòng tránh.</a:t>
            </a:r>
            <a:endParaRPr lang="en-US" sz="24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496" y="3772458"/>
            <a:ext cx="3192248" cy="25256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744" y="3772458"/>
            <a:ext cx="3208847" cy="2525673"/>
          </a:xfrm>
          <a:prstGeom prst="rect">
            <a:avLst/>
          </a:prstGeom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3" grpId="0"/>
      <p:bldP spid="6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9"/>
          <p:cNvGrpSpPr/>
          <p:nvPr/>
        </p:nvGrpSpPr>
        <p:grpSpPr>
          <a:xfrm>
            <a:off x="-2" y="0"/>
            <a:ext cx="12192002" cy="6858000"/>
            <a:chOff x="-1" y="0"/>
            <a:chExt cx="12192002" cy="6858000"/>
          </a:xfrm>
        </p:grpSpPr>
        <p:pic>
          <p:nvPicPr>
            <p:cNvPr id="9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0" name="矩形 44"/>
            <p:cNvSpPr/>
            <p:nvPr/>
          </p:nvSpPr>
          <p:spPr>
            <a:xfrm flipV="1">
              <a:off x="-1" y="1120139"/>
              <a:ext cx="12192002" cy="5546892"/>
            </a:xfrm>
            <a:prstGeom prst="rect">
              <a:avLst/>
            </a:prstGeom>
            <a:solidFill>
              <a:srgbClr val="F1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Montserrat" panose="00000500000000000000" charset="0"/>
              </a:endParaRPr>
            </a:p>
          </p:txBody>
        </p:sp>
      </p:grp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4383314" y="322896"/>
            <a:ext cx="499386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altLang="zh-CN" sz="3200" b="1" spc="300" smtClean="0">
                <a:solidFill>
                  <a:srgbClr val="002060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BẢNG KẾT QUẢ</a:t>
            </a:r>
            <a:endParaRPr lang="zh-CN" altLang="en-US" sz="3200" b="1" spc="300" dirty="0">
              <a:solidFill>
                <a:srgbClr val="002060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50684" y="974996"/>
            <a:ext cx="10290629" cy="0"/>
          </a:xfrm>
          <a:prstGeom prst="straightConnector1">
            <a:avLst/>
          </a:prstGeom>
          <a:ln w="28575">
            <a:solidFill>
              <a:srgbClr val="53A694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300072"/>
              </p:ext>
            </p:extLst>
          </p:nvPr>
        </p:nvGraphicFramePr>
        <p:xfrm>
          <a:off x="2888342" y="1571210"/>
          <a:ext cx="9042399" cy="464474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96457"/>
                <a:gridCol w="3004458"/>
                <a:gridCol w="3541484"/>
              </a:tblGrid>
              <a:tr h="993497">
                <a:tc>
                  <a:txBody>
                    <a:bodyPr/>
                    <a:lstStyle/>
                    <a:p>
                      <a:pPr algn="ctr"/>
                      <a:endParaRPr lang="en-US" sz="24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Hoạt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động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Tình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huống rủi ro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Cách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phòng tránh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17084">
                <a:tc>
                  <a:txBody>
                    <a:bodyPr/>
                    <a:lstStyle/>
                    <a:p>
                      <a:pPr algn="ctr"/>
                      <a:endParaRPr lang="en-US" sz="24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1. Chơi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đ</a:t>
                      </a: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á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bóng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170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2. Cắt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giấy thủ công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17084">
                <a:tc>
                  <a:txBody>
                    <a:bodyPr/>
                    <a:lstStyle/>
                    <a:p>
                      <a:pPr algn="ctr"/>
                      <a:endParaRPr lang="en-US" sz="240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3. </a:t>
                      </a: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…………….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Rounded Rectangle 20"/>
          <p:cNvSpPr/>
          <p:nvPr/>
        </p:nvSpPr>
        <p:spPr>
          <a:xfrm>
            <a:off x="453542" y="1843314"/>
            <a:ext cx="1836077" cy="925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smtClean="0">
                <a:latin typeface="Arial" pitchFamily="34" charset="0"/>
                <a:cs typeface="Arial" pitchFamily="34" charset="0"/>
              </a:rPr>
              <a:t>10 : 00</a:t>
            </a:r>
            <a:endParaRPr lang="en-US" sz="3600" b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-7277" y="2931885"/>
            <a:ext cx="2757716" cy="332377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549594" y="2908319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Kéo cắt </a:t>
            </a: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vào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tay</a:t>
            </a:r>
            <a:endParaRPr lang="en-US" sz="24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80891" y="2538986"/>
            <a:ext cx="30941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Cầm kéo chắc chắn,</a:t>
            </a:r>
          </a:p>
          <a:p>
            <a:pPr>
              <a:lnSpc>
                <a:spcPct val="150000"/>
              </a:lnSpc>
            </a:pP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khi cắt phải tập trung</a:t>
            </a:r>
            <a:endParaRPr lang="en-US" sz="24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49594" y="3785905"/>
            <a:ext cx="2556636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400">
                <a:solidFill>
                  <a:srgbClr val="FF0000"/>
                </a:solidFill>
              </a:rPr>
              <a:t>Té ngã, đau</a:t>
            </a:r>
            <a:r>
              <a:rPr lang="nl-NL" sz="2400">
                <a:solidFill>
                  <a:srgbClr val="FF0000"/>
                </a:solidFill>
              </a:rPr>
              <a:t>, </a:t>
            </a:r>
            <a:r>
              <a:rPr lang="nl-NL" sz="2400" smtClean="0">
                <a:solidFill>
                  <a:srgbClr val="FF0000"/>
                </a:solidFill>
              </a:rPr>
              <a:t>gãy tay chân</a:t>
            </a:r>
            <a:endParaRPr lang="en-US" sz="24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80891" y="3785905"/>
            <a:ext cx="32480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Kiểm tra sân bóng, khi</a:t>
            </a: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á không xô đẩy nhau</a:t>
            </a:r>
            <a:endParaRPr lang="en-US" sz="24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49594" y="5246720"/>
            <a:ext cx="255663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400" smtClean="0">
                <a:solidFill>
                  <a:srgbClr val="FF0000"/>
                </a:solidFill>
              </a:rPr>
              <a:t>.........................</a:t>
            </a:r>
            <a:endParaRPr lang="en-US" sz="24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684677" y="5261040"/>
            <a:ext cx="255663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400" smtClean="0">
                <a:solidFill>
                  <a:srgbClr val="FF0000"/>
                </a:solidFill>
              </a:rPr>
              <a:t>.........................</a:t>
            </a:r>
            <a:endParaRPr lang="en-US" sz="24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 animBg="1"/>
      <p:bldP spid="19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 flipV="1">
              <a:off x="-1" y="1120139"/>
              <a:ext cx="12192002" cy="5546892"/>
            </a:xfrm>
            <a:prstGeom prst="rect">
              <a:avLst/>
            </a:prstGeom>
            <a:solidFill>
              <a:srgbClr val="F1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Montserrat" panose="00000500000000000000" charset="0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1269400" y="2107731"/>
            <a:ext cx="9043600" cy="158205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600">
                <a:latin typeface="Arial" pitchFamily="34" charset="0"/>
                <a:cs typeface="Arial" pitchFamily="34" charset="0"/>
              </a:rPr>
              <a:t>Nêu ích lợi của việc xác định được các tình huống nguy hiểm, rủi </a:t>
            </a:r>
            <a:r>
              <a:rPr lang="nl-NL" sz="2600">
                <a:latin typeface="Arial" pitchFamily="34" charset="0"/>
                <a:cs typeface="Arial" pitchFamily="34" charset="0"/>
              </a:rPr>
              <a:t>ro </a:t>
            </a:r>
            <a:r>
              <a:rPr lang="nl-NL" sz="2600" smtClean="0">
                <a:latin typeface="Arial" pitchFamily="34" charset="0"/>
                <a:cs typeface="Arial" pitchFamily="34" charset="0"/>
              </a:rPr>
              <a:t>trước </a:t>
            </a:r>
            <a:r>
              <a:rPr lang="nl-NL" sz="2600">
                <a:latin typeface="Arial" pitchFamily="34" charset="0"/>
                <a:cs typeface="Arial" pitchFamily="34" charset="0"/>
              </a:rPr>
              <a:t>khi tham gia các hoạt động </a:t>
            </a:r>
            <a:r>
              <a:rPr lang="nl-NL" sz="2600">
                <a:latin typeface="Arial" pitchFamily="34" charset="0"/>
                <a:cs typeface="Arial" pitchFamily="34" charset="0"/>
              </a:rPr>
              <a:t>ở </a:t>
            </a:r>
            <a:r>
              <a:rPr lang="nl-NL" sz="2600" smtClean="0">
                <a:latin typeface="Arial" pitchFamily="34" charset="0"/>
                <a:cs typeface="Arial" pitchFamily="34" charset="0"/>
              </a:rPr>
              <a:t>trường?</a:t>
            </a:r>
            <a:endParaRPr lang="en-US" sz="26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7971" y="3018972"/>
            <a:ext cx="3098200" cy="364806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2133600" y="3893585"/>
            <a:ext cx="7569200" cy="2420257"/>
          </a:xfrm>
          <a:prstGeom prst="wedgeRoundRect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Việc xác định được các tình huống nguy hiểm, rủi ro trước khi tham gia các hoạt động ở trường giúp chúng ta chủ động phòng tránh, giữ an toàn cho bản thân và người khác. </a:t>
            </a:r>
            <a:endParaRPr lang="en-US" sz="2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561720" y="257312"/>
            <a:ext cx="4885594" cy="1850419"/>
          </a:xfrm>
          <a:prstGeom prst="rect">
            <a:avLst/>
          </a:prstGeom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grpSp>
          <p:nvGrpSpPr>
            <p:cNvPr id="30" name="组合 29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35" name="矩形 34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5400309" y="2278627"/>
            <a:ext cx="16217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Đồng</a:t>
            </a:r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altLang="zh-CN" sz="3200" dirty="0" err="1" smtClean="0">
                <a:solidFill>
                  <a:schemeClr val="bg1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tình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</a:endParaRPr>
          </a:p>
        </p:txBody>
      </p:sp>
      <p:sp>
        <p:nvSpPr>
          <p:cNvPr id="26" name="矩形 6"/>
          <p:cNvSpPr/>
          <p:nvPr/>
        </p:nvSpPr>
        <p:spPr>
          <a:xfrm>
            <a:off x="5400309" y="4177730"/>
            <a:ext cx="16217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Không</a:t>
            </a:r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altLang="zh-CN" sz="3200" dirty="0" err="1" smtClean="0">
                <a:solidFill>
                  <a:schemeClr val="bg1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đồng</a:t>
            </a:r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altLang="zh-CN" sz="3200" dirty="0" err="1" smtClean="0">
                <a:solidFill>
                  <a:schemeClr val="bg1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tình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9370" y="1120139"/>
            <a:ext cx="109885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Những </a:t>
            </a:r>
            <a:r>
              <a:rPr lang="nl-NL" sz="28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việc làm để giữ an toàn khi tham gia các hoạt động ở trường và vận động các bạn cùng thực hiện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42537" y="2621248"/>
            <a:ext cx="5419634" cy="3416886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82571" y="2984233"/>
            <a:ext cx="4617738" cy="2368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nl-NL" sz="2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Kể lại những việc em đã </a:t>
            </a:r>
            <a:r>
              <a:rPr lang="nl-NL" sz="2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làm </a:t>
            </a:r>
            <a:endParaRPr lang="nl-NL" sz="2600" i="1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nl-NL" sz="2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để giữ </a:t>
            </a:r>
            <a:r>
              <a:rPr lang="nl-NL" sz="2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an toàn khi tham </a:t>
            </a:r>
            <a:r>
              <a:rPr lang="nl-NL" sz="2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 </a:t>
            </a:r>
            <a:endParaRPr lang="nl-NL" sz="2600" i="1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nl-NL" sz="2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 </a:t>
            </a:r>
            <a:r>
              <a:rPr lang="nl-NL" sz="2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</a:t>
            </a:r>
            <a:r>
              <a:rPr lang="nl-NL" sz="2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động </a:t>
            </a:r>
            <a:r>
              <a:rPr lang="nl-NL" sz="2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ở trường.</a:t>
            </a:r>
            <a:r>
              <a:rPr lang="nl-NL" sz="2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1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21" y="165982"/>
            <a:ext cx="952500" cy="966788"/>
          </a:xfrm>
          <a:prstGeom prst="rect">
            <a:avLst/>
          </a:prstGeom>
        </p:spPr>
      </p:pic>
      <p:pic>
        <p:nvPicPr>
          <p:cNvPr id="23" name="Picture 22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386" y="165982"/>
            <a:ext cx="952500" cy="966788"/>
          </a:xfrm>
          <a:prstGeom prst="rect">
            <a:avLst/>
          </a:prstGeom>
        </p:spPr>
      </p:pic>
      <p:pic>
        <p:nvPicPr>
          <p:cNvPr id="25" name="Picture 24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227" y="149899"/>
            <a:ext cx="955902" cy="9702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628" y="2505134"/>
            <a:ext cx="5494258" cy="3946054"/>
          </a:xfrm>
          <a:prstGeom prst="rect">
            <a:avLst/>
          </a:prstGeom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/>
      <p:bldP spid="5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24" name="矩形 23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891541" y="1426946"/>
            <a:ext cx="10408918" cy="4933278"/>
          </a:xfrm>
          <a:prstGeom prst="rect">
            <a:avLst/>
          </a:prstGeom>
          <a:solidFill>
            <a:srgbClr val="53A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2400" i="1">
                <a:latin typeface="Arial" pitchFamily="34" charset="0"/>
                <a:cs typeface="Arial" pitchFamily="34" charset="0"/>
              </a:rPr>
              <a:t>L</a:t>
            </a:r>
            <a:r>
              <a:rPr lang="nl-NL" sz="2400" i="1" smtClean="0">
                <a:latin typeface="Arial" pitchFamily="34" charset="0"/>
                <a:cs typeface="Arial" pitchFamily="34" charset="0"/>
              </a:rPr>
              <a:t>ắng </a:t>
            </a:r>
            <a:r>
              <a:rPr lang="nl-NL" sz="2400" i="1">
                <a:latin typeface="Arial" pitchFamily="34" charset="0"/>
                <a:cs typeface="Arial" pitchFamily="34" charset="0"/>
              </a:rPr>
              <a:t>nghe và làm theo lời hướng dẫn của thầy cô giáo</a:t>
            </a:r>
            <a:r>
              <a:rPr lang="nl-NL" sz="2400" i="1">
                <a:latin typeface="Arial" pitchFamily="34" charset="0"/>
                <a:cs typeface="Arial" pitchFamily="34" charset="0"/>
              </a:rPr>
              <a:t>; </a:t>
            </a:r>
            <a:endParaRPr lang="nl-NL" sz="2400" i="1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2400" i="1" smtClean="0">
                <a:latin typeface="Arial" pitchFamily="34" charset="0"/>
                <a:cs typeface="Arial" pitchFamily="34" charset="0"/>
              </a:rPr>
              <a:t>Không </a:t>
            </a:r>
            <a:r>
              <a:rPr lang="nl-NL" sz="2400" i="1">
                <a:latin typeface="Arial" pitchFamily="34" charset="0"/>
                <a:cs typeface="Arial" pitchFamily="34" charset="0"/>
              </a:rPr>
              <a:t>đùa nghịch, xô </a:t>
            </a:r>
            <a:r>
              <a:rPr lang="nl-NL" sz="2400" i="1">
                <a:latin typeface="Arial" pitchFamily="34" charset="0"/>
                <a:cs typeface="Arial" pitchFamily="34" charset="0"/>
              </a:rPr>
              <a:t>đẩy </a:t>
            </a:r>
            <a:r>
              <a:rPr lang="nl-NL" sz="2400" i="1" smtClean="0">
                <a:latin typeface="Arial" pitchFamily="34" charset="0"/>
                <a:cs typeface="Arial" pitchFamily="34" charset="0"/>
              </a:rPr>
              <a:t>nhau;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2400" i="1">
                <a:latin typeface="Arial" pitchFamily="34" charset="0"/>
                <a:cs typeface="Arial" pitchFamily="34" charset="0"/>
              </a:rPr>
              <a:t>K</a:t>
            </a:r>
            <a:r>
              <a:rPr lang="nl-NL" sz="2400" i="1" smtClean="0">
                <a:latin typeface="Arial" pitchFamily="34" charset="0"/>
                <a:cs typeface="Arial" pitchFamily="34" charset="0"/>
              </a:rPr>
              <a:t>iểm </a:t>
            </a:r>
            <a:r>
              <a:rPr lang="nl-NL" sz="2400" i="1">
                <a:latin typeface="Arial" pitchFamily="34" charset="0"/>
                <a:cs typeface="Arial" pitchFamily="34" charset="0"/>
              </a:rPr>
              <a:t>tra các thiết bị, đồ dùng, sân bãi cẩn thận trước khi tham gia các hoạt động</a:t>
            </a:r>
            <a:r>
              <a:rPr lang="nl-NL" sz="2400" i="1">
                <a:latin typeface="Arial" pitchFamily="34" charset="0"/>
                <a:cs typeface="Arial" pitchFamily="34" charset="0"/>
              </a:rPr>
              <a:t>. </a:t>
            </a:r>
            <a:endParaRPr lang="nl-NL" sz="2400" i="1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endParaRPr lang="nl-NL" sz="2400" i="1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endParaRPr lang="nl-NL" sz="2400" i="1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endParaRPr lang="nl-NL" sz="2400" i="1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endParaRPr lang="en-US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7600" y="629852"/>
            <a:ext cx="9787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VIỆC LÀM GIỮ AN TOÀN KHI THAM GIA HOẠT ĐỘNG Ở TRƯỜNG</a:t>
            </a:r>
            <a:endParaRPr lang="en-US" sz="24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117600" y="4122058"/>
            <a:ext cx="4008559" cy="2055298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6798742" y="3633391"/>
            <a:ext cx="3027429" cy="2726833"/>
          </a:xfrm>
          <a:prstGeom prst="rect">
            <a:avLst/>
          </a:prstGeom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312228" y="3018971"/>
            <a:ext cx="6879771" cy="3839029"/>
          </a:xfrm>
          <a:prstGeom prst="rect">
            <a:avLst/>
          </a:prstGeom>
        </p:spPr>
      </p:pic>
      <p:sp>
        <p:nvSpPr>
          <p:cNvPr id="6" name="矩形 15"/>
          <p:cNvSpPr/>
          <p:nvPr/>
        </p:nvSpPr>
        <p:spPr>
          <a:xfrm>
            <a:off x="5588000" y="3429000"/>
            <a:ext cx="6444344" cy="25853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nl-NL" sz="28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 hãy viết khẩu hiệu hoặc cam </a:t>
            </a:r>
            <a:r>
              <a:rPr lang="nl-NL" sz="28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kết </a:t>
            </a:r>
            <a:endParaRPr lang="nl-NL" sz="280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nl-NL" sz="28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thực </a:t>
            </a:r>
            <a:r>
              <a:rPr lang="nl-NL" sz="28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hiện giữ an toàn khi tham </a:t>
            </a:r>
            <a:r>
              <a:rPr lang="nl-NL" sz="28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gia </a:t>
            </a:r>
            <a:endParaRPr lang="nl-NL" sz="280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nl-NL" sz="28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 </a:t>
            </a:r>
            <a:r>
              <a:rPr lang="nl-NL" sz="28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hoạt động ở trường.</a:t>
            </a:r>
            <a:endParaRPr lang="en-US" altLang="zh-CN" sz="2800" spc="600" noProof="1">
              <a:solidFill>
                <a:schemeClr val="bg1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endParaRPr lang="en-US" altLang="zh-CN" sz="2800" spc="600" noProof="1">
              <a:solidFill>
                <a:srgbClr val="53A694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045029" y="420910"/>
            <a:ext cx="4049486" cy="92892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An toàn là trên hết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049486" y="1516727"/>
            <a:ext cx="7518400" cy="9361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b="1">
                <a:latin typeface="Arial" pitchFamily="34" charset="0"/>
                <a:cs typeface="Arial" pitchFamily="34" charset="0"/>
              </a:rPr>
              <a:t>An toàn trường học, hạnh phúc mọi nhà.</a:t>
            </a:r>
            <a:endParaRPr lang="en-US" sz="28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10455" y="2619816"/>
            <a:ext cx="4985659" cy="92892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b="1">
                <a:latin typeface="Arial" pitchFamily="34" charset="0"/>
                <a:cs typeface="Arial" pitchFamily="34" charset="0"/>
              </a:rPr>
              <a:t>Bé vui khỏe - cô hạnh phúc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2811" y="204277"/>
            <a:ext cx="8398588" cy="5249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73B6026-9D37-4C62-834E-048AE8BD24B6}"/>
              </a:ext>
            </a:extLst>
          </p:cNvPr>
          <p:cNvSpPr txBox="1"/>
          <p:nvPr/>
        </p:nvSpPr>
        <p:spPr>
          <a:xfrm>
            <a:off x="1971238" y="1509487"/>
            <a:ext cx="8510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GIÚP</a:t>
            </a:r>
            <a:r>
              <a:rPr kumimoji="0" lang="en-US" sz="7200" b="1" i="0" u="none" strike="noStrike" kern="1200" cap="none" spc="0" normalizeH="0" noProof="0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BẠN CÁ </a:t>
            </a:r>
            <a:r>
              <a:rPr kumimoji="0" lang="en-US" sz="7200" b="1" i="0" u="none" strike="noStrike" kern="1200" cap="none" spc="0" normalizeH="0" noProof="0" dirty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endParaRPr kumimoji="0" lang="en-US" sz="7200" b="1" i="0" u="none" strike="noStrike" kern="1200" cap="none" spc="0" normalizeH="0" baseline="0" noProof="0" dirty="0">
              <a:ln w="38100">
                <a:solidFill>
                  <a:schemeClr val="tx1"/>
                </a:solidFill>
              </a:ln>
              <a:solidFill>
                <a:srgbClr val="FFFF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Row_Row_Row_Your_Boat">
            <a:hlinkClick r:id="" action="ppaction://media"/>
            <a:extLst>
              <a:ext uri="{FF2B5EF4-FFF2-40B4-BE49-F238E27FC236}">
                <a16:creationId xmlns:a16="http://schemas.microsoft.com/office/drawing/2014/main" xmlns="" id="{68C22E7F-BCFD-40BD-B340-0423A581B8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81399" y="-670309"/>
            <a:ext cx="487363" cy="487363"/>
          </a:xfrm>
          <a:prstGeom prst="rect">
            <a:avLst/>
          </a:prstGeom>
        </p:spPr>
      </p:pic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xmlns="" id="{E31A861F-B62F-421B-8D36-A0151824A73D}"/>
              </a:ext>
            </a:extLst>
          </p:cNvPr>
          <p:cNvSpPr/>
          <p:nvPr/>
        </p:nvSpPr>
        <p:spPr>
          <a:xfrm>
            <a:off x="1302675" y="4920343"/>
            <a:ext cx="9682077" cy="1937657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AD5B86B-5198-4004-8512-8F742795031F}"/>
              </a:ext>
            </a:extLst>
          </p:cNvPr>
          <p:cNvSpPr txBox="1"/>
          <p:nvPr/>
        </p:nvSpPr>
        <p:spPr>
          <a:xfrm>
            <a:off x="1546356" y="4914519"/>
            <a:ext cx="9178724" cy="194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mỗi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thì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</a:t>
            </a:r>
            <a:r>
              <a:rPr lang="vi-VN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đổ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xuống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</a:t>
            </a:r>
            <a:r>
              <a:rPr lang="vi-VN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biển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dâng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xong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cứu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</a:t>
            </a:r>
            <a:r>
              <a:rPr lang="vi-VN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35093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42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C2282E4-00D5-4DE9-9C9A-2EAB447A1A45}"/>
              </a:ext>
            </a:extLst>
          </p:cNvPr>
          <p:cNvGrpSpPr/>
          <p:nvPr/>
        </p:nvGrpSpPr>
        <p:grpSpPr>
          <a:xfrm>
            <a:off x="0" y="41007"/>
            <a:ext cx="6980525" cy="3254192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813C595-B6DB-42DC-96BC-D322FB98160E}"/>
                </a:ext>
              </a:extLst>
            </p:cNvPr>
            <p:cNvSpPr txBox="1"/>
            <p:nvPr/>
          </p:nvSpPr>
          <p:spPr>
            <a:xfrm>
              <a:off x="491708" y="288547"/>
              <a:ext cx="6184655" cy="2239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 err="1" smtClean="0">
                  <a:solidFill>
                    <a:prstClr val="black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Câu</a:t>
              </a:r>
              <a:r>
                <a:rPr lang="en-US" sz="2400" b="1" dirty="0" smtClean="0">
                  <a:solidFill>
                    <a:prstClr val="black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1</a:t>
              </a:r>
              <a:r>
                <a:rPr lang="en-US" sz="2400" smtClean="0">
                  <a:solidFill>
                    <a:prstClr val="black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: </a:t>
              </a:r>
              <a:r>
                <a:rPr lang="en-US" sz="2400" smtClean="0">
                  <a:solidFill>
                    <a:prstClr val="black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Trước khi tham gia các hoạt động ở trường em cần phải chú ý đảm bảo an toàn cho mình và cho những người xung quanh, đúng hay sai?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362" y="2310411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xmlns="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xmlns="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027565C-1680-4D3A-B6FD-651084FC4721}"/>
                </a:ext>
              </a:extLst>
            </p:cNvPr>
            <p:cNvSpPr txBox="1"/>
            <p:nvPr/>
          </p:nvSpPr>
          <p:spPr>
            <a:xfrm>
              <a:off x="8849788" y="1041484"/>
              <a:ext cx="2393275" cy="84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dirty="0" smtClean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ĐÚNG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xmlns="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363" y="4397857"/>
            <a:ext cx="10342946" cy="2818832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xmlns="" id="{0AD75860-9F81-4165-A3C2-829D5EEFD74A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CƠN M</a:t>
            </a:r>
            <a:r>
              <a:rPr lang="vi-VN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SỐ 1 …</a:t>
            </a:r>
          </a:p>
        </p:txBody>
      </p:sp>
    </p:spTree>
    <p:extLst>
      <p:ext uri="{BB962C8B-B14F-4D97-AF65-F5344CB8AC3E}">
        <p14:creationId xmlns:p14="http://schemas.microsoft.com/office/powerpoint/2010/main" val="44665942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7.40741E-7 L -0.03723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理查德.克莱德曼 - Say you love 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9113" y="-1578428"/>
            <a:ext cx="609600" cy="609600"/>
          </a:xfrm>
          <a:prstGeom prst="rect">
            <a:avLst/>
          </a:prstGeom>
        </p:spPr>
      </p:pic>
      <p:sp>
        <p:nvSpPr>
          <p:cNvPr id="9" name="TextBox 5"/>
          <p:cNvSpPr txBox="1"/>
          <p:nvPr/>
        </p:nvSpPr>
        <p:spPr>
          <a:xfrm>
            <a:off x="1128713" y="1604077"/>
            <a:ext cx="10585939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BÀI 7: AN TOÀN </a:t>
            </a:r>
            <a:r>
              <a:rPr lang="en-US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KHI </a:t>
            </a:r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Ở TRƯỜNG  </a:t>
            </a:r>
          </a:p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(TIẾT 1)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xmlns="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378" y="4397857"/>
            <a:ext cx="10342946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C2282E4-00D5-4DE9-9C9A-2EAB447A1A45}"/>
              </a:ext>
            </a:extLst>
          </p:cNvPr>
          <p:cNvGrpSpPr/>
          <p:nvPr/>
        </p:nvGrpSpPr>
        <p:grpSpPr>
          <a:xfrm>
            <a:off x="0" y="41007"/>
            <a:ext cx="6980525" cy="2487384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813C595-B6DB-42DC-96BC-D322FB98160E}"/>
                </a:ext>
              </a:extLst>
            </p:cNvPr>
            <p:cNvSpPr txBox="1"/>
            <p:nvPr/>
          </p:nvSpPr>
          <p:spPr>
            <a:xfrm>
              <a:off x="725890" y="320546"/>
              <a:ext cx="6184655" cy="1685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Câu</a:t>
              </a:r>
              <a:r>
                <a:rPr kumimoji="0" lang="en-US" sz="2400" b="1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</a:t>
              </a:r>
              <a:r>
                <a:rPr kumimoji="0" lang="en-US" sz="2400" b="0" i="0" u="none" strike="noStrike" kern="1200" cap="none" spc="0" normalizeH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: Khi đi tham quan cùng lớp, Long chỉ mải chơi, bẻ hoa bẻ cành đùa nghịch. Việc làm của Long đúng hay sai?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xmlns="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xmlns="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027565C-1680-4D3A-B6FD-651084FC4721}"/>
                </a:ext>
              </a:extLst>
            </p:cNvPr>
            <p:cNvSpPr txBox="1"/>
            <p:nvPr/>
          </p:nvSpPr>
          <p:spPr>
            <a:xfrm>
              <a:off x="9257048" y="842432"/>
              <a:ext cx="1749541" cy="84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SAI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90F92439-966E-4604-B29A-CA37D30E35D7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CƠN M</a:t>
            </a:r>
            <a:r>
              <a:rPr lang="vi-VN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SỐ 2 …</a:t>
            </a:r>
          </a:p>
        </p:txBody>
      </p:sp>
    </p:spTree>
    <p:extLst>
      <p:ext uri="{BB962C8B-B14F-4D97-AF65-F5344CB8AC3E}">
        <p14:creationId xmlns:p14="http://schemas.microsoft.com/office/powerpoint/2010/main" val="99144507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95833E-6 7.40741E-7 L -0.02578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xmlns="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386" y="4397857"/>
            <a:ext cx="10342946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C2282E4-00D5-4DE9-9C9A-2EAB447A1A45}"/>
              </a:ext>
            </a:extLst>
          </p:cNvPr>
          <p:cNvGrpSpPr/>
          <p:nvPr/>
        </p:nvGrpSpPr>
        <p:grpSpPr>
          <a:xfrm>
            <a:off x="0" y="0"/>
            <a:ext cx="6980525" cy="2878971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813C595-B6DB-42DC-96BC-D322FB98160E}"/>
                </a:ext>
              </a:extLst>
            </p:cNvPr>
            <p:cNvSpPr txBox="1"/>
            <p:nvPr/>
          </p:nvSpPr>
          <p:spPr>
            <a:xfrm>
              <a:off x="472048" y="377047"/>
              <a:ext cx="6184655" cy="1330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 err="1" smtClean="0">
                  <a:solidFill>
                    <a:prstClr val="black"/>
                  </a:solidFill>
                  <a:latin typeface="Arial" pitchFamily="34" charset="0"/>
                  <a:ea typeface="Tahoma" panose="020B0604030504040204" pitchFamily="34" charset="0"/>
                  <a:cs typeface="Arial" pitchFamily="34" charset="0"/>
                </a:rPr>
                <a:t>Câu</a:t>
              </a:r>
              <a:r>
                <a:rPr lang="en-US" sz="2400" b="1" dirty="0" smtClean="0">
                  <a:solidFill>
                    <a:prstClr val="black"/>
                  </a:solidFill>
                  <a:latin typeface="Arial" pitchFamily="34" charset="0"/>
                  <a:ea typeface="Tahoma" panose="020B0604030504040204" pitchFamily="34" charset="0"/>
                  <a:cs typeface="Arial" pitchFamily="34" charset="0"/>
                </a:rPr>
                <a:t> </a:t>
              </a:r>
              <a:r>
                <a:rPr lang="en-US" sz="2400" b="1" smtClean="0">
                  <a:solidFill>
                    <a:prstClr val="black"/>
                  </a:solidFill>
                  <a:latin typeface="Arial" pitchFamily="34" charset="0"/>
                  <a:ea typeface="Tahoma" panose="020B0604030504040204" pitchFamily="34" charset="0"/>
                  <a:cs typeface="Arial" pitchFamily="34" charset="0"/>
                </a:rPr>
                <a:t>3</a:t>
              </a:r>
              <a:r>
                <a:rPr lang="en-US" sz="2400" b="1" smtClean="0">
                  <a:solidFill>
                    <a:prstClr val="black"/>
                  </a:solidFill>
                  <a:latin typeface="Arial" pitchFamily="34" charset="0"/>
                  <a:ea typeface="Tahoma" panose="020B0604030504040204" pitchFamily="34" charset="0"/>
                  <a:cs typeface="Arial" pitchFamily="34" charset="0"/>
                </a:rPr>
                <a:t>: </a:t>
              </a:r>
              <a:r>
                <a:rPr lang="en-US" sz="2400" smtClean="0">
                  <a:solidFill>
                    <a:prstClr val="black"/>
                  </a:solidFill>
                  <a:latin typeface="Arial" pitchFamily="34" charset="0"/>
                  <a:ea typeface="Tahoma" panose="020B0604030504040204" pitchFamily="34" charset="0"/>
                  <a:cs typeface="Arial" pitchFamily="34" charset="0"/>
                </a:rPr>
                <a:t>Bạn Lan nói rằng “Học sinh chỉ việc đến trường đi học, còn đảm bảo an toàn thì có thầy cô lo”. Lan nói vậy là đúng hay sai?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ahoma" panose="020B0604030504040204" pitchFamily="34" charset="0"/>
                <a:cs typeface="Arial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xmlns="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xmlns="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027565C-1680-4D3A-B6FD-651084FC4721}"/>
                </a:ext>
              </a:extLst>
            </p:cNvPr>
            <p:cNvSpPr txBox="1"/>
            <p:nvPr/>
          </p:nvSpPr>
          <p:spPr>
            <a:xfrm>
              <a:off x="9373093" y="957560"/>
              <a:ext cx="2423003" cy="84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smtClean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SAI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22E6EF1A-9C01-4C75-A034-B3BC57B74AB1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CƠN M</a:t>
            </a:r>
            <a:r>
              <a:rPr lang="vi-VN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SỐ 3 …</a:t>
            </a:r>
          </a:p>
        </p:txBody>
      </p:sp>
    </p:spTree>
    <p:extLst>
      <p:ext uri="{BB962C8B-B14F-4D97-AF65-F5344CB8AC3E}">
        <p14:creationId xmlns:p14="http://schemas.microsoft.com/office/powerpoint/2010/main" val="199510789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7.40741E-7 L -0.05039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8CE3A617-C20A-4477-960D-1728A7D9DA44}"/>
              </a:ext>
            </a:extLst>
          </p:cNvPr>
          <p:cNvSpPr/>
          <p:nvPr/>
        </p:nvSpPr>
        <p:spPr>
          <a:xfrm>
            <a:off x="-39116" y="5090324"/>
            <a:ext cx="12219096" cy="1767675"/>
          </a:xfrm>
          <a:custGeom>
            <a:avLst/>
            <a:gdLst>
              <a:gd name="connsiteX0" fmla="*/ 0 w 12219096"/>
              <a:gd name="connsiteY0" fmla="*/ 0 h 1154358"/>
              <a:gd name="connsiteX1" fmla="*/ 12219096 w 12219096"/>
              <a:gd name="connsiteY1" fmla="*/ 0 h 1154358"/>
              <a:gd name="connsiteX2" fmla="*/ 12219096 w 12219096"/>
              <a:gd name="connsiteY2" fmla="*/ 1154358 h 1154358"/>
              <a:gd name="connsiteX3" fmla="*/ 0 w 12219096"/>
              <a:gd name="connsiteY3" fmla="*/ 1154358 h 1154358"/>
              <a:gd name="connsiteX4" fmla="*/ 0 w 12219096"/>
              <a:gd name="connsiteY4" fmla="*/ 0 h 1154358"/>
              <a:gd name="connsiteX0" fmla="*/ 0 w 12219096"/>
              <a:gd name="connsiteY0" fmla="*/ 217242 h 1371600"/>
              <a:gd name="connsiteX1" fmla="*/ 5641263 w 12219096"/>
              <a:gd name="connsiteY1" fmla="*/ 0 h 1371600"/>
              <a:gd name="connsiteX2" fmla="*/ 12219096 w 12219096"/>
              <a:gd name="connsiteY2" fmla="*/ 217242 h 1371600"/>
              <a:gd name="connsiteX3" fmla="*/ 12219096 w 12219096"/>
              <a:gd name="connsiteY3" fmla="*/ 1371600 h 1371600"/>
              <a:gd name="connsiteX4" fmla="*/ 0 w 12219096"/>
              <a:gd name="connsiteY4" fmla="*/ 1371600 h 1371600"/>
              <a:gd name="connsiteX5" fmla="*/ 0 w 12219096"/>
              <a:gd name="connsiteY5" fmla="*/ 217242 h 1371600"/>
              <a:gd name="connsiteX0" fmla="*/ 0 w 12219096"/>
              <a:gd name="connsiteY0" fmla="*/ 566926 h 1721284"/>
              <a:gd name="connsiteX1" fmla="*/ 1034539 w 12219096"/>
              <a:gd name="connsiteY1" fmla="*/ 2443 h 1721284"/>
              <a:gd name="connsiteX2" fmla="*/ 5641263 w 12219096"/>
              <a:gd name="connsiteY2" fmla="*/ 349684 h 1721284"/>
              <a:gd name="connsiteX3" fmla="*/ 12219096 w 12219096"/>
              <a:gd name="connsiteY3" fmla="*/ 566926 h 1721284"/>
              <a:gd name="connsiteX4" fmla="*/ 12219096 w 12219096"/>
              <a:gd name="connsiteY4" fmla="*/ 1721284 h 1721284"/>
              <a:gd name="connsiteX5" fmla="*/ 0 w 12219096"/>
              <a:gd name="connsiteY5" fmla="*/ 1721284 h 1721284"/>
              <a:gd name="connsiteX6" fmla="*/ 0 w 12219096"/>
              <a:gd name="connsiteY6" fmla="*/ 566926 h 1721284"/>
              <a:gd name="connsiteX0" fmla="*/ 0 w 12219096"/>
              <a:gd name="connsiteY0" fmla="*/ 590023 h 1744381"/>
              <a:gd name="connsiteX1" fmla="*/ 1034539 w 12219096"/>
              <a:gd name="connsiteY1" fmla="*/ 25540 h 1744381"/>
              <a:gd name="connsiteX2" fmla="*/ 3326326 w 12219096"/>
              <a:gd name="connsiteY2" fmla="*/ 71839 h 1744381"/>
              <a:gd name="connsiteX3" fmla="*/ 5641263 w 12219096"/>
              <a:gd name="connsiteY3" fmla="*/ 372781 h 1744381"/>
              <a:gd name="connsiteX4" fmla="*/ 12219096 w 12219096"/>
              <a:gd name="connsiteY4" fmla="*/ 590023 h 1744381"/>
              <a:gd name="connsiteX5" fmla="*/ 12219096 w 12219096"/>
              <a:gd name="connsiteY5" fmla="*/ 1744381 h 1744381"/>
              <a:gd name="connsiteX6" fmla="*/ 0 w 12219096"/>
              <a:gd name="connsiteY6" fmla="*/ 1744381 h 1744381"/>
              <a:gd name="connsiteX7" fmla="*/ 0 w 12219096"/>
              <a:gd name="connsiteY7" fmla="*/ 590023 h 1744381"/>
              <a:gd name="connsiteX0" fmla="*/ 0 w 12219096"/>
              <a:gd name="connsiteY0" fmla="*/ 613317 h 1767675"/>
              <a:gd name="connsiteX1" fmla="*/ 1034539 w 12219096"/>
              <a:gd name="connsiteY1" fmla="*/ 48834 h 1767675"/>
              <a:gd name="connsiteX2" fmla="*/ 3187430 w 12219096"/>
              <a:gd name="connsiteY2" fmla="*/ 37260 h 1767675"/>
              <a:gd name="connsiteX3" fmla="*/ 5641263 w 12219096"/>
              <a:gd name="connsiteY3" fmla="*/ 396075 h 1767675"/>
              <a:gd name="connsiteX4" fmla="*/ 12219096 w 12219096"/>
              <a:gd name="connsiteY4" fmla="*/ 613317 h 1767675"/>
              <a:gd name="connsiteX5" fmla="*/ 12219096 w 12219096"/>
              <a:gd name="connsiteY5" fmla="*/ 1767675 h 1767675"/>
              <a:gd name="connsiteX6" fmla="*/ 0 w 12219096"/>
              <a:gd name="connsiteY6" fmla="*/ 1767675 h 1767675"/>
              <a:gd name="connsiteX7" fmla="*/ 0 w 12219096"/>
              <a:gd name="connsiteY7" fmla="*/ 613317 h 1767675"/>
              <a:gd name="connsiteX0" fmla="*/ 0 w 12219096"/>
              <a:gd name="connsiteY0" fmla="*/ 613317 h 1767675"/>
              <a:gd name="connsiteX1" fmla="*/ 1034539 w 12219096"/>
              <a:gd name="connsiteY1" fmla="*/ 48834 h 1767675"/>
              <a:gd name="connsiteX2" fmla="*/ 3187430 w 12219096"/>
              <a:gd name="connsiteY2" fmla="*/ 37260 h 1767675"/>
              <a:gd name="connsiteX3" fmla="*/ 5641263 w 12219096"/>
              <a:gd name="connsiteY3" fmla="*/ 396075 h 1767675"/>
              <a:gd name="connsiteX4" fmla="*/ 12219096 w 12219096"/>
              <a:gd name="connsiteY4" fmla="*/ 613317 h 1767675"/>
              <a:gd name="connsiteX5" fmla="*/ 12219096 w 12219096"/>
              <a:gd name="connsiteY5" fmla="*/ 1767675 h 1767675"/>
              <a:gd name="connsiteX6" fmla="*/ 0 w 12219096"/>
              <a:gd name="connsiteY6" fmla="*/ 1767675 h 1767675"/>
              <a:gd name="connsiteX7" fmla="*/ 0 w 12219096"/>
              <a:gd name="connsiteY7" fmla="*/ 613317 h 176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9096" h="1767675">
                <a:moveTo>
                  <a:pt x="0" y="613317"/>
                </a:moveTo>
                <a:cubicBezTo>
                  <a:pt x="155061" y="415583"/>
                  <a:pt x="476292" y="247087"/>
                  <a:pt x="1034539" y="48834"/>
                </a:cubicBezTo>
                <a:cubicBezTo>
                  <a:pt x="1604360" y="-6664"/>
                  <a:pt x="2419643" y="-20613"/>
                  <a:pt x="3187430" y="37260"/>
                </a:cubicBezTo>
                <a:cubicBezTo>
                  <a:pt x="3955217" y="95133"/>
                  <a:pt x="4174568" y="340577"/>
                  <a:pt x="5641263" y="396075"/>
                </a:cubicBezTo>
                <a:lnTo>
                  <a:pt x="12219096" y="613317"/>
                </a:lnTo>
                <a:lnTo>
                  <a:pt x="12219096" y="1767675"/>
                </a:lnTo>
                <a:lnTo>
                  <a:pt x="0" y="1767675"/>
                </a:lnTo>
                <a:lnTo>
                  <a:pt x="0" y="613317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xmlns="" id="{7FD97F5E-3F30-446F-A547-4BAE9DDDE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870" y="2443687"/>
            <a:ext cx="337723" cy="31676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xmlns="" id="{369B747D-C279-4573-A3FE-8EBB501F3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382" y="1860273"/>
            <a:ext cx="306661" cy="2876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8E75CF2-6AB7-4EA9-9057-6D9B3B92DF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02" y="1455771"/>
            <a:ext cx="2249031" cy="809004"/>
          </a:xfrm>
          <a:prstGeom prst="rect">
            <a:avLst/>
          </a:prstGeom>
        </p:spPr>
      </p:pic>
      <p:pic>
        <p:nvPicPr>
          <p:cNvPr id="9" name="Picture 8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xmlns="" id="{2DFBF69B-BED2-4CFB-A4C1-37D2C58A65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984" y="1313622"/>
            <a:ext cx="2098788" cy="511276"/>
          </a:xfrm>
          <a:prstGeom prst="rect">
            <a:avLst/>
          </a:prstGeom>
        </p:spPr>
      </p:pic>
      <p:pic>
        <p:nvPicPr>
          <p:cNvPr id="22" name="Picture 21" descr="A picture containing animal, invertebrate, mollusk, indoor&#10;&#10;Description automatically generated">
            <a:extLst>
              <a:ext uri="{FF2B5EF4-FFF2-40B4-BE49-F238E27FC236}">
                <a16:creationId xmlns:a16="http://schemas.microsoft.com/office/drawing/2014/main" xmlns="" id="{2BE40F8A-2F96-498F-B986-7AF06EFE5C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3" y="1926374"/>
            <a:ext cx="561620" cy="948396"/>
          </a:xfrm>
          <a:prstGeom prst="rect">
            <a:avLst/>
          </a:prstGeom>
        </p:spPr>
      </p:pic>
      <p:pic>
        <p:nvPicPr>
          <p:cNvPr id="29" name="Picture 28" descr="A close up of an animal&#10;&#10;Description automatically generated">
            <a:extLst>
              <a:ext uri="{FF2B5EF4-FFF2-40B4-BE49-F238E27FC236}">
                <a16:creationId xmlns:a16="http://schemas.microsoft.com/office/drawing/2014/main" xmlns="" id="{C6D0AAA8-2DB6-400E-9FB2-8C75AD4F1F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775" y="3298404"/>
            <a:ext cx="1237951" cy="832803"/>
          </a:xfrm>
          <a:prstGeom prst="rect">
            <a:avLst/>
          </a:prstGeom>
        </p:spPr>
      </p:pic>
      <p:sp>
        <p:nvSpPr>
          <p:cNvPr id="38" name="Speech Bubble: Oval 37">
            <a:extLst>
              <a:ext uri="{FF2B5EF4-FFF2-40B4-BE49-F238E27FC236}">
                <a16:creationId xmlns:a16="http://schemas.microsoft.com/office/drawing/2014/main" xmlns="" id="{8E55607B-92BC-4CC0-BFBA-F5799450DC82}"/>
              </a:ext>
            </a:extLst>
          </p:cNvPr>
          <p:cNvSpPr/>
          <p:nvPr/>
        </p:nvSpPr>
        <p:spPr>
          <a:xfrm>
            <a:off x="5460342" y="239216"/>
            <a:ext cx="5431370" cy="2007032"/>
          </a:xfrm>
          <a:prstGeom prst="wedgeEllipseCallout">
            <a:avLst/>
          </a:prstGeom>
          <a:solidFill>
            <a:schemeClr val="bg1">
              <a:lumMod val="95000"/>
              <a:alpha val="42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CẢM </a:t>
            </a:r>
            <a:r>
              <a:rPr lang="vi-VN" sz="26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Ơ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 CÁC BẠN THẬT NHIỀU</a:t>
            </a:r>
            <a:r>
              <a:rPr lang="en-US" sz="260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en-US" sz="260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CÁC 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BẠN GIỎI QUÁ ĐI </a:t>
            </a:r>
          </a:p>
        </p:txBody>
      </p:sp>
      <p:pic>
        <p:nvPicPr>
          <p:cNvPr id="25" name="Picture 24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xmlns="" id="{E617995A-FBE9-4F3F-A9A5-F9481D3533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20" y="5325839"/>
            <a:ext cx="1626196" cy="755606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xmlns="" id="{CF4B5D40-890B-4F16-B67E-16B453C759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7190" y="2081874"/>
            <a:ext cx="3787525" cy="30670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DB6BABD7-C97B-476E-BC82-77B03B2A0F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316" y="2400572"/>
            <a:ext cx="4608346" cy="3173086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xmlns="" id="{FE7A1902-699E-4C1C-9564-2C94E158F0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498" y="1516285"/>
            <a:ext cx="6596482" cy="5341716"/>
          </a:xfrm>
          <a:prstGeom prst="rect">
            <a:avLst/>
          </a:prstGeom>
        </p:spPr>
      </p:pic>
      <p:pic>
        <p:nvPicPr>
          <p:cNvPr id="31" name="Picture 30" descr="A picture containing object&#10;&#10;Description automatically generated">
            <a:extLst>
              <a:ext uri="{FF2B5EF4-FFF2-40B4-BE49-F238E27FC236}">
                <a16:creationId xmlns:a16="http://schemas.microsoft.com/office/drawing/2014/main" xmlns="" id="{93721ED2-52CF-42A7-ACFB-0E164608DB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86374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143691" y="0"/>
            <a:ext cx="12192002" cy="6858000"/>
            <a:chOff x="-1" y="0"/>
            <a:chExt cx="12192002" cy="6858000"/>
          </a:xfrm>
        </p:grpSpPr>
        <p:grpSp>
          <p:nvGrpSpPr>
            <p:cNvPr id="3" name="组合 24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5" name="图片 2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6" name="矩形 29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4" name="直接连接符 27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84651" y="1580670"/>
            <a:ext cx="7889966" cy="42397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86664" y="412253"/>
            <a:ext cx="3396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latin typeface="Arial" panose="020B0604020202020204" pitchFamily="34" charset="0"/>
                <a:cs typeface="Arial" panose="020B0604020202020204" pitchFamily="34" charset="0"/>
              </a:rPr>
              <a:t>DẶN DÒ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0509" y="2161815"/>
            <a:ext cx="6518366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400" smtClean="0">
                <a:latin typeface="Arial" panose="020B0604020202020204" pitchFamily="34" charset="0"/>
                <a:cs typeface="Arial" panose="020B0604020202020204" pitchFamily="34" charset="0"/>
              </a:rPr>
              <a:t>Thực hiện tốt việc đảm bảo an toàn ở trường cho bản thân mình cũng như cho các bạn.</a:t>
            </a:r>
            <a:endParaRPr lang="en-US" sz="3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190138" y="2360758"/>
            <a:ext cx="3760092" cy="4495762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519922" y="4066203"/>
            <a:ext cx="2525486" cy="249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1427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5"/>
          <p:cNvSpPr txBox="1"/>
          <p:nvPr/>
        </p:nvSpPr>
        <p:spPr>
          <a:xfrm>
            <a:off x="2273300" y="1170946"/>
            <a:ext cx="7645400" cy="2258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ontserrat" panose="00000500000000000000" charset="0"/>
              <a:buNone/>
            </a:pPr>
            <a:r>
              <a:rPr lang="en-US" sz="5000" b="1" dirty="0" err="1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Cảm</a:t>
            </a:r>
            <a:r>
              <a:rPr lang="en-US" sz="5000" b="1" dirty="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ơn</a:t>
            </a:r>
            <a:r>
              <a:rPr lang="en-US" sz="5000" b="1" dirty="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các</a:t>
            </a:r>
            <a:r>
              <a:rPr lang="en-US" sz="5000" b="1" dirty="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em</a:t>
            </a:r>
            <a:r>
              <a:rPr lang="en-US" sz="5000" b="1" dirty="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đã</a:t>
            </a:r>
            <a:r>
              <a:rPr lang="en-US" sz="5000" b="1" dirty="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lắng</a:t>
            </a:r>
            <a:r>
              <a:rPr lang="en-US" sz="5000" b="1" dirty="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nghe</a:t>
            </a:r>
            <a:r>
              <a:rPr lang="en-US" sz="5000" b="1" dirty="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bài</a:t>
            </a:r>
            <a:r>
              <a:rPr lang="en-US" sz="5000" b="1" dirty="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giảng</a:t>
            </a:r>
            <a:endParaRPr lang="en-US" sz="5000" b="1" dirty="0">
              <a:solidFill>
                <a:srgbClr val="53A694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grpSp>
          <p:nvGrpSpPr>
            <p:cNvPr id="2" name="组合 1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79" name="矩形 78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782571" y="437486"/>
              <a:ext cx="10406743" cy="654031"/>
              <a:chOff x="782571" y="437486"/>
              <a:chExt cx="10406743" cy="654031"/>
            </a:xfrm>
          </p:grpSpPr>
          <p:sp>
            <p:nvSpPr>
              <p:cNvPr id="77" name="TextBox 8"/>
              <p:cNvSpPr txBox="1">
                <a:spLocks noChangeArrowheads="1"/>
              </p:cNvSpPr>
              <p:nvPr/>
            </p:nvSpPr>
            <p:spPr bwMode="auto">
              <a:xfrm>
                <a:off x="4196860" y="437486"/>
                <a:ext cx="4677509" cy="615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dist"/>
                <a:r>
                  <a:rPr lang="en-US" altLang="zh-CN" sz="4000" b="1" spc="300" smtClean="0">
                    <a:solidFill>
                      <a:srgbClr val="53A694"/>
                    </a:solidFill>
                    <a:latin typeface="Arial" panose="020B0604020202020204" pitchFamily="34" charset="0"/>
                    <a:ea typeface="Montserrat" panose="00000500000000000000" charset="0"/>
                    <a:cs typeface="Arial" panose="020B0604020202020204" pitchFamily="34" charset="0"/>
                  </a:rPr>
                  <a:t>KHỞI ĐỘNG</a:t>
                </a:r>
                <a:endParaRPr lang="zh-CN" altLang="en-US" sz="4000" b="1" spc="300" dirty="0">
                  <a:solidFill>
                    <a:srgbClr val="53A694"/>
                  </a:solidFill>
                  <a:latin typeface="Arial" panose="020B0604020202020204" pitchFamily="34" charset="0"/>
                  <a:ea typeface="Montserrat" panose="00000500000000000000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782571" y="1091517"/>
                <a:ext cx="10406743" cy="0"/>
              </a:xfrm>
              <a:prstGeom prst="line">
                <a:avLst/>
              </a:prstGeom>
              <a:ln>
                <a:solidFill>
                  <a:srgbClr val="53A69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386000" y="2191719"/>
            <a:ext cx="2979323" cy="249658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16423" y="1494971"/>
            <a:ext cx="3550908" cy="682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Hoạt động cặp đôi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16423" y="4906394"/>
            <a:ext cx="1180140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24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1. </a:t>
            </a:r>
            <a:r>
              <a:rPr kumimoji="0" lang="nl-NL" sz="24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Nêu một số hoạt động ở trường có thể dẫn đến nguy hiểm, rủi ro được thể </a:t>
            </a:r>
            <a:r>
              <a:rPr kumimoji="0" lang="nl-NL" sz="24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hiện </a:t>
            </a:r>
            <a:endParaRPr kumimoji="0" lang="nl-NL" sz="2400" b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24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qua </a:t>
            </a:r>
            <a:r>
              <a:rPr kumimoji="0" lang="nl-NL" sz="24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các hình trong SGK trang 35.</a:t>
            </a:r>
            <a:endParaRPr kumimoji="0" lang="en-US" sz="2400" b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2400" smtClean="0">
                <a:solidFill>
                  <a:srgbClr val="000000"/>
                </a:solidFill>
                <a:latin typeface="Arial" pitchFamily="34" charset="0"/>
                <a:ea typeface="Calibri" charset="0"/>
                <a:cs typeface="Arial" pitchFamily="34" charset="0"/>
              </a:rPr>
              <a:t>2.</a:t>
            </a:r>
            <a:r>
              <a:rPr kumimoji="0" lang="nl-NL" sz="24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 </a:t>
            </a:r>
            <a:r>
              <a:rPr kumimoji="0" lang="nl-NL" sz="24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Tại sao chúng ta cần phải giữ an toàn khi tham gia các hoạt động ở trường. </a:t>
            </a:r>
            <a:endParaRPr kumimoji="0" lang="nl-NL" sz="4000" b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728" y="1176498"/>
            <a:ext cx="2876191" cy="37238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919" y="1188962"/>
            <a:ext cx="2686425" cy="36841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344" y="1204766"/>
            <a:ext cx="2498485" cy="3684131"/>
          </a:xfrm>
          <a:prstGeom prst="rect">
            <a:avLst/>
          </a:prstGeom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24" name="矩形 23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8"/>
          <p:cNvSpPr txBox="1">
            <a:spLocks noChangeArrowheads="1"/>
          </p:cNvSpPr>
          <p:nvPr/>
        </p:nvSpPr>
        <p:spPr bwMode="auto">
          <a:xfrm>
            <a:off x="2952622" y="453168"/>
            <a:ext cx="69469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dist"/>
            <a:r>
              <a:rPr lang="en-US" altLang="zh-CN" sz="4000" b="1" spc="30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HÌNH THÀNH KIẾN THỨC</a:t>
            </a:r>
            <a:endParaRPr lang="zh-CN" altLang="en-US" sz="4000" b="1" spc="300" dirty="0">
              <a:solidFill>
                <a:srgbClr val="53A694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1542" y="1068721"/>
            <a:ext cx="11088915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Một </a:t>
            </a:r>
            <a:r>
              <a:rPr lang="nl-NL" sz="26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 tình huống nguy hiểm, rủi ro có thể xảy ra khi tham gia các hoạt động ở trường và cách phòng tránh</a:t>
            </a:r>
            <a:endParaRPr lang="en-US" sz="2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879" y="2312595"/>
            <a:ext cx="24817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a. Chơi kéo co</a:t>
            </a:r>
            <a:endParaRPr lang="en-US" sz="2600" b="1" i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7136" y="2967335"/>
            <a:ext cx="106327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nl-NL" sz="2400">
                <a:latin typeface="Arial" pitchFamily="34" charset="0"/>
                <a:cs typeface="Arial" pitchFamily="34" charset="0"/>
              </a:rPr>
              <a:t>Khi chơi kéo co, em có </a:t>
            </a:r>
            <a:r>
              <a:rPr lang="nl-NL" sz="2400">
                <a:latin typeface="Arial" pitchFamily="34" charset="0"/>
                <a:cs typeface="Arial" pitchFamily="34" charset="0"/>
              </a:rPr>
              <a:t>thể </a:t>
            </a:r>
            <a:endParaRPr lang="nl-NL" sz="24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nl-NL" sz="2400" smtClean="0">
                <a:latin typeface="Arial" pitchFamily="34" charset="0"/>
                <a:cs typeface="Arial" pitchFamily="34" charset="0"/>
              </a:rPr>
              <a:t>gặp </a:t>
            </a:r>
            <a:r>
              <a:rPr lang="nl-NL" sz="2400">
                <a:latin typeface="Arial" pitchFamily="34" charset="0"/>
                <a:cs typeface="Arial" pitchFamily="34" charset="0"/>
              </a:rPr>
              <a:t>những tình </a:t>
            </a:r>
            <a:r>
              <a:rPr lang="nl-NL" sz="2400">
                <a:latin typeface="Arial" pitchFamily="34" charset="0"/>
                <a:cs typeface="Arial" pitchFamily="34" charset="0"/>
              </a:rPr>
              <a:t>huống </a:t>
            </a:r>
            <a:endParaRPr lang="nl-NL" sz="24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nl-NL" sz="2400" smtClean="0">
                <a:latin typeface="Arial" pitchFamily="34" charset="0"/>
                <a:cs typeface="Arial" pitchFamily="34" charset="0"/>
              </a:rPr>
              <a:t>nguy </a:t>
            </a:r>
            <a:r>
              <a:rPr lang="nl-NL" sz="2400">
                <a:latin typeface="Arial" pitchFamily="34" charset="0"/>
                <a:cs typeface="Arial" pitchFamily="34" charset="0"/>
              </a:rPr>
              <a:t>hiểm, rủi </a:t>
            </a:r>
            <a:r>
              <a:rPr lang="nl-NL" sz="2400">
                <a:latin typeface="Arial" pitchFamily="34" charset="0"/>
                <a:cs typeface="Arial" pitchFamily="34" charset="0"/>
              </a:rPr>
              <a:t>ro </a:t>
            </a:r>
            <a:r>
              <a:rPr lang="nl-NL" sz="2400" smtClean="0">
                <a:latin typeface="Arial" pitchFamily="34" charset="0"/>
                <a:cs typeface="Arial" pitchFamily="34" charset="0"/>
              </a:rPr>
              <a:t>nào?</a:t>
            </a:r>
            <a:endParaRPr lang="en-US" sz="240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601" y="2416521"/>
            <a:ext cx="7416801" cy="4090339"/>
          </a:xfrm>
          <a:prstGeom prst="rect">
            <a:avLst/>
          </a:prstGeom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2" grpId="0"/>
      <p:bldP spid="5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-33656" y="0"/>
            <a:ext cx="12192002" cy="6858000"/>
            <a:chOff x="-1" y="0"/>
            <a:chExt cx="12192002" cy="6858000"/>
          </a:xfrm>
        </p:grpSpPr>
        <p:grpSp>
          <p:nvGrpSpPr>
            <p:cNvPr id="41" name="组合 40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46" name="矩形 45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1349829" y="430091"/>
            <a:ext cx="92601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smtClean="0">
                <a:latin typeface="Arial" panose="020B0604020202020204" pitchFamily="34" charset="0"/>
                <a:cs typeface="Arial" panose="020B0604020202020204" pitchFamily="34" charset="0"/>
              </a:rPr>
              <a:t>Nguy hiểm rủi ro và cách phòng tránh khi chơi kéo co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547" y="1137972"/>
            <a:ext cx="9686855" cy="33737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547" y="4520769"/>
            <a:ext cx="9802971" cy="154401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704114" y="4699067"/>
            <a:ext cx="3033486" cy="1187419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Không thả dây </a:t>
            </a:r>
          </a:p>
          <a:p>
            <a:pPr algn="ctr">
              <a:lnSpc>
                <a:spcPct val="150000"/>
              </a:lnSpc>
            </a:pPr>
            <a:r>
              <a:rPr lang="en-US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khi đang kéo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045262" y="4712204"/>
            <a:ext cx="2357140" cy="1187419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Kiểm tra độ bền của dây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8687" y="1886857"/>
            <a:ext cx="1706859" cy="1335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Rủi ro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-44796" y="4501883"/>
            <a:ext cx="1813823" cy="152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Phòng</a:t>
            </a:r>
          </a:p>
          <a:p>
            <a:pPr algn="ctr">
              <a:lnSpc>
                <a:spcPct val="15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tránh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24" name="矩形 23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8"/>
          <p:cNvSpPr txBox="1">
            <a:spLocks noChangeArrowheads="1"/>
          </p:cNvSpPr>
          <p:nvPr/>
        </p:nvSpPr>
        <p:spPr bwMode="auto">
          <a:xfrm>
            <a:off x="2952622" y="453168"/>
            <a:ext cx="69469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dist"/>
            <a:r>
              <a:rPr lang="en-US" altLang="zh-CN" sz="4000" b="1" spc="30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HÌNH THÀNH KIẾN THỨC</a:t>
            </a:r>
            <a:endParaRPr lang="zh-CN" altLang="en-US" sz="4000" b="1" spc="300" dirty="0">
              <a:solidFill>
                <a:srgbClr val="53A694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1542" y="1094056"/>
            <a:ext cx="11088915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Một </a:t>
            </a:r>
            <a:r>
              <a:rPr lang="nl-NL" sz="26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 tình huống nguy hiểm, rủi ro có thể xảy ra khi tham gia các hoạt động ở trường và cách phòng tránh</a:t>
            </a:r>
            <a:endParaRPr lang="en-US" sz="2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879" y="2312595"/>
            <a:ext cx="268695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b. Đi tham quan</a:t>
            </a:r>
            <a:endParaRPr lang="en-US" sz="2600" b="1" i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loud Callout 2"/>
          <p:cNvSpPr/>
          <p:nvPr/>
        </p:nvSpPr>
        <p:spPr>
          <a:xfrm>
            <a:off x="-114120" y="3055408"/>
            <a:ext cx="5556978" cy="313508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nl-NL" sz="2300">
                <a:latin typeface="Arial" pitchFamily="34" charset="0"/>
                <a:cs typeface="Arial" pitchFamily="34" charset="0"/>
              </a:rPr>
              <a:t>Khi đi tham quan, em có </a:t>
            </a:r>
            <a:r>
              <a:rPr lang="nl-NL" sz="2300">
                <a:latin typeface="Arial" pitchFamily="34" charset="0"/>
                <a:cs typeface="Arial" pitchFamily="34" charset="0"/>
              </a:rPr>
              <a:t>thể </a:t>
            </a:r>
            <a:r>
              <a:rPr lang="nl-NL" sz="2300" smtClean="0">
                <a:latin typeface="Arial" pitchFamily="34" charset="0"/>
                <a:cs typeface="Arial" pitchFamily="34" charset="0"/>
              </a:rPr>
              <a:t>gặp </a:t>
            </a:r>
            <a:r>
              <a:rPr lang="nl-NL" sz="2300">
                <a:latin typeface="Arial" pitchFamily="34" charset="0"/>
                <a:cs typeface="Arial" pitchFamily="34" charset="0"/>
              </a:rPr>
              <a:t>những </a:t>
            </a:r>
            <a:r>
              <a:rPr lang="nl-NL" sz="2300" smtClean="0">
                <a:latin typeface="Arial" pitchFamily="34" charset="0"/>
                <a:cs typeface="Arial" pitchFamily="34" charset="0"/>
              </a:rPr>
              <a:t>tình huống </a:t>
            </a:r>
            <a:r>
              <a:rPr lang="nl-NL" sz="2300">
                <a:latin typeface="Arial" pitchFamily="34" charset="0"/>
                <a:cs typeface="Arial" pitchFamily="34" charset="0"/>
              </a:rPr>
              <a:t>nguy </a:t>
            </a:r>
            <a:r>
              <a:rPr lang="nl-NL" sz="2300" smtClean="0">
                <a:latin typeface="Arial" pitchFamily="34" charset="0"/>
                <a:cs typeface="Arial" pitchFamily="34" charset="0"/>
              </a:rPr>
              <a:t>hiểm</a:t>
            </a:r>
            <a:r>
              <a:rPr lang="nl-NL" sz="2300">
                <a:latin typeface="Arial" pitchFamily="34" charset="0"/>
                <a:cs typeface="Arial" pitchFamily="34" charset="0"/>
              </a:rPr>
              <a:t>, rủi ro nào? </a:t>
            </a:r>
            <a:endParaRPr lang="en-US" sz="23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996" y="2455123"/>
            <a:ext cx="6500404" cy="407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41527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-33656" y="0"/>
            <a:ext cx="12192002" cy="6858000"/>
            <a:chOff x="-1" y="0"/>
            <a:chExt cx="12192002" cy="6858000"/>
          </a:xfrm>
        </p:grpSpPr>
        <p:grpSp>
          <p:nvGrpSpPr>
            <p:cNvPr id="41" name="组合 40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46" name="矩形 45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1349829" y="430091"/>
            <a:ext cx="96810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smtClean="0">
                <a:latin typeface="Arial" panose="020B0604020202020204" pitchFamily="34" charset="0"/>
                <a:cs typeface="Arial" panose="020B0604020202020204" pitchFamily="34" charset="0"/>
              </a:rPr>
              <a:t>Nguy hiểm rủi ro và cách phòng tránh khi đi tham quan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439" y="1120139"/>
            <a:ext cx="9357639" cy="3397122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1752439" y="4804229"/>
            <a:ext cx="3329598" cy="1422400"/>
          </a:xfrm>
          <a:prstGeom prst="round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5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Không hái hoa, bẻ cành, sờ vào con vật  </a:t>
            </a:r>
            <a:endParaRPr lang="en-US" sz="25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248575" y="4804229"/>
            <a:ext cx="3103196" cy="1404569"/>
          </a:xfrm>
          <a:prstGeom prst="round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Đi theo hướng dẫn của GV</a:t>
            </a:r>
            <a:endParaRPr lang="en-US" sz="2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511427" y="4822060"/>
            <a:ext cx="2772229" cy="1404569"/>
          </a:xfrm>
          <a:prstGeom prst="round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Mang theo trang phục phù hợp</a:t>
            </a:r>
            <a:endParaRPr lang="en-US" sz="2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30629" y="1886857"/>
            <a:ext cx="1621810" cy="1335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Rủi ro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-33656" y="4604347"/>
            <a:ext cx="1694381" cy="16222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Phòng</a:t>
            </a:r>
          </a:p>
          <a:p>
            <a:pPr algn="ctr">
              <a:lnSpc>
                <a:spcPct val="15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tránh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990037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animBg="1"/>
      <p:bldP spid="15" grpId="0" animBg="1"/>
      <p:bldP spid="16" grpId="0" animBg="1"/>
      <p:bldP spid="9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1669" y="-92297"/>
            <a:ext cx="12192001" cy="6858000"/>
            <a:chOff x="-1" y="0"/>
            <a:chExt cx="12192002" cy="6858000"/>
          </a:xfrm>
        </p:grpSpPr>
        <p:grpSp>
          <p:nvGrpSpPr>
            <p:cNvPr id="46" name="组合 45"/>
            <p:cNvGrpSpPr/>
            <p:nvPr/>
          </p:nvGrpSpPr>
          <p:grpSpPr>
            <a:xfrm>
              <a:off x="-1" y="0"/>
              <a:ext cx="12192002" cy="6858000"/>
              <a:chOff x="-1" y="0"/>
              <a:chExt cx="12192002" cy="6858000"/>
            </a:xfrm>
          </p:grpSpPr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51" name="矩形 50"/>
              <p:cNvSpPr/>
              <p:nvPr/>
            </p:nvSpPr>
            <p:spPr>
              <a:xfrm flipV="1">
                <a:off x="-1" y="1120139"/>
                <a:ext cx="12192002" cy="5546892"/>
              </a:xfrm>
              <a:prstGeom prst="rect">
                <a:avLst/>
              </a:prstGeom>
              <a:solidFill>
                <a:srgbClr val="F1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ontserrat" panose="00000500000000000000" charset="0"/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782571" y="1091517"/>
              <a:ext cx="10406743" cy="0"/>
            </a:xfrm>
            <a:prstGeom prst="line">
              <a:avLst/>
            </a:prstGeom>
            <a:ln>
              <a:solidFill>
                <a:srgbClr val="53A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8"/>
          <p:cNvSpPr txBox="1">
            <a:spLocks noChangeArrowheads="1"/>
          </p:cNvSpPr>
          <p:nvPr/>
        </p:nvSpPr>
        <p:spPr bwMode="auto">
          <a:xfrm>
            <a:off x="900795" y="253569"/>
            <a:ext cx="1073057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altLang="zh-CN" sz="3200" b="1" spc="300" smtClean="0">
                <a:solidFill>
                  <a:srgbClr val="53A694"/>
                </a:solidFill>
                <a:latin typeface="Arial" panose="020B0604020202020204" pitchFamily="34" charset="0"/>
                <a:ea typeface="Montserrat" panose="00000500000000000000" charset="0"/>
                <a:cs typeface="Arial" panose="020B0604020202020204" pitchFamily="34" charset="0"/>
              </a:rPr>
              <a:t>BẢNG TỔNG KẾT</a:t>
            </a:r>
            <a:endParaRPr lang="zh-CN" altLang="en-US" sz="3200" b="1" spc="300" dirty="0">
              <a:solidFill>
                <a:srgbClr val="53A694"/>
              </a:solidFill>
              <a:latin typeface="Arial" panose="020B0604020202020204" pitchFamily="34" charset="0"/>
              <a:ea typeface="Montserrat" panose="00000500000000000000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321511"/>
              </p:ext>
            </p:extLst>
          </p:nvPr>
        </p:nvGraphicFramePr>
        <p:xfrm>
          <a:off x="605509" y="1205186"/>
          <a:ext cx="11321142" cy="519220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37691"/>
                <a:gridCol w="3439886"/>
                <a:gridCol w="5743565"/>
              </a:tblGrid>
              <a:tr h="12366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Tình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huống nguy hiểm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Chơi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kéo co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Đi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tham quan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6372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Rủ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ro có thể gặp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Sân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chơi trơn trượt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Một bên thả tay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Đứt dây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Cây,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con vật có chất độc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Đi lạc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Thời tiết xấu</a:t>
                      </a:r>
                      <a:endParaRPr lang="en-US" sz="240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372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Cách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phòng tránh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Kiểm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tra sân chơi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Không thả dây khi đang kéo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Kiểm tra độ bền dây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smtClean="0"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 hái hóa, bẻ cành, sờ con vật lạ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Đi theo sự hướng dẫn của GV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2400" baseline="0" smtClean="0">
                          <a:latin typeface="Arial" pitchFamily="34" charset="0"/>
                          <a:cs typeface="Arial" pitchFamily="34" charset="0"/>
                        </a:rPr>
                        <a:t>Xem thời tiết, đưa trang phục phù hợp</a:t>
                      </a:r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232727" y="4194628"/>
            <a:ext cx="2698240" cy="2183122"/>
          </a:xfrm>
          <a:prstGeom prst="rect">
            <a:avLst/>
          </a:prstGeom>
        </p:spPr>
      </p:pic>
      <p:sp>
        <p:nvSpPr>
          <p:cNvPr id="2" name="Cloud 1"/>
          <p:cNvSpPr/>
          <p:nvPr/>
        </p:nvSpPr>
        <p:spPr>
          <a:xfrm>
            <a:off x="2063932" y="449943"/>
            <a:ext cx="6078582" cy="3085737"/>
          </a:xfrm>
          <a:prstGeom prst="cloud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000" smtClean="0">
                <a:latin typeface="Arial" panose="020B0604020202020204" pitchFamily="34" charset="0"/>
                <a:cs typeface="Arial" panose="020B0604020202020204" pitchFamily="34" charset="0"/>
              </a:rPr>
              <a:t>Mỗi chúng ta cần có ý thức để đảm bảo an toàn nơi trường học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ontserrat"/>
        <a:ea typeface=""/>
        <a:cs typeface=""/>
        <a:font script="Jpan" typeface="游ゴシック Light"/>
        <a:font script="Hang" typeface="맑은 고딕"/>
        <a:font script="Hans" typeface="Montserra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ontserrat"/>
        <a:ea typeface=""/>
        <a:cs typeface=""/>
        <a:font script="Jpan" typeface="游ゴシック"/>
        <a:font script="Hang" typeface="맑은 고딕"/>
        <a:font script="Hans" typeface="Montserrat"/>
        <a:font script="Hant" typeface="新細明體"/>
        <a:font script="Arab" typeface="Montserrat"/>
        <a:font script="Hebr" typeface="Montserra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ontserrat"/>
        <a:ea typeface=""/>
        <a:cs typeface=""/>
        <a:font script="Jpan" typeface="游ゴシック Light"/>
        <a:font script="Hang" typeface="맑은 고딕"/>
        <a:font script="Hans" typeface="Montserra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ontserrat"/>
        <a:ea typeface=""/>
        <a:cs typeface=""/>
        <a:font script="Jpan" typeface="游ゴシック"/>
        <a:font script="Hang" typeface="맑은 고딕"/>
        <a:font script="Hans" typeface="Montserrat"/>
        <a:font script="Hant" typeface="新細明體"/>
        <a:font script="Arab" typeface="Montserrat"/>
        <a:font script="Hebr" typeface="Montserra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ontserrat"/>
        <a:ea typeface=""/>
        <a:cs typeface=""/>
        <a:font script="Jpan" typeface="游ゴシック Light"/>
        <a:font script="Hang" typeface="맑은 고딕"/>
        <a:font script="Hans" typeface="Montserra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ontserrat"/>
        <a:ea typeface=""/>
        <a:cs typeface=""/>
        <a:font script="Jpan" typeface="游ゴシック"/>
        <a:font script="Hang" typeface="맑은 고딕"/>
        <a:font script="Hans" typeface="Montserrat"/>
        <a:font script="Hant" typeface="新細明體"/>
        <a:font script="Arab" typeface="Montserrat"/>
        <a:font script="Hebr" typeface="Montserra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ontserra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ontserrat"/>
        <a:ea typeface=""/>
        <a:cs typeface=""/>
        <a:font script="Jpan" typeface="ＭＳ Ｐゴシック"/>
        <a:font script="Hang" typeface="맑은 고딕"/>
        <a:font script="Hans" typeface="Montserrat"/>
        <a:font script="Hant" typeface="新細明體"/>
        <a:font script="Arab" typeface="Montserrat"/>
        <a:font script="Hebr" typeface="Montserra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948</Words>
  <Application>Microsoft Office PowerPoint</Application>
  <PresentationFormat>Custom</PresentationFormat>
  <Paragraphs>132</Paragraphs>
  <Slides>24</Slides>
  <Notes>17</Notes>
  <HiddenSlides>0</HiddenSlides>
  <MMClips>2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千图网拥有20W+精美PPT模板 更多PPT模板下载至：www.58pic.com/office/ppt​​</vt:lpstr>
      <vt:lpstr>1_千图网拥有20W+精美PPT模板 更多PPT模板下载至：www.58pic.com/office/ppt​​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lzjljlc</dc:creator>
  <cp:lastModifiedBy>HDLAPTOP</cp:lastModifiedBy>
  <cp:revision>310</cp:revision>
  <dcterms:created xsi:type="dcterms:W3CDTF">2018-02-23T07:21:00Z</dcterms:created>
  <dcterms:modified xsi:type="dcterms:W3CDTF">2021-08-27T10:20:23Z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9B95A679C37B401A9C94278BAE04E78F</vt:lpwstr>
  </property>
  <property fmtid="{D5CDD505-2E9C-101B-9397-08002B2CF9AE}" pid="3" name="KSOProductBuildVer">
    <vt:lpwstr>2052-11.1.0.10495</vt:lpwstr>
  </property>
</Properties>
</file>