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706" r:id="rId2"/>
    <p:sldMasterId id="2147483718" r:id="rId3"/>
  </p:sldMasterIdLst>
  <p:notesMasterIdLst>
    <p:notesMasterId r:id="rId14"/>
  </p:notesMasterIdLst>
  <p:sldIdLst>
    <p:sldId id="285" r:id="rId4"/>
    <p:sldId id="319" r:id="rId5"/>
    <p:sldId id="562" r:id="rId6"/>
    <p:sldId id="536" r:id="rId7"/>
    <p:sldId id="568" r:id="rId8"/>
    <p:sldId id="561" r:id="rId9"/>
    <p:sldId id="569" r:id="rId10"/>
    <p:sldId id="567" r:id="rId11"/>
    <p:sldId id="563" r:id="rId12"/>
    <p:sldId id="476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3" autoAdjust="0"/>
    <p:restoredTop sz="94660"/>
  </p:normalViewPr>
  <p:slideViewPr>
    <p:cSldViewPr snapToGrid="0">
      <p:cViewPr varScale="1">
        <p:scale>
          <a:sx n="67" d="100"/>
          <a:sy n="67" d="100"/>
        </p:scale>
        <p:origin x="85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presProps" Target="pres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A90CD3-6576-4B46-8C1A-6A91C4A33F26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55B1C9-8EEC-4DF4-A574-462BDB3CB63E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55B1C9-8EEC-4DF4-A574-462BDB3CB63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5555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55B1C9-8EEC-4DF4-A574-462BDB3CB63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2633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55B1C9-8EEC-4DF4-A574-462BDB3CB63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8798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48373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2022/11/22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2022/11/22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11/22/2022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2022/11/22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2022/11/22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2022/11/22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2022/11/22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2022/11/22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2022/11/22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2022/11/22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2022/11/22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2022/11/22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11/22/2022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322512" y="-836612"/>
            <a:ext cx="13314362" cy="1577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图片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91700" y="6021388"/>
            <a:ext cx="2400300" cy="9588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6910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image" Target="../media/image6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8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731" r:id="rId6"/>
  </p:sldLayoutIdLst>
  <p:transition/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2022/11/22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file:///H:\nhac%20tn\8.EM%20YEU%20TRUONG%20EM.mp3" TargetMode="External"/><Relationship Id="rId1" Type="http://schemas.microsoft.com/office/2007/relationships/media" Target="file:///H:\nhac%20tn\8.EM%20YEU%20TRUONG%20EM.mp3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2"/>
          <p:cNvGrpSpPr>
            <a:grpSpLocks noChangeAspect="1"/>
          </p:cNvGrpSpPr>
          <p:nvPr/>
        </p:nvGrpSpPr>
        <p:grpSpPr>
          <a:xfrm>
            <a:off x="251619" y="15875"/>
            <a:ext cx="11887200" cy="6918325"/>
            <a:chOff x="0" y="0"/>
            <a:chExt cx="5760" cy="4358"/>
          </a:xfrm>
        </p:grpSpPr>
        <p:pic>
          <p:nvPicPr>
            <p:cNvPr id="2055" name="Picture 4" descr="untitled ho">
              <a:hlinkClick r:id="" action="ppaction://noaction"/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0" y="3338"/>
              <a:ext cx="854" cy="100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056" name="Picture 5" descr="untitled ho">
              <a:hlinkClick r:id="" action="ppaction://noaction"/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-5400000">
              <a:off x="4784" y="3427"/>
              <a:ext cx="854" cy="100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057" name="Picture 6" descr="untitled ho">
              <a:hlinkClick r:id="" action="ppaction://noaction"/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5400000">
              <a:off x="77" y="-77"/>
              <a:ext cx="854" cy="100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058" name="Picture 7" descr="untitled ho">
              <a:hlinkClick r:id="" action="ppaction://noaction"/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10800000">
              <a:off x="4906" y="26"/>
              <a:ext cx="854" cy="1008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3081" name="8.EM YEU TRUONG EM.mp3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42093" y="3352800"/>
            <a:ext cx="394494" cy="304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63" name="Rectangle 15"/>
          <p:cNvSpPr/>
          <p:nvPr/>
        </p:nvSpPr>
        <p:spPr>
          <a:xfrm>
            <a:off x="152400" y="4038600"/>
            <a:ext cx="11887200" cy="1699260"/>
          </a:xfrm>
          <a:prstGeom prst="rect">
            <a:avLst/>
          </a:prstGeom>
          <a:noFill/>
          <a:ln w="9525">
            <a:noFill/>
          </a:ln>
        </p:spPr>
        <p:txBody>
          <a:bodyPr lIns="107113" tIns="53556" rIns="107113" bIns="53556">
            <a:spAutoFit/>
          </a:bodyPr>
          <a:lstStyle/>
          <a:p>
            <a:pPr algn="ctr"/>
            <a:r>
              <a:rPr sz="3300" b="1" dirty="0">
                <a:solidFill>
                  <a:srgbClr val="FF00FF"/>
                </a:solidFill>
                <a:latin typeface="Times New Roman" panose="02020603050405020304" charset="0"/>
                <a:cs typeface="Times New Roman" panose="02020603050405020304" charset="0"/>
              </a:rPr>
              <a:t>MÔN: </a:t>
            </a:r>
            <a:r>
              <a:rPr lang="en-US" sz="3300" b="1" dirty="0">
                <a:solidFill>
                  <a:srgbClr val="FF00FF"/>
                </a:solidFill>
                <a:latin typeface="Times New Roman" panose="02020603050405020304" charset="0"/>
                <a:cs typeface="Times New Roman" panose="02020603050405020304" charset="0"/>
              </a:rPr>
              <a:t>TIẾNG VIỆT</a:t>
            </a:r>
            <a:r>
              <a:rPr sz="3300" b="1" dirty="0">
                <a:solidFill>
                  <a:srgbClr val="FF00FF"/>
                </a:solidFill>
                <a:latin typeface="Times New Roman" panose="02020603050405020304" charset="0"/>
                <a:cs typeface="Times New Roman" panose="02020603050405020304" charset="0"/>
              </a:rPr>
              <a:t>– LỚP 2</a:t>
            </a:r>
            <a:r>
              <a:rPr lang="en-US" sz="3300" b="1" dirty="0">
                <a:solidFill>
                  <a:srgbClr val="FF00FF"/>
                </a:solidFill>
                <a:latin typeface="Times New Roman" panose="02020603050405020304" charset="0"/>
                <a:cs typeface="Times New Roman" panose="02020603050405020304" charset="0"/>
              </a:rPr>
              <a:t>A</a:t>
            </a:r>
            <a:endParaRPr sz="3300" b="1" dirty="0">
              <a:solidFill>
                <a:srgbClr val="FF00FF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en-US" sz="3750" dirty="0" err="1">
                <a:solidFill>
                  <a:srgbClr val="0033CC"/>
                </a:solidFill>
                <a:latin typeface="Times New Roman" panose="02020603050405020304" charset="0"/>
                <a:cs typeface="Times New Roman" panose="02020603050405020304" charset="0"/>
              </a:rPr>
              <a:t>Kể</a:t>
            </a:r>
            <a:r>
              <a:rPr lang="en-US" sz="3750" dirty="0">
                <a:solidFill>
                  <a:srgbClr val="0033CC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750" dirty="0" err="1">
                <a:solidFill>
                  <a:srgbClr val="0033CC"/>
                </a:solidFill>
                <a:latin typeface="Times New Roman" panose="02020603050405020304" charset="0"/>
                <a:cs typeface="Times New Roman" panose="02020603050405020304" charset="0"/>
              </a:rPr>
              <a:t>chuyện</a:t>
            </a:r>
            <a:r>
              <a:rPr lang="en-US" sz="2800" dirty="0">
                <a:solidFill>
                  <a:srgbClr val="0033CC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charset="0"/>
                <a:cs typeface="Times New Roman" panose="02020603050405020304" charset="0"/>
              </a:rPr>
              <a:t>chú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charset="0"/>
                <a:cs typeface="Times New Roman" panose="02020603050405020304" charset="0"/>
              </a:rPr>
              <a:t>đỗ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charset="0"/>
                <a:cs typeface="Times New Roman" panose="02020603050405020304" charset="0"/>
              </a:rPr>
              <a:t> con</a:t>
            </a:r>
            <a:endParaRPr sz="3600" dirty="0">
              <a:solidFill>
                <a:srgbClr val="0033CC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sz="3300" dirty="0">
                <a:solidFill>
                  <a:srgbClr val="0033CC"/>
                </a:solidFill>
                <a:latin typeface="Times New Roman" panose="02020603050405020304" charset="0"/>
                <a:cs typeface="Times New Roman" panose="02020603050405020304" charset="0"/>
              </a:rPr>
              <a:t>Giáo viên: </a:t>
            </a:r>
            <a:r>
              <a:rPr lang="en-US" sz="3300" dirty="0">
                <a:solidFill>
                  <a:srgbClr val="0033CC"/>
                </a:solidFill>
                <a:latin typeface="Times New Roman" panose="02020603050405020304" charset="0"/>
                <a:cs typeface="Times New Roman" panose="02020603050405020304" charset="0"/>
              </a:rPr>
              <a:t>La </a:t>
            </a:r>
            <a:r>
              <a:rPr lang="en-US" sz="3300" dirty="0" err="1">
                <a:solidFill>
                  <a:srgbClr val="0033CC"/>
                </a:solidFill>
                <a:latin typeface="Times New Roman" panose="02020603050405020304" charset="0"/>
                <a:cs typeface="Times New Roman" panose="02020603050405020304" charset="0"/>
              </a:rPr>
              <a:t>Thị</a:t>
            </a:r>
            <a:r>
              <a:rPr lang="en-US" sz="3300" dirty="0">
                <a:solidFill>
                  <a:srgbClr val="0033CC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300" dirty="0" err="1">
                <a:solidFill>
                  <a:srgbClr val="0033CC"/>
                </a:solidFill>
                <a:latin typeface="Times New Roman" panose="02020603050405020304" charset="0"/>
                <a:cs typeface="Times New Roman" panose="02020603050405020304" charset="0"/>
              </a:rPr>
              <a:t>Phương</a:t>
            </a:r>
            <a:endParaRPr sz="3300" dirty="0">
              <a:solidFill>
                <a:srgbClr val="0033CC"/>
              </a:solidFill>
              <a:latin typeface="Times New Roman" panose="02020603050405020304" charset="0"/>
              <a:ea typeface="Times New Roman" panose="02020603050405020304" charset="0"/>
            </a:endParaRPr>
          </a:p>
        </p:txBody>
      </p:sp>
      <p:sp>
        <p:nvSpPr>
          <p:cNvPr id="2054" name="WordArt 17"/>
          <p:cNvSpPr>
            <a:spLocks noTextEdit="1"/>
          </p:cNvSpPr>
          <p:nvPr/>
        </p:nvSpPr>
        <p:spPr>
          <a:xfrm>
            <a:off x="2133600" y="1143000"/>
            <a:ext cx="8123238" cy="22098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  <a:normAutofit/>
          </a:bodyPr>
          <a:lstStyle/>
          <a:p>
            <a:pPr algn="ctr"/>
            <a:r>
              <a:rPr lang="en-US" sz="4200" b="1" dirty="0">
                <a:solidFill>
                  <a:srgbClr val="FF6600"/>
                </a:solidFill>
                <a:effectLst>
                  <a:outerShdw dist="53882" dir="2699999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CHÀO MỪNG QUÍ THẦY CÔ VỀ DỰ GIỜ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0"/>
                                        <p:tgtEl>
                                          <p:spTgt spid="20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20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20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20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81"/>
                </p:tgtEl>
              </p:cMediaNode>
            </p:audio>
          </p:childTnLst>
        </p:cTn>
      </p:par>
    </p:tnLst>
    <p:bldLst>
      <p:bldP spid="206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">
            <a:extLst>
              <a:ext uri="{FF2B5EF4-FFF2-40B4-BE49-F238E27FC236}">
                <a16:creationId xmlns:a16="http://schemas.microsoft.com/office/drawing/2014/main" id="{3EE01D78-A025-624B-3F8C-4173B139E2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40075" y="1905000"/>
            <a:ext cx="5791200" cy="4343400"/>
          </a:xfrm>
          <a:prstGeom prst="rect">
            <a:avLst/>
          </a:prstGeom>
          <a:solidFill>
            <a:schemeClr val="accent5">
              <a:lumMod val="90000"/>
            </a:schemeClr>
          </a:solidFill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81E34A1-98DF-63DD-6FC0-B6146FA03D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62919" y="99721"/>
            <a:ext cx="6553200" cy="1246495"/>
          </a:xfrm>
          <a:prstGeom prst="rect">
            <a:avLst/>
          </a:prstGeom>
          <a:solidFill>
            <a:srgbClr val="FF99FF"/>
          </a:solidFill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ctr">
              <a:defRPr/>
            </a:pP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nuôi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người</a:t>
            </a:r>
            <a:endParaRPr lang="en-US" sz="2500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Chín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rực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ta?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2012AB1-C1A9-25AA-00F0-3904088EF6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1" y="1350964"/>
            <a:ext cx="5783263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5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altLang="en-US" sz="25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alt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en-US" alt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alt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endParaRPr lang="en-US" alt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F54C3A7-D5DF-C976-1A95-D803B28E58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7332" y="102095"/>
            <a:ext cx="6781800" cy="1246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5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5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alt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nho</a:t>
            </a:r>
            <a:r>
              <a:rPr lang="en-US" alt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nhỏ.Thích</a:t>
            </a:r>
            <a:r>
              <a:rPr lang="en-US" alt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alt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alt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endParaRPr lang="en-US" alt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Nấu</a:t>
            </a:r>
            <a:r>
              <a:rPr lang="en-US" alt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nồi</a:t>
            </a:r>
            <a:r>
              <a:rPr lang="en-US" alt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chè</a:t>
            </a:r>
            <a:r>
              <a:rPr lang="en-US" alt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alt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alt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rượi</a:t>
            </a:r>
            <a:r>
              <a:rPr lang="en-US" alt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68EAF26-0FD1-92FE-4F59-A658680E97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1054" y="1330887"/>
            <a:ext cx="33274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5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altLang="en-US" sz="25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alt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:Hạt</a:t>
            </a:r>
            <a:r>
              <a:rPr lang="en-US" alt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đỗ</a:t>
            </a:r>
            <a:r>
              <a:rPr lang="en-US" alt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endParaRPr lang="en-US" alt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58" name="TextBox 21">
            <a:extLst>
              <a:ext uri="{FF2B5EF4-FFF2-40B4-BE49-F238E27FC236}">
                <a16:creationId xmlns:a16="http://schemas.microsoft.com/office/drawing/2014/main" id="{1D86FCC7-CE52-73CB-09D2-948A2CE5B6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1059" y="1319422"/>
            <a:ext cx="3624263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5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altLang="en-US" sz="25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altLang="en-US" sz="25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alt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endParaRPr lang="en-US" altLang="en-US" sz="25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FDBFE0-F437-2D4A-8DF0-876E932035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54811" y="433285"/>
            <a:ext cx="6553200" cy="862012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5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5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en-US" sz="25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alt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da </a:t>
            </a:r>
            <a:r>
              <a:rPr lang="en-US" alt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dẻ</a:t>
            </a:r>
            <a:r>
              <a:rPr lang="en-US" alt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alt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trơn</a:t>
            </a:r>
            <a:endParaRPr lang="en-US" alt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Tắm</a:t>
            </a:r>
            <a:r>
              <a:rPr lang="en-US" alt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bỏng</a:t>
            </a:r>
            <a:r>
              <a:rPr lang="en-US" alt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alt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alt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F289C5D-391E-B636-8732-8E25A0DA10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4232" y="1384093"/>
            <a:ext cx="30480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5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altLang="en-US" sz="25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altLang="en-US" sz="25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alt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gạo</a:t>
            </a:r>
            <a:endParaRPr lang="en-US" altLang="en-US" sz="25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57" name="TextBox 19">
            <a:extLst>
              <a:ext uri="{FF2B5EF4-FFF2-40B4-BE49-F238E27FC236}">
                <a16:creationId xmlns:a16="http://schemas.microsoft.com/office/drawing/2014/main" id="{C1E6E55E-28C8-DE02-DE50-F5DF43B7A8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1480" y="63641"/>
            <a:ext cx="6519862" cy="1246495"/>
          </a:xfrm>
          <a:prstGeom prst="rect">
            <a:avLst/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5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5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en-US" sz="25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alt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alt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nhánh</a:t>
            </a:r>
            <a:r>
              <a:rPr lang="en-US" alt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than.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Giấu</a:t>
            </a:r>
            <a:r>
              <a:rPr lang="en-US" alt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alt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alt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alt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đanh</a:t>
            </a:r>
            <a:r>
              <a:rPr lang="en-US" alt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alt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alt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9637" y="1860343"/>
            <a:ext cx="8672946" cy="4886821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D68E1775-8E9F-B95A-C3C3-22ABC6CD3F94}"/>
              </a:ext>
            </a:extLst>
          </p:cNvPr>
          <p:cNvSpPr/>
          <p:nvPr/>
        </p:nvSpPr>
        <p:spPr bwMode="auto">
          <a:xfrm>
            <a:off x="1939637" y="1830533"/>
            <a:ext cx="4133164" cy="2408218"/>
          </a:xfrm>
          <a:prstGeom prst="rect">
            <a:avLst/>
          </a:prstGeom>
          <a:solidFill>
            <a:schemeClr val="accent5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70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4C2057D-54B5-3F58-AD33-3794C22BE8F1}"/>
              </a:ext>
            </a:extLst>
          </p:cNvPr>
          <p:cNvSpPr/>
          <p:nvPr/>
        </p:nvSpPr>
        <p:spPr bwMode="auto">
          <a:xfrm>
            <a:off x="1939637" y="4256438"/>
            <a:ext cx="4133164" cy="2476871"/>
          </a:xfrm>
          <a:prstGeom prst="rect">
            <a:avLst/>
          </a:prstGeom>
          <a:solidFill>
            <a:schemeClr val="accent5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70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F37BB5A-870D-1508-3712-17E28BEEA510}"/>
              </a:ext>
            </a:extLst>
          </p:cNvPr>
          <p:cNvSpPr/>
          <p:nvPr/>
        </p:nvSpPr>
        <p:spPr bwMode="auto">
          <a:xfrm>
            <a:off x="6072801" y="1836947"/>
            <a:ext cx="4552157" cy="2433346"/>
          </a:xfrm>
          <a:prstGeom prst="rect">
            <a:avLst/>
          </a:prstGeom>
          <a:solidFill>
            <a:schemeClr val="accent5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70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F9D8291-36B7-A5A6-65C9-23D465E12D90}"/>
              </a:ext>
            </a:extLst>
          </p:cNvPr>
          <p:cNvSpPr/>
          <p:nvPr/>
        </p:nvSpPr>
        <p:spPr bwMode="auto">
          <a:xfrm>
            <a:off x="6072801" y="4238752"/>
            <a:ext cx="4552157" cy="2508412"/>
          </a:xfrm>
          <a:prstGeom prst="rect">
            <a:avLst/>
          </a:prstGeom>
          <a:solidFill>
            <a:schemeClr val="accent5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70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F289C5D-391E-B636-8732-8E25A0DA10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94161" y="1286230"/>
            <a:ext cx="30480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5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altLang="en-US" sz="25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altLang="en-US" sz="25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alt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gạo</a:t>
            </a:r>
            <a:endParaRPr lang="en-US" altLang="en-US" sz="25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 nodeType="clickPar">
                      <p:stCondLst>
                        <p:cond delay="0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animClr clrSpc="rgb" dir="cw">
                                      <p:cBhvr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 nodeType="clickPar">
                      <p:stCondLst>
                        <p:cond delay="0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 nodeType="clickPar">
                      <p:stCondLst>
                        <p:cond delay="0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00FF"/>
                                      </p:to>
                                    </p:animClr>
                                    <p:animClr clrSpc="rgb" dir="cw">
                                      <p:cBhvr>
                                        <p:cTn id="7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00FF"/>
                                      </p:to>
                                    </p:animClr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 nodeType="clickPar">
                      <p:stCondLst>
                        <p:cond delay="indefinite"/>
                      </p:stCondLst>
                      <p:childTnLst>
                        <p:par>
                          <p:cTn id="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 nodeType="clickPar">
                      <p:stCondLst>
                        <p:cond delay="0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CC"/>
                                      </p:to>
                                    </p:animClr>
                                    <p:animClr clrSpc="rgb" dir="cw">
                                      <p:cBhvr>
                                        <p:cTn id="10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CC"/>
                                      </p:to>
                                    </p:animClr>
                                    <p:set>
                                      <p:cBhvr>
                                        <p:cTn id="10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0" dur="500"/>
                                        <p:tgtEl>
                                          <p:spTgt spid="6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 nodeType="clickPar">
                      <p:stCondLst>
                        <p:cond delay="indefinite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5" dur="500"/>
                                        <p:tgtEl>
                                          <p:spTgt spid="6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 nodeType="clickPar">
                      <p:stCondLst>
                        <p:cond delay="indefinite"/>
                      </p:stCondLst>
                      <p:childTnLst>
                        <p:par>
                          <p:cTn id="1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8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9" dur="500"/>
                                        <p:tgtEl>
                                          <p:spTgt spid="61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22" dur="500"/>
                                        <p:tgtEl>
                                          <p:spTgt spid="6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11" grpId="0"/>
      <p:bldP spid="11" grpId="1"/>
      <p:bldP spid="15" grpId="0"/>
      <p:bldP spid="15" grpId="1"/>
      <p:bldP spid="17" grpId="0"/>
      <p:bldP spid="17" grpId="1"/>
      <p:bldP spid="6158" grpId="0"/>
      <p:bldP spid="6158" grpId="1"/>
      <p:bldP spid="24" grpId="0" animBg="1"/>
      <p:bldP spid="24" grpId="1" animBg="1"/>
      <p:bldP spid="26" grpId="0"/>
      <p:bldP spid="26" grpId="1"/>
      <p:bldP spid="6157" grpId="0" animBg="1"/>
      <p:bldP spid="6157" grpId="1" animBg="1"/>
      <p:bldP spid="28" grpId="0" animBg="1"/>
      <p:bldP spid="28" grpId="1" animBg="1"/>
      <p:bldP spid="27" grpId="0" animBg="1"/>
      <p:bldP spid="27" grpId="1" animBg="1"/>
      <p:bldP spid="29" grpId="0" animBg="1"/>
      <p:bldP spid="29" grpId="1" animBg="1"/>
      <p:bldP spid="18" grpId="0" animBg="1"/>
      <p:bldP spid="18" grpId="1" animBg="1"/>
      <p:bldP spid="16" grpId="0"/>
      <p:bldP spid="16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284" y="48100"/>
            <a:ext cx="11130516" cy="1325563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1. </a:t>
            </a:r>
            <a:r>
              <a:rPr lang="en-US" sz="32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Dựa</a:t>
            </a:r>
            <a:r>
              <a:rPr lang="en-US" sz="32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2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vào</a:t>
            </a:r>
            <a:r>
              <a:rPr lang="en-US" sz="32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2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câu</a:t>
            </a:r>
            <a:r>
              <a:rPr lang="en-US" sz="32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2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hỏi</a:t>
            </a:r>
            <a:r>
              <a:rPr lang="en-US" sz="32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2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gợi</a:t>
            </a:r>
            <a:r>
              <a:rPr lang="en-US" sz="32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ý, </a:t>
            </a:r>
            <a:r>
              <a:rPr lang="en-US" sz="32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đoán</a:t>
            </a:r>
            <a:r>
              <a:rPr lang="en-US" sz="32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2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nội</a:t>
            </a:r>
            <a:r>
              <a:rPr lang="en-US" sz="32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dung </a:t>
            </a:r>
            <a:r>
              <a:rPr lang="en-US" sz="32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từng</a:t>
            </a:r>
            <a:r>
              <a:rPr lang="en-US" sz="32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2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tranh</a:t>
            </a:r>
            <a:r>
              <a:rPr lang="en-US" sz="32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12957"/>
          <a:stretch/>
        </p:blipFill>
        <p:spPr>
          <a:xfrm>
            <a:off x="838199" y="814391"/>
            <a:ext cx="10977563" cy="31575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224" y="3971925"/>
            <a:ext cx="10696576" cy="2886075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ACACBD7-1C1F-56CF-0D27-DAC8736CA702}"/>
              </a:ext>
            </a:extLst>
          </p:cNvPr>
          <p:cNvCxnSpPr>
            <a:cxnSpLocks/>
          </p:cNvCxnSpPr>
          <p:nvPr/>
        </p:nvCxnSpPr>
        <p:spPr>
          <a:xfrm>
            <a:off x="787917" y="512316"/>
            <a:ext cx="2912546" cy="0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65A5360-15B8-26BE-E108-9B939CE8059D}"/>
              </a:ext>
            </a:extLst>
          </p:cNvPr>
          <p:cNvCxnSpPr>
            <a:cxnSpLocks/>
          </p:cNvCxnSpPr>
          <p:nvPr/>
        </p:nvCxnSpPr>
        <p:spPr>
          <a:xfrm>
            <a:off x="4966734" y="512316"/>
            <a:ext cx="2491341" cy="0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BAFFE3C-92F3-6310-CFED-03EE7FC0B38B}"/>
              </a:ext>
            </a:extLst>
          </p:cNvPr>
          <p:cNvCxnSpPr>
            <a:cxnSpLocks/>
          </p:cNvCxnSpPr>
          <p:nvPr/>
        </p:nvCxnSpPr>
        <p:spPr>
          <a:xfrm>
            <a:off x="7722117" y="515044"/>
            <a:ext cx="1807646" cy="0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8449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t="14238" r="58199" b="19437"/>
          <a:stretch/>
        </p:blipFill>
        <p:spPr>
          <a:xfrm>
            <a:off x="416593" y="365126"/>
            <a:ext cx="10937207" cy="6165234"/>
          </a:xfrm>
          <a:prstGeom prst="rect">
            <a:avLst/>
          </a:prstGeom>
        </p:spPr>
      </p:pic>
      <p:sp>
        <p:nvSpPr>
          <p:cNvPr id="16" name="Title 15">
            <a:extLst>
              <a:ext uri="{FF2B5EF4-FFF2-40B4-BE49-F238E27FC236}">
                <a16:creationId xmlns:a16="http://schemas.microsoft.com/office/drawing/2014/main" id="{19BCD447-9FB0-CF62-F200-D9C4BA82F1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4938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F20180-3A7C-A3DC-9D25-25C71A27BB1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118" t="14238" r="4316" b="19437"/>
          <a:stretch/>
        </p:blipFill>
        <p:spPr>
          <a:xfrm>
            <a:off x="393790" y="199755"/>
            <a:ext cx="11517473" cy="633060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l="487" t="-1371" r="54138" b="22585"/>
          <a:stretch/>
        </p:blipFill>
        <p:spPr>
          <a:xfrm>
            <a:off x="570764" y="199755"/>
            <a:ext cx="10993840" cy="585787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1545027-4DE7-0CB4-D00D-978BA43F912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6001" b="21561"/>
          <a:stretch/>
        </p:blipFill>
        <p:spPr>
          <a:xfrm>
            <a:off x="416593" y="253682"/>
            <a:ext cx="11508625" cy="62766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t="14238" b="19437"/>
          <a:stretch/>
        </p:blipFill>
        <p:spPr>
          <a:xfrm>
            <a:off x="1042988" y="400050"/>
            <a:ext cx="10629900" cy="252096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b="21561"/>
          <a:stretch/>
        </p:blipFill>
        <p:spPr>
          <a:xfrm>
            <a:off x="833436" y="3446973"/>
            <a:ext cx="10525125" cy="228231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763D06B-FCEE-EDC9-EADD-B371A6DD6757}"/>
              </a:ext>
            </a:extLst>
          </p:cNvPr>
          <p:cNvSpPr txBox="1"/>
          <p:nvPr/>
        </p:nvSpPr>
        <p:spPr>
          <a:xfrm>
            <a:off x="679453" y="2946999"/>
            <a:ext cx="52784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Cuộc</a:t>
            </a:r>
            <a:r>
              <a:rPr lang="en-US" sz="2400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gặp</a:t>
            </a:r>
            <a:r>
              <a:rPr lang="en-US" sz="2400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gỡ</a:t>
            </a:r>
            <a:r>
              <a:rPr lang="en-US" sz="2400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giữa</a:t>
            </a:r>
            <a:r>
              <a:rPr lang="en-US" sz="2400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hạt</a:t>
            </a:r>
            <a:r>
              <a:rPr lang="en-US" sz="2400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đỗ</a:t>
            </a:r>
            <a:r>
              <a:rPr lang="en-US" sz="2400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cô</a:t>
            </a:r>
            <a:r>
              <a:rPr lang="en-US" sz="2400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mưa</a:t>
            </a:r>
            <a:r>
              <a:rPr lang="en-US" sz="2400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xuân</a:t>
            </a:r>
            <a:endParaRPr lang="en-US" sz="2400" dirty="0"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5F7B0BA-C6D3-27A9-061E-AC6D1636054A}"/>
              </a:ext>
            </a:extLst>
          </p:cNvPr>
          <p:cNvSpPr txBox="1"/>
          <p:nvPr/>
        </p:nvSpPr>
        <p:spPr>
          <a:xfrm>
            <a:off x="6565902" y="5729287"/>
            <a:ext cx="52784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Hạt</a:t>
            </a:r>
            <a:r>
              <a:rPr lang="en-US" sz="2400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đỗ</a:t>
            </a:r>
            <a:r>
              <a:rPr lang="en-US" sz="2400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lớn</a:t>
            </a:r>
            <a:r>
              <a:rPr lang="en-US" sz="2400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cây</a:t>
            </a:r>
            <a:r>
              <a:rPr lang="en-US" sz="2400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đỗ</a:t>
            </a:r>
            <a:r>
              <a:rPr lang="en-US" sz="2400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mặt</a:t>
            </a:r>
            <a:r>
              <a:rPr lang="en-US" sz="2400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trời</a:t>
            </a:r>
            <a:r>
              <a:rPr lang="en-US" sz="2400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đang</a:t>
            </a:r>
            <a:r>
              <a:rPr lang="en-US" sz="2400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tỏa</a:t>
            </a:r>
            <a:r>
              <a:rPr lang="en-US" sz="2400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nắng</a:t>
            </a:r>
            <a:r>
              <a:rPr lang="en-US" sz="2000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E21D57E-0A5B-5B3C-27B3-27A95783C2C0}"/>
              </a:ext>
            </a:extLst>
          </p:cNvPr>
          <p:cNvSpPr txBox="1"/>
          <p:nvPr/>
        </p:nvSpPr>
        <p:spPr>
          <a:xfrm>
            <a:off x="510107" y="5821077"/>
            <a:ext cx="52784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Cuộc</a:t>
            </a:r>
            <a:r>
              <a:rPr lang="en-US" sz="2400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gặp</a:t>
            </a:r>
            <a:r>
              <a:rPr lang="en-US" sz="2400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gỡ</a:t>
            </a:r>
            <a:r>
              <a:rPr lang="en-US" sz="2400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giữa</a:t>
            </a:r>
            <a:r>
              <a:rPr lang="en-US" sz="2400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hạt</a:t>
            </a:r>
            <a:r>
              <a:rPr lang="en-US" sz="2400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đỗ</a:t>
            </a:r>
            <a:r>
              <a:rPr lang="en-US" sz="2400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mầm</a:t>
            </a:r>
            <a:r>
              <a:rPr lang="en-US" sz="2400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lớn</a:t>
            </a:r>
            <a:r>
              <a:rPr lang="en-US" sz="2400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hơn</a:t>
            </a:r>
            <a:r>
              <a:rPr lang="en-US" sz="2400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bác</a:t>
            </a:r>
            <a:r>
              <a:rPr lang="en-US" sz="2400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mặt</a:t>
            </a:r>
            <a:r>
              <a:rPr lang="en-US" sz="2400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trời</a:t>
            </a:r>
            <a:endParaRPr lang="en-US" sz="2400" dirty="0"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374D716-DFF5-EA6F-D85D-0EE860C7914E}"/>
              </a:ext>
            </a:extLst>
          </p:cNvPr>
          <p:cNvSpPr txBox="1"/>
          <p:nvPr/>
        </p:nvSpPr>
        <p:spPr>
          <a:xfrm>
            <a:off x="6343650" y="2949364"/>
            <a:ext cx="51688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Cuộc</a:t>
            </a:r>
            <a:r>
              <a:rPr lang="en-US" sz="2400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gặp</a:t>
            </a:r>
            <a:r>
              <a:rPr lang="en-US" sz="2400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gỡ</a:t>
            </a:r>
            <a:r>
              <a:rPr lang="en-US" sz="2400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giữa</a:t>
            </a:r>
            <a:r>
              <a:rPr lang="en-US" sz="2400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hạt</a:t>
            </a:r>
            <a:r>
              <a:rPr lang="en-US" sz="2400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đỗ</a:t>
            </a:r>
            <a:r>
              <a:rPr lang="en-US" sz="2400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chị</a:t>
            </a:r>
            <a:r>
              <a:rPr lang="en-US" sz="2400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gió</a:t>
            </a:r>
            <a:r>
              <a:rPr lang="en-US" sz="2400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xuân</a:t>
            </a:r>
            <a:endParaRPr lang="en-US" sz="2400" dirty="0"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9758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video bài 7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" y="659495"/>
            <a:ext cx="10366744" cy="5539010"/>
          </a:xfrm>
        </p:spPr>
      </p:pic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/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72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t="14238" b="19437"/>
          <a:stretch/>
        </p:blipFill>
        <p:spPr>
          <a:xfrm>
            <a:off x="1042988" y="400050"/>
            <a:ext cx="10629900" cy="252096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b="21561"/>
          <a:stretch/>
        </p:blipFill>
        <p:spPr>
          <a:xfrm>
            <a:off x="833436" y="3446973"/>
            <a:ext cx="10525125" cy="228231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763D06B-FCEE-EDC9-EADD-B371A6DD6757}"/>
              </a:ext>
            </a:extLst>
          </p:cNvPr>
          <p:cNvSpPr txBox="1"/>
          <p:nvPr/>
        </p:nvSpPr>
        <p:spPr>
          <a:xfrm>
            <a:off x="679453" y="2946999"/>
            <a:ext cx="52784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Cuộc</a:t>
            </a:r>
            <a:r>
              <a:rPr lang="en-US" sz="2400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gặp</a:t>
            </a:r>
            <a:r>
              <a:rPr lang="en-US" sz="2400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gỡ</a:t>
            </a:r>
            <a:r>
              <a:rPr lang="en-US" sz="2400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giữa</a:t>
            </a:r>
            <a:r>
              <a:rPr lang="en-US" sz="2400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hạt</a:t>
            </a:r>
            <a:r>
              <a:rPr lang="en-US" sz="2400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đỗ</a:t>
            </a:r>
            <a:r>
              <a:rPr lang="en-US" sz="2400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cô</a:t>
            </a:r>
            <a:r>
              <a:rPr lang="en-US" sz="2400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mưa</a:t>
            </a:r>
            <a:r>
              <a:rPr lang="en-US" sz="2400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xuân</a:t>
            </a:r>
            <a:endParaRPr lang="en-US" sz="2400" dirty="0"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5F7B0BA-C6D3-27A9-061E-AC6D1636054A}"/>
              </a:ext>
            </a:extLst>
          </p:cNvPr>
          <p:cNvSpPr txBox="1"/>
          <p:nvPr/>
        </p:nvSpPr>
        <p:spPr>
          <a:xfrm>
            <a:off x="6565902" y="5729287"/>
            <a:ext cx="52784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Hạt</a:t>
            </a:r>
            <a:r>
              <a:rPr lang="en-US" sz="2400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đỗ</a:t>
            </a:r>
            <a:r>
              <a:rPr lang="en-US" sz="2400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lớn</a:t>
            </a:r>
            <a:r>
              <a:rPr lang="en-US" sz="2400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cây</a:t>
            </a:r>
            <a:r>
              <a:rPr lang="en-US" sz="2400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đỗ</a:t>
            </a:r>
            <a:r>
              <a:rPr lang="en-US" sz="2400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mặt</a:t>
            </a:r>
            <a:r>
              <a:rPr lang="en-US" sz="2400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trời</a:t>
            </a:r>
            <a:r>
              <a:rPr lang="en-US" sz="2400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đang</a:t>
            </a:r>
            <a:r>
              <a:rPr lang="en-US" sz="2400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tỏa</a:t>
            </a:r>
            <a:r>
              <a:rPr lang="en-US" sz="2400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nắng</a:t>
            </a:r>
            <a:r>
              <a:rPr lang="en-US" sz="2000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E21D57E-0A5B-5B3C-27B3-27A95783C2C0}"/>
              </a:ext>
            </a:extLst>
          </p:cNvPr>
          <p:cNvSpPr txBox="1"/>
          <p:nvPr/>
        </p:nvSpPr>
        <p:spPr>
          <a:xfrm>
            <a:off x="510107" y="5821077"/>
            <a:ext cx="52784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Cuộc</a:t>
            </a:r>
            <a:r>
              <a:rPr lang="en-US" sz="2400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gặp</a:t>
            </a:r>
            <a:r>
              <a:rPr lang="en-US" sz="2400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gỡ</a:t>
            </a:r>
            <a:r>
              <a:rPr lang="en-US" sz="2400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giữa</a:t>
            </a:r>
            <a:r>
              <a:rPr lang="en-US" sz="2400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hạt</a:t>
            </a:r>
            <a:r>
              <a:rPr lang="en-US" sz="2400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đỗ</a:t>
            </a:r>
            <a:r>
              <a:rPr lang="en-US" sz="2400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mầm</a:t>
            </a:r>
            <a:r>
              <a:rPr lang="en-US" sz="2400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lớn</a:t>
            </a:r>
            <a:r>
              <a:rPr lang="en-US" sz="2400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hơn</a:t>
            </a:r>
            <a:r>
              <a:rPr lang="en-US" sz="2400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bác</a:t>
            </a:r>
            <a:r>
              <a:rPr lang="en-US" sz="2400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mặt</a:t>
            </a:r>
            <a:r>
              <a:rPr lang="en-US" sz="2400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trời</a:t>
            </a:r>
            <a:endParaRPr lang="en-US" sz="2400" dirty="0"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374D716-DFF5-EA6F-D85D-0EE860C7914E}"/>
              </a:ext>
            </a:extLst>
          </p:cNvPr>
          <p:cNvSpPr txBox="1"/>
          <p:nvPr/>
        </p:nvSpPr>
        <p:spPr>
          <a:xfrm>
            <a:off x="6343650" y="2949364"/>
            <a:ext cx="51688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Cuộc</a:t>
            </a:r>
            <a:r>
              <a:rPr lang="en-US" sz="2400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gặp</a:t>
            </a:r>
            <a:r>
              <a:rPr lang="en-US" sz="2400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gỡ</a:t>
            </a:r>
            <a:r>
              <a:rPr lang="en-US" sz="2400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giữa</a:t>
            </a:r>
            <a:r>
              <a:rPr lang="en-US" sz="2400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hạt</a:t>
            </a:r>
            <a:r>
              <a:rPr lang="en-US" sz="2400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đỗ</a:t>
            </a:r>
            <a:r>
              <a:rPr lang="en-US" sz="2400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chị</a:t>
            </a:r>
            <a:r>
              <a:rPr lang="en-US" sz="2400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gió</a:t>
            </a:r>
            <a:r>
              <a:rPr lang="en-US" sz="2400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xuân</a:t>
            </a:r>
            <a:endParaRPr lang="en-US" sz="2400" dirty="0"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3735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62D519-E8FD-02A9-8E44-982C4C2440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SỰ NẢY MẦM CỦA HẠT ĐẬU TƯƠNG">
            <a:hlinkClick r:id="" action="ppaction://media"/>
            <a:extLst>
              <a:ext uri="{FF2B5EF4-FFF2-40B4-BE49-F238E27FC236}">
                <a16:creationId xmlns:a16="http://schemas.microsoft.com/office/drawing/2014/main" id="{20347A2E-066A-D052-F83B-AF6DAC59D05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7959" y="370503"/>
            <a:ext cx="9863602" cy="5543600"/>
          </a:xfrm>
        </p:spPr>
      </p:pic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2D0DEE2-1EE5-360F-33EE-3C6EC3E049E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</p:spTree>
    <p:extLst>
      <p:ext uri="{BB962C8B-B14F-4D97-AF65-F5344CB8AC3E}">
        <p14:creationId xmlns:p14="http://schemas.microsoft.com/office/powerpoint/2010/main" val="4121208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8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6200000" flipV="1">
            <a:off x="2652062" y="-2681938"/>
            <a:ext cx="6858000" cy="12221875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9" name="18"/>
          <p:cNvPicPr>
            <a:picLocks noChangeAspect="1"/>
          </p:cNvPicPr>
          <p:nvPr/>
        </p:nvPicPr>
        <p:blipFill rotWithShape="1">
          <a:blip r:embed="rId4" cstate="screen"/>
          <a:srcRect t="5326"/>
          <a:stretch>
            <a:fillRect/>
          </a:stretch>
        </p:blipFill>
        <p:spPr>
          <a:xfrm>
            <a:off x="9714797" y="3632886"/>
            <a:ext cx="2263295" cy="3624043"/>
          </a:xfrm>
          <a:prstGeom prst="rect">
            <a:avLst/>
          </a:prstGeom>
        </p:spPr>
      </p:pic>
      <p:grpSp>
        <p:nvGrpSpPr>
          <p:cNvPr id="30" name="139"/>
          <p:cNvGrpSpPr/>
          <p:nvPr/>
        </p:nvGrpSpPr>
        <p:grpSpPr>
          <a:xfrm>
            <a:off x="86755" y="51066"/>
            <a:ext cx="1213285" cy="1061298"/>
            <a:chOff x="1353570" y="1860082"/>
            <a:chExt cx="1425587" cy="1247005"/>
          </a:xfrm>
        </p:grpSpPr>
        <p:sp>
          <p:nvSpPr>
            <p:cNvPr id="31" name="16"/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2" name="24"/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rPr>
                <a:t>3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3" name="AutoShape 3"/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pic>
        <p:nvPicPr>
          <p:cNvPr id="17" name="Content Placeholder 20" descr="logo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16417" y="5208639"/>
            <a:ext cx="1564640" cy="159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9055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337</TotalTime>
  <Words>267</Words>
  <Application>Microsoft Office PowerPoint</Application>
  <PresentationFormat>Widescreen</PresentationFormat>
  <Paragraphs>40</Paragraphs>
  <Slides>10</Slides>
  <Notes>5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Arial</vt:lpstr>
      <vt:lpstr>Arial-Rounded</vt:lpstr>
      <vt:lpstr>Calibri</vt:lpstr>
      <vt:lpstr>Calibri Light</vt:lpstr>
      <vt:lpstr>Times New Roman</vt:lpstr>
      <vt:lpstr>Office 主题</vt:lpstr>
      <vt:lpstr>6_Office Theme</vt:lpstr>
      <vt:lpstr>1_Office 主题​​</vt:lpstr>
      <vt:lpstr>PowerPoint Presentation</vt:lpstr>
      <vt:lpstr>PowerPoint Presentation</vt:lpstr>
      <vt:lpstr>1. Dựa vào câu hỏi gợi ý, đoán nội dung từng tranh?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60</cp:revision>
  <dcterms:created xsi:type="dcterms:W3CDTF">2021-05-22T10:10:00Z</dcterms:created>
  <dcterms:modified xsi:type="dcterms:W3CDTF">2022-11-22T11:44:26Z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B0473641604F496197A6748F9CAFCF33</vt:lpwstr>
  </property>
  <property fmtid="{D5CDD505-2E9C-101B-9397-08002B2CF9AE}" pid="3" name="KSOProductBuildVer">
    <vt:lpwstr>1033-11.2.0.10323</vt:lpwstr>
  </property>
</Properties>
</file>