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2" r:id="rId2"/>
    <p:sldId id="310" r:id="rId3"/>
    <p:sldId id="258" r:id="rId4"/>
    <p:sldId id="301" r:id="rId5"/>
    <p:sldId id="303" r:id="rId6"/>
    <p:sldId id="304" r:id="rId7"/>
    <p:sldId id="311" r:id="rId8"/>
    <p:sldId id="262" r:id="rId9"/>
    <p:sldId id="263" r:id="rId10"/>
    <p:sldId id="30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306" r:id="rId22"/>
    <p:sldId id="307" r:id="rId23"/>
    <p:sldId id="278" r:id="rId24"/>
    <p:sldId id="309" r:id="rId25"/>
    <p:sldId id="308" r:id="rId26"/>
    <p:sldId id="279" r:id="rId27"/>
    <p:sldId id="281" r:id="rId28"/>
    <p:sldId id="282" r:id="rId29"/>
    <p:sldId id="283" r:id="rId30"/>
    <p:sldId id="286" r:id="rId31"/>
    <p:sldId id="287" r:id="rId32"/>
    <p:sldId id="288" r:id="rId33"/>
    <p:sldId id="289" r:id="rId34"/>
    <p:sldId id="290" r:id="rId35"/>
    <p:sldId id="295" r:id="rId36"/>
    <p:sldId id="296" r:id="rId37"/>
    <p:sldId id="297" r:id="rId38"/>
    <p:sldId id="298" r:id="rId39"/>
    <p:sldId id="312" r:id="rId40"/>
    <p:sldId id="313" r:id="rId41"/>
    <p:sldId id="30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EEFD5-BA0E-4138-A573-E62709C741EA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84618-857A-4932-8066-5170D69CB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84618-857A-4932-8066-5170D69CB0C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9B024-80CD-4443-9222-0327526AC88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A427DA-1EEE-4694-AD72-3E60A88A2869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5BF415-EBEB-4BCD-A9BC-BC6E4D44D5FC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2BB858-7A48-4A9A-8B1A-EF957D66A71F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B462-BDBF-4459-A8B5-7E295268EADF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E19A-FC4E-4108-AD51-82AAE21EF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B462-BDBF-4459-A8B5-7E295268EADF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E19A-FC4E-4108-AD51-82AAE21EF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B462-BDBF-4459-A8B5-7E295268EADF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E19A-FC4E-4108-AD51-82AAE21EF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C1B1-78DF-44C8-B369-361B7BDE5CB5}" type="datetime10">
              <a:rPr lang="en-US"/>
              <a:pPr>
                <a:defRPr/>
              </a:pPr>
              <a:t>07:10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830B6-8086-44AD-A00A-9E987897F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B462-BDBF-4459-A8B5-7E295268EADF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E19A-FC4E-4108-AD51-82AAE21EF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B462-BDBF-4459-A8B5-7E295268EADF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E19A-FC4E-4108-AD51-82AAE21EF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B462-BDBF-4459-A8B5-7E295268EADF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E19A-FC4E-4108-AD51-82AAE21EF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B462-BDBF-4459-A8B5-7E295268EADF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E19A-FC4E-4108-AD51-82AAE21EF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B462-BDBF-4459-A8B5-7E295268EADF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E19A-FC4E-4108-AD51-82AAE21EF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B462-BDBF-4459-A8B5-7E295268EADF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E19A-FC4E-4108-AD51-82AAE21EF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B462-BDBF-4459-A8B5-7E295268EADF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E19A-FC4E-4108-AD51-82AAE21EF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B462-BDBF-4459-A8B5-7E295268EADF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E19A-FC4E-4108-AD51-82AAE21EF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3B462-BDBF-4459-A8B5-7E295268EADF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EE19A-FC4E-4108-AD51-82AAE21EF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9.jpeg"/><Relationship Id="rId2" Type="http://schemas.openxmlformats.org/officeDocument/2006/relationships/video" Target="file:///D:\GADT\giao%20an\ba%20bu\Time%20Lapse%20of%20Plants%20Growing_1.wmv" TargetMode="External"/><Relationship Id="rId1" Type="http://schemas.openxmlformats.org/officeDocument/2006/relationships/video" Target="file:///D:\GADT\giao%20an\ba%20bu\Time%20lapse%20radish%20seeds%20sprouting,%20top%20and%20roots%20growing_1.wmv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1219200" y="228600"/>
            <a:ext cx="71000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Thứ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sáu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ngày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smtClean="0">
                <a:latin typeface="HP001 Kieu 5H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tháng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năm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smtClean="0">
                <a:latin typeface="HP001 Kieu 5H" pitchFamily="34" charset="0"/>
                <a:ea typeface="Tahoma" pitchFamily="34" charset="0"/>
                <a:cs typeface="Tahoma" pitchFamily="34" charset="0"/>
              </a:rPr>
              <a:t>2015</a:t>
            </a:r>
            <a:endParaRPr lang="en-US" sz="3200" b="1" dirty="0">
              <a:latin typeface="HP001 Kieu 5H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2895600" y="838200"/>
            <a:ext cx="3214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Tự</a:t>
            </a:r>
            <a:r>
              <a:rPr lang="en-US" sz="3200" b="1" u="sng" dirty="0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hội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Horizontal Scroll 9"/>
          <p:cNvSpPr>
            <a:spLocks noChangeArrowheads="1"/>
          </p:cNvSpPr>
          <p:nvPr/>
        </p:nvSpPr>
        <p:spPr bwMode="auto">
          <a:xfrm>
            <a:off x="228600" y="1524000"/>
            <a:ext cx="6172200" cy="10668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4400" b="1" i="1" u="sng" dirty="0" smtClean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400" b="1" i="1" u="sng" dirty="0" err="1">
                <a:latin typeface="HP001 Kieu 5H" pitchFamily="34" charset="0"/>
                <a:cs typeface="Times New Roman" pitchFamily="18" charset="0"/>
              </a:rPr>
              <a:t>Kiểm</a:t>
            </a:r>
            <a:r>
              <a:rPr lang="en-US" sz="4400" b="1" i="1" u="sng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400" b="1" i="1" u="sng" dirty="0" err="1">
                <a:latin typeface="HP001 Kieu 5H" pitchFamily="34" charset="0"/>
                <a:cs typeface="Times New Roman" pitchFamily="18" charset="0"/>
              </a:rPr>
              <a:t>tra</a:t>
            </a:r>
            <a:r>
              <a:rPr lang="en-US" sz="4400" b="1" i="1" u="sng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400" b="1" i="1" u="sng" dirty="0" err="1">
                <a:latin typeface="HP001 Kieu 5H" pitchFamily="34" charset="0"/>
                <a:cs typeface="Times New Roman" pitchFamily="18" charset="0"/>
              </a:rPr>
              <a:t>bài</a:t>
            </a:r>
            <a:r>
              <a:rPr lang="en-US" sz="4400" b="1" i="1" u="sng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400" b="1" i="1" u="sng" dirty="0" err="1">
                <a:latin typeface="HP001 Kieu 5H" pitchFamily="34" charset="0"/>
                <a:cs typeface="Times New Roman" pitchFamily="18" charset="0"/>
              </a:rPr>
              <a:t>cũ</a:t>
            </a:r>
            <a:r>
              <a:rPr lang="en-US" sz="4400" b="1" i="1" dirty="0" smtClean="0">
                <a:latin typeface="HP001 Kieu 5H" pitchFamily="34" charset="0"/>
                <a:cs typeface="Times New Roman" pitchFamily="18" charset="0"/>
              </a:rPr>
              <a:t>:</a:t>
            </a:r>
            <a:endParaRPr lang="en-US" sz="4400" b="1" i="1" dirty="0">
              <a:latin typeface="HP001 Kieu 5H" pitchFamily="34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1000" y="335280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HP001 Kieu 5H" pitchFamily="34" charset="0"/>
              </a:rPr>
              <a:t>1. </a:t>
            </a:r>
            <a:r>
              <a:rPr lang="en-US" sz="4000" b="1" dirty="0" err="1" smtClean="0">
                <a:latin typeface="HP001 Kieu 5H" pitchFamily="34" charset="0"/>
              </a:rPr>
              <a:t>Mỗi</a:t>
            </a:r>
            <a:r>
              <a:rPr lang="en-US" sz="4000" b="1" dirty="0" smtClean="0">
                <a:latin typeface="HP001 Kieu 5H" pitchFamily="34" charset="0"/>
              </a:rPr>
              <a:t> </a:t>
            </a:r>
            <a:r>
              <a:rPr lang="en-US" sz="4000" b="1" dirty="0" err="1">
                <a:latin typeface="HP001 Kieu 5H" pitchFamily="34" charset="0"/>
              </a:rPr>
              <a:t>bông</a:t>
            </a:r>
            <a:r>
              <a:rPr lang="en-US" sz="4000" b="1" dirty="0">
                <a:latin typeface="HP001 Kieu 5H" pitchFamily="34" charset="0"/>
              </a:rPr>
              <a:t> </a:t>
            </a:r>
            <a:r>
              <a:rPr lang="en-US" sz="4000" b="1" dirty="0" err="1">
                <a:latin typeface="HP001 Kieu 5H" pitchFamily="34" charset="0"/>
              </a:rPr>
              <a:t>hoa</a:t>
            </a:r>
            <a:r>
              <a:rPr lang="en-US" sz="4000" b="1" dirty="0">
                <a:latin typeface="HP001 Kieu 5H" pitchFamily="34" charset="0"/>
              </a:rPr>
              <a:t> </a:t>
            </a:r>
            <a:r>
              <a:rPr lang="en-US" sz="4000" b="1" dirty="0" err="1">
                <a:latin typeface="HP001 Kieu 5H" pitchFamily="34" charset="0"/>
              </a:rPr>
              <a:t>thường</a:t>
            </a:r>
            <a:r>
              <a:rPr lang="en-US" sz="4000" b="1" dirty="0">
                <a:latin typeface="HP001 Kieu 5H" pitchFamily="34" charset="0"/>
              </a:rPr>
              <a:t> </a:t>
            </a:r>
            <a:r>
              <a:rPr lang="en-US" sz="4000" b="1" dirty="0" err="1">
                <a:latin typeface="HP001 Kieu 5H" pitchFamily="34" charset="0"/>
              </a:rPr>
              <a:t>có</a:t>
            </a:r>
            <a:r>
              <a:rPr lang="en-US" sz="4000" b="1" dirty="0">
                <a:latin typeface="HP001 Kieu 5H" pitchFamily="34" charset="0"/>
              </a:rPr>
              <a:t> </a:t>
            </a:r>
            <a:r>
              <a:rPr lang="en-US" sz="4000" b="1" dirty="0" err="1">
                <a:latin typeface="HP001 Kieu 5H" pitchFamily="34" charset="0"/>
              </a:rPr>
              <a:t>những</a:t>
            </a:r>
            <a:r>
              <a:rPr lang="en-US" sz="4000" b="1" dirty="0">
                <a:latin typeface="HP001 Kieu 5H" pitchFamily="34" charset="0"/>
              </a:rPr>
              <a:t> </a:t>
            </a:r>
            <a:r>
              <a:rPr lang="en-US" sz="4000" b="1" dirty="0" err="1">
                <a:latin typeface="HP001 Kieu 5H" pitchFamily="34" charset="0"/>
              </a:rPr>
              <a:t>bộ</a:t>
            </a:r>
            <a:r>
              <a:rPr lang="en-US" sz="4000" b="1" dirty="0">
                <a:latin typeface="HP001 Kieu 5H" pitchFamily="34" charset="0"/>
              </a:rPr>
              <a:t> </a:t>
            </a:r>
            <a:r>
              <a:rPr lang="en-US" sz="4000" b="1" dirty="0" err="1">
                <a:latin typeface="HP001 Kieu 5H" pitchFamily="34" charset="0"/>
              </a:rPr>
              <a:t>phận</a:t>
            </a:r>
            <a:r>
              <a:rPr lang="en-US" sz="4000" b="1" dirty="0">
                <a:latin typeface="HP001 Kieu 5H" pitchFamily="34" charset="0"/>
              </a:rPr>
              <a:t> </a:t>
            </a:r>
            <a:r>
              <a:rPr lang="en-US" sz="4000" b="1" dirty="0" err="1">
                <a:latin typeface="HP001 Kieu 5H" pitchFamily="34" charset="0"/>
              </a:rPr>
              <a:t>nào</a:t>
            </a:r>
            <a:r>
              <a:rPr lang="en-US" sz="4000" b="1" dirty="0">
                <a:latin typeface="HP001 Kieu 5H" pitchFamily="34" charset="0"/>
              </a:rPr>
              <a:t> ?</a:t>
            </a:r>
          </a:p>
        </p:txBody>
      </p:sp>
      <p:pic>
        <p:nvPicPr>
          <p:cNvPr id="22" name="Picture 2" descr="D:\Hinh nen powerpoint day du 1\hinh\1413hinh-nen-de-thuong-co-gai-ben-khung-cua-so-e-th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3" name="WordArt 469"/>
          <p:cNvSpPr>
            <a:spLocks noChangeArrowheads="1" noChangeShapeType="1" noTextEdit="1"/>
          </p:cNvSpPr>
          <p:nvPr/>
        </p:nvSpPr>
        <p:spPr bwMode="auto">
          <a:xfrm rot="187873">
            <a:off x="1139825" y="1182688"/>
            <a:ext cx="6862763" cy="44910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pt-BR" sz="36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kÝnh chµo c¸c thÇy c« gi¸o</a:t>
            </a:r>
          </a:p>
          <a:p>
            <a:pPr algn="ctr"/>
            <a:r>
              <a:rPr lang="pt-BR" sz="36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chµo c¸c em häc sinh</a:t>
            </a:r>
            <a:endParaRPr lang="en-US" sz="36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sp>
        <p:nvSpPr>
          <p:cNvPr id="24" name="WordArt 468" descr="1262504_1"/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5257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chemeClr val="accent2"/>
              </a:extrusion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Tự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xã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hội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23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D:\My Documents\My Pictures\My Scans\2012-02 (Feb)\scan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49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894D159-989A-40B1-9564-E68611A0601F}" type="datetime10">
              <a:rPr lang="en-US" smtClean="0">
                <a:latin typeface="Arial" pitchFamily="34" charset="0"/>
              </a:rPr>
              <a:pPr/>
              <a:t>07:58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1" name="Picture 5" descr="D:\My Documents\My Pictures\My Scans\2012-02 (Feb)\scan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72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8600" y="3048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276225" algn="l"/>
              </a:tabLst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latin typeface="HP001 Kieu 5H" pitchFamily="34" charset="0"/>
                <a:cs typeface="Times New Roman" pitchFamily="18" charset="0"/>
              </a:rPr>
              <a:t>Nói</a:t>
            </a:r>
            <a:r>
              <a:rPr lang="en-US" sz="3600" b="1" dirty="0" smtClean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mùi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vị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Kieu 5H" pitchFamily="34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HP001 Kieu 5H" pitchFamily="34" charset="0"/>
                <a:cs typeface="Times New Roman" pitchFamily="18" charset="0"/>
              </a:rPr>
              <a:t>?</a:t>
            </a:r>
            <a:endParaRPr lang="en-US" sz="3600" b="1" dirty="0">
              <a:latin typeface="HP001 Kieu 5H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y Documents\My Pictures\My Scans\2012-02 (Feb)\scan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5867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2895600" y="618172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tabLst>
                <a:tab pos="276225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Hình1: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800" b="1" dirty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590800" y="1676400"/>
            <a:ext cx="1143000" cy="533400"/>
          </a:xfrm>
          <a:prstGeom prst="wedgeRoundRectCallout">
            <a:avLst>
              <a:gd name="adj1" fmla="val 70139"/>
              <a:gd name="adj2" fmla="val 113801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172200" y="1447800"/>
            <a:ext cx="1143000" cy="609600"/>
          </a:xfrm>
          <a:prstGeom prst="wedgeRoundRectCallout">
            <a:avLst>
              <a:gd name="adj1" fmla="val -191125"/>
              <a:gd name="adj2" fmla="val 313611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14400" y="5334000"/>
            <a:ext cx="1143000" cy="609600"/>
          </a:xfrm>
          <a:prstGeom prst="wedgeRoundRectCallout">
            <a:avLst>
              <a:gd name="adj1" fmla="val 62310"/>
              <a:gd name="adj2" fmla="val -154000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228600" y="3048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276225" algn="l"/>
              </a:tabLst>
            </a:pP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từng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phận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latin typeface="HP001 Kieu 5H" pitchFamily="34" charset="0"/>
                <a:cs typeface="Times New Roman" pitchFamily="18" charset="0"/>
              </a:rPr>
              <a:t>?</a:t>
            </a:r>
            <a:endParaRPr lang="en-US" sz="3200" b="1" dirty="0">
              <a:latin typeface="HP001 Kieu 5H" pitchFamily="34" charset="0"/>
            </a:endParaRPr>
          </a:p>
        </p:txBody>
      </p:sp>
      <p:sp>
        <p:nvSpPr>
          <p:cNvPr id="9224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E81D4F-9476-4BDF-BA49-3071D7C5D16B}" type="datetime10">
              <a:rPr lang="en-US" smtClean="0">
                <a:latin typeface="Arial" pitchFamily="34" charset="0"/>
              </a:rPr>
              <a:pPr/>
              <a:t>07:59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4" grpId="0" animBg="1"/>
      <p:bldP spid="5" grpId="0" animBg="1"/>
      <p:bldP spid="6" grpId="0" animBg="1"/>
      <p:bldP spid="92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y Documents\My Pictures\My Scans\2012-02 (Feb)\scan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38200"/>
            <a:ext cx="5562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5105400" y="5334000"/>
            <a:ext cx="1143000" cy="609600"/>
          </a:xfrm>
          <a:prstGeom prst="wedgeRoundRectCallout">
            <a:avLst>
              <a:gd name="adj1" fmla="val 35644"/>
              <a:gd name="adj2" fmla="val -122181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543800" y="1524000"/>
            <a:ext cx="1143000" cy="609600"/>
          </a:xfrm>
          <a:prstGeom prst="wedgeRoundRectCallout">
            <a:avLst>
              <a:gd name="adj1" fmla="val -109912"/>
              <a:gd name="adj2" fmla="val 149977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552700" y="6105525"/>
            <a:ext cx="361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>
              <a:tabLst>
                <a:tab pos="276225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Hình 2: Quả măng cụt</a:t>
            </a:r>
            <a:endParaRPr 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y Documents\My Pictures\My Scans\2012-02 (Feb)\scan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477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609600" y="3505200"/>
            <a:ext cx="1143000" cy="609600"/>
          </a:xfrm>
          <a:prstGeom prst="wedgeRoundRectCallout">
            <a:avLst>
              <a:gd name="adj1" fmla="val 54940"/>
              <a:gd name="adj2" fmla="val 161338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14600" y="5334000"/>
            <a:ext cx="1143000" cy="609600"/>
          </a:xfrm>
          <a:prstGeom prst="wedgeRoundRectCallout">
            <a:avLst>
              <a:gd name="adj1" fmla="val -52843"/>
              <a:gd name="adj2" fmla="val -142639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2824163" y="6105525"/>
            <a:ext cx="3957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tabLst>
                <a:tab pos="276225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Hình 3: Quả chôm chôm</a:t>
            </a:r>
            <a:endParaRPr lang="en-US" sz="2800" b="1"/>
          </a:p>
        </p:txBody>
      </p:sp>
      <p:sp>
        <p:nvSpPr>
          <p:cNvPr id="11270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C8D9E89-B9FE-4172-9BA6-115F87FF34FA}" type="datetime10">
              <a:rPr lang="en-US" smtClean="0">
                <a:latin typeface="Arial" pitchFamily="34" charset="0"/>
              </a:rPr>
              <a:pPr/>
              <a:t>08:00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y Documents\My Pictures\My Scans\2012-02 (Feb)\scan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981200" y="4876800"/>
            <a:ext cx="1143000" cy="609600"/>
          </a:xfrm>
          <a:prstGeom prst="wedgeRoundRectCallout">
            <a:avLst>
              <a:gd name="adj1" fmla="val 82917"/>
              <a:gd name="adj2" fmla="val -183546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953000" y="533400"/>
            <a:ext cx="1143000" cy="609600"/>
          </a:xfrm>
          <a:prstGeom prst="wedgeRoundRectCallout">
            <a:avLst>
              <a:gd name="adj1" fmla="val -109912"/>
              <a:gd name="adj2" fmla="val 149977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2971800" y="6105525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tabLst>
                <a:tab pos="276225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Hình 4: Quả chuối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y Documents\My Pictures\My Scans\2012-02 (Feb)\scan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6553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7391400" y="2133600"/>
            <a:ext cx="1143000" cy="609600"/>
          </a:xfrm>
          <a:prstGeom prst="wedgeRoundRectCallout">
            <a:avLst>
              <a:gd name="adj1" fmla="val -109912"/>
              <a:gd name="adj2" fmla="val 149977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572000" y="5486400"/>
            <a:ext cx="1143000" cy="609600"/>
          </a:xfrm>
          <a:prstGeom prst="wedgeRoundRectCallout">
            <a:avLst>
              <a:gd name="adj1" fmla="val 25944"/>
              <a:gd name="adj2" fmla="val -156273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629400" y="304800"/>
            <a:ext cx="1143000" cy="609600"/>
          </a:xfrm>
          <a:prstGeom prst="wedgeRoundRectCallout">
            <a:avLst>
              <a:gd name="adj1" fmla="val -99000"/>
              <a:gd name="adj2" fmla="val 395431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2895600" y="6257925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tabLst>
                <a:tab pos="276225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Hình 5:  Quả  chanh</a:t>
            </a:r>
            <a:endParaRPr lang="en-US" sz="2800" b="1"/>
          </a:p>
        </p:txBody>
      </p:sp>
      <p:sp>
        <p:nvSpPr>
          <p:cNvPr id="13319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3DAAAF6-A2F0-40E6-9085-962AA7C4FCA3}" type="datetime10">
              <a:rPr lang="en-US" smtClean="0">
                <a:latin typeface="Arial" pitchFamily="34" charset="0"/>
              </a:rPr>
              <a:pPr/>
              <a:t>08:01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y Documents\My Pictures\My Scans\2012-02 (Feb)\scan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086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6135688"/>
            <a:ext cx="830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 quả này ta ăn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hạt.  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CE60288-0203-44B5-880C-C8534DBA1E75}" type="datetime10">
              <a:rPr lang="en-US" smtClean="0">
                <a:latin typeface="Arial" pitchFamily="34" charset="0"/>
              </a:rPr>
              <a:pPr/>
              <a:t>08:02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My Documents\My Pictures\My Scans\2012-02 (Feb)\scan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239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7696200" y="914400"/>
            <a:ext cx="1143000" cy="609600"/>
          </a:xfrm>
          <a:prstGeom prst="wedgeRoundRectCallout">
            <a:avLst>
              <a:gd name="adj1" fmla="val -168093"/>
              <a:gd name="adj2" fmla="val 313611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800600" y="5943600"/>
            <a:ext cx="1143000" cy="609600"/>
          </a:xfrm>
          <a:prstGeom prst="wedgeRoundRectCallout">
            <a:avLst>
              <a:gd name="adj1" fmla="val 25944"/>
              <a:gd name="adj2" fmla="val -156273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715000" y="533400"/>
            <a:ext cx="1066800" cy="609600"/>
          </a:xfrm>
          <a:prstGeom prst="wedgeRoundRectCallout">
            <a:avLst>
              <a:gd name="adj1" fmla="val -37185"/>
              <a:gd name="adj2" fmla="val 163611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1066800" y="6181725"/>
            <a:ext cx="2751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276225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Hình7:  Quả đào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y Documents\My Pictures\My Scans\2012-02 (Feb)\scan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7696200" y="3886200"/>
            <a:ext cx="1143000" cy="609600"/>
          </a:xfrm>
          <a:prstGeom prst="wedgeRoundRectCallout">
            <a:avLst>
              <a:gd name="adj1" fmla="val -109912"/>
              <a:gd name="adj2" fmla="val 149977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477000" y="6172200"/>
            <a:ext cx="1143000" cy="609600"/>
          </a:xfrm>
          <a:prstGeom prst="wedgeRoundRectCallout">
            <a:avLst>
              <a:gd name="adj1" fmla="val 21097"/>
              <a:gd name="adj2" fmla="val -117634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85800" y="5334000"/>
            <a:ext cx="3048000" cy="838200"/>
          </a:xfrm>
          <a:prstGeom prst="wedgeRoundRectCallout">
            <a:avLst>
              <a:gd name="adj1" fmla="val 73824"/>
              <a:gd name="adj2" fmla="val -98213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1371600" y="6096000"/>
            <a:ext cx="51054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276225" algn="l"/>
              </a:tabLst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594622E-CF30-4BCC-9ECC-CEDBDC0BE214}" type="datetime10">
              <a:rPr lang="en-US" smtClean="0">
                <a:latin typeface="Arial" pitchFamily="34" charset="0"/>
              </a:rPr>
              <a:pPr/>
              <a:t>08:03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y Documents\My Pictures\My Scans\2012-02 (Feb)\scan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69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5791200" y="5334000"/>
            <a:ext cx="1143000" cy="609600"/>
          </a:xfrm>
          <a:prstGeom prst="wedgeRoundRectCallout">
            <a:avLst>
              <a:gd name="adj1" fmla="val -51630"/>
              <a:gd name="adj2" fmla="val -213093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848600" y="533400"/>
            <a:ext cx="1143000" cy="609600"/>
          </a:xfrm>
          <a:prstGeom prst="wedgeRoundRectCallout">
            <a:avLst>
              <a:gd name="adj1" fmla="val -102639"/>
              <a:gd name="adj2" fmla="val 295431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371600" y="4572000"/>
            <a:ext cx="1752600" cy="838200"/>
          </a:xfrm>
          <a:prstGeom prst="wedgeRoundRectCallout">
            <a:avLst>
              <a:gd name="adj1" fmla="val 94940"/>
              <a:gd name="adj2" fmla="val -88296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3140075" y="6172200"/>
            <a:ext cx="3794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276225" algn="l"/>
              </a:tabLst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>
                <a:cs typeface="Times New Roman" pitchFamily="18" charset="0"/>
              </a:rPr>
              <a:t>ì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nh 9:  Quả đu đủ.</a:t>
            </a:r>
            <a:endParaRPr lang="en-US" sz="3200" b="1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 các</a:t>
            </a:r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 quả còn lại  người ta thường ăn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thịt.  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Hinh nen powerpoint day du 1\hinh\4d229773_3f479c73_4b25b391_70c14708_lacay_resiz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1219200" y="228600"/>
            <a:ext cx="71000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Thứ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sáu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ngày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smtClean="0">
                <a:latin typeface="HP001 Kieu 5H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tháng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năm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smtClean="0">
                <a:latin typeface="HP001 Kieu 5H" pitchFamily="34" charset="0"/>
                <a:ea typeface="Tahoma" pitchFamily="34" charset="0"/>
                <a:cs typeface="Tahoma" pitchFamily="34" charset="0"/>
              </a:rPr>
              <a:t>2015</a:t>
            </a:r>
            <a:endParaRPr lang="en-US" sz="3200" b="1" dirty="0">
              <a:latin typeface="HP001 Kieu 5H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2895600" y="838200"/>
            <a:ext cx="3214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Tự</a:t>
            </a:r>
            <a:r>
              <a:rPr lang="en-US" sz="3200" b="1" u="sng" dirty="0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hội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Horizontal Scroll 9"/>
          <p:cNvSpPr>
            <a:spLocks noChangeArrowheads="1"/>
          </p:cNvSpPr>
          <p:nvPr/>
        </p:nvSpPr>
        <p:spPr bwMode="auto">
          <a:xfrm>
            <a:off x="228600" y="1524000"/>
            <a:ext cx="6172200" cy="10668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4400" b="1" i="1" u="sng" dirty="0" err="1" smtClean="0">
                <a:latin typeface="HP001 Kieu 5H" pitchFamily="34" charset="0"/>
                <a:cs typeface="Times New Roman" pitchFamily="18" charset="0"/>
              </a:rPr>
              <a:t>Kiểm</a:t>
            </a:r>
            <a:r>
              <a:rPr lang="en-US" sz="4400" b="1" i="1" u="sng" dirty="0" smtClean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400" b="1" i="1" u="sng" dirty="0" err="1">
                <a:latin typeface="HP001 Kieu 5H" pitchFamily="34" charset="0"/>
                <a:cs typeface="Times New Roman" pitchFamily="18" charset="0"/>
              </a:rPr>
              <a:t>tra</a:t>
            </a:r>
            <a:r>
              <a:rPr lang="en-US" sz="4400" b="1" i="1" u="sng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400" b="1" i="1" u="sng" dirty="0" err="1">
                <a:latin typeface="HP001 Kieu 5H" pitchFamily="34" charset="0"/>
                <a:cs typeface="Times New Roman" pitchFamily="18" charset="0"/>
              </a:rPr>
              <a:t>bài</a:t>
            </a:r>
            <a:r>
              <a:rPr lang="en-US" sz="4400" b="1" i="1" u="sng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400" b="1" i="1" u="sng" dirty="0" err="1">
                <a:latin typeface="HP001 Kieu 5H" pitchFamily="34" charset="0"/>
                <a:cs typeface="Times New Roman" pitchFamily="18" charset="0"/>
              </a:rPr>
              <a:t>cũ</a:t>
            </a:r>
            <a:r>
              <a:rPr lang="en-US" sz="4400" b="1" i="1" dirty="0" smtClean="0">
                <a:latin typeface="HP001 Kieu 5H" pitchFamily="34" charset="0"/>
                <a:cs typeface="Times New Roman" pitchFamily="18" charset="0"/>
              </a:rPr>
              <a:t>:</a:t>
            </a:r>
            <a:endParaRPr lang="en-US" sz="4400" b="1" i="1" dirty="0">
              <a:latin typeface="HP001 Kieu 5H" pitchFamily="34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3581400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HP001 Kieu 2 5H" pitchFamily="34" charset="0"/>
              </a:rPr>
              <a:t>1.Mỗi </a:t>
            </a:r>
            <a:r>
              <a:rPr lang="en-US" sz="4000" b="1" dirty="0" err="1">
                <a:latin typeface="HP001 Kieu 2 5H" pitchFamily="34" charset="0"/>
              </a:rPr>
              <a:t>bông</a:t>
            </a:r>
            <a:r>
              <a:rPr lang="en-US" sz="4000" b="1" dirty="0">
                <a:latin typeface="HP001 Kieu 2 5H" pitchFamily="34" charset="0"/>
              </a:rPr>
              <a:t> </a:t>
            </a:r>
            <a:r>
              <a:rPr lang="en-US" sz="4000" b="1" dirty="0" err="1">
                <a:latin typeface="HP001 Kieu 2 5H" pitchFamily="34" charset="0"/>
              </a:rPr>
              <a:t>hoa</a:t>
            </a:r>
            <a:r>
              <a:rPr lang="en-US" sz="4000" b="1" dirty="0">
                <a:latin typeface="HP001 Kieu 2 5H" pitchFamily="34" charset="0"/>
              </a:rPr>
              <a:t> </a:t>
            </a:r>
            <a:r>
              <a:rPr lang="en-US" sz="4000" b="1" dirty="0" err="1">
                <a:latin typeface="HP001 Kieu 2 5H" pitchFamily="34" charset="0"/>
              </a:rPr>
              <a:t>thường</a:t>
            </a:r>
            <a:r>
              <a:rPr lang="en-US" sz="4000" b="1" dirty="0">
                <a:latin typeface="HP001 Kieu 2 5H" pitchFamily="34" charset="0"/>
              </a:rPr>
              <a:t> </a:t>
            </a:r>
            <a:r>
              <a:rPr lang="en-US" sz="4000" b="1" dirty="0" err="1">
                <a:latin typeface="HP001 Kieu 2 5H" pitchFamily="34" charset="0"/>
              </a:rPr>
              <a:t>có</a:t>
            </a:r>
            <a:r>
              <a:rPr lang="en-US" sz="4000" b="1" dirty="0">
                <a:latin typeface="HP001 Kieu 2 5H" pitchFamily="34" charset="0"/>
              </a:rPr>
              <a:t> </a:t>
            </a:r>
            <a:r>
              <a:rPr lang="en-US" sz="4000" b="1" dirty="0" err="1">
                <a:latin typeface="HP001 Kieu 2 5H" pitchFamily="34" charset="0"/>
              </a:rPr>
              <a:t>những</a:t>
            </a:r>
            <a:r>
              <a:rPr lang="en-US" sz="4000" b="1" dirty="0">
                <a:latin typeface="HP001 Kieu 2 5H" pitchFamily="34" charset="0"/>
              </a:rPr>
              <a:t> </a:t>
            </a:r>
            <a:r>
              <a:rPr lang="en-US" sz="4000" b="1" dirty="0" err="1">
                <a:latin typeface="HP001 Kieu 2 5H" pitchFamily="34" charset="0"/>
              </a:rPr>
              <a:t>bộ</a:t>
            </a:r>
            <a:r>
              <a:rPr lang="en-US" sz="4000" b="1" dirty="0">
                <a:latin typeface="HP001 Kieu 2 5H" pitchFamily="34" charset="0"/>
              </a:rPr>
              <a:t> </a:t>
            </a:r>
            <a:r>
              <a:rPr lang="en-US" sz="4000" b="1" dirty="0" err="1">
                <a:latin typeface="HP001 Kieu 2 5H" pitchFamily="34" charset="0"/>
              </a:rPr>
              <a:t>phận</a:t>
            </a:r>
            <a:r>
              <a:rPr lang="en-US" sz="4000" b="1" dirty="0">
                <a:latin typeface="HP001 Kieu 2 5H" pitchFamily="34" charset="0"/>
              </a:rPr>
              <a:t> </a:t>
            </a:r>
            <a:r>
              <a:rPr lang="en-US" sz="4000" b="1" dirty="0" err="1">
                <a:latin typeface="HP001 Kieu 2 5H" pitchFamily="34" charset="0"/>
              </a:rPr>
              <a:t>nào</a:t>
            </a:r>
            <a:r>
              <a:rPr lang="en-US" sz="4000" b="1" dirty="0">
                <a:latin typeface="HP001 Kieu 2 5H" pitchFamily="34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nen powerpoint day du 1\hinh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57200" y="2743200"/>
            <a:ext cx="8921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buFontTx/>
              <a:buChar char="-"/>
              <a:tabLst>
                <a:tab pos="276225" algn="l"/>
              </a:tabLst>
            </a:pP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bên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ngoài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dạng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Kieu 5H" pitchFamily="34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.</a:t>
            </a:r>
            <a:r>
              <a:rPr lang="en-US" sz="3200" b="1" dirty="0" smtClean="0">
                <a:latin typeface="HP001 Kieu 5H" pitchFamily="34" charset="0"/>
                <a:cs typeface="Times New Roman" pitchFamily="18" charset="0"/>
              </a:rPr>
              <a:t> </a:t>
            </a:r>
            <a:endParaRPr lang="en-US" sz="3200" b="1" dirty="0">
              <a:latin typeface="HP001 Kieu 5H" pitchFamily="34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tabLst>
                <a:tab pos="276225" algn="l"/>
              </a:tabLst>
            </a:pP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HP001 Kieu 5H" pitchFamily="34" charset="0"/>
                <a:cs typeface="Times New Roman" pitchFamily="18" charset="0"/>
              </a:rPr>
              <a:t>àu</a:t>
            </a:r>
            <a:r>
              <a:rPr lang="en-US" sz="3200" b="1" dirty="0" smtClean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sắc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.</a:t>
            </a:r>
            <a:endParaRPr lang="en-US" sz="3200" b="1" dirty="0">
              <a:latin typeface="HP001 Kieu 5H" pitchFamily="34" charset="0"/>
            </a:endParaRPr>
          </a:p>
          <a:p>
            <a:pPr>
              <a:tabLst>
                <a:tab pos="276225" algn="l"/>
              </a:tabLst>
            </a:pPr>
            <a:endParaRPr lang="en-US" sz="32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1000" y="3962400"/>
            <a:ext cx="7543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276225" algn="l"/>
              </a:tabLs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HP001 Kieu 5H" pitchFamily="34" charset="0"/>
                <a:cs typeface="Times New Roman" pitchFamily="18" charset="0"/>
              </a:rPr>
              <a:t>Bên</a:t>
            </a:r>
            <a:r>
              <a:rPr lang="en-US" sz="3200" b="1" dirty="0" smtClean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gồm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phận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5181600"/>
            <a:ext cx="6268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276225" algn="l"/>
              </a:tabLst>
            </a:pPr>
            <a:r>
              <a:rPr lang="en-US" sz="3200" b="1" dirty="0" smtClean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HP001 Kieu 5H" pitchFamily="34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81000" y="58674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276225" algn="l"/>
              </a:tabLst>
            </a:pPr>
            <a:r>
              <a:rPr lang="en-US" sz="3200" b="1" dirty="0" smtClean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HP001 Kieu 5H" pitchFamily="34" charset="0"/>
                <a:cs typeface="Times New Roman" pitchFamily="18" charset="0"/>
              </a:rPr>
              <a:t>Nếm</a:t>
            </a:r>
            <a:r>
              <a:rPr lang="en-US" sz="3200" b="1" dirty="0" smtClean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thử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mùi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5H" pitchFamily="34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HP001 Kieu 5H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8600" y="19050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sz="3600" i="1" u="sng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Bước</a:t>
            </a:r>
            <a:r>
              <a:rPr lang="en-US" sz="3600" i="1" u="sng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2:</a:t>
            </a:r>
            <a:r>
              <a:rPr lang="en-US" sz="3600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thật</a:t>
            </a:r>
            <a:r>
              <a:rPr lang="en-US" sz="3600" dirty="0" smtClean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HP001 Kieu 5H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19200" y="0"/>
            <a:ext cx="7100022" cy="1912441"/>
            <a:chOff x="1219200" y="0"/>
            <a:chExt cx="7100022" cy="1912441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3200400" y="1143000"/>
              <a:ext cx="276069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>
                <a:tabLst>
                  <a:tab pos="276225" algn="l"/>
                </a:tabLst>
              </a:pPr>
              <a:r>
                <a:rPr lang="en-US" sz="4400" b="1" u="sng" dirty="0" err="1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Bài</a:t>
              </a:r>
              <a:r>
                <a:rPr lang="en-US" sz="4400" b="1" u="sng" dirty="0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: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HP001 4H" pitchFamily="34" charset="-127"/>
                  <a:ea typeface="HP001 4H" pitchFamily="34" charset="-127"/>
                  <a:cs typeface="Times New Roman" pitchFamily="18" charset="0"/>
                </a:rPr>
                <a:t>Quả</a:t>
              </a:r>
              <a:endParaRPr lang="en-US" sz="4400" b="1" dirty="0">
                <a:solidFill>
                  <a:srgbClr val="C00000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endParaRPr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1219200" y="0"/>
              <a:ext cx="71000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Thứ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sáu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ngày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6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tháng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năm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2015</a:t>
              </a:r>
              <a:endParaRPr lang="en-US" sz="3200" b="1" dirty="0">
                <a:latin typeface="HP001 Kieu 5H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895600" y="609600"/>
            <a:ext cx="3214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Tự</a:t>
            </a:r>
            <a:r>
              <a:rPr lang="en-US" sz="3200" b="1" u="sng" dirty="0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hội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9" grpId="0"/>
      <p:bldP spid="11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inh nen powerpoint day du 1\hinh\hinh-nen-powerpoint-dep-nhat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8600" y="19050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sz="3600" i="1" u="sng" dirty="0" err="1">
                <a:latin typeface="HP001 Kieu 5H" pitchFamily="34" charset="0"/>
                <a:cs typeface="Times New Roman" pitchFamily="18" charset="0"/>
              </a:rPr>
              <a:t>Bước</a:t>
            </a:r>
            <a:r>
              <a:rPr lang="en-US" sz="3600" i="1" u="sng" dirty="0">
                <a:latin typeface="HP001 Kieu 5H" pitchFamily="34" charset="0"/>
                <a:cs typeface="Times New Roman" pitchFamily="18" charset="0"/>
              </a:rPr>
              <a:t> 2:</a:t>
            </a:r>
            <a:r>
              <a:rPr lang="en-US" sz="3600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Kieu 5H" pitchFamily="34" charset="0"/>
                <a:cs typeface="Times New Roman" pitchFamily="18" charset="0"/>
              </a:rPr>
              <a:t>Quan</a:t>
            </a:r>
            <a:r>
              <a:rPr lang="en-US" sz="3600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Kieu 5H" pitchFamily="34" charset="0"/>
                <a:cs typeface="Times New Roman" pitchFamily="18" charset="0"/>
              </a:rPr>
              <a:t>sát</a:t>
            </a:r>
            <a:r>
              <a:rPr lang="en-US" sz="3600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Kieu 5H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P001 Kieu 5H" pitchFamily="34" charset="0"/>
                <a:cs typeface="Times New Roman" pitchFamily="18" charset="0"/>
              </a:rPr>
              <a:t>thật</a:t>
            </a:r>
            <a:r>
              <a:rPr lang="en-US" sz="3600" dirty="0" smtClean="0">
                <a:latin typeface="HP001 Kieu 5H" pitchFamily="34" charset="0"/>
                <a:cs typeface="Times New Roman" pitchFamily="18" charset="0"/>
              </a:rPr>
              <a:t>.</a:t>
            </a:r>
            <a:endParaRPr lang="en-US" sz="3600" dirty="0">
              <a:latin typeface="HP001 Kieu 5H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219200" y="0"/>
            <a:ext cx="7100022" cy="1912441"/>
            <a:chOff x="1219200" y="0"/>
            <a:chExt cx="7100022" cy="1912441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3200400" y="1143000"/>
              <a:ext cx="276069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>
                <a:tabLst>
                  <a:tab pos="276225" algn="l"/>
                </a:tabLst>
              </a:pPr>
              <a:r>
                <a:rPr lang="en-US" sz="4400" b="1" u="sng" dirty="0" err="1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Bài</a:t>
              </a:r>
              <a:r>
                <a:rPr lang="en-US" sz="4400" b="1" u="sng" dirty="0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: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HP001 4H" pitchFamily="34" charset="-127"/>
                  <a:ea typeface="HP001 4H" pitchFamily="34" charset="-127"/>
                  <a:cs typeface="Times New Roman" pitchFamily="18" charset="0"/>
                </a:rPr>
                <a:t>Quả</a:t>
              </a:r>
              <a:endParaRPr lang="en-US" sz="4400" b="1" dirty="0">
                <a:solidFill>
                  <a:srgbClr val="C00000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endParaRPr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1219200" y="0"/>
              <a:ext cx="71000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Thứ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sáu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ngày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6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tháng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năm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2015</a:t>
              </a:r>
              <a:endParaRPr lang="en-US" sz="3200" b="1" dirty="0">
                <a:latin typeface="HP001 Kieu 5H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895600" y="609600"/>
            <a:ext cx="3214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Tự</a:t>
            </a:r>
            <a:r>
              <a:rPr lang="en-US" sz="3200" b="1" u="sng" dirty="0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hội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4800" y="6096000"/>
            <a:ext cx="1447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8600" y="19050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sz="3600" i="1" u="sng" dirty="0" err="1">
                <a:latin typeface="HP001 Kieu 5H" pitchFamily="34" charset="0"/>
                <a:cs typeface="Times New Roman" pitchFamily="18" charset="0"/>
              </a:rPr>
              <a:t>Bước</a:t>
            </a:r>
            <a:r>
              <a:rPr lang="en-US" sz="3600" i="1" u="sng" dirty="0">
                <a:latin typeface="HP001 Kieu 5H" pitchFamily="34" charset="0"/>
                <a:cs typeface="Times New Roman" pitchFamily="18" charset="0"/>
              </a:rPr>
              <a:t> 2:</a:t>
            </a:r>
            <a:r>
              <a:rPr lang="en-US" sz="3600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Kieu 5H" pitchFamily="34" charset="0"/>
                <a:cs typeface="Times New Roman" pitchFamily="18" charset="0"/>
              </a:rPr>
              <a:t>Quan</a:t>
            </a:r>
            <a:r>
              <a:rPr lang="en-US" sz="3600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Kieu 5H" pitchFamily="34" charset="0"/>
                <a:cs typeface="Times New Roman" pitchFamily="18" charset="0"/>
              </a:rPr>
              <a:t>sát</a:t>
            </a:r>
            <a:r>
              <a:rPr lang="en-US" sz="3600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Kieu 5H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P001 Kieu 5H" pitchFamily="34" charset="0"/>
                <a:cs typeface="Times New Roman" pitchFamily="18" charset="0"/>
              </a:rPr>
              <a:t>thật</a:t>
            </a:r>
            <a:r>
              <a:rPr lang="en-US" sz="3600" dirty="0" smtClean="0">
                <a:latin typeface="HP001 Kieu 5H" pitchFamily="34" charset="0"/>
                <a:cs typeface="Times New Roman" pitchFamily="18" charset="0"/>
              </a:rPr>
              <a:t>.</a:t>
            </a:r>
            <a:endParaRPr lang="en-US" sz="3600" dirty="0">
              <a:latin typeface="HP001 Kieu 5H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219200" y="0"/>
            <a:ext cx="7100022" cy="1912441"/>
            <a:chOff x="1219200" y="0"/>
            <a:chExt cx="7100022" cy="1912441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3200400" y="1143000"/>
              <a:ext cx="276069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>
                <a:tabLst>
                  <a:tab pos="276225" algn="l"/>
                </a:tabLst>
              </a:pPr>
              <a:r>
                <a:rPr lang="en-US" sz="4400" b="1" u="sng" dirty="0" err="1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Bài</a:t>
              </a:r>
              <a:r>
                <a:rPr lang="en-US" sz="4400" b="1" u="sng" dirty="0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: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HP001 4H" pitchFamily="34" charset="-127"/>
                  <a:ea typeface="HP001 4H" pitchFamily="34" charset="-127"/>
                  <a:cs typeface="Times New Roman" pitchFamily="18" charset="0"/>
                </a:rPr>
                <a:t>Quả</a:t>
              </a:r>
              <a:endParaRPr lang="en-US" sz="4400" b="1" dirty="0">
                <a:solidFill>
                  <a:srgbClr val="C00000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endParaRPr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1219200" y="0"/>
              <a:ext cx="71000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Thứ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sáu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ngày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6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tháng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năm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2015</a:t>
              </a:r>
              <a:endParaRPr lang="en-US" sz="3200" b="1" dirty="0">
                <a:latin typeface="HP001 Kieu 5H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895600" y="609600"/>
            <a:ext cx="3214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Tự</a:t>
            </a:r>
            <a:r>
              <a:rPr lang="en-US" sz="3200" b="1" u="sng" dirty="0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hội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4800" y="6096000"/>
            <a:ext cx="1447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3048000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000" u="sng" dirty="0" err="1">
                <a:solidFill>
                  <a:srgbClr val="C00000"/>
                </a:solidFill>
                <a:latin typeface="HP001 Kieu 5H" pitchFamily="34" charset="0"/>
                <a:cs typeface="Times New Roman" pitchFamily="18" charset="0"/>
              </a:rPr>
              <a:t>Kết</a:t>
            </a:r>
            <a:r>
              <a:rPr lang="en-US" sz="4000" u="sng" dirty="0">
                <a:solidFill>
                  <a:srgbClr val="C0000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HP001 Kieu 5H" pitchFamily="34" charset="0"/>
                <a:cs typeface="Times New Roman" pitchFamily="18" charset="0"/>
              </a:rPr>
              <a:t>luận</a:t>
            </a:r>
            <a:r>
              <a:rPr lang="en-US" sz="4000" u="sng" dirty="0">
                <a:solidFill>
                  <a:srgbClr val="C00000"/>
                </a:solidFill>
                <a:latin typeface="HP001 Kieu 5H" pitchFamily="34" charset="0"/>
                <a:cs typeface="Times New Roman" pitchFamily="18" charset="0"/>
              </a:rPr>
              <a:t>: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nhiều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loại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chúng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khác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nhau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về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hình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dạng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độ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lớn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màu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sắc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và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mùi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vị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.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Mỗi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thường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3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phần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: </a:t>
            </a:r>
            <a:r>
              <a:rPr lang="en-US" sz="4000" b="1" i="1" dirty="0" err="1">
                <a:solidFill>
                  <a:srgbClr val="C00000"/>
                </a:solidFill>
                <a:latin typeface="HP001 Kieu 5H" pitchFamily="34" charset="0"/>
                <a:cs typeface="Times New Roman" pitchFamily="18" charset="0"/>
              </a:rPr>
              <a:t>vỏ</a:t>
            </a:r>
            <a:r>
              <a:rPr lang="en-US" sz="4000" b="1" i="1" dirty="0">
                <a:solidFill>
                  <a:srgbClr val="C00000"/>
                </a:solidFill>
                <a:latin typeface="HP001 Kieu 5H" pitchFamily="34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C00000"/>
                </a:solidFill>
                <a:latin typeface="HP001 Kieu 5H" pitchFamily="34" charset="0"/>
                <a:cs typeface="Times New Roman" pitchFamily="18" charset="0"/>
              </a:rPr>
              <a:t>thịt</a:t>
            </a:r>
            <a:r>
              <a:rPr lang="en-US" sz="4000" b="1" i="1" dirty="0">
                <a:solidFill>
                  <a:srgbClr val="C00000"/>
                </a:solidFill>
                <a:latin typeface="HP001 Kieu 5H" pitchFamily="34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C00000"/>
                </a:solidFill>
                <a:latin typeface="HP001 Kieu 5H" pitchFamily="34" charset="0"/>
                <a:cs typeface="Times New Roman" pitchFamily="18" charset="0"/>
              </a:rPr>
              <a:t>hạt</a:t>
            </a:r>
            <a:r>
              <a:rPr lang="en-US" sz="4000" b="1" i="1" dirty="0">
                <a:solidFill>
                  <a:srgbClr val="C00000"/>
                </a:solidFill>
                <a:latin typeface="HP001 Kieu 5H" pitchFamily="34" charset="0"/>
                <a:cs typeface="Times New Roman" pitchFamily="18" charset="0"/>
              </a:rPr>
              <a:t>.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Một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chỉ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vỏ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và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thịt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hoặc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vỏ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và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hạt</a:t>
            </a:r>
            <a:r>
              <a:rPr lang="en-US" sz="4000" b="1" i="1" dirty="0">
                <a:solidFill>
                  <a:srgbClr val="002060"/>
                </a:solidFill>
                <a:latin typeface="HP001 Kieu 5H" pitchFamily="34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HP001 Kieu 5H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 nen powerpoint day du 1\hinh\hinh-nen-powerpoint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381000" y="28194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76225" algn="l"/>
              </a:tabLst>
            </a:pPr>
            <a:r>
              <a:rPr lang="en-US" sz="4000" b="1" dirty="0" err="1">
                <a:latin typeface="UNI Chu viet tay" pitchFamily="66" charset="0"/>
                <a:cs typeface="Times New Roman" pitchFamily="18" charset="0"/>
              </a:rPr>
              <a:t>Quả</a:t>
            </a:r>
            <a:r>
              <a:rPr lang="en-US" sz="4000" b="1" dirty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UNI Chu viet tay" pitchFamily="66" charset="0"/>
                <a:cs typeface="Times New Roman" pitchFamily="18" charset="0"/>
              </a:rPr>
              <a:t>thường</a:t>
            </a:r>
            <a:r>
              <a:rPr lang="en-US" sz="4000" b="1" dirty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UNI Chu viet tay" pitchFamily="66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UNI Chu viet tay" pitchFamily="66" charset="0"/>
                <a:cs typeface="Times New Roman" pitchFamily="18" charset="0"/>
              </a:rPr>
              <a:t>dùng</a:t>
            </a:r>
            <a:r>
              <a:rPr lang="en-US" sz="4000" b="1" dirty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UNI Chu viet tay" pitchFamily="66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UNI Chu viet tay" pitchFamily="66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UNI Chu viet tay" pitchFamily="66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UNI Chu viet tay" pitchFamily="66" charset="0"/>
                <a:cs typeface="Times New Roman" pitchFamily="18" charset="0"/>
              </a:rPr>
              <a:t>? 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304800" y="3886200"/>
            <a:ext cx="838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3600" dirty="0" err="1">
                <a:latin typeface="HP001 Kieu 2 5H" pitchFamily="34" charset="0"/>
                <a:cs typeface="Times New Roman" pitchFamily="18" charset="0"/>
              </a:rPr>
              <a:t>Quả</a:t>
            </a:r>
            <a:r>
              <a:rPr lang="en-US" sz="3600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Kieu 2 5H" pitchFamily="34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Kieu 2 5H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Kieu 2 5H" pitchFamily="34" charset="0"/>
                <a:cs typeface="Times New Roman" pitchFamily="18" charset="0"/>
              </a:rPr>
              <a:t>dùng</a:t>
            </a:r>
            <a:r>
              <a:rPr lang="en-US" sz="3600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Kieu 2 5H" pitchFamily="34" charset="0"/>
                <a:cs typeface="Times New Roman" pitchFamily="18" charset="0"/>
              </a:rPr>
              <a:t>để</a:t>
            </a:r>
            <a:r>
              <a:rPr lang="en-US" sz="3600" dirty="0">
                <a:latin typeface="HP001 Kieu 2 5H" pitchFamily="34" charset="0"/>
                <a:cs typeface="Times New Roman" pitchFamily="18" charset="0"/>
              </a:rPr>
              <a:t>: </a:t>
            </a:r>
            <a:r>
              <a:rPr lang="vi-VN" sz="3600" dirty="0" smtClean="0">
                <a:latin typeface="HP001 Kieu 2 5H" pitchFamily="34" charset="0"/>
                <a:cs typeface="Times New Roman" pitchFamily="18" charset="0"/>
              </a:rPr>
              <a:t>Ăn </a:t>
            </a:r>
            <a:r>
              <a:rPr lang="vi-VN" sz="3600" dirty="0">
                <a:latin typeface="HP001 Kieu 2 5H" pitchFamily="34" charset="0"/>
                <a:cs typeface="Times New Roman" pitchFamily="18" charset="0"/>
              </a:rPr>
              <a:t>tươi</a:t>
            </a:r>
            <a:r>
              <a:rPr lang="en-US" sz="3600" dirty="0">
                <a:latin typeface="HP001 Kieu 2 5H" pitchFamily="34" charset="0"/>
                <a:cs typeface="Times New Roman" pitchFamily="18" charset="0"/>
              </a:rPr>
              <a:t>, l</a:t>
            </a:r>
            <a:r>
              <a:rPr lang="vi-VN" sz="3600" dirty="0">
                <a:latin typeface="HP001 Kieu 2 5H" pitchFamily="34" charset="0"/>
                <a:cs typeface="Times New Roman" pitchFamily="18" charset="0"/>
              </a:rPr>
              <a:t>àm mứt</a:t>
            </a:r>
            <a:r>
              <a:rPr lang="en-US" sz="3600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Kieu 2 5H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HP001 Kieu 2 5H" pitchFamily="34" charset="0"/>
                <a:cs typeface="Times New Roman" pitchFamily="18" charset="0"/>
              </a:rPr>
              <a:t>si</a:t>
            </a:r>
            <a:r>
              <a:rPr lang="en-US" sz="3600" dirty="0" smtClean="0">
                <a:latin typeface="HP001 Kieu 2 5H" pitchFamily="34" charset="0"/>
                <a:cs typeface="Times New Roman" pitchFamily="18" charset="0"/>
              </a:rPr>
              <a:t>-</a:t>
            </a:r>
            <a:r>
              <a:rPr lang="vi-VN" sz="3600" dirty="0" smtClean="0">
                <a:latin typeface="HP001 Kieu 2 5H" pitchFamily="34" charset="0"/>
                <a:cs typeface="Times New Roman" pitchFamily="18" charset="0"/>
              </a:rPr>
              <a:t>rô</a:t>
            </a:r>
            <a:r>
              <a:rPr lang="en-US" sz="3600" dirty="0" smtClean="0">
                <a:latin typeface="HP001 Kieu 2 5H" pitchFamily="34" charset="0"/>
                <a:cs typeface="Times New Roman" pitchFamily="18" charset="0"/>
              </a:rPr>
              <a:t> hay </a:t>
            </a:r>
            <a:r>
              <a:rPr lang="en-US" sz="3600" dirty="0" err="1">
                <a:latin typeface="HP001 Kieu 2 5H" pitchFamily="34" charset="0"/>
                <a:cs typeface="Times New Roman" pitchFamily="18" charset="0"/>
              </a:rPr>
              <a:t>đóng</a:t>
            </a:r>
            <a:r>
              <a:rPr lang="en-US" sz="3600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HP001 Kieu 2 5H" pitchFamily="34" charset="0"/>
                <a:cs typeface="Times New Roman" pitchFamily="18" charset="0"/>
              </a:rPr>
              <a:t>hộp</a:t>
            </a:r>
            <a:r>
              <a:rPr lang="en-US" sz="3600" dirty="0">
                <a:latin typeface="HP001 Kieu 2 5H" pitchFamily="34" charset="0"/>
                <a:cs typeface="Times New Roman" pitchFamily="18" charset="0"/>
              </a:rPr>
              <a:t>, l</a:t>
            </a:r>
            <a:r>
              <a:rPr lang="vi-VN" sz="3600" dirty="0">
                <a:latin typeface="HP001 Kieu 2 5H" pitchFamily="34" charset="0"/>
                <a:cs typeface="Times New Roman" pitchFamily="18" charset="0"/>
              </a:rPr>
              <a:t>àm rau dùng trong </a:t>
            </a:r>
            <a:r>
              <a:rPr lang="en-US" sz="3600" dirty="0" err="1">
                <a:latin typeface="HP001 Kieu 2 5H" pitchFamily="34" charset="0"/>
                <a:cs typeface="Times New Roman" pitchFamily="18" charset="0"/>
              </a:rPr>
              <a:t>các</a:t>
            </a:r>
            <a:r>
              <a:rPr lang="en-US" sz="3600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vi-VN" sz="3600" dirty="0">
                <a:latin typeface="HP001 Kieu 2 5H" pitchFamily="34" charset="0"/>
                <a:cs typeface="Times New Roman" pitchFamily="18" charset="0"/>
              </a:rPr>
              <a:t>bữa </a:t>
            </a:r>
            <a:r>
              <a:rPr lang="en-US" sz="3600" dirty="0" err="1">
                <a:latin typeface="HP001 Kieu 2 5H" pitchFamily="34" charset="0"/>
                <a:cs typeface="Times New Roman" pitchFamily="18" charset="0"/>
              </a:rPr>
              <a:t>cơm</a:t>
            </a:r>
            <a:r>
              <a:rPr lang="en-US" sz="3600" dirty="0">
                <a:latin typeface="HP001 Kieu 2 5H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HP001 Kieu 2 5H" pitchFamily="34" charset="0"/>
                <a:cs typeface="Times New Roman" pitchFamily="18" charset="0"/>
              </a:rPr>
              <a:t>ép</a:t>
            </a:r>
            <a:r>
              <a:rPr lang="vi-VN" sz="3600" dirty="0">
                <a:latin typeface="HP001 Kieu 2 5H" pitchFamily="34" charset="0"/>
                <a:cs typeface="Times New Roman" pitchFamily="18" charset="0"/>
              </a:rPr>
              <a:t> dầu</a:t>
            </a:r>
            <a:r>
              <a:rPr lang="en-US" sz="3600" dirty="0">
                <a:latin typeface="HP001 Kieu 2 5H" pitchFamily="34" charset="0"/>
                <a:cs typeface="Times New Roman" pitchFamily="18" charset="0"/>
              </a:rPr>
              <a:t>…</a:t>
            </a:r>
          </a:p>
        </p:txBody>
      </p:sp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228600" y="1905000"/>
            <a:ext cx="39308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4400" b="1" dirty="0" smtClean="0">
                <a:latin typeface="UNI Chu viet tay" pitchFamily="66" charset="0"/>
                <a:cs typeface="Times New Roman" pitchFamily="18" charset="0"/>
              </a:rPr>
              <a:t>2. </a:t>
            </a:r>
            <a:r>
              <a:rPr lang="en-US" sz="4400" b="1" dirty="0" err="1">
                <a:latin typeface="UNI Chu viet tay" pitchFamily="66" charset="0"/>
                <a:cs typeface="Times New Roman" pitchFamily="18" charset="0"/>
              </a:rPr>
              <a:t>Ích</a:t>
            </a:r>
            <a:r>
              <a:rPr lang="en-US" sz="4400" b="1" dirty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UNI Chu viet tay" pitchFamily="66" charset="0"/>
                <a:cs typeface="Times New Roman" pitchFamily="18" charset="0"/>
              </a:rPr>
              <a:t>lợi</a:t>
            </a:r>
            <a:r>
              <a:rPr lang="en-US" sz="4400" b="1" dirty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UNI Chu viet tay" pitchFamily="66" charset="0"/>
                <a:cs typeface="Times New Roman" pitchFamily="18" charset="0"/>
              </a:rPr>
              <a:t>của</a:t>
            </a:r>
            <a:r>
              <a:rPr lang="en-US" sz="4400" b="1" dirty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UNI Chu viet tay" pitchFamily="66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UNI Chu viet tay" pitchFamily="66" charset="0"/>
                <a:cs typeface="Times New Roman" pitchFamily="18" charset="0"/>
              </a:rPr>
              <a:t>:</a:t>
            </a:r>
            <a:endParaRPr lang="vi-VN" sz="4400" dirty="0">
              <a:latin typeface="UNI Chu viet tay" pitchFamily="66" charset="0"/>
            </a:endParaRPr>
          </a:p>
        </p:txBody>
      </p:sp>
      <p:grpSp>
        <p:nvGrpSpPr>
          <p:cNvPr id="9" name="Group 15"/>
          <p:cNvGrpSpPr/>
          <p:nvPr/>
        </p:nvGrpSpPr>
        <p:grpSpPr>
          <a:xfrm>
            <a:off x="1219200" y="0"/>
            <a:ext cx="7100022" cy="1912441"/>
            <a:chOff x="1219200" y="0"/>
            <a:chExt cx="7100022" cy="1912441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3200400" y="1143000"/>
              <a:ext cx="276069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>
                <a:tabLst>
                  <a:tab pos="276225" algn="l"/>
                </a:tabLst>
              </a:pPr>
              <a:r>
                <a:rPr lang="en-US" sz="4400" b="1" u="sng" dirty="0" err="1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Bài</a:t>
              </a:r>
              <a:r>
                <a:rPr lang="en-US" sz="4400" b="1" u="sng" dirty="0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: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HP001 4H" pitchFamily="34" charset="-127"/>
                  <a:ea typeface="HP001 4H" pitchFamily="34" charset="-127"/>
                  <a:cs typeface="Times New Roman" pitchFamily="18" charset="0"/>
                </a:rPr>
                <a:t>Quả</a:t>
              </a:r>
              <a:endParaRPr lang="en-US" sz="4400" b="1" dirty="0">
                <a:solidFill>
                  <a:srgbClr val="C00000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endParaRPr>
            </a:p>
          </p:txBody>
        </p:sp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1219200" y="0"/>
              <a:ext cx="71000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Thứ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sáu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ngày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6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tháng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năm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2015</a:t>
              </a:r>
              <a:endParaRPr lang="en-US" sz="3200" b="1" dirty="0">
                <a:latin typeface="HP001 Kieu 5H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895600" y="609600"/>
            <a:ext cx="3214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Tự</a:t>
            </a:r>
            <a:r>
              <a:rPr lang="en-US" sz="3200" b="1" u="sng" dirty="0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hội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  <p:bldP spid="194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Hinh nen powerpoint day du 1\hinh\hinh-nen-powerpoint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533400" y="39624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76225" algn="l"/>
              </a:tabLst>
            </a:pPr>
            <a:r>
              <a:rPr lang="en-US" sz="4000" b="1" dirty="0" err="1" smtClean="0">
                <a:latin typeface="UNI Chu viet tay" pitchFamily="66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NI Chu viet tay" pitchFamily="66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NI Chu viet tay" pitchFamily="66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UNI Chu viet tay" pitchFamily="66" charset="0"/>
                <a:cs typeface="Times New Roman" pitchFamily="18" charset="0"/>
              </a:rPr>
              <a:t>đôi</a:t>
            </a:r>
            <a:r>
              <a:rPr lang="en-US" sz="4000" b="1" dirty="0" smtClean="0">
                <a:latin typeface="UNI Chu viet tay" pitchFamily="66" charset="0"/>
                <a:cs typeface="Times New Roman" pitchFamily="18" charset="0"/>
              </a:rPr>
              <a:t>:</a:t>
            </a:r>
            <a:endParaRPr lang="en-US" sz="4000" b="1" dirty="0">
              <a:latin typeface="UNI Chu viet tay" pitchFamily="66" charset="0"/>
              <a:cs typeface="Times New Roman" pitchFamily="18" charset="0"/>
            </a:endParaRPr>
          </a:p>
        </p:txBody>
      </p:sp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228600" y="2895600"/>
            <a:ext cx="39308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4400" b="1" dirty="0" smtClean="0">
                <a:latin typeface="UNI Chu viet tay" pitchFamily="66" charset="0"/>
                <a:cs typeface="Times New Roman" pitchFamily="18" charset="0"/>
              </a:rPr>
              <a:t>2. </a:t>
            </a:r>
            <a:r>
              <a:rPr lang="en-US" sz="4400" b="1" dirty="0" err="1">
                <a:latin typeface="UNI Chu viet tay" pitchFamily="66" charset="0"/>
                <a:cs typeface="Times New Roman" pitchFamily="18" charset="0"/>
              </a:rPr>
              <a:t>Ích</a:t>
            </a:r>
            <a:r>
              <a:rPr lang="en-US" sz="4400" b="1" dirty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UNI Chu viet tay" pitchFamily="66" charset="0"/>
                <a:cs typeface="Times New Roman" pitchFamily="18" charset="0"/>
              </a:rPr>
              <a:t>lợi</a:t>
            </a:r>
            <a:r>
              <a:rPr lang="en-US" sz="4400" b="1" dirty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UNI Chu viet tay" pitchFamily="66" charset="0"/>
                <a:cs typeface="Times New Roman" pitchFamily="18" charset="0"/>
              </a:rPr>
              <a:t>của</a:t>
            </a:r>
            <a:r>
              <a:rPr lang="en-US" sz="4400" b="1" dirty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UNI Chu viet tay" pitchFamily="66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UNI Chu viet tay" pitchFamily="66" charset="0"/>
                <a:cs typeface="Times New Roman" pitchFamily="18" charset="0"/>
              </a:rPr>
              <a:t>:</a:t>
            </a:r>
            <a:endParaRPr lang="vi-VN" sz="4400" dirty="0">
              <a:latin typeface="UNI Chu viet tay" pitchFamily="66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219200" y="0"/>
            <a:ext cx="7100022" cy="1912441"/>
            <a:chOff x="1219200" y="0"/>
            <a:chExt cx="7100022" cy="1912441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3200400" y="1143000"/>
              <a:ext cx="276069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>
                <a:tabLst>
                  <a:tab pos="276225" algn="l"/>
                </a:tabLst>
              </a:pPr>
              <a:r>
                <a:rPr lang="en-US" sz="4400" b="1" u="sng" dirty="0" err="1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Bài</a:t>
              </a:r>
              <a:r>
                <a:rPr lang="en-US" sz="4400" b="1" u="sng" dirty="0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: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HP001 4H" pitchFamily="34" charset="-127"/>
                  <a:ea typeface="HP001 4H" pitchFamily="34" charset="-127"/>
                  <a:cs typeface="Times New Roman" pitchFamily="18" charset="0"/>
                </a:rPr>
                <a:t>Quả</a:t>
              </a:r>
              <a:endParaRPr lang="en-US" sz="4400" b="1" dirty="0">
                <a:solidFill>
                  <a:srgbClr val="C00000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endParaRPr>
            </a:p>
          </p:txBody>
        </p:sp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1219200" y="0"/>
              <a:ext cx="71000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Thứ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sáu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ngày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6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tháng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năm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2015</a:t>
              </a:r>
              <a:endParaRPr lang="en-US" sz="3200" b="1" dirty="0">
                <a:latin typeface="HP001 Kieu 5H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895600" y="609600"/>
            <a:ext cx="3214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Tự</a:t>
            </a:r>
            <a:r>
              <a:rPr lang="en-US" sz="3200" b="1" u="sng" dirty="0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hội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D:\My Documents\My Pictures\My Scans\2012-02 (Feb)\scan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49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894D159-989A-40B1-9564-E68611A0601F}" type="datetime10">
              <a:rPr lang="en-US" smtClean="0">
                <a:latin typeface="Arial" pitchFamily="34" charset="0"/>
              </a:rPr>
              <a:pPr/>
              <a:t>08:19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1" name="Picture 5" descr="D:\My Documents\My Pictures\My Scans\2012-02 (Feb)\scan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72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7200" y="0"/>
            <a:ext cx="82835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76225" algn="l"/>
              </a:tabLst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92,93, SGK,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276225" algn="l"/>
              </a:tabLst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76225" algn="l"/>
              </a:tabLs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Hinh nen powerpoint day du 1\hinh\hinh-nen-powerpoint-dep-nhat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0" name="Group 15"/>
          <p:cNvGrpSpPr/>
          <p:nvPr/>
        </p:nvGrpSpPr>
        <p:grpSpPr>
          <a:xfrm>
            <a:off x="1219200" y="0"/>
            <a:ext cx="7100022" cy="1912441"/>
            <a:chOff x="1219200" y="0"/>
            <a:chExt cx="7100022" cy="1912441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3200400" y="1143000"/>
              <a:ext cx="276069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>
                <a:tabLst>
                  <a:tab pos="276225" algn="l"/>
                </a:tabLst>
              </a:pPr>
              <a:r>
                <a:rPr lang="en-US" sz="4400" b="1" u="sng" dirty="0" err="1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Bài</a:t>
              </a:r>
              <a:r>
                <a:rPr lang="en-US" sz="4400" b="1" u="sng" dirty="0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: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HP001 4H" pitchFamily="34" charset="-127"/>
                  <a:ea typeface="HP001 4H" pitchFamily="34" charset="-127"/>
                  <a:cs typeface="Times New Roman" pitchFamily="18" charset="0"/>
                </a:rPr>
                <a:t>Quả</a:t>
              </a:r>
              <a:endParaRPr lang="en-US" sz="4400" b="1" dirty="0">
                <a:solidFill>
                  <a:srgbClr val="C00000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endParaRPr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1219200" y="0"/>
              <a:ext cx="71000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Thứ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sáu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ngày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6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tháng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năm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2015</a:t>
              </a:r>
              <a:endParaRPr lang="en-US" sz="3200" b="1" dirty="0">
                <a:latin typeface="HP001 Kieu 5H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895600" y="609600"/>
            <a:ext cx="3214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Tự</a:t>
            </a:r>
            <a:r>
              <a:rPr lang="en-US" sz="3200" b="1" u="sng" dirty="0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hội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210594" y="4647406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0" y="1828800"/>
            <a:ext cx="3429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1905000"/>
            <a:ext cx="457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2743200"/>
            <a:ext cx="39624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chôm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chôm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5800" y="2362200"/>
            <a:ext cx="3962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phộng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F-jackfrui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143000"/>
            <a:ext cx="3657600" cy="2635250"/>
          </a:xfrm>
        </p:spPr>
      </p:pic>
      <p:pic>
        <p:nvPicPr>
          <p:cNvPr id="26627" name="Picture 10" descr="20060726012009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85800" y="1219200"/>
            <a:ext cx="3733800" cy="2587625"/>
          </a:xfrm>
        </p:spPr>
      </p:pic>
      <p:pic>
        <p:nvPicPr>
          <p:cNvPr id="26628" name="Picture 11" descr="vai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762000" y="3990975"/>
            <a:ext cx="3733800" cy="2486025"/>
          </a:xfrm>
        </p:spPr>
      </p:pic>
      <p:pic>
        <p:nvPicPr>
          <p:cNvPr id="26629" name="Picture 12" descr="durianlp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800600" y="3967163"/>
            <a:ext cx="3581400" cy="2586037"/>
          </a:xfrm>
        </p:spPr>
      </p:pic>
      <p:sp>
        <p:nvSpPr>
          <p:cNvPr id="26630" name="Text Box 18"/>
          <p:cNvSpPr txBox="1">
            <a:spLocks noChangeArrowheads="1"/>
          </p:cNvSpPr>
          <p:nvPr/>
        </p:nvSpPr>
        <p:spPr bwMode="auto">
          <a:xfrm>
            <a:off x="4953000" y="3810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.VnAristote" pitchFamily="34" charset="0"/>
              </a:rPr>
              <a:t>Lµm ®å ¨n t­¬i</a:t>
            </a:r>
          </a:p>
        </p:txBody>
      </p:sp>
      <p:sp>
        <p:nvSpPr>
          <p:cNvPr id="26631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A5FE4B-0D3B-4386-965D-0386A9F76019}" type="datetime10">
              <a:rPr lang="en-US" smtClean="0">
                <a:latin typeface="Arial" pitchFamily="34" charset="0"/>
              </a:rPr>
              <a:pPr/>
              <a:t>08:21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:\HANH-DAY HOC\BIEU MAU CAP 1\HOC IN TEL\baigiang dientu lich su - khoa hoc 5\GALOP3\Tailieugiangdaytieuhoc\Dung chung\hinh anh\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766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D:\HANH-DAY HOC\BIEU MAU CAP 1\HOC IN TEL\baigiang dientu lich su - khoa hoc 5\GALOP3\Tailieugiangdaytieuhoc\Dung chung\hoa luong tinh\hoa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1910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78_11715888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048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autay3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286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-285750" y="2081213"/>
            <a:ext cx="4400550" cy="1014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0556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.VnTime"/>
              </a:rPr>
              <a:t>Qu¶ d©u t©y</a:t>
            </a:r>
          </a:p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00000" scaled="1"/>
              </a:gradFill>
              <a:latin typeface=".VnTime"/>
            </a:endParaRPr>
          </a:p>
        </p:txBody>
      </p:sp>
      <p:sp>
        <p:nvSpPr>
          <p:cNvPr id="8" name="WordArt 14"/>
          <p:cNvSpPr>
            <a:spLocks noChangeArrowheads="1" noChangeShapeType="1" noTextEdit="1"/>
          </p:cNvSpPr>
          <p:nvPr/>
        </p:nvSpPr>
        <p:spPr bwMode="auto">
          <a:xfrm>
            <a:off x="7772400" y="1981200"/>
            <a:ext cx="1219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qu¶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xoµi</a:t>
            </a:r>
          </a:p>
        </p:txBody>
      </p:sp>
      <p:sp>
        <p:nvSpPr>
          <p:cNvPr id="9" name="WordArt 14"/>
          <p:cNvSpPr>
            <a:spLocks noChangeArrowheads="1" noChangeShapeType="1" noTextEdit="1"/>
          </p:cNvSpPr>
          <p:nvPr/>
        </p:nvSpPr>
        <p:spPr bwMode="auto">
          <a:xfrm>
            <a:off x="5257800" y="4267200"/>
            <a:ext cx="137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qu¶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cam</a:t>
            </a:r>
          </a:p>
        </p:txBody>
      </p:sp>
      <p:sp>
        <p:nvSpPr>
          <p:cNvPr id="10" name="WordArt 14"/>
          <p:cNvSpPr>
            <a:spLocks noChangeArrowheads="1" noChangeShapeType="1" noTextEdit="1"/>
          </p:cNvSpPr>
          <p:nvPr/>
        </p:nvSpPr>
        <p:spPr bwMode="auto">
          <a:xfrm>
            <a:off x="228600" y="6096000"/>
            <a:ext cx="388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Quả na còn gọi là mãng cầu ta.</a:t>
            </a:r>
          </a:p>
        </p:txBody>
      </p:sp>
      <p:sp>
        <p:nvSpPr>
          <p:cNvPr id="27658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21C883A-D475-4454-8C45-E1A345CA9A8C}" type="datetime10">
              <a:rPr lang="en-US" smtClean="0">
                <a:latin typeface="Arial" pitchFamily="34" charset="0"/>
              </a:rPr>
              <a:pPr/>
              <a:t>08:22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3" name="Picture 9" descr="Nuoc%20hoa%20qua%20e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3124200"/>
            <a:ext cx="4724400" cy="3344863"/>
          </a:xfrm>
        </p:spPr>
      </p:pic>
      <p:pic>
        <p:nvPicPr>
          <p:cNvPr id="169996" name="Picture 12" descr="number1ht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62000" y="762000"/>
            <a:ext cx="4953000" cy="2333625"/>
          </a:xfrm>
        </p:spPr>
      </p:pic>
      <p:pic>
        <p:nvPicPr>
          <p:cNvPr id="169999" name="Picture 15" descr="206161035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096000" y="4191000"/>
            <a:ext cx="2151063" cy="2151063"/>
          </a:xfrm>
        </p:spPr>
      </p:pic>
      <p:pic>
        <p:nvPicPr>
          <p:cNvPr id="170000" name="Picture 16" descr="fcga56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6172200" y="914400"/>
            <a:ext cx="2106613" cy="3124200"/>
          </a:xfrm>
        </p:spPr>
      </p:pic>
      <p:sp>
        <p:nvSpPr>
          <p:cNvPr id="28678" name="Rectangle 21"/>
          <p:cNvSpPr>
            <a:spLocks noChangeArrowheads="1"/>
          </p:cNvSpPr>
          <p:nvPr/>
        </p:nvSpPr>
        <p:spPr bwMode="auto">
          <a:xfrm>
            <a:off x="228600" y="4572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FA9FB28-5F66-4398-B15B-AC792B9DC3DA}" type="datetime10">
              <a:rPr lang="en-US" smtClean="0">
                <a:latin typeface="Arial" pitchFamily="34" charset="0"/>
              </a:rPr>
              <a:pPr/>
              <a:t>08:22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1219200" y="228600"/>
            <a:ext cx="71000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Thứ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sáu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ngày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smtClean="0">
                <a:latin typeface="HP001 Kieu 5H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tháng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năm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smtClean="0">
                <a:latin typeface="HP001 Kieu 5H" pitchFamily="34" charset="0"/>
                <a:ea typeface="Tahoma" pitchFamily="34" charset="0"/>
                <a:cs typeface="Tahoma" pitchFamily="34" charset="0"/>
              </a:rPr>
              <a:t>2015</a:t>
            </a:r>
            <a:endParaRPr lang="en-US" sz="3200" b="1" dirty="0">
              <a:latin typeface="HP001 Kieu 5H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2895600" y="838200"/>
            <a:ext cx="3214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Tự</a:t>
            </a:r>
            <a:r>
              <a:rPr lang="en-US" sz="3200" b="1" u="sng" dirty="0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hội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5334000" y="3581400"/>
            <a:ext cx="1524000" cy="533400"/>
          </a:xfrm>
          <a:prstGeom prst="line">
            <a:avLst/>
          </a:prstGeom>
          <a:noFill/>
          <a:ln w="984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6477000" y="3200400"/>
            <a:ext cx="19812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Đài hoa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209800" y="2819400"/>
            <a:ext cx="1143000" cy="228600"/>
          </a:xfrm>
          <a:prstGeom prst="line">
            <a:avLst/>
          </a:prstGeom>
          <a:noFill/>
          <a:ln w="9842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533400" y="2362200"/>
            <a:ext cx="20574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2057400" y="4114800"/>
            <a:ext cx="1752600" cy="76200"/>
          </a:xfrm>
          <a:prstGeom prst="line">
            <a:avLst/>
          </a:prstGeom>
          <a:noFill/>
          <a:ln w="9842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457200" y="3810000"/>
            <a:ext cx="20574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6019800" y="5867400"/>
            <a:ext cx="990600" cy="381000"/>
          </a:xfrm>
          <a:prstGeom prst="line">
            <a:avLst/>
          </a:prstGeom>
          <a:noFill/>
          <a:ln w="98425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343400" y="5943600"/>
            <a:ext cx="21336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Cuống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HANH-DAY HOC\BIEU MAU CAP 1\HOC IN TEL\baigiang dientu lich su - khoa hoc 5\GALOP3\Tailieugiangdaytieuhoc\Dung chung\hinh anh\cach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46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0"/>
            <a:ext cx="8091488" cy="819150"/>
          </a:xfrm>
          <a:prstGeom prst="rect">
            <a:avLst/>
          </a:prstGeom>
          <a:solidFill>
            <a:srgbClr val="FFFF99"/>
          </a:solidFill>
        </p:spPr>
        <p:txBody>
          <a:bodyPr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Quả dùng để chế biến thức ăn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4" descr="bi d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46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h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447800"/>
            <a:ext cx="746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848600" cy="457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228600"/>
            <a:ext cx="8091488" cy="819150"/>
          </a:xfrm>
          <a:prstGeom prst="rect">
            <a:avLst/>
          </a:prstGeom>
          <a:solidFill>
            <a:srgbClr val="FFFF99"/>
          </a:solidFill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Quả</a:t>
            </a: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dùng</a:t>
            </a: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ép</a:t>
            </a: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dầu</a:t>
            </a:r>
            <a:r>
              <a:rPr 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80FA04B-0039-4D39-97D6-1EE37D65EE76}" type="datetime10">
              <a:rPr lang="en-US" smtClean="0">
                <a:latin typeface="Arial" pitchFamily="34" charset="0"/>
              </a:rPr>
              <a:pPr/>
              <a:t>08:23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" y="5667375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 các</a:t>
            </a:r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 quả này ta nên ăn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hạt.  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343400" cy="3581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3733800" cy="3505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43434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Với các loại quả đậu phộng, đậu đỏ, đậu xanh, đậu đen, vừng ta nên ăn phần nào?</a:t>
            </a:r>
            <a:endParaRPr lang="en-US" sz="4000" b="1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1D00E35-EA30-40BB-BCCC-E22A04A79D6D}" type="datetime10">
              <a:rPr lang="en-US" smtClean="0">
                <a:latin typeface="Arial" pitchFamily="34" charset="0"/>
              </a:rPr>
              <a:pPr/>
              <a:t>08:23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1752600" y="7620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3600" i="1">
              <a:solidFill>
                <a:srgbClr val="000000"/>
              </a:solidFill>
              <a:latin typeface=".VnCommercial Script" pitchFamily="34" charset="0"/>
            </a:endParaRPr>
          </a:p>
        </p:txBody>
      </p:sp>
      <p:pic>
        <p:nvPicPr>
          <p:cNvPr id="225300" name="Time lapse radish seeds sprouting, top and roots growing_1.wm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4038600"/>
            <a:ext cx="2438400" cy="2819400"/>
          </a:xfrm>
          <a:ln w="76200">
            <a:solidFill>
              <a:srgbClr val="000000"/>
            </a:solidFill>
          </a:ln>
        </p:spPr>
      </p:pic>
      <p:pic>
        <p:nvPicPr>
          <p:cNvPr id="225305" name="Time Lapse of Plants Growing_1.wm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2"/>
          </p:nvPr>
        </p:nvPicPr>
        <p:blipFill>
          <a:blip r:embed="rId6"/>
          <a:srcRect/>
          <a:stretch>
            <a:fillRect/>
          </a:stretch>
        </p:blipFill>
        <p:spPr>
          <a:xfrm>
            <a:off x="3505200" y="3886200"/>
            <a:ext cx="2286000" cy="2971800"/>
          </a:xfrm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248400" y="3429000"/>
            <a:ext cx="2286000" cy="3708400"/>
            <a:chOff x="120" y="192"/>
            <a:chExt cx="5520" cy="4219"/>
          </a:xfrm>
        </p:grpSpPr>
        <p:pic>
          <p:nvPicPr>
            <p:cNvPr id="34829" name="Picture 29" descr="cay moi moc tu ha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0" y="192"/>
              <a:ext cx="5520" cy="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0" name="Text Box 30"/>
            <p:cNvSpPr txBox="1">
              <a:spLocks noChangeArrowheads="1"/>
            </p:cNvSpPr>
            <p:nvPr/>
          </p:nvSpPr>
          <p:spPr bwMode="auto">
            <a:xfrm>
              <a:off x="2255" y="3745"/>
              <a:ext cx="1250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4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sp>
        <p:nvSpPr>
          <p:cNvPr id="225311" name="Text Box 31"/>
          <p:cNvSpPr txBox="1">
            <a:spLocks noChangeArrowheads="1"/>
          </p:cNvSpPr>
          <p:nvPr/>
        </p:nvSpPr>
        <p:spPr bwMode="auto">
          <a:xfrm>
            <a:off x="381000" y="25146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19200" y="0"/>
            <a:ext cx="7100022" cy="1912441"/>
            <a:chOff x="1219200" y="0"/>
            <a:chExt cx="7100022" cy="1912441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3200400" y="1143000"/>
              <a:ext cx="276069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>
                <a:tabLst>
                  <a:tab pos="276225" algn="l"/>
                </a:tabLst>
              </a:pPr>
              <a:r>
                <a:rPr lang="en-US" sz="4400" b="1" u="sng" dirty="0" err="1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Bài</a:t>
              </a:r>
              <a:r>
                <a:rPr lang="en-US" sz="4400" b="1" u="sng" dirty="0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: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HP001 4H" pitchFamily="34" charset="-127"/>
                  <a:ea typeface="HP001 4H" pitchFamily="34" charset="-127"/>
                  <a:cs typeface="Times New Roman" pitchFamily="18" charset="0"/>
                </a:rPr>
                <a:t>Quả</a:t>
              </a:r>
              <a:endParaRPr lang="en-US" sz="4400" b="1" dirty="0">
                <a:solidFill>
                  <a:srgbClr val="C00000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endParaRPr>
            </a:p>
          </p:txBody>
        </p:sp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1219200" y="0"/>
              <a:ext cx="71000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Thứ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sáu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ngày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6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tháng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năm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2015</a:t>
              </a:r>
              <a:endParaRPr lang="en-US" sz="3200" b="1" dirty="0">
                <a:latin typeface="HP001 Kieu 5H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895600" y="609600"/>
            <a:ext cx="3214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Tự</a:t>
            </a:r>
            <a:r>
              <a:rPr lang="en-US" sz="3200" b="1" u="sng" dirty="0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hội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81000" y="18288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00"/>
                </p:tgtEl>
              </p:cMediaNode>
            </p:video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05"/>
                </p:tgtEl>
              </p:cMediaNode>
            </p:video>
          </p:childTnLst>
        </p:cTn>
      </p:par>
    </p:tnLst>
    <p:bldLst>
      <p:bldP spid="225311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228600" y="1841242"/>
            <a:ext cx="8686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76225" algn="l"/>
              </a:tabLst>
            </a:pPr>
            <a:r>
              <a:rPr lang="vi-VN" sz="4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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 Kết luận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</a:t>
            </a:r>
            <a:endParaRPr lang="en-US" sz="40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tabLst>
                <a:tab pos="276225" algn="l"/>
              </a:tabLst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lang="vi-VN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 thường dùng để ăn tươi, làm rau trong các bữa cơm, ép dầu,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Ngoài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muốn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bảo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loại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lâu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chế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lang="vi-VN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mứt h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oặc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đóng hộp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vi-VN" sz="40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tabLst>
                <a:tab pos="276225" algn="l"/>
              </a:tabLst>
            </a:pPr>
            <a:r>
              <a:rPr lang="vi-VN" sz="40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 gặp điều kiện thích hợp hạt sẽ mọc thành cây mới.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grpSp>
        <p:nvGrpSpPr>
          <p:cNvPr id="7" name="Group 15"/>
          <p:cNvGrpSpPr/>
          <p:nvPr/>
        </p:nvGrpSpPr>
        <p:grpSpPr>
          <a:xfrm>
            <a:off x="1219200" y="0"/>
            <a:ext cx="7100022" cy="1912441"/>
            <a:chOff x="1219200" y="0"/>
            <a:chExt cx="7100022" cy="1912441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3200400" y="1143000"/>
              <a:ext cx="276069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>
                <a:tabLst>
                  <a:tab pos="276225" algn="l"/>
                </a:tabLst>
              </a:pPr>
              <a:r>
                <a:rPr lang="en-US" sz="4400" b="1" u="sng" dirty="0" err="1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Bài</a:t>
              </a:r>
              <a:r>
                <a:rPr lang="en-US" sz="4400" b="1" u="sng" dirty="0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: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HP001 4H" pitchFamily="34" charset="-127"/>
                  <a:ea typeface="HP001 4H" pitchFamily="34" charset="-127"/>
                  <a:cs typeface="Times New Roman" pitchFamily="18" charset="0"/>
                </a:rPr>
                <a:t>Quả</a:t>
              </a:r>
              <a:endParaRPr lang="en-US" sz="4400" b="1" dirty="0">
                <a:solidFill>
                  <a:srgbClr val="C00000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endParaRPr>
            </a:p>
          </p:txBody>
        </p:sp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1219200" y="0"/>
              <a:ext cx="71000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Thứ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sáu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ngày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6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tháng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năm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2015</a:t>
              </a:r>
              <a:endParaRPr lang="en-US" sz="3200" b="1" dirty="0">
                <a:latin typeface="HP001 Kieu 5H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95600" y="609600"/>
            <a:ext cx="3214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Tự</a:t>
            </a:r>
            <a:r>
              <a:rPr lang="en-US" sz="3200" b="1" u="sng" dirty="0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hội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Nd9GcS4kY-8Zcs3SSh-LTOZX42OE9eQCFqOrIW8nWwJ7DrSPPrvEA3G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2" name="AutoShape 4"/>
          <p:cNvSpPr>
            <a:spLocks noChangeArrowheads="1"/>
          </p:cNvSpPr>
          <p:nvPr/>
        </p:nvSpPr>
        <p:spPr bwMode="auto">
          <a:xfrm>
            <a:off x="866775" y="1219200"/>
            <a:ext cx="609600" cy="762000"/>
          </a:xfrm>
          <a:prstGeom prst="flowChartProcess">
            <a:avLst/>
          </a:prstGeom>
          <a:solidFill>
            <a:srgbClr val="33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800" b="1"/>
              <a:t>R</a:t>
            </a:r>
          </a:p>
        </p:txBody>
      </p:sp>
      <p:sp>
        <p:nvSpPr>
          <p:cNvPr id="263173" name="AutoShape 5"/>
          <p:cNvSpPr>
            <a:spLocks noChangeArrowheads="1"/>
          </p:cNvSpPr>
          <p:nvPr/>
        </p:nvSpPr>
        <p:spPr bwMode="auto">
          <a:xfrm>
            <a:off x="1628775" y="1219200"/>
            <a:ext cx="609600" cy="762000"/>
          </a:xfrm>
          <a:prstGeom prst="flowChartProcess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6000" b="1">
                <a:solidFill>
                  <a:srgbClr val="FF0066"/>
                </a:solidFill>
              </a:rPr>
              <a:t>ò</a:t>
            </a:r>
          </a:p>
        </p:txBody>
      </p:sp>
      <p:sp>
        <p:nvSpPr>
          <p:cNvPr id="263174" name="AutoShape 6"/>
          <p:cNvSpPr>
            <a:spLocks noChangeArrowheads="1"/>
          </p:cNvSpPr>
          <p:nvPr/>
        </p:nvSpPr>
        <p:spPr bwMode="auto">
          <a:xfrm>
            <a:off x="2390775" y="1219200"/>
            <a:ext cx="609600" cy="762000"/>
          </a:xfrm>
          <a:prstGeom prst="flowChartProcess">
            <a:avLst/>
          </a:prstGeom>
          <a:solidFill>
            <a:srgbClr val="FF7C8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800" b="1">
                <a:solidFill>
                  <a:srgbClr val="FFFF66"/>
                </a:solidFill>
              </a:rPr>
              <a:t>C</a:t>
            </a:r>
          </a:p>
        </p:txBody>
      </p:sp>
      <p:sp>
        <p:nvSpPr>
          <p:cNvPr id="263175" name="AutoShape 7"/>
          <p:cNvSpPr>
            <a:spLocks noChangeArrowheads="1"/>
          </p:cNvSpPr>
          <p:nvPr/>
        </p:nvSpPr>
        <p:spPr bwMode="auto">
          <a:xfrm>
            <a:off x="3838575" y="1143000"/>
            <a:ext cx="609600" cy="762000"/>
          </a:xfrm>
          <a:prstGeom prst="flowChartProcess">
            <a:avLst/>
          </a:prstGeom>
          <a:solidFill>
            <a:srgbClr val="CC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800" b="1">
                <a:solidFill>
                  <a:srgbClr val="3399FF"/>
                </a:solidFill>
              </a:rPr>
              <a:t>Ơ</a:t>
            </a:r>
          </a:p>
        </p:txBody>
      </p:sp>
      <p:sp>
        <p:nvSpPr>
          <p:cNvPr id="263176" name="AutoShape 8"/>
          <p:cNvSpPr>
            <a:spLocks noChangeArrowheads="1"/>
          </p:cNvSpPr>
          <p:nvPr/>
        </p:nvSpPr>
        <p:spPr bwMode="auto">
          <a:xfrm>
            <a:off x="4579938" y="1066800"/>
            <a:ext cx="554037" cy="762000"/>
          </a:xfrm>
          <a:prstGeom prst="flowChartProcess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800" b="1">
                <a:solidFill>
                  <a:srgbClr val="CCFF99"/>
                </a:solidFill>
              </a:rPr>
              <a:t>I</a:t>
            </a:r>
          </a:p>
        </p:txBody>
      </p:sp>
      <p:sp>
        <p:nvSpPr>
          <p:cNvPr id="263177" name="AutoShape 9"/>
          <p:cNvSpPr>
            <a:spLocks noChangeArrowheads="1"/>
          </p:cNvSpPr>
          <p:nvPr/>
        </p:nvSpPr>
        <p:spPr bwMode="auto">
          <a:xfrm>
            <a:off x="3111500" y="1219200"/>
            <a:ext cx="609600" cy="762000"/>
          </a:xfrm>
          <a:prstGeom prst="flowChartProcess">
            <a:avLst/>
          </a:prstGeom>
          <a:solidFill>
            <a:srgbClr val="CC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8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63178" name="Oval 10"/>
          <p:cNvSpPr>
            <a:spLocks noChangeArrowheads="1"/>
          </p:cNvSpPr>
          <p:nvPr/>
        </p:nvSpPr>
        <p:spPr bwMode="auto">
          <a:xfrm>
            <a:off x="5486400" y="1143000"/>
            <a:ext cx="685800" cy="762000"/>
          </a:xfrm>
          <a:prstGeom prst="ellipse">
            <a:avLst/>
          </a:prstGeom>
          <a:solidFill>
            <a:schemeClr val="accent1"/>
          </a:solidFill>
          <a:ln w="57150" cmpd="thinThick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 b="1">
                <a:solidFill>
                  <a:srgbClr val="0033CC"/>
                </a:solidFill>
              </a:rPr>
              <a:t>Đ</a:t>
            </a:r>
          </a:p>
        </p:txBody>
      </p:sp>
      <p:sp>
        <p:nvSpPr>
          <p:cNvPr id="263179" name="Oval 11"/>
          <p:cNvSpPr>
            <a:spLocks noChangeArrowheads="1"/>
          </p:cNvSpPr>
          <p:nvPr/>
        </p:nvSpPr>
        <p:spPr bwMode="auto">
          <a:xfrm>
            <a:off x="6151563" y="990600"/>
            <a:ext cx="685800" cy="762000"/>
          </a:xfrm>
          <a:prstGeom prst="ellipse">
            <a:avLst/>
          </a:prstGeom>
          <a:solidFill>
            <a:srgbClr val="9933FF"/>
          </a:solidFill>
          <a:ln w="57150" cmpd="thinThick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FF66"/>
                </a:solidFill>
                <a:latin typeface="Arial" charset="0"/>
              </a:rPr>
              <a:t>Ố</a:t>
            </a:r>
          </a:p>
        </p:txBody>
      </p:sp>
      <p:sp>
        <p:nvSpPr>
          <p:cNvPr id="263180" name="Oval 12"/>
          <p:cNvSpPr>
            <a:spLocks noChangeArrowheads="1"/>
          </p:cNvSpPr>
          <p:nvPr/>
        </p:nvSpPr>
        <p:spPr bwMode="auto">
          <a:xfrm>
            <a:off x="8382000" y="1143000"/>
            <a:ext cx="685800" cy="762000"/>
          </a:xfrm>
          <a:prstGeom prst="ellipse">
            <a:avLst/>
          </a:prstGeom>
          <a:solidFill>
            <a:srgbClr val="FFFF00"/>
          </a:solidFill>
          <a:ln w="57150" cmpd="thinThick">
            <a:solidFill>
              <a:srgbClr val="0033CC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VNI Times" pitchFamily="2" charset="0"/>
              </a:rPr>
              <a:t>I</a:t>
            </a:r>
          </a:p>
        </p:txBody>
      </p:sp>
      <p:sp>
        <p:nvSpPr>
          <p:cNvPr id="263181" name="Oval 13"/>
          <p:cNvSpPr>
            <a:spLocks noChangeArrowheads="1"/>
          </p:cNvSpPr>
          <p:nvPr/>
        </p:nvSpPr>
        <p:spPr bwMode="auto">
          <a:xfrm>
            <a:off x="7620000" y="914400"/>
            <a:ext cx="685800" cy="762000"/>
          </a:xfrm>
          <a:prstGeom prst="ellipse">
            <a:avLst/>
          </a:prstGeom>
          <a:solidFill>
            <a:srgbClr val="FF7C80"/>
          </a:solidFill>
          <a:ln w="57150" cmpd="thinThick">
            <a:solidFill>
              <a:srgbClr val="0033CC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66"/>
                </a:solidFill>
                <a:latin typeface="VNI Times" pitchFamily="2" charset="0"/>
              </a:rPr>
              <a:t>U</a:t>
            </a:r>
          </a:p>
        </p:txBody>
      </p:sp>
      <p:sp>
        <p:nvSpPr>
          <p:cNvPr id="263182" name="AutoShape 14"/>
          <p:cNvSpPr>
            <a:spLocks noChangeArrowheads="1"/>
          </p:cNvSpPr>
          <p:nvPr/>
        </p:nvSpPr>
        <p:spPr bwMode="auto">
          <a:xfrm>
            <a:off x="76200" y="1295400"/>
            <a:ext cx="609600" cy="762000"/>
          </a:xfrm>
          <a:prstGeom prst="flowChartProcess">
            <a:avLst/>
          </a:prstGeom>
          <a:solidFill>
            <a:srgbClr val="CC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800" b="1">
                <a:solidFill>
                  <a:srgbClr val="0033CC"/>
                </a:solidFill>
                <a:latin typeface="VNI Times"/>
              </a:rPr>
              <a:t>T</a:t>
            </a:r>
          </a:p>
        </p:txBody>
      </p:sp>
      <p:sp>
        <p:nvSpPr>
          <p:cNvPr id="263183" name="Oval 15"/>
          <p:cNvSpPr>
            <a:spLocks noGrp="1" noChangeArrowheads="1"/>
          </p:cNvSpPr>
          <p:nvPr>
            <p:ph type="body" idx="1"/>
          </p:nvPr>
        </p:nvSpPr>
        <p:spPr>
          <a:xfrm>
            <a:off x="6934200" y="1143000"/>
            <a:ext cx="609600" cy="685800"/>
          </a:xfrm>
          <a:prstGeom prst="ellipse">
            <a:avLst/>
          </a:prstGeom>
          <a:solidFill>
            <a:schemeClr val="accent1"/>
          </a:solidFill>
          <a:ln w="57150" cmpd="thinThick">
            <a:solidFill>
              <a:srgbClr val="0033CC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4000" b="1" dirty="0" smtClean="0"/>
              <a:t>V</a:t>
            </a:r>
          </a:p>
        </p:txBody>
      </p:sp>
      <p:pic>
        <p:nvPicPr>
          <p:cNvPr id="40975" name="Picture 16" descr="Vegitab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181600"/>
            <a:ext cx="883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9600" y="2362200"/>
            <a:ext cx="6172200" cy="3133725"/>
            <a:chOff x="0" y="1344"/>
            <a:chExt cx="3888" cy="1974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auto">
            <a:xfrm>
              <a:off x="1248" y="1344"/>
              <a:ext cx="2640" cy="720"/>
            </a:xfrm>
            <a:prstGeom prst="cloudCallout">
              <a:avLst>
                <a:gd name="adj1" fmla="val -82384"/>
                <a:gd name="adj2" fmla="val 818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4000" b="1" i="1"/>
                <a:t>Quả gì?</a:t>
              </a:r>
            </a:p>
          </p:txBody>
        </p:sp>
        <p:pic>
          <p:nvPicPr>
            <p:cNvPr id="40979" name="Picture 19" descr="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680"/>
              <a:ext cx="972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77" name="Date Placeholder 1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10F756D-C496-4FFA-8BD7-812FDA4F0D0F}" type="datetime10">
              <a:rPr lang="en-US" smtClean="0">
                <a:latin typeface="Arial" pitchFamily="34" charset="0"/>
              </a:rPr>
              <a:pPr/>
              <a:t>08:25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3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31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63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631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631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631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631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631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2631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63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6318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8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631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631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263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263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263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263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2631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263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2631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animBg="1"/>
      <p:bldP spid="263173" grpId="0" animBg="1"/>
      <p:bldP spid="263174" grpId="0" animBg="1"/>
      <p:bldP spid="263175" grpId="0" animBg="1"/>
      <p:bldP spid="263176" grpId="0" animBg="1"/>
      <p:bldP spid="263177" grpId="0" animBg="1"/>
      <p:bldP spid="263178" grpId="0" animBg="1"/>
      <p:bldP spid="263179" grpId="0" animBg="1"/>
      <p:bldP spid="263180" grpId="0" animBg="1"/>
      <p:bldP spid="263181" grpId="0" animBg="1"/>
      <p:bldP spid="263182" grpId="0" animBg="1"/>
      <p:bldP spid="26318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AutoShape 2"/>
          <p:cNvSpPr>
            <a:spLocks noChangeArrowheads="1"/>
          </p:cNvSpPr>
          <p:nvPr/>
        </p:nvSpPr>
        <p:spPr bwMode="auto">
          <a:xfrm>
            <a:off x="1676400" y="609600"/>
            <a:ext cx="5943600" cy="29718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FF99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3000" dirty="0">
                <a:latin typeface=".VnTime" pitchFamily="34" charset="0"/>
              </a:rPr>
              <a:t>        1</a:t>
            </a:r>
            <a:r>
              <a:rPr lang="en-US" sz="3000" b="1" dirty="0">
                <a:latin typeface=".VnTime" pitchFamily="34" charset="0"/>
              </a:rPr>
              <a:t>. </a:t>
            </a:r>
            <a:r>
              <a:rPr lang="en-US" sz="3000" b="1" dirty="0" err="1">
                <a:latin typeface=".VnTime" pitchFamily="34" charset="0"/>
              </a:rPr>
              <a:t>Kh«ng</a:t>
            </a:r>
            <a:r>
              <a:rPr lang="en-US" sz="3000" b="1" dirty="0">
                <a:latin typeface=".VnTime" pitchFamily="34" charset="0"/>
              </a:rPr>
              <a:t> </a:t>
            </a:r>
            <a:r>
              <a:rPr lang="en-US" sz="3000" b="1" dirty="0" err="1">
                <a:latin typeface=".VnTime" pitchFamily="34" charset="0"/>
              </a:rPr>
              <a:t>ph¶i</a:t>
            </a:r>
            <a:r>
              <a:rPr lang="en-US" sz="3000" b="1" dirty="0">
                <a:latin typeface=".VnTime" pitchFamily="34" charset="0"/>
              </a:rPr>
              <a:t> </a:t>
            </a:r>
            <a:r>
              <a:rPr lang="en-US" sz="3000" b="1" dirty="0" err="1">
                <a:latin typeface=".VnTime" pitchFamily="34" charset="0"/>
              </a:rPr>
              <a:t>gõng</a:t>
            </a:r>
            <a:r>
              <a:rPr lang="en-US" sz="3000" b="1" dirty="0">
                <a:latin typeface=".VnTime" pitchFamily="34" charset="0"/>
              </a:rPr>
              <a:t> </a:t>
            </a:r>
          </a:p>
          <a:p>
            <a:pPr eaLnBrk="1" hangingPunct="1"/>
            <a:r>
              <a:rPr lang="en-US" sz="3000" b="1" dirty="0">
                <a:latin typeface=".VnTime" pitchFamily="34" charset="0"/>
              </a:rPr>
              <a:t>            Mµ </a:t>
            </a:r>
            <a:r>
              <a:rPr lang="en-US" sz="3000" b="1" dirty="0" err="1">
                <a:latin typeface=".VnTime" pitchFamily="34" charset="0"/>
              </a:rPr>
              <a:t>rÊt</a:t>
            </a:r>
            <a:r>
              <a:rPr lang="en-US" sz="3000" b="1" dirty="0">
                <a:latin typeface=".VnTime" pitchFamily="34" charset="0"/>
              </a:rPr>
              <a:t> cay </a:t>
            </a:r>
          </a:p>
          <a:p>
            <a:pPr eaLnBrk="1" hangingPunct="1"/>
            <a:r>
              <a:rPr lang="en-US" sz="3000" b="1" dirty="0">
                <a:latin typeface=".VnTime" pitchFamily="34" charset="0"/>
              </a:rPr>
              <a:t>            </a:t>
            </a:r>
            <a:r>
              <a:rPr lang="en-US" sz="3000" b="1" dirty="0" err="1">
                <a:latin typeface=".VnTime" pitchFamily="34" charset="0"/>
              </a:rPr>
              <a:t>B»ng</a:t>
            </a:r>
            <a:r>
              <a:rPr lang="en-US" sz="3000" b="1" dirty="0">
                <a:latin typeface=".VnTime" pitchFamily="34" charset="0"/>
              </a:rPr>
              <a:t> </a:t>
            </a:r>
            <a:r>
              <a:rPr lang="en-US" sz="3000" b="1" dirty="0" err="1">
                <a:latin typeface=".VnTime" pitchFamily="34" charset="0"/>
              </a:rPr>
              <a:t>ngãn</a:t>
            </a:r>
            <a:r>
              <a:rPr lang="en-US" sz="3000" b="1" dirty="0">
                <a:latin typeface=".VnTime" pitchFamily="34" charset="0"/>
              </a:rPr>
              <a:t> </a:t>
            </a:r>
            <a:r>
              <a:rPr lang="en-US" sz="3000" b="1" dirty="0" err="1">
                <a:latin typeface=".VnTime" pitchFamily="34" charset="0"/>
              </a:rPr>
              <a:t>tay</a:t>
            </a:r>
            <a:endParaRPr lang="en-US" sz="3000" b="1" dirty="0">
              <a:latin typeface=".VnTime" pitchFamily="34" charset="0"/>
            </a:endParaRPr>
          </a:p>
          <a:p>
            <a:pPr eaLnBrk="1" hangingPunct="1"/>
            <a:r>
              <a:rPr lang="en-US" sz="3000" b="1" dirty="0">
                <a:latin typeface=".VnTime" pitchFamily="34" charset="0"/>
              </a:rPr>
              <a:t>            </a:t>
            </a:r>
            <a:r>
              <a:rPr lang="en-US" sz="3000" b="1" dirty="0" err="1">
                <a:latin typeface=".VnTime" pitchFamily="34" charset="0"/>
              </a:rPr>
              <a:t>MÆc</a:t>
            </a:r>
            <a:r>
              <a:rPr lang="en-US" sz="3000" b="1" dirty="0">
                <a:latin typeface=".VnTime" pitchFamily="34" charset="0"/>
              </a:rPr>
              <a:t> ¸o ®á</a:t>
            </a: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3124200" y="5867400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0033CC"/>
                </a:solidFill>
                <a:latin typeface=".VnTimeH" pitchFamily="34" charset="0"/>
              </a:rPr>
              <a:t>Qu¶ ít</a:t>
            </a:r>
          </a:p>
        </p:txBody>
      </p:sp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88620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animBg="1"/>
      <p:bldP spid="25907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AutoShape 2"/>
          <p:cNvSpPr>
            <a:spLocks noChangeArrowheads="1"/>
          </p:cNvSpPr>
          <p:nvPr/>
        </p:nvSpPr>
        <p:spPr bwMode="auto">
          <a:xfrm>
            <a:off x="838200" y="609600"/>
            <a:ext cx="7620000" cy="29718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00FF">
              <a:alpha val="25098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3000" b="1" dirty="0">
                <a:latin typeface=".VnTime" pitchFamily="34" charset="0"/>
              </a:rPr>
              <a:t>       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endParaRPr lang="en-US" sz="3000" b="1" dirty="0">
              <a:latin typeface=".VnTime" pitchFamily="34" charset="0"/>
            </a:endParaRPr>
          </a:p>
          <a:p>
            <a:pPr eaLnBrk="1" hangingPunct="1"/>
            <a:r>
              <a:rPr lang="en-US" sz="3000" b="1" dirty="0">
                <a:latin typeface=".VnTime" pitchFamily="34" charset="0"/>
              </a:rPr>
              <a:t>       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sz="3000" dirty="0">
              <a:latin typeface=".VnTime" pitchFamily="34" charset="0"/>
            </a:endParaRPr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3124200" y="5867400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0033CC"/>
                </a:solidFill>
                <a:latin typeface=".VnTimeH" pitchFamily="34" charset="0"/>
              </a:rPr>
              <a:t>Qu¶ ®u ®ñ</a:t>
            </a:r>
          </a:p>
        </p:txBody>
      </p:sp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733800"/>
            <a:ext cx="2667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 animBg="1"/>
      <p:bldP spid="2570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AutoShape 2"/>
          <p:cNvSpPr>
            <a:spLocks noChangeArrowheads="1"/>
          </p:cNvSpPr>
          <p:nvPr/>
        </p:nvSpPr>
        <p:spPr bwMode="auto">
          <a:xfrm>
            <a:off x="1371600" y="228600"/>
            <a:ext cx="7162800" cy="29718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00080">
              <a:alpha val="45882"/>
            </a:srgbClr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000" b="1">
                <a:solidFill>
                  <a:srgbClr val="FFFF00"/>
                </a:solidFill>
                <a:latin typeface=".VnTime" pitchFamily="34" charset="0"/>
              </a:rPr>
              <a:t>3.</a:t>
            </a:r>
            <a:r>
              <a:rPr lang="en-US" sz="3000" b="1">
                <a:latin typeface=".VnTime" pitchFamily="34" charset="0"/>
              </a:rPr>
              <a:t> </a:t>
            </a:r>
            <a:r>
              <a:rPr lang="en-US" sz="3000" b="1">
                <a:solidFill>
                  <a:srgbClr val="FFFF00"/>
                </a:solidFill>
              </a:rPr>
              <a:t>Da cóc mà bọc trứng gà</a:t>
            </a:r>
          </a:p>
          <a:p>
            <a:pPr algn="ctr" eaLnBrk="1" hangingPunct="1"/>
            <a:r>
              <a:rPr lang="en-US" sz="3000" b="1">
                <a:solidFill>
                  <a:srgbClr val="FFFF00"/>
                </a:solidFill>
              </a:rPr>
              <a:t>Bổ ra thơm phức cả nhà muốn ăn</a:t>
            </a:r>
            <a:r>
              <a:rPr lang="en-US" sz="3000" b="1">
                <a:solidFill>
                  <a:srgbClr val="FFFF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3048000" y="6019800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0033CC"/>
                </a:solidFill>
                <a:latin typeface=".VnTimeH" pitchFamily="34" charset="0"/>
              </a:rPr>
              <a:t>Qu¶ mÝt</a:t>
            </a:r>
          </a:p>
        </p:txBody>
      </p:sp>
      <p:pic>
        <p:nvPicPr>
          <p:cNvPr id="44036" name="Picture 6" descr="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8" descr="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0" descr="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2" descr="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4" descr="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Text Box 15"/>
          <p:cNvSpPr txBox="1">
            <a:spLocks noChangeArrowheads="1"/>
          </p:cNvSpPr>
          <p:nvPr/>
        </p:nvSpPr>
        <p:spPr bwMode="auto">
          <a:xfrm>
            <a:off x="6553200" y="4114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4042" name="Picture 17" descr="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9" descr="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Jackfruit3_250x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276600"/>
            <a:ext cx="632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25805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AutoShape 2"/>
          <p:cNvSpPr>
            <a:spLocks noChangeArrowheads="1"/>
          </p:cNvSpPr>
          <p:nvPr/>
        </p:nvSpPr>
        <p:spPr bwMode="auto">
          <a:xfrm>
            <a:off x="1371600" y="228600"/>
            <a:ext cx="7162800" cy="29718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800080">
              <a:alpha val="45882"/>
            </a:srgbClr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000" b="1" dirty="0" smtClean="0">
                <a:solidFill>
                  <a:srgbClr val="FFFF00"/>
                </a:solidFill>
                <a:latin typeface=".VnTime" pitchFamily="34" charset="0"/>
              </a:rPr>
              <a:t>4.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chẵng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lọt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 smtClean="0">
                <a:latin typeface=".VnTime" pitchFamily="34" charset="0"/>
              </a:rPr>
              <a:t> </a:t>
            </a:r>
            <a:endParaRPr lang="en-US" sz="3000" b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3429000" y="5943600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QỦA DỪA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6" descr="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8" descr="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0" descr="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2" descr="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4" descr="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Text Box 15"/>
          <p:cNvSpPr txBox="1">
            <a:spLocks noChangeArrowheads="1"/>
          </p:cNvSpPr>
          <p:nvPr/>
        </p:nvSpPr>
        <p:spPr bwMode="auto">
          <a:xfrm>
            <a:off x="6553200" y="4114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4042" name="Picture 17" descr="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9" descr="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ELL_I3ins\Desktop\_dsc569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352800"/>
            <a:ext cx="3657600" cy="22917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258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Hinh nen powerpoint day du 1\hinh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533400" y="3124200"/>
            <a:ext cx="60372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276225" algn="l"/>
              </a:tabLst>
            </a:pPr>
            <a:r>
              <a:rPr lang="en-US" sz="4400" b="1" dirty="0" smtClean="0">
                <a:latin typeface="HP001 Kieu 2 5H" pitchFamily="34" charset="0"/>
                <a:cs typeface="Times New Roman" pitchFamily="18" charset="0"/>
              </a:rPr>
              <a:t>2. </a:t>
            </a:r>
            <a:r>
              <a:rPr lang="vi-VN" sz="4400" b="1" dirty="0" smtClean="0">
                <a:latin typeface="HP001 Kieu 2 5H" pitchFamily="34" charset="0"/>
                <a:cs typeface="Times New Roman" pitchFamily="18" charset="0"/>
              </a:rPr>
              <a:t>Nêu </a:t>
            </a:r>
            <a:r>
              <a:rPr lang="vi-VN" sz="4400" b="1" dirty="0">
                <a:latin typeface="HP001 Kieu 2 5H" pitchFamily="34" charset="0"/>
                <a:cs typeface="Times New Roman" pitchFamily="18" charset="0"/>
              </a:rPr>
              <a:t>ích lợi của hoa?</a:t>
            </a:r>
            <a:endParaRPr lang="en-US" sz="4400" b="1" dirty="0">
              <a:latin typeface="HP001 Kieu 2 5H" pitchFamily="34" charset="0"/>
              <a:cs typeface="Times New Roman" pitchFamily="18" charset="0"/>
            </a:endParaRPr>
          </a:p>
        </p:txBody>
      </p: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1219200" y="228600"/>
            <a:ext cx="71000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Thứ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sáu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ngày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smtClean="0">
                <a:latin typeface="HP001 Kieu 5H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tháng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năm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smtClean="0">
                <a:latin typeface="HP001 Kieu 5H" pitchFamily="34" charset="0"/>
                <a:ea typeface="Tahoma" pitchFamily="34" charset="0"/>
                <a:cs typeface="Tahoma" pitchFamily="34" charset="0"/>
              </a:rPr>
              <a:t>2015</a:t>
            </a:r>
            <a:endParaRPr lang="en-US" sz="3200" b="1" dirty="0">
              <a:latin typeface="HP001 Kieu 5H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2895600" y="838200"/>
            <a:ext cx="3214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Tự</a:t>
            </a:r>
            <a:r>
              <a:rPr lang="en-US" sz="3200" b="1" u="sng" dirty="0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hội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Horizontal Scroll 9"/>
          <p:cNvSpPr>
            <a:spLocks noChangeArrowheads="1"/>
          </p:cNvSpPr>
          <p:nvPr/>
        </p:nvSpPr>
        <p:spPr bwMode="auto">
          <a:xfrm>
            <a:off x="228600" y="1524000"/>
            <a:ext cx="6172200" cy="10668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4400" b="1" i="1" u="sng" dirty="0" err="1" smtClean="0">
                <a:latin typeface="HP001 Kieu 5H" pitchFamily="34" charset="0"/>
                <a:cs typeface="Times New Roman" pitchFamily="18" charset="0"/>
              </a:rPr>
              <a:t>Kiểm</a:t>
            </a:r>
            <a:r>
              <a:rPr lang="en-US" sz="4400" b="1" i="1" u="sng" dirty="0" smtClean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400" b="1" i="1" u="sng" dirty="0" err="1">
                <a:latin typeface="HP001 Kieu 5H" pitchFamily="34" charset="0"/>
                <a:cs typeface="Times New Roman" pitchFamily="18" charset="0"/>
              </a:rPr>
              <a:t>tra</a:t>
            </a:r>
            <a:r>
              <a:rPr lang="en-US" sz="4400" b="1" i="1" u="sng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400" b="1" i="1" u="sng" dirty="0" err="1">
                <a:latin typeface="HP001 Kieu 5H" pitchFamily="34" charset="0"/>
                <a:cs typeface="Times New Roman" pitchFamily="18" charset="0"/>
              </a:rPr>
              <a:t>bài</a:t>
            </a:r>
            <a:r>
              <a:rPr lang="en-US" sz="4400" b="1" i="1" u="sng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400" b="1" i="1" u="sng" dirty="0" err="1">
                <a:latin typeface="HP001 Kieu 5H" pitchFamily="34" charset="0"/>
                <a:cs typeface="Times New Roman" pitchFamily="18" charset="0"/>
              </a:rPr>
              <a:t>cũ</a:t>
            </a:r>
            <a:r>
              <a:rPr lang="en-US" sz="4400" b="1" i="1" dirty="0" smtClean="0">
                <a:latin typeface="HP001 Kieu 5H" pitchFamily="34" charset="0"/>
                <a:cs typeface="Times New Roman" pitchFamily="18" charset="0"/>
              </a:rPr>
              <a:t>:</a:t>
            </a:r>
            <a:endParaRPr lang="en-US" sz="4400" b="1" i="1" dirty="0">
              <a:latin typeface="HP001 Kieu 5H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Hinh nen powerpoint day du 1\hinh\842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15"/>
          <p:cNvGrpSpPr/>
          <p:nvPr/>
        </p:nvGrpSpPr>
        <p:grpSpPr>
          <a:xfrm>
            <a:off x="990600" y="221159"/>
            <a:ext cx="7100022" cy="1912441"/>
            <a:chOff x="1219200" y="0"/>
            <a:chExt cx="7100022" cy="1912441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3200400" y="1143000"/>
              <a:ext cx="276069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>
                <a:tabLst>
                  <a:tab pos="276225" algn="l"/>
                </a:tabLst>
              </a:pPr>
              <a:r>
                <a:rPr lang="en-US" sz="4400" b="1" u="sng" dirty="0" err="1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Bài</a:t>
              </a:r>
              <a:r>
                <a:rPr lang="en-US" sz="4400" b="1" u="sng" dirty="0" smtClean="0">
                  <a:solidFill>
                    <a:srgbClr val="C00000"/>
                  </a:solidFill>
                  <a:latin typeface="HP001 Kieu 2 5H" pitchFamily="34" charset="0"/>
                  <a:cs typeface="Times New Roman" pitchFamily="18" charset="0"/>
                </a:rPr>
                <a:t>: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HP001 4H" pitchFamily="34" charset="-127"/>
                  <a:ea typeface="HP001 4H" pitchFamily="34" charset="-127"/>
                  <a:cs typeface="Times New Roman" pitchFamily="18" charset="0"/>
                </a:rPr>
                <a:t>Quả</a:t>
              </a:r>
              <a:endParaRPr lang="en-US" sz="4400" b="1" dirty="0">
                <a:solidFill>
                  <a:srgbClr val="C00000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endParaRPr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1219200" y="0"/>
              <a:ext cx="71000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Thứ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sáu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ngày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6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tháng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3200" b="1" i="1" dirty="0" err="1">
                  <a:latin typeface="HP001 Kieu 5H" pitchFamily="34" charset="0"/>
                  <a:ea typeface="Tahoma" pitchFamily="34" charset="0"/>
                  <a:cs typeface="Tahoma" pitchFamily="34" charset="0"/>
                </a:rPr>
                <a:t>năm</a:t>
              </a:r>
              <a:r>
                <a:rPr lang="en-US" sz="3200" b="1" i="1" dirty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200" b="1" i="1" dirty="0" smtClean="0">
                  <a:latin typeface="HP001 Kieu 5H" pitchFamily="34" charset="0"/>
                  <a:ea typeface="Tahoma" pitchFamily="34" charset="0"/>
                  <a:cs typeface="Tahoma" pitchFamily="34" charset="0"/>
                </a:rPr>
                <a:t>2015</a:t>
              </a:r>
              <a:endParaRPr lang="en-US" sz="3200" b="1" dirty="0">
                <a:latin typeface="HP001 Kieu 5H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667000" y="830759"/>
            <a:ext cx="3214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Tự</a:t>
            </a:r>
            <a:r>
              <a:rPr lang="en-US" sz="3200" b="1" u="sng" dirty="0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hội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590800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000" i="1" dirty="0" err="1" smtClean="0">
                <a:latin typeface="HP001 Kieu 5H" pitchFamily="34" charset="0"/>
                <a:cs typeface="Times New Roman" pitchFamily="18" charset="0"/>
              </a:rPr>
              <a:t>Có</a:t>
            </a:r>
            <a:r>
              <a:rPr lang="en-US" sz="4000" i="1" dirty="0" smtClean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nhiều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loại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,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chúng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khác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nhau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về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hình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dạng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,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độ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lớn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,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màu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sắc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và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mùi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vị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.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Mỗi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thường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có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3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phần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: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vỏ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,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thịt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,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hạt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.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Một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số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quả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chỉ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có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vỏ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và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thịt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hoặc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vỏ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và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HP001 Kieu 5H" pitchFamily="34" charset="0"/>
                <a:cs typeface="Times New Roman" pitchFamily="18" charset="0"/>
              </a:rPr>
              <a:t>hạt</a:t>
            </a:r>
            <a:r>
              <a:rPr lang="en-US" sz="4000" i="1" dirty="0">
                <a:latin typeface="HP001 Kieu 5H" pitchFamily="34" charset="0"/>
                <a:cs typeface="Times New Roman" pitchFamily="18" charset="0"/>
              </a:rPr>
              <a:t>.</a:t>
            </a:r>
            <a:endParaRPr lang="en-US" sz="4000" dirty="0">
              <a:latin typeface="HP001 Kieu 5H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676400" y="1066800"/>
            <a:ext cx="662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124" name="WordArt 4"/>
          <p:cNvSpPr>
            <a:spLocks noChangeArrowheads="1" noChangeShapeType="1" noTextEdit="1"/>
          </p:cNvSpPr>
          <p:nvPr/>
        </p:nvSpPr>
        <p:spPr bwMode="auto">
          <a:xfrm>
            <a:off x="914400" y="5334000"/>
            <a:ext cx="7620000" cy="110807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pt-BR" sz="2800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C¶m ¬n c¸c thÇy c« gi¸o vµ c¸c em</a:t>
            </a:r>
            <a:endParaRPr lang="en-US" sz="2800" kern="1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"/>
            </a:endParaRPr>
          </a:p>
        </p:txBody>
      </p:sp>
      <p:sp>
        <p:nvSpPr>
          <p:cNvPr id="4608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0F2DC6-4526-4CD9-9CD4-DAD118CEA545}" type="datetime10">
              <a:rPr lang="en-US" smtClean="0">
                <a:latin typeface="Arial" pitchFamily="34" charset="0"/>
              </a:rPr>
              <a:pPr/>
              <a:t>08:29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arden_photos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loaichehopgiaydupl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30480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nuoc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40386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Hoa Hong (46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2895600"/>
            <a:ext cx="198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381000" y="6248400"/>
            <a:ext cx="17526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Ướp chè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905000" y="2614613"/>
            <a:ext cx="12954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VNI-Times" pitchFamily="2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1828800" y="1752600"/>
            <a:ext cx="25908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6019800" y="641032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71" name="Picture 11" descr="Hoab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2738" y="3886200"/>
            <a:ext cx="23812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Hoa00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3657600"/>
            <a:ext cx="17748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5867400" y="6248400"/>
            <a:ext cx="21336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phẩm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6400800" y="3048000"/>
            <a:ext cx="19050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cảnh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981200" y="2286000"/>
            <a:ext cx="12954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3233738" y="6248400"/>
            <a:ext cx="1566862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trí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8" grpId="0" animBg="1"/>
      <p:bldP spid="15373" grpId="0" animBg="1"/>
      <p:bldP spid="15374" grpId="0" animBg="1"/>
      <p:bldP spid="153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nen powerpoint day du 1\hinh\842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200400" y="1371600"/>
            <a:ext cx="27606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276225" algn="l"/>
              </a:tabLst>
            </a:pPr>
            <a:r>
              <a:rPr lang="en-US" sz="4400" b="1" u="sng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Bài</a:t>
            </a:r>
            <a:r>
              <a:rPr lang="en-US" sz="4400" b="1" u="sng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C00000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rPr>
              <a:t>Quả</a:t>
            </a:r>
            <a:endParaRPr lang="en-US" sz="4400" b="1" dirty="0">
              <a:solidFill>
                <a:srgbClr val="C00000"/>
              </a:solidFill>
              <a:latin typeface="HP001 4H" pitchFamily="34" charset="-127"/>
              <a:ea typeface="HP001 4H" pitchFamily="34" charset="-127"/>
              <a:cs typeface="Times New Roman" pitchFamily="18" charset="0"/>
            </a:endParaRPr>
          </a:p>
        </p:txBody>
      </p: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1219200" y="228600"/>
            <a:ext cx="71000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Thứ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sáu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ngày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smtClean="0">
                <a:latin typeface="HP001 Kieu 5H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tháng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3200" b="1" i="1" dirty="0" err="1">
                <a:latin typeface="HP001 Kieu 5H" pitchFamily="34" charset="0"/>
                <a:ea typeface="Tahoma" pitchFamily="34" charset="0"/>
                <a:cs typeface="Tahoma" pitchFamily="34" charset="0"/>
              </a:rPr>
              <a:t>năm</a:t>
            </a:r>
            <a:r>
              <a:rPr lang="en-US" sz="3200" b="1" i="1" dirty="0">
                <a:latin typeface="HP001 Kieu 5H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smtClean="0">
                <a:latin typeface="HP001 Kieu 5H" pitchFamily="34" charset="0"/>
                <a:ea typeface="Tahoma" pitchFamily="34" charset="0"/>
                <a:cs typeface="Tahoma" pitchFamily="34" charset="0"/>
              </a:rPr>
              <a:t>2015</a:t>
            </a:r>
            <a:endParaRPr lang="en-US" sz="3200" b="1" dirty="0">
              <a:latin typeface="HP001 Kieu 5H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2895600" y="838200"/>
            <a:ext cx="3214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Tự</a:t>
            </a:r>
            <a:r>
              <a:rPr lang="en-US" sz="3200" b="1" u="sng" dirty="0" smtClean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hội</a:t>
            </a:r>
            <a:r>
              <a:rPr lang="en-US" sz="3200" b="1" u="sng" dirty="0">
                <a:solidFill>
                  <a:srgbClr val="00206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800" y="36576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sz="3200" b="1" i="1" u="sng" dirty="0" err="1">
                <a:latin typeface="HP001 Kieu 2 5H" pitchFamily="34" charset="0"/>
                <a:cs typeface="Times New Roman" pitchFamily="18" charset="0"/>
              </a:rPr>
              <a:t>Bước</a:t>
            </a:r>
            <a:r>
              <a:rPr lang="en-US" sz="3200" b="1" i="1" u="sng" dirty="0">
                <a:latin typeface="HP001 Kieu 2 5H" pitchFamily="34" charset="0"/>
                <a:cs typeface="Times New Roman" pitchFamily="18" charset="0"/>
              </a:rPr>
              <a:t> 1:</a:t>
            </a:r>
            <a:r>
              <a:rPr lang="en-US" sz="3200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Quan</a:t>
            </a:r>
            <a:r>
              <a:rPr lang="en-US" sz="3200" b="1" i="1" dirty="0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sát</a:t>
            </a:r>
            <a:r>
              <a:rPr lang="en-US" sz="3200" b="1" i="1" dirty="0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các</a:t>
            </a:r>
            <a:r>
              <a:rPr lang="en-US" sz="3200" b="1" i="1" dirty="0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hình</a:t>
            </a:r>
            <a:r>
              <a:rPr lang="en-US" sz="3200" b="1" i="1" dirty="0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trong</a:t>
            </a:r>
            <a:r>
              <a:rPr lang="en-US" sz="3200" b="1" i="1" dirty="0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sách</a:t>
            </a:r>
            <a:r>
              <a:rPr lang="en-US" sz="3200" b="1" i="1" dirty="0" smtClean="0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giáo</a:t>
            </a:r>
            <a:r>
              <a:rPr lang="en-US" sz="3200" b="1" i="1" dirty="0" smtClean="0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khoa</a:t>
            </a:r>
            <a:r>
              <a:rPr lang="en-US" sz="3200" b="1" i="1" dirty="0" smtClean="0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trang</a:t>
            </a:r>
            <a:r>
              <a:rPr lang="en-US" sz="3200" b="1" i="1" dirty="0" smtClean="0"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92,93 </a:t>
            </a:r>
            <a:endParaRPr lang="en-US" sz="3200" b="1" i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1000" y="2133600"/>
            <a:ext cx="42450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4000" b="1" dirty="0" smtClean="0">
                <a:latin typeface="HP001 Kieu 2 5H" pitchFamily="34" charset="0"/>
                <a:cs typeface="Times New Roman" pitchFamily="18" charset="0"/>
              </a:rPr>
              <a:t>1.Cấu </a:t>
            </a:r>
            <a:r>
              <a:rPr lang="en-US" sz="4000" b="1" dirty="0" err="1">
                <a:latin typeface="HP001 Kieu 2 5H" pitchFamily="34" charset="0"/>
                <a:cs typeface="Times New Roman" pitchFamily="18" charset="0"/>
              </a:rPr>
              <a:t>tạo</a:t>
            </a:r>
            <a:r>
              <a:rPr lang="en-US" sz="40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Kieu 2 5H" pitchFamily="34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Kieu 2 5H" pitchFamily="34" charset="0"/>
                <a:cs typeface="Times New Roman" pitchFamily="18" charset="0"/>
              </a:rPr>
              <a:t>quả</a:t>
            </a:r>
            <a:r>
              <a:rPr lang="en-US" sz="4000" b="1" dirty="0">
                <a:latin typeface="HP001 Kieu 2 5H" pitchFamily="34" charset="0"/>
                <a:cs typeface="Times New Roman" pitchFamily="18" charset="0"/>
              </a:rPr>
              <a:t>:</a:t>
            </a:r>
            <a:endParaRPr lang="vi-VN" sz="4000" dirty="0">
              <a:latin typeface="HP001 Kieu 2 5H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D:\My Documents\My Pictures\My Scans\2012-02 (Feb)\scan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49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894D159-989A-40B1-9564-E68611A0601F}" type="datetime10">
              <a:rPr lang="en-US" smtClean="0">
                <a:latin typeface="Arial" pitchFamily="34" charset="0"/>
              </a:rPr>
              <a:pPr/>
              <a:t>07:49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1" name="Picture 5" descr="D:\My Documents\My Pictures\My Scans\2012-02 (Feb)\scan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72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8915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tabLst>
                <a:tab pos="276225" algn="l"/>
              </a:tabLst>
            </a:pPr>
            <a:r>
              <a:rPr lang="en-US" sz="3200" b="1" dirty="0" smtClean="0">
                <a:latin typeface="HP001 Kieu 2 5H" pitchFamily="34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HP001 Kieu 2 5H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mô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tả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sắc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dạng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từng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.</a:t>
            </a:r>
            <a:endParaRPr lang="en-US" sz="3200" b="1" dirty="0">
              <a:latin typeface="HP001 Kieu 2 5H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:\My Documents\My Pictures\My Scans\2012-02 (Feb)\scan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8600" y="65088"/>
            <a:ext cx="8915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tabLst>
                <a:tab pos="276225" algn="l"/>
              </a:tabLst>
            </a:pPr>
            <a:r>
              <a:rPr lang="en-US" sz="3200" b="1" dirty="0" smtClean="0">
                <a:latin typeface="HP001 Kieu 2 5H" pitchFamily="34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HP001 Kieu 2 5H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mô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tả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sắc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dạng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từng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Kieu 2 5H" pitchFamily="34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HP001 Kieu 2 5H" pitchFamily="34" charset="0"/>
                <a:cs typeface="Times New Roman" pitchFamily="18" charset="0"/>
              </a:rPr>
              <a:t>.</a:t>
            </a:r>
            <a:endParaRPr lang="en-US" sz="3200" b="1" dirty="0">
              <a:latin typeface="HP001 Kieu 2 5H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0" y="3200400"/>
            <a:ext cx="2209800" cy="609600"/>
          </a:xfrm>
          <a:prstGeom prst="wedgeRoundRectCallout">
            <a:avLst>
              <a:gd name="adj1" fmla="val 14588"/>
              <a:gd name="adj2" fmla="val -121190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 1: Quả táo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791200" y="838200"/>
            <a:ext cx="3200400" cy="609600"/>
          </a:xfrm>
          <a:prstGeom prst="wedgeRoundRectCallout">
            <a:avLst>
              <a:gd name="adj1" fmla="val -42097"/>
              <a:gd name="adj2" fmla="val 187759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 2: Quả măng cụt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990600" y="6019800"/>
            <a:ext cx="3733800" cy="457200"/>
          </a:xfrm>
          <a:prstGeom prst="wedgeRoundRectCallout">
            <a:avLst>
              <a:gd name="adj1" fmla="val 7319"/>
              <a:gd name="adj2" fmla="val -293065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 3: Quả chôm chôm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257800" y="4876800"/>
            <a:ext cx="3124200" cy="457200"/>
          </a:xfrm>
          <a:prstGeom prst="wedgeRoundRectCallout">
            <a:avLst>
              <a:gd name="adj1" fmla="val 10977"/>
              <a:gd name="adj2" fmla="val -174315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 5: Quả chuối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953000" y="6400800"/>
            <a:ext cx="3124200" cy="457200"/>
          </a:xfrm>
          <a:prstGeom prst="wedgeRoundRectCallout">
            <a:avLst>
              <a:gd name="adj1" fmla="val 10977"/>
              <a:gd name="adj2" fmla="val -174315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 5: Quả chanh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D:\My Documents\My Pictures\My Scans\2012-02 (Feb)\scan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953000" y="2514600"/>
            <a:ext cx="3124200" cy="457200"/>
          </a:xfrm>
          <a:prstGeom prst="wedgeRoundRectCallout">
            <a:avLst>
              <a:gd name="adj1" fmla="val 10977"/>
              <a:gd name="adj2" fmla="val -174315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 7: Quả đào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410200" y="5486400"/>
            <a:ext cx="3429000" cy="457200"/>
          </a:xfrm>
          <a:prstGeom prst="wedgeRoundRectCallout">
            <a:avLst>
              <a:gd name="adj1" fmla="val 2088"/>
              <a:gd name="adj2" fmla="val -174315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 8: Quả đậu Hà Lan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429000" y="6400800"/>
            <a:ext cx="3124200" cy="457200"/>
          </a:xfrm>
          <a:prstGeom prst="wedgeRoundRectCallout">
            <a:avLst>
              <a:gd name="adj1" fmla="val -15185"/>
              <a:gd name="adj2" fmla="val -165222"/>
              <a:gd name="adj3" fmla="val 16667"/>
            </a:avLst>
          </a:prstGeom>
          <a:solidFill>
            <a:srgbClr val="CCFFCC"/>
          </a:solidFill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 9: Quả đu đủ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1116</Words>
  <Application>Microsoft Office PowerPoint</Application>
  <PresentationFormat>On-screen Show (4:3)</PresentationFormat>
  <Paragraphs>197</Paragraphs>
  <Slides>41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DELL_I3ins</dc:creator>
  <cp:lastModifiedBy>DELL_I3ins</cp:lastModifiedBy>
  <cp:revision>39</cp:revision>
  <dcterms:created xsi:type="dcterms:W3CDTF">2015-02-02T12:46:15Z</dcterms:created>
  <dcterms:modified xsi:type="dcterms:W3CDTF">2015-02-06T01:31:27Z</dcterms:modified>
</cp:coreProperties>
</file>