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20"/>
  </p:notesMasterIdLst>
  <p:sldIdLst>
    <p:sldId id="267" r:id="rId3"/>
    <p:sldId id="269" r:id="rId4"/>
    <p:sldId id="271" r:id="rId5"/>
    <p:sldId id="272" r:id="rId6"/>
    <p:sldId id="273" r:id="rId7"/>
    <p:sldId id="284" r:id="rId8"/>
    <p:sldId id="276" r:id="rId9"/>
    <p:sldId id="274" r:id="rId10"/>
    <p:sldId id="275" r:id="rId11"/>
    <p:sldId id="277" r:id="rId12"/>
    <p:sldId id="278" r:id="rId13"/>
    <p:sldId id="290" r:id="rId14"/>
    <p:sldId id="291" r:id="rId15"/>
    <p:sldId id="292" r:id="rId16"/>
    <p:sldId id="293" r:id="rId17"/>
    <p:sldId id="294" r:id="rId18"/>
    <p:sldId id="283" r:id="rId1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99FF33"/>
    <a:srgbClr val="660033"/>
    <a:srgbClr val="FF33CC"/>
    <a:srgbClr val="FF3300"/>
    <a:srgbClr val="CCFF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5"/>
    <p:restoredTop sz="94660"/>
  </p:normalViewPr>
  <p:slideViewPr>
    <p:cSldViewPr showGuides="1">
      <p:cViewPr varScale="1">
        <p:scale>
          <a:sx n="72" d="100"/>
          <a:sy n="72" d="100"/>
        </p:scale>
        <p:origin x="4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.VnTime" panose="020B7200000000000000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.VnTime" panose="020B7200000000000000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741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.VnTime" panose="020B7200000000000000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.VnTime" panose="020B7200000000000000" pitchFamily="34" charset="0"/>
              </a:rPr>
              <a:t>‹#›</a:t>
            </a:fld>
            <a:endParaRPr lang="en-US" sz="1200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4849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  <p:sp>
        <p:nvSpPr>
          <p:cNvPr id="194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.VnTime" panose="020B7200000000000000" pitchFamily="34" charset="0"/>
              </a:rPr>
              <a:t>6</a:t>
            </a:fld>
            <a:endParaRPr lang="en-US" sz="1200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7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.VnTime" panose="020B7200000000000000" pitchFamily="34" charset="0"/>
              </a:rPr>
              <a:t>17</a:t>
            </a:fld>
            <a:endParaRPr lang="en-US" sz="1200" dirty="0">
              <a:latin typeface=".VnTime" panose="020B7200000000000000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F5858-32A4-4262-9724-62303369C7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8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F5858-32A4-4262-9724-62303369C7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18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F5858-32A4-4262-9724-62303369C7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01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F5858-32A4-4262-9724-62303369C7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09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F5858-32A4-4262-9724-62303369C7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38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F5858-32A4-4262-9724-62303369C7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91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F5858-32A4-4262-9724-62303369C7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1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F5858-32A4-4262-9724-62303369C7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11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F5858-32A4-4262-9724-62303369C7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98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F5858-32A4-4262-9724-62303369C7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97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F5858-32A4-4262-9724-62303369C74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7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67F5858-32A4-4262-9724-62303369C748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1.wav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Grp="1" noChangeAspect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9594"/>
            <a:ext cx="9144000" cy="6858000"/>
          </a:xfrm>
        </p:spPr>
      </p:pic>
      <p:sp>
        <p:nvSpPr>
          <p:cNvPr id="4099" name="Text Box 5"/>
          <p:cNvSpPr txBox="1"/>
          <p:nvPr/>
        </p:nvSpPr>
        <p:spPr>
          <a:xfrm>
            <a:off x="228600" y="333375"/>
            <a:ext cx="8458200" cy="113877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kern="0" dirty="0" err="1">
                <a:solidFill>
                  <a:srgbClr val="00B050"/>
                </a:solidFill>
                <a:latin typeface="Arial"/>
              </a:rPr>
              <a:t>Thứ</a:t>
            </a:r>
            <a:r>
              <a:rPr lang="en-US" altLang="en-US" b="1" kern="0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altLang="en-US" b="1" kern="0" dirty="0" err="1">
                <a:solidFill>
                  <a:srgbClr val="00B050"/>
                </a:solidFill>
                <a:latin typeface="Arial"/>
              </a:rPr>
              <a:t>sáu</a:t>
            </a:r>
            <a:r>
              <a:rPr lang="en-US" altLang="en-US" b="1" kern="0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altLang="en-US" b="1" kern="0" dirty="0" err="1">
                <a:solidFill>
                  <a:srgbClr val="00B050"/>
                </a:solidFill>
                <a:latin typeface="Arial"/>
              </a:rPr>
              <a:t>ngày</a:t>
            </a:r>
            <a:r>
              <a:rPr lang="en-US" altLang="en-US" b="1" kern="0" dirty="0">
                <a:solidFill>
                  <a:srgbClr val="00B050"/>
                </a:solidFill>
                <a:latin typeface="Arial"/>
              </a:rPr>
              <a:t> 4 </a:t>
            </a:r>
            <a:r>
              <a:rPr lang="en-US" altLang="en-US" b="1" kern="0" dirty="0" err="1">
                <a:solidFill>
                  <a:srgbClr val="00B050"/>
                </a:solidFill>
                <a:latin typeface="Arial"/>
              </a:rPr>
              <a:t>tháng</a:t>
            </a:r>
            <a:r>
              <a:rPr lang="en-US" altLang="en-US" b="1" kern="0" dirty="0">
                <a:solidFill>
                  <a:srgbClr val="00B050"/>
                </a:solidFill>
                <a:latin typeface="Arial"/>
              </a:rPr>
              <a:t> 3 </a:t>
            </a:r>
            <a:r>
              <a:rPr lang="en-US" altLang="en-US" b="1" kern="0" dirty="0" err="1">
                <a:solidFill>
                  <a:srgbClr val="00B050"/>
                </a:solidFill>
                <a:latin typeface="Arial"/>
              </a:rPr>
              <a:t>năm</a:t>
            </a:r>
            <a:r>
              <a:rPr lang="en-US" altLang="en-US" b="1" kern="0" dirty="0">
                <a:solidFill>
                  <a:srgbClr val="00B050"/>
                </a:solidFill>
                <a:latin typeface="Arial"/>
              </a:rPr>
              <a:t> 20</a:t>
            </a:r>
            <a:r>
              <a:rPr lang="vi-VN" altLang="en-US" b="1" kern="0" dirty="0">
                <a:solidFill>
                  <a:srgbClr val="00B050"/>
                </a:solidFill>
                <a:latin typeface="Arial"/>
              </a:rPr>
              <a:t>22</a:t>
            </a:r>
            <a:br>
              <a:rPr lang="en-US" altLang="en-US" b="1" kern="0" dirty="0">
                <a:solidFill>
                  <a:srgbClr val="00B050"/>
                </a:solidFill>
                <a:latin typeface="Arial"/>
              </a:rPr>
            </a:br>
            <a:r>
              <a:rPr lang="vi-VN" altLang="en-US" sz="3200" b="1" u="sng" kern="0" dirty="0">
                <a:solidFill>
                  <a:srgbClr val="00B050"/>
                </a:solidFill>
                <a:latin typeface="Arial"/>
              </a:rPr>
              <a:t>Toán</a:t>
            </a:r>
            <a:endParaRPr lang="en-US" sz="20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4100" name="AutoShape 18"/>
          <p:cNvCxnSpPr/>
          <p:nvPr/>
        </p:nvCxnSpPr>
        <p:spPr>
          <a:xfrm>
            <a:off x="0" y="3671888"/>
            <a:ext cx="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101" name="AutoShape 20"/>
          <p:cNvCxnSpPr/>
          <p:nvPr/>
        </p:nvCxnSpPr>
        <p:spPr>
          <a:xfrm>
            <a:off x="4572000" y="6858000"/>
            <a:ext cx="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pic>
        <p:nvPicPr>
          <p:cNvPr id="4102" name="Picture 8" descr="dancingsanta_e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267200"/>
            <a:ext cx="12065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9" descr="ctre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810000"/>
            <a:ext cx="9906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4" name="WordArt 12" descr="White marble"/>
          <p:cNvSpPr>
            <a:spLocks noTextEdit="1"/>
          </p:cNvSpPr>
          <p:nvPr/>
        </p:nvSpPr>
        <p:spPr>
          <a:xfrm>
            <a:off x="1219200" y="1752600"/>
            <a:ext cx="70866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orthographicFront"/>
              <a:lightRig rig="threePt" dir="t"/>
            </a:scene3d>
          </a:bodyPr>
          <a:lstStyle/>
          <a:p>
            <a:pPr algn="ctr" eaLnBrk="0" hangingPunct="0"/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5" name="Picture 15" descr="hoa n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5638800"/>
            <a:ext cx="13716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8" name="Rectangle 16"/>
          <p:cNvSpPr/>
          <p:nvPr/>
        </p:nvSpPr>
        <p:spPr>
          <a:xfrm>
            <a:off x="2209800" y="2971800"/>
            <a:ext cx="2590800" cy="1600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grpSp>
        <p:nvGrpSpPr>
          <p:cNvPr id="4107" name="Group 17"/>
          <p:cNvGrpSpPr/>
          <p:nvPr/>
        </p:nvGrpSpPr>
        <p:grpSpPr>
          <a:xfrm>
            <a:off x="-152400" y="0"/>
            <a:ext cx="9448800" cy="6858000"/>
            <a:chOff x="48" y="0"/>
            <a:chExt cx="5664" cy="4224"/>
          </a:xfrm>
        </p:grpSpPr>
        <p:sp>
          <p:nvSpPr>
            <p:cNvPr id="4108" name="Line 18"/>
            <p:cNvSpPr/>
            <p:nvPr/>
          </p:nvSpPr>
          <p:spPr>
            <a:xfrm>
              <a:off x="288" y="1104"/>
              <a:ext cx="0" cy="2880"/>
            </a:xfrm>
            <a:prstGeom prst="line">
              <a:avLst/>
            </a:prstGeom>
            <a:ln w="57150" cap="flat" cmpd="sng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prstDash val="solid"/>
              <a:headEnd type="none" w="med" len="med"/>
              <a:tailEnd type="none" w="med" len="med"/>
            </a:ln>
          </p:spPr>
        </p:sp>
        <p:sp>
          <p:nvSpPr>
            <p:cNvPr id="4109" name="Line 19"/>
            <p:cNvSpPr/>
            <p:nvPr/>
          </p:nvSpPr>
          <p:spPr>
            <a:xfrm>
              <a:off x="5472" y="288"/>
              <a:ext cx="0" cy="2928"/>
            </a:xfrm>
            <a:prstGeom prst="line">
              <a:avLst/>
            </a:prstGeom>
            <a:ln w="57150" cap="flat" cmpd="sng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prstDash val="solid"/>
              <a:headEnd type="none" w="med" len="med"/>
              <a:tailEnd type="none" w="med" len="med"/>
            </a:ln>
          </p:spPr>
        </p:sp>
        <p:sp>
          <p:nvSpPr>
            <p:cNvPr id="4110" name="Line 20"/>
            <p:cNvSpPr/>
            <p:nvPr/>
          </p:nvSpPr>
          <p:spPr>
            <a:xfrm>
              <a:off x="192" y="432"/>
              <a:ext cx="0" cy="2880"/>
            </a:xfrm>
            <a:prstGeom prst="line">
              <a:avLst/>
            </a:prstGeom>
            <a:ln w="57150" cap="flat" cmpd="sng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prstDash val="solid"/>
              <a:headEnd type="none" w="med" len="med"/>
              <a:tailEnd type="none" w="med" len="med"/>
            </a:ln>
          </p:spPr>
        </p:sp>
        <p:sp>
          <p:nvSpPr>
            <p:cNvPr id="4111" name="Line 21"/>
            <p:cNvSpPr/>
            <p:nvPr/>
          </p:nvSpPr>
          <p:spPr>
            <a:xfrm>
              <a:off x="5568" y="1008"/>
              <a:ext cx="0" cy="2928"/>
            </a:xfrm>
            <a:prstGeom prst="line">
              <a:avLst/>
            </a:prstGeom>
            <a:ln w="57150" cap="flat" cmpd="sng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4112" name="Group 22"/>
            <p:cNvGrpSpPr/>
            <p:nvPr/>
          </p:nvGrpSpPr>
          <p:grpSpPr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4113" name="Picture 23" descr="BAR0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6" y="4032"/>
                <a:ext cx="5088" cy="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114" name="Picture 24" descr="BAR0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6" y="48"/>
                <a:ext cx="5088" cy="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3817" name="AutoShape 25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24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18" name="AutoShape 26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19" name="AutoShape 27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20" name="AutoShape 28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/>
          <p:nvPr/>
        </p:nvSpPr>
        <p:spPr>
          <a:xfrm>
            <a:off x="76200" y="522288"/>
            <a:ext cx="9067800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/>
            <a:r>
              <a:rPr sz="3200" b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Bài 3:</a:t>
            </a:r>
            <a:r>
              <a:rPr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00B050"/>
                </a:solidFill>
                <a:latin typeface="Times New Roman" panose="02020603050405020304" pitchFamily="18" charset="0"/>
              </a:rPr>
              <a:t>Tính diện tích hình chữ nhật có chiều dài 2dm, chiều rộng 9 cm.</a:t>
            </a:r>
          </a:p>
        </p:txBody>
      </p:sp>
      <p:sp>
        <p:nvSpPr>
          <p:cNvPr id="7" name="Text Box 8"/>
          <p:cNvSpPr txBox="1"/>
          <p:nvPr/>
        </p:nvSpPr>
        <p:spPr>
          <a:xfrm>
            <a:off x="685800" y="2166938"/>
            <a:ext cx="69342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dirty="0">
                <a:latin typeface="Times New Roman" panose="02020603050405020304" pitchFamily="18" charset="0"/>
              </a:rPr>
              <a:t>Đổi 2 dm = 20 cm</a:t>
            </a:r>
          </a:p>
          <a:p>
            <a:pPr algn="ctr"/>
            <a:r>
              <a:rPr sz="3200" dirty="0">
                <a:latin typeface="Times New Roman" panose="02020603050405020304" pitchFamily="18" charset="0"/>
              </a:rPr>
              <a:t>    Diện tích hình chữ nhật đó là:</a:t>
            </a:r>
          </a:p>
          <a:p>
            <a:pPr algn="ctr"/>
            <a:r>
              <a:rPr sz="3200" dirty="0">
                <a:latin typeface="Times New Roman" panose="02020603050405020304" pitchFamily="18" charset="0"/>
              </a:rPr>
              <a:t>	 20 x  9 = 180 cm</a:t>
            </a:r>
            <a:r>
              <a:rPr sz="3200" baseline="30000" dirty="0">
                <a:latin typeface="Times New Roman" panose="02020603050405020304" pitchFamily="18" charset="0"/>
              </a:rPr>
              <a:t>2</a:t>
            </a:r>
            <a:endParaRPr sz="3200" dirty="0">
              <a:latin typeface="Times New Roman" panose="02020603050405020304" pitchFamily="18" charset="0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3581400" y="3602038"/>
            <a:ext cx="4191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dirty="0">
                <a:latin typeface="Times New Roman" panose="02020603050405020304" pitchFamily="18" charset="0"/>
              </a:rPr>
              <a:t>   Đáp số: 180cm</a:t>
            </a:r>
            <a:r>
              <a:rPr sz="3200" baseline="30000" dirty="0">
                <a:latin typeface="Times New Roman" panose="02020603050405020304" pitchFamily="18" charset="0"/>
              </a:rPr>
              <a:t>2 </a:t>
            </a:r>
            <a:endParaRPr sz="3200" dirty="0">
              <a:latin typeface="Times New Roman" panose="02020603050405020304" pitchFamily="18" charset="0"/>
            </a:endParaRPr>
          </a:p>
        </p:txBody>
      </p:sp>
      <p:sp>
        <p:nvSpPr>
          <p:cNvPr id="13317" name="Text Box 10"/>
          <p:cNvSpPr txBox="1"/>
          <p:nvPr/>
        </p:nvSpPr>
        <p:spPr>
          <a:xfrm>
            <a:off x="3827463" y="1600200"/>
            <a:ext cx="104933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solidFill>
                  <a:srgbClr val="00B050"/>
                </a:solidFill>
                <a:latin typeface="Times New Roman" panose="02020603050405020304" pitchFamily="18" charset="0"/>
              </a:rPr>
              <a:t>Giải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/>
          <p:nvPr/>
        </p:nvSpPr>
        <p:spPr>
          <a:xfrm>
            <a:off x="0" y="150813"/>
            <a:ext cx="91440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just"/>
            <a:r>
              <a:rPr sz="3200" b="1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Bài 4:</a:t>
            </a:r>
            <a:r>
              <a:rPr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00B050"/>
                </a:solidFill>
                <a:latin typeface="Times New Roman" panose="02020603050405020304" pitchFamily="18" charset="0"/>
              </a:rPr>
              <a:t>Tính diện tích hình chữ nhật: AMND, MBCN và ABCD có kích thước ghi trên hình vẽ.</a:t>
            </a:r>
          </a:p>
        </p:txBody>
      </p:sp>
      <p:sp>
        <p:nvSpPr>
          <p:cNvPr id="45064" name="Text Box 8"/>
          <p:cNvSpPr txBox="1"/>
          <p:nvPr/>
        </p:nvSpPr>
        <p:spPr>
          <a:xfrm>
            <a:off x="74613" y="1922463"/>
            <a:ext cx="5730875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800" dirty="0">
                <a:latin typeface="Times New Roman" panose="02020603050405020304" pitchFamily="18" charset="0"/>
              </a:rPr>
              <a:t> Diện tích hình chữ nhật AMND là:</a:t>
            </a:r>
          </a:p>
          <a:p>
            <a:pPr algn="ctr"/>
            <a:r>
              <a:rPr sz="2800" dirty="0">
                <a:latin typeface="Times New Roman" panose="02020603050405020304" pitchFamily="18" charset="0"/>
              </a:rPr>
              <a:t>  4 x 2 = 8 (cm</a:t>
            </a:r>
            <a:r>
              <a:rPr sz="2800" baseline="30000" dirty="0">
                <a:latin typeface="Times New Roman" panose="02020603050405020304" pitchFamily="18" charset="0"/>
              </a:rPr>
              <a:t>2</a:t>
            </a:r>
            <a:r>
              <a:rPr sz="2800" dirty="0">
                <a:latin typeface="Times New Roman" panose="02020603050405020304" pitchFamily="18" charset="0"/>
              </a:rPr>
              <a:t>)    </a:t>
            </a:r>
          </a:p>
        </p:txBody>
      </p:sp>
      <p:sp>
        <p:nvSpPr>
          <p:cNvPr id="14340" name="Text Box 10"/>
          <p:cNvSpPr txBox="1"/>
          <p:nvPr/>
        </p:nvSpPr>
        <p:spPr>
          <a:xfrm>
            <a:off x="2528888" y="1397000"/>
            <a:ext cx="10382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</a:p>
        </p:txBody>
      </p:sp>
      <p:sp>
        <p:nvSpPr>
          <p:cNvPr id="14341" name="Rectangle 9"/>
          <p:cNvSpPr/>
          <p:nvPr/>
        </p:nvSpPr>
        <p:spPr>
          <a:xfrm>
            <a:off x="4495800" y="3657600"/>
            <a:ext cx="18415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dirty="0">
              <a:latin typeface="Times New Roman" panose="02020603050405020304" pitchFamily="18" charset="0"/>
            </a:endParaRPr>
          </a:p>
        </p:txBody>
      </p:sp>
      <p:grpSp>
        <p:nvGrpSpPr>
          <p:cNvPr id="14342" name="Group 7"/>
          <p:cNvGrpSpPr/>
          <p:nvPr/>
        </p:nvGrpSpPr>
        <p:grpSpPr>
          <a:xfrm>
            <a:off x="6172200" y="1304925"/>
            <a:ext cx="2917825" cy="2178050"/>
            <a:chOff x="4671698" y="1048561"/>
            <a:chExt cx="4365286" cy="3608323"/>
          </a:xfrm>
        </p:grpSpPr>
        <p:sp>
          <p:nvSpPr>
            <p:cNvPr id="2" name="Rectangle 1"/>
            <p:cNvSpPr/>
            <p:nvPr/>
          </p:nvSpPr>
          <p:spPr>
            <a:xfrm>
              <a:off x="5652347" y="1788910"/>
              <a:ext cx="2895600" cy="2209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7837" y="1788910"/>
              <a:ext cx="0" cy="2209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348" name="TextBox 6"/>
            <p:cNvSpPr txBox="1"/>
            <p:nvPr/>
          </p:nvSpPr>
          <p:spPr>
            <a:xfrm>
              <a:off x="5062265" y="1174759"/>
              <a:ext cx="554498" cy="6626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000" b="1" dirty="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4349" name="TextBox 13"/>
            <p:cNvSpPr txBox="1"/>
            <p:nvPr/>
          </p:nvSpPr>
          <p:spPr>
            <a:xfrm>
              <a:off x="6517874" y="1048561"/>
              <a:ext cx="638441" cy="6626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000" b="1" dirty="0"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4350" name="TextBox 14"/>
            <p:cNvSpPr txBox="1"/>
            <p:nvPr/>
          </p:nvSpPr>
          <p:spPr>
            <a:xfrm>
              <a:off x="8500120" y="1174759"/>
              <a:ext cx="532914" cy="6626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000" b="1" dirty="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4351" name="TextBox 15"/>
            <p:cNvSpPr txBox="1"/>
            <p:nvPr/>
          </p:nvSpPr>
          <p:spPr>
            <a:xfrm>
              <a:off x="5155116" y="3922510"/>
              <a:ext cx="554498" cy="6626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000" b="1" dirty="0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4352" name="TextBox 16"/>
            <p:cNvSpPr txBox="1"/>
            <p:nvPr/>
          </p:nvSpPr>
          <p:spPr>
            <a:xfrm>
              <a:off x="6658368" y="3994245"/>
              <a:ext cx="554498" cy="6626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000" b="1" dirty="0"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4353" name="TextBox 17"/>
            <p:cNvSpPr txBox="1"/>
            <p:nvPr/>
          </p:nvSpPr>
          <p:spPr>
            <a:xfrm>
              <a:off x="8482486" y="3922509"/>
              <a:ext cx="554498" cy="6626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000" b="1" dirty="0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4354" name="TextBox 18"/>
            <p:cNvSpPr txBox="1"/>
            <p:nvPr/>
          </p:nvSpPr>
          <p:spPr>
            <a:xfrm>
              <a:off x="4671698" y="2550910"/>
              <a:ext cx="731290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400" dirty="0">
                  <a:latin typeface="Times New Roman" panose="02020603050405020304" pitchFamily="18" charset="0"/>
                </a:rPr>
                <a:t>4cm</a:t>
              </a:r>
            </a:p>
          </p:txBody>
        </p:sp>
        <p:sp>
          <p:nvSpPr>
            <p:cNvPr id="14355" name="TextBox 19"/>
            <p:cNvSpPr txBox="1"/>
            <p:nvPr/>
          </p:nvSpPr>
          <p:spPr>
            <a:xfrm>
              <a:off x="5531889" y="1048561"/>
              <a:ext cx="71365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400" dirty="0">
                  <a:latin typeface="Times New Roman" panose="02020603050405020304" pitchFamily="18" charset="0"/>
                </a:rPr>
                <a:t>2cm</a:t>
              </a:r>
            </a:p>
          </p:txBody>
        </p:sp>
        <p:sp>
          <p:nvSpPr>
            <p:cNvPr id="14356" name="TextBox 20"/>
            <p:cNvSpPr txBox="1"/>
            <p:nvPr/>
          </p:nvSpPr>
          <p:spPr>
            <a:xfrm>
              <a:off x="7086600" y="1084955"/>
              <a:ext cx="713656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sz="2400" dirty="0">
                  <a:latin typeface="Times New Roman" panose="02020603050405020304" pitchFamily="18" charset="0"/>
                </a:rPr>
                <a:t>3cm</a:t>
              </a:r>
            </a:p>
          </p:txBody>
        </p:sp>
      </p:grpSp>
      <p:sp>
        <p:nvSpPr>
          <p:cNvPr id="23" name="Text Box 8"/>
          <p:cNvSpPr txBox="1"/>
          <p:nvPr/>
        </p:nvSpPr>
        <p:spPr>
          <a:xfrm>
            <a:off x="74613" y="2779713"/>
            <a:ext cx="5730875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800" dirty="0">
                <a:latin typeface="Times New Roman" panose="02020603050405020304" pitchFamily="18" charset="0"/>
              </a:rPr>
              <a:t>Diện tích hình chữ nhật MBCN là:</a:t>
            </a:r>
          </a:p>
          <a:p>
            <a:pPr algn="ctr"/>
            <a:r>
              <a:rPr sz="2800" dirty="0">
                <a:latin typeface="Times New Roman" panose="02020603050405020304" pitchFamily="18" charset="0"/>
              </a:rPr>
              <a:t>      4  x  3  =  12 (cm</a:t>
            </a:r>
            <a:r>
              <a:rPr sz="2800" baseline="30000" dirty="0">
                <a:latin typeface="Times New Roman" panose="02020603050405020304" pitchFamily="18" charset="0"/>
              </a:rPr>
              <a:t>2</a:t>
            </a:r>
            <a:r>
              <a:rPr sz="2800" dirty="0">
                <a:latin typeface="Times New Roman" panose="02020603050405020304" pitchFamily="18" charset="0"/>
              </a:rPr>
              <a:t>)</a:t>
            </a:r>
            <a:endParaRPr sz="2800" baseline="30000" dirty="0">
              <a:latin typeface="Times New Roman" panose="02020603050405020304" pitchFamily="18" charset="0"/>
            </a:endParaRPr>
          </a:p>
        </p:txBody>
      </p:sp>
      <p:sp>
        <p:nvSpPr>
          <p:cNvPr id="24" name="Text Box 8"/>
          <p:cNvSpPr txBox="1"/>
          <p:nvPr/>
        </p:nvSpPr>
        <p:spPr>
          <a:xfrm>
            <a:off x="74613" y="3189288"/>
            <a:ext cx="5730875" cy="1385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800" dirty="0">
                <a:latin typeface="Times New Roman" panose="02020603050405020304" pitchFamily="18" charset="0"/>
              </a:rPr>
              <a:t> </a:t>
            </a:r>
            <a:endParaRPr sz="2800" baseline="30000" dirty="0">
              <a:latin typeface="Times New Roman" panose="02020603050405020304" pitchFamily="18" charset="0"/>
            </a:endParaRPr>
          </a:p>
          <a:p>
            <a:pPr algn="ctr"/>
            <a:r>
              <a:rPr sz="2800" dirty="0">
                <a:latin typeface="Times New Roman" panose="02020603050405020304" pitchFamily="18" charset="0"/>
              </a:rPr>
              <a:t>Diện tích hình chữ nhật ABCD là:</a:t>
            </a:r>
          </a:p>
          <a:p>
            <a:pPr algn="ctr"/>
            <a:r>
              <a:rPr sz="2800" dirty="0">
                <a:latin typeface="Times New Roman" panose="02020603050405020304" pitchFamily="18" charset="0"/>
              </a:rPr>
              <a:t>(3 + 2) x 4 = 20 (cm</a:t>
            </a:r>
            <a:r>
              <a:rPr sz="2800" baseline="30000" dirty="0">
                <a:latin typeface="Times New Roman" panose="02020603050405020304" pitchFamily="18" charset="0"/>
              </a:rPr>
              <a:t>2</a:t>
            </a:r>
            <a:r>
              <a:rPr sz="2800" dirty="0">
                <a:latin typeface="Times New Roman" panose="02020603050405020304" pitchFamily="18" charset="0"/>
              </a:rPr>
              <a:t>)                    </a:t>
            </a:r>
          </a:p>
        </p:txBody>
      </p:sp>
      <p:sp>
        <p:nvSpPr>
          <p:cNvPr id="25" name="Text Box 8"/>
          <p:cNvSpPr txBox="1"/>
          <p:nvPr/>
        </p:nvSpPr>
        <p:spPr>
          <a:xfrm>
            <a:off x="304800" y="4038600"/>
            <a:ext cx="5729288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800" dirty="0"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sz="2800" dirty="0">
                <a:latin typeface="Times New Roman" panose="02020603050405020304" pitchFamily="18" charset="0"/>
              </a:rPr>
              <a:t>                    Đáp số: AMND: 8 cm</a:t>
            </a:r>
            <a:r>
              <a:rPr sz="2800" baseline="30000" dirty="0">
                <a:latin typeface="Times New Roman" panose="02020603050405020304" pitchFamily="18" charset="0"/>
              </a:rPr>
              <a:t>2</a:t>
            </a:r>
            <a:endParaRPr sz="2800" dirty="0">
              <a:latin typeface="Times New Roman" panose="02020603050405020304" pitchFamily="18" charset="0"/>
            </a:endParaRPr>
          </a:p>
          <a:p>
            <a:pPr algn="ctr"/>
            <a:r>
              <a:rPr sz="2800" dirty="0">
                <a:latin typeface="Times New Roman" panose="02020603050405020304" pitchFamily="18" charset="0"/>
              </a:rPr>
              <a:t>                                  MBCN: 12 cm</a:t>
            </a:r>
            <a:r>
              <a:rPr sz="2800" baseline="30000" dirty="0">
                <a:latin typeface="Times New Roman" panose="02020603050405020304" pitchFamily="18" charset="0"/>
              </a:rPr>
              <a:t>2</a:t>
            </a:r>
          </a:p>
          <a:p>
            <a:pPr algn="ctr"/>
            <a:r>
              <a:rPr sz="2800" dirty="0">
                <a:latin typeface="Times New Roman" panose="02020603050405020304" pitchFamily="18" charset="0"/>
              </a:rPr>
              <a:t>                                 ABCD: 20 cm</a:t>
            </a:r>
            <a:r>
              <a:rPr sz="2800" baseline="30000" dirty="0">
                <a:latin typeface="Times New Roman" panose="02020603050405020304" pitchFamily="18" charset="0"/>
              </a:rPr>
              <a:t>2</a:t>
            </a:r>
            <a:endParaRPr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28975" y="2043113"/>
          <a:ext cx="2808288" cy="2808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096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7" marR="68587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7" marR="68587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7" marR="68587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96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7" marR="68587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7" marR="68587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7" marR="68587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096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7" marR="68587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7" marR="68587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7" marR="68587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28975" y="3921125"/>
          <a:ext cx="936625" cy="93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662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634" marR="68634" marT="34313" marB="34313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2701925" y="4287838"/>
            <a:ext cx="582613" cy="142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24"/>
          <p:cNvSpPr txBox="1"/>
          <p:nvPr/>
        </p:nvSpPr>
        <p:spPr>
          <a:xfrm>
            <a:off x="1609725" y="3940175"/>
            <a:ext cx="11398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  <a:r>
              <a:rPr lang="en-US" altLang="en-US" sz="28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baseline="30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39"/>
          <p:cNvSpPr txBox="1"/>
          <p:nvPr/>
        </p:nvSpPr>
        <p:spPr>
          <a:xfrm>
            <a:off x="698500" y="5310188"/>
            <a:ext cx="93726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 ABCD có bao nhiêu ô vuông?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34"/>
          <p:cNvSpPr txBox="1"/>
          <p:nvPr/>
        </p:nvSpPr>
        <p:spPr>
          <a:xfrm>
            <a:off x="609600" y="6043613"/>
            <a:ext cx="88392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 ABCD</a:t>
            </a:r>
            <a:endParaRPr lang="en-US" altLang="en-US" sz="3600" b="1" baseline="30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9550" y="1695450"/>
            <a:ext cx="330200" cy="338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49550" y="4829175"/>
            <a:ext cx="330200" cy="338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b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0" y="1641475"/>
            <a:ext cx="331788" cy="33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86488" y="4800600"/>
            <a:ext cx="330200" cy="338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b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17838" y="595313"/>
            <a:ext cx="3478213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5" name="Subtitle 2"/>
          <p:cNvSpPr txBox="1"/>
          <p:nvPr/>
        </p:nvSpPr>
        <p:spPr>
          <a:xfrm>
            <a:off x="609600" y="85725"/>
            <a:ext cx="8534400" cy="6032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altLang="en-US" b="1" dirty="0">
              <a:solidFill>
                <a:srgbClr val="00B05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14563" y="1087438"/>
            <a:ext cx="5084763" cy="598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35488" y="5335588"/>
            <a:ext cx="1792288" cy="608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3 </a:t>
            </a:r>
          </a:p>
        </p:txBody>
      </p:sp>
      <p:sp>
        <p:nvSpPr>
          <p:cNvPr id="3" name="Rectangle 2"/>
          <p:cNvSpPr/>
          <p:nvPr/>
        </p:nvSpPr>
        <p:spPr>
          <a:xfrm>
            <a:off x="4370388" y="5324475"/>
            <a:ext cx="2057400" cy="646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+ 3 + 3</a:t>
            </a:r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200" y="6038850"/>
            <a:ext cx="6353175" cy="60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diện tích l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9cm</a:t>
            </a:r>
            <a:r>
              <a:rPr lang="en-US" alt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baseline="300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51588" y="5334000"/>
            <a:ext cx="2841625" cy="61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 (ô vuông)</a:t>
            </a:r>
          </a:p>
        </p:txBody>
      </p:sp>
      <p:sp>
        <p:nvSpPr>
          <p:cNvPr id="21" name="Text Box 39"/>
          <p:cNvSpPr txBox="1"/>
          <p:nvPr/>
        </p:nvSpPr>
        <p:spPr>
          <a:xfrm>
            <a:off x="28575" y="5286375"/>
            <a:ext cx="9372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 ABCD có: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3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2" grpId="0"/>
      <p:bldP spid="3" grpId="0"/>
      <p:bldP spid="3" grpId="1"/>
      <p:bldP spid="15" grpId="0"/>
      <p:bldP spid="17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6" name="Rectangle 38"/>
          <p:cNvSpPr/>
          <p:nvPr/>
        </p:nvSpPr>
        <p:spPr>
          <a:xfrm>
            <a:off x="1670050" y="4611688"/>
            <a:ext cx="45148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3 cm   x  3 cm  =</a:t>
            </a:r>
          </a:p>
        </p:txBody>
      </p:sp>
      <p:sp>
        <p:nvSpPr>
          <p:cNvPr id="6147" name="Text Box 20"/>
          <p:cNvSpPr txBox="1"/>
          <p:nvPr/>
        </p:nvSpPr>
        <p:spPr>
          <a:xfrm>
            <a:off x="2811463" y="444500"/>
            <a:ext cx="296862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148" name="Text Box 21"/>
          <p:cNvSpPr txBox="1"/>
          <p:nvPr/>
        </p:nvSpPr>
        <p:spPr>
          <a:xfrm>
            <a:off x="6124575" y="498475"/>
            <a:ext cx="282575" cy="66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149" name="Text Box 22"/>
          <p:cNvSpPr txBox="1"/>
          <p:nvPr/>
        </p:nvSpPr>
        <p:spPr>
          <a:xfrm>
            <a:off x="2863850" y="3675063"/>
            <a:ext cx="315913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D </a:t>
            </a:r>
          </a:p>
        </p:txBody>
      </p:sp>
      <p:sp>
        <p:nvSpPr>
          <p:cNvPr id="6150" name="Text Box 23"/>
          <p:cNvSpPr txBox="1"/>
          <p:nvPr/>
        </p:nvSpPr>
        <p:spPr>
          <a:xfrm>
            <a:off x="5989638" y="3698875"/>
            <a:ext cx="2984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C </a:t>
            </a:r>
          </a:p>
        </p:txBody>
      </p:sp>
      <p:sp>
        <p:nvSpPr>
          <p:cNvPr id="2077" name="Text Box 29"/>
          <p:cNvSpPr txBox="1"/>
          <p:nvPr/>
        </p:nvSpPr>
        <p:spPr>
          <a:xfrm>
            <a:off x="1963738" y="2005013"/>
            <a:ext cx="10572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3cm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  <p:grpSp>
        <p:nvGrpSpPr>
          <p:cNvPr id="3105" name="Group 33"/>
          <p:cNvGrpSpPr/>
          <p:nvPr/>
        </p:nvGrpSpPr>
        <p:grpSpPr>
          <a:xfrm>
            <a:off x="3305175" y="46038"/>
            <a:ext cx="2806700" cy="792162"/>
            <a:chOff x="1858" y="-173"/>
            <a:chExt cx="1488" cy="749"/>
          </a:xfrm>
        </p:grpSpPr>
        <p:sp>
          <p:nvSpPr>
            <p:cNvPr id="6183" name="Left Brace 30"/>
            <p:cNvSpPr/>
            <p:nvPr/>
          </p:nvSpPr>
          <p:spPr>
            <a:xfrm rot="5400000">
              <a:off x="2482" y="-288"/>
              <a:ext cx="240" cy="1488"/>
            </a:xfrm>
            <a:prstGeom prst="leftBrace">
              <a:avLst>
                <a:gd name="adj1" fmla="val 38462"/>
                <a:gd name="adj2" fmla="val 48963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indent="0" algn="ctr" eaLnBrk="1" hangingPunct="1">
                <a:spcBef>
                  <a:spcPct val="0"/>
                </a:spcBef>
                <a:buFontTx/>
                <a:buNone/>
              </a:pPr>
              <a:endParaRPr lang="en-US" altLang="en-US" sz="3600" dirty="0">
                <a:solidFill>
                  <a:srgbClr val="000000"/>
                </a:solidFill>
              </a:endParaRPr>
            </a:p>
          </p:txBody>
        </p:sp>
        <p:sp>
          <p:nvSpPr>
            <p:cNvPr id="6184" name="Text Box 29"/>
            <p:cNvSpPr txBox="1"/>
            <p:nvPr/>
          </p:nvSpPr>
          <p:spPr>
            <a:xfrm>
              <a:off x="2424" y="-173"/>
              <a:ext cx="596" cy="4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indent="0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00FF"/>
                  </a:solidFill>
                </a:rPr>
                <a:t>3cm</a:t>
              </a:r>
            </a:p>
          </p:txBody>
        </p:sp>
      </p:grpSp>
      <p:sp>
        <p:nvSpPr>
          <p:cNvPr id="2073" name="Text Box 25"/>
          <p:cNvSpPr txBox="1"/>
          <p:nvPr/>
        </p:nvSpPr>
        <p:spPr>
          <a:xfrm>
            <a:off x="333375" y="5657850"/>
            <a:ext cx="8555038" cy="120015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Muốn tính diện tích hình vuông ta lấy độ dài một cạnh nhân với chính nó.</a:t>
            </a:r>
          </a:p>
        </p:txBody>
      </p:sp>
      <p:sp>
        <p:nvSpPr>
          <p:cNvPr id="2092" name="Text Box 44"/>
          <p:cNvSpPr txBox="1"/>
          <p:nvPr/>
        </p:nvSpPr>
        <p:spPr>
          <a:xfrm>
            <a:off x="1316182" y="4121726"/>
            <a:ext cx="638001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Diện tích hình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ABCD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114" name="Rectangle 38"/>
          <p:cNvSpPr/>
          <p:nvPr/>
        </p:nvSpPr>
        <p:spPr>
          <a:xfrm>
            <a:off x="2809875" y="4762500"/>
            <a:ext cx="43449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3  x  3  =  9 ( cm</a:t>
            </a:r>
            <a:r>
              <a:rPr lang="en-US" altLang="en-US" sz="3600" b="1" baseline="30000" dirty="0">
                <a:solidFill>
                  <a:srgbClr val="0000FF"/>
                </a:solidFill>
              </a:rPr>
              <a:t>2</a:t>
            </a:r>
            <a:r>
              <a:rPr lang="en-US" altLang="en-US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3118" name="AutoShape 46"/>
          <p:cNvSpPr/>
          <p:nvPr/>
        </p:nvSpPr>
        <p:spPr>
          <a:xfrm rot="-5400000">
            <a:off x="4195763" y="4662488"/>
            <a:ext cx="160337" cy="1085850"/>
          </a:xfrm>
          <a:prstGeom prst="leftBrace">
            <a:avLst>
              <a:gd name="adj1" fmla="val 39787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0000"/>
              </a:solidFill>
            </a:endParaRPr>
          </a:p>
        </p:txBody>
      </p:sp>
      <p:sp>
        <p:nvSpPr>
          <p:cNvPr id="3119" name="AutoShape 47"/>
          <p:cNvSpPr/>
          <p:nvPr/>
        </p:nvSpPr>
        <p:spPr>
          <a:xfrm rot="-5400000">
            <a:off x="6272213" y="4481513"/>
            <a:ext cx="155575" cy="1443037"/>
          </a:xfrm>
          <a:prstGeom prst="leftBrace">
            <a:avLst>
              <a:gd name="adj1" fmla="val 39635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0000"/>
              </a:solidFill>
            </a:endParaRPr>
          </a:p>
        </p:txBody>
      </p:sp>
      <p:sp>
        <p:nvSpPr>
          <p:cNvPr id="3120" name="Text Box 48"/>
          <p:cNvSpPr txBox="1"/>
          <p:nvPr/>
        </p:nvSpPr>
        <p:spPr>
          <a:xfrm>
            <a:off x="1295400" y="5240338"/>
            <a:ext cx="27686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 cạnh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1" name="Text Box 49"/>
          <p:cNvSpPr txBox="1"/>
          <p:nvPr/>
        </p:nvSpPr>
        <p:spPr>
          <a:xfrm>
            <a:off x="3475038" y="5262563"/>
            <a:ext cx="2249487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 cạnh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2" name="Text Box 50"/>
          <p:cNvSpPr txBox="1"/>
          <p:nvPr/>
        </p:nvSpPr>
        <p:spPr>
          <a:xfrm>
            <a:off x="5761038" y="5262563"/>
            <a:ext cx="1477962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5" name="Rectangle 53"/>
          <p:cNvSpPr/>
          <p:nvPr/>
        </p:nvSpPr>
        <p:spPr>
          <a:xfrm>
            <a:off x="5462588" y="4589463"/>
            <a:ext cx="1714500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9 (cm</a:t>
            </a:r>
            <a:r>
              <a:rPr lang="en-US" altLang="en-US" sz="3600" b="1" baseline="30000" dirty="0">
                <a:solidFill>
                  <a:srgbClr val="0000FF"/>
                </a:solidFill>
              </a:rPr>
              <a:t>2</a:t>
            </a:r>
            <a:r>
              <a:rPr lang="en-US" altLang="en-US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3130" name="Text Box 34"/>
          <p:cNvSpPr txBox="1"/>
          <p:nvPr/>
        </p:nvSpPr>
        <p:spPr>
          <a:xfrm>
            <a:off x="801815" y="4108124"/>
            <a:ext cx="8266112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Hình vuông ABCD  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có diện tích là 9cm</a:t>
            </a:r>
            <a:r>
              <a:rPr lang="en-US" altLang="en-US" sz="3600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3305175" y="979488"/>
          <a:ext cx="2806701" cy="2808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096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48" marR="68548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48" marR="68548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48" marR="68548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96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48" marR="68548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48" marR="68548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48" marR="68548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096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48" marR="68548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48" marR="68548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48" marR="68548" marT="34294" marB="3429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AutoShape 46"/>
          <p:cNvSpPr/>
          <p:nvPr/>
        </p:nvSpPr>
        <p:spPr>
          <a:xfrm rot="-5400000">
            <a:off x="2214563" y="4694238"/>
            <a:ext cx="160337" cy="1085850"/>
          </a:xfrm>
          <a:prstGeom prst="leftBrace">
            <a:avLst>
              <a:gd name="adj1" fmla="val 39787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0000"/>
              </a:solidFill>
            </a:endParaRPr>
          </a:p>
        </p:txBody>
      </p:sp>
      <p:sp>
        <p:nvSpPr>
          <p:cNvPr id="6182" name="Left Brace 30"/>
          <p:cNvSpPr/>
          <p:nvPr/>
        </p:nvSpPr>
        <p:spPr>
          <a:xfrm>
            <a:off x="2909888" y="1011238"/>
            <a:ext cx="309562" cy="2722562"/>
          </a:xfrm>
          <a:prstGeom prst="leftBrace">
            <a:avLst>
              <a:gd name="adj1" fmla="val 38355"/>
              <a:gd name="adj2" fmla="val 48963"/>
            </a:avLst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5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/>
      <p:bldP spid="3116" grpId="1"/>
      <p:bldP spid="3116" grpId="2"/>
      <p:bldP spid="2077" grpId="0"/>
      <p:bldP spid="2092" grpId="0"/>
      <p:bldP spid="3114" grpId="0"/>
      <p:bldP spid="3120" grpId="0"/>
      <p:bldP spid="3120" grpId="1"/>
      <p:bldP spid="3121" grpId="0"/>
      <p:bldP spid="3121" grpId="1"/>
      <p:bldP spid="3122" grpId="0"/>
      <p:bldP spid="3122" grpId="1"/>
      <p:bldP spid="3125" grpId="0"/>
      <p:bldP spid="3125" grpId="1"/>
      <p:bldP spid="3130" grpId="0"/>
      <p:bldP spid="35" grpId="0" animBg="1"/>
      <p:bldP spid="35" grpId="1" animBg="1"/>
      <p:bldP spid="61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/>
          <p:nvPr/>
        </p:nvSpPr>
        <p:spPr>
          <a:xfrm>
            <a:off x="0" y="1554163"/>
            <a:ext cx="6629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Bài 1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Viết vào ô trống ( theo mẫu)</a:t>
            </a:r>
          </a:p>
        </p:txBody>
      </p:sp>
      <p:graphicFrame>
        <p:nvGraphicFramePr>
          <p:cNvPr id="3140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2199"/>
              </p:ext>
            </p:extLst>
          </p:nvPr>
        </p:nvGraphicFramePr>
        <p:xfrm>
          <a:off x="152401" y="2156662"/>
          <a:ext cx="8839199" cy="3489335"/>
        </p:xfrm>
        <a:graphic>
          <a:graphicData uri="http://schemas.openxmlformats.org/drawingml/2006/table">
            <a:tbl>
              <a:tblPr/>
              <a:tblGrid>
                <a:gridCol w="1947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4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35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ạnh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vuông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734" marR="91734"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Diện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tích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vuông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734" marR="917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Chu vi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vuông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734" marR="917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cm</a:t>
                      </a:r>
                    </a:p>
                  </a:txBody>
                  <a:tcPr marL="91734" marR="91734"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vi-VN" alt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3</a:t>
                      </a:r>
                      <a:r>
                        <a:rPr lang="en-US" alt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x </a:t>
                      </a:r>
                      <a:r>
                        <a:rPr lang="vi-VN" alt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3</a:t>
                      </a:r>
                      <a:r>
                        <a:rPr lang="en-US" alt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= </a:t>
                      </a:r>
                      <a:r>
                        <a:rPr lang="vi-VN" alt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9</a:t>
                      </a:r>
                      <a:r>
                        <a:rPr lang="en-US" alt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(cm</a:t>
                      </a:r>
                      <a:r>
                        <a:rPr lang="en-US" altLang="en-US" sz="32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  <a:r>
                        <a:rPr lang="en-US" alt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)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1734" marR="917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vi-VN" alt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3</a:t>
                      </a:r>
                      <a:r>
                        <a:rPr lang="en-US" alt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x 4 = </a:t>
                      </a:r>
                      <a:r>
                        <a:rPr lang="vi-VN" alt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12</a:t>
                      </a:r>
                      <a:r>
                        <a:rPr lang="en-US" altLang="en-US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(cm)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1734" marR="917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cm</a:t>
                      </a:r>
                    </a:p>
                  </a:txBody>
                  <a:tcPr marL="91734" marR="91734"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734" marR="917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734" marR="917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cm</a:t>
                      </a:r>
                    </a:p>
                  </a:txBody>
                  <a:tcPr marL="91734" marR="91734"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734" marR="917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734" marR="917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21" name="Text Box 43"/>
          <p:cNvSpPr txBox="1"/>
          <p:nvPr/>
        </p:nvSpPr>
        <p:spPr>
          <a:xfrm>
            <a:off x="3641725" y="5373688"/>
            <a:ext cx="3098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vi-VN" altLang="en-US" sz="3600" dirty="0">
              <a:solidFill>
                <a:srgbClr val="000000"/>
              </a:solidFill>
            </a:endParaRPr>
          </a:p>
        </p:txBody>
      </p:sp>
      <p:sp>
        <p:nvSpPr>
          <p:cNvPr id="3123" name="Rectangle 51"/>
          <p:cNvSpPr/>
          <p:nvPr/>
        </p:nvSpPr>
        <p:spPr>
          <a:xfrm>
            <a:off x="2209800" y="4079875"/>
            <a:ext cx="3345788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(cm</a:t>
            </a:r>
            <a:r>
              <a:rPr lang="en-US" alt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17838" y="595313"/>
            <a:ext cx="3478213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42057" y="946468"/>
            <a:ext cx="5084763" cy="598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51"/>
          <p:cNvSpPr/>
          <p:nvPr/>
        </p:nvSpPr>
        <p:spPr>
          <a:xfrm>
            <a:off x="2057400" y="4833077"/>
            <a:ext cx="4038285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(cm</a:t>
            </a:r>
            <a:r>
              <a:rPr lang="en-US" alt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45"/>
          <p:cNvSpPr/>
          <p:nvPr/>
        </p:nvSpPr>
        <p:spPr>
          <a:xfrm>
            <a:off x="5915117" y="4020157"/>
            <a:ext cx="3076483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 = </a:t>
            </a:r>
            <a:r>
              <a:rPr lang="vi-VN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(cm)</a:t>
            </a:r>
            <a:endParaRPr lang="en-US" alt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5"/>
          <p:cNvSpPr/>
          <p:nvPr/>
        </p:nvSpPr>
        <p:spPr>
          <a:xfrm>
            <a:off x="5950556" y="4865344"/>
            <a:ext cx="3191899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 = </a:t>
            </a:r>
            <a:r>
              <a:rPr lang="vi-VN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(cm)</a:t>
            </a:r>
            <a:endParaRPr lang="en-US" alt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1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21" grpId="0"/>
      <p:bldP spid="3123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/>
          <p:nvPr/>
        </p:nvSpPr>
        <p:spPr>
          <a:xfrm>
            <a:off x="-635" y="265430"/>
            <a:ext cx="914463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Bài 2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tờ giấy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vuông có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80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mm. Hỏi diện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tờ giấy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là bao nhiêu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3" name="Line 7"/>
          <p:cNvSpPr/>
          <p:nvPr/>
        </p:nvSpPr>
        <p:spPr>
          <a:xfrm>
            <a:off x="5791200" y="762000"/>
            <a:ext cx="2209800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4" name="Line 8"/>
          <p:cNvSpPr/>
          <p:nvPr/>
        </p:nvSpPr>
        <p:spPr>
          <a:xfrm flipV="1">
            <a:off x="83820" y="1249681"/>
            <a:ext cx="3853815" cy="889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5" name="Line 9"/>
          <p:cNvSpPr/>
          <p:nvPr/>
        </p:nvSpPr>
        <p:spPr>
          <a:xfrm>
            <a:off x="5541818" y="1295399"/>
            <a:ext cx="3449782" cy="1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6" name="Line 10"/>
          <p:cNvSpPr/>
          <p:nvPr/>
        </p:nvSpPr>
        <p:spPr>
          <a:xfrm>
            <a:off x="3276600" y="762000"/>
            <a:ext cx="1828800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7" name="Rectangle 11"/>
          <p:cNvSpPr/>
          <p:nvPr/>
        </p:nvSpPr>
        <p:spPr>
          <a:xfrm>
            <a:off x="5541818" y="731997"/>
            <a:ext cx="38588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xăng-ti-mét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vuông.</a:t>
            </a:r>
          </a:p>
        </p:txBody>
      </p:sp>
      <p:sp>
        <p:nvSpPr>
          <p:cNvPr id="4108" name="Text Box 12"/>
          <p:cNvSpPr txBox="1"/>
          <p:nvPr/>
        </p:nvSpPr>
        <p:spPr>
          <a:xfrm>
            <a:off x="3636818" y="1673543"/>
            <a:ext cx="1905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4109" name="Text Box 13"/>
          <p:cNvSpPr txBox="1"/>
          <p:nvPr/>
        </p:nvSpPr>
        <p:spPr>
          <a:xfrm>
            <a:off x="2743200" y="2286000"/>
            <a:ext cx="39020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Cạnh dài :  </a:t>
            </a:r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0 mm</a:t>
            </a:r>
          </a:p>
        </p:txBody>
      </p:sp>
      <p:sp>
        <p:nvSpPr>
          <p:cNvPr id="4111" name="Text Box 15"/>
          <p:cNvSpPr txBox="1"/>
          <p:nvPr/>
        </p:nvSpPr>
        <p:spPr>
          <a:xfrm>
            <a:off x="3657600" y="3429000"/>
            <a:ext cx="1828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Bài giải</a:t>
            </a:r>
          </a:p>
        </p:txBody>
      </p:sp>
      <p:sp>
        <p:nvSpPr>
          <p:cNvPr id="4112" name="Text Box 16"/>
          <p:cNvSpPr txBox="1"/>
          <p:nvPr/>
        </p:nvSpPr>
        <p:spPr>
          <a:xfrm>
            <a:off x="209550" y="4572000"/>
            <a:ext cx="8935085" cy="156845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Diện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tờ giấy hình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là: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x  </a:t>
            </a:r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= </a:t>
            </a:r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64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(cm</a:t>
            </a:r>
            <a:r>
              <a:rPr lang="en-US" altLang="en-US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Đáp số :  </a:t>
            </a:r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64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cm</a:t>
            </a:r>
            <a:r>
              <a:rPr lang="en-US" altLang="en-US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9" name="Rectangle 19"/>
          <p:cNvSpPr/>
          <p:nvPr/>
        </p:nvSpPr>
        <p:spPr>
          <a:xfrm>
            <a:off x="2743200" y="2743200"/>
            <a:ext cx="3810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Diện tích : ?  cm</a:t>
            </a:r>
            <a:r>
              <a:rPr lang="en-US" altLang="en-US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140" name="Rectangle 20"/>
          <p:cNvSpPr/>
          <p:nvPr/>
        </p:nvSpPr>
        <p:spPr>
          <a:xfrm>
            <a:off x="2590800" y="4038600"/>
            <a:ext cx="382348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Đổi : </a:t>
            </a:r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0 mm  =      cm</a:t>
            </a:r>
          </a:p>
        </p:txBody>
      </p:sp>
      <p:sp>
        <p:nvSpPr>
          <p:cNvPr id="5141" name="Text Box 21"/>
          <p:cNvSpPr txBox="1"/>
          <p:nvPr/>
        </p:nvSpPr>
        <p:spPr>
          <a:xfrm>
            <a:off x="5334000" y="4038600"/>
            <a:ext cx="457200" cy="5835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vi-VN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89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2" dur="250" autoRev="1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08" grpId="0"/>
      <p:bldP spid="4109" grpId="0"/>
      <p:bldP spid="4111" grpId="0"/>
      <p:bldP spid="4112" grpId="0"/>
      <p:bldP spid="5139" grpId="0"/>
      <p:bldP spid="5140" grpId="0"/>
      <p:bldP spid="514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/>
          <p:nvPr/>
        </p:nvSpPr>
        <p:spPr>
          <a:xfrm>
            <a:off x="365125" y="-39687"/>
            <a:ext cx="83978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Bài 3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Một hình vuông có chu vi 20 cm. 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	       Tính diện tích hình vuông đó.</a:t>
            </a:r>
          </a:p>
        </p:txBody>
      </p:sp>
      <p:sp>
        <p:nvSpPr>
          <p:cNvPr id="10243" name="Line 4"/>
          <p:cNvSpPr/>
          <p:nvPr/>
        </p:nvSpPr>
        <p:spPr>
          <a:xfrm>
            <a:off x="2133600" y="990600"/>
            <a:ext cx="50292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4" name="Line 6"/>
          <p:cNvSpPr/>
          <p:nvPr/>
        </p:nvSpPr>
        <p:spPr>
          <a:xfrm>
            <a:off x="5638800" y="457200"/>
            <a:ext cx="1905000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5" name="Text Box 8"/>
          <p:cNvSpPr txBox="1"/>
          <p:nvPr/>
        </p:nvSpPr>
        <p:spPr>
          <a:xfrm>
            <a:off x="3581400" y="1066800"/>
            <a:ext cx="1905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10246" name="Text Box 9"/>
          <p:cNvSpPr txBox="1"/>
          <p:nvPr/>
        </p:nvSpPr>
        <p:spPr>
          <a:xfrm>
            <a:off x="2743200" y="1600200"/>
            <a:ext cx="39020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Chu vi:       20cm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Diện tích: …  cm</a:t>
            </a:r>
            <a:r>
              <a:rPr lang="en-US" altLang="en-US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9" name="Line 6"/>
          <p:cNvSpPr/>
          <p:nvPr/>
        </p:nvSpPr>
        <p:spPr>
          <a:xfrm>
            <a:off x="3048000" y="457200"/>
            <a:ext cx="1905000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4" name="Rectangle 10"/>
          <p:cNvSpPr/>
          <p:nvPr/>
        </p:nvSpPr>
        <p:spPr>
          <a:xfrm>
            <a:off x="4191000" y="2590800"/>
            <a:ext cx="4648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số đo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</a:rPr>
              <a:t>cạnh</a:t>
            </a:r>
            <a:r>
              <a:rPr lang="en-US" altLang="en-US" sz="2800" b="1" dirty="0">
                <a:solidFill>
                  <a:srgbClr val="000000"/>
                </a:solidFill>
              </a:rPr>
              <a:t>  x  </a:t>
            </a:r>
            <a:r>
              <a:rPr lang="en-US" altLang="en-US" sz="2800" dirty="0">
                <a:solidFill>
                  <a:srgbClr val="000000"/>
                </a:solidFill>
              </a:rPr>
              <a:t>số đo</a:t>
            </a:r>
            <a:r>
              <a:rPr lang="en-US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</a:rPr>
              <a:t>cạnh</a:t>
            </a:r>
          </a:p>
        </p:txBody>
      </p:sp>
      <p:sp>
        <p:nvSpPr>
          <p:cNvPr id="6155" name="Text Box 11"/>
          <p:cNvSpPr txBox="1"/>
          <p:nvPr/>
        </p:nvSpPr>
        <p:spPr>
          <a:xfrm>
            <a:off x="4800600" y="2605088"/>
            <a:ext cx="1295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? cm</a:t>
            </a:r>
            <a:r>
              <a:rPr lang="en-US" altLang="en-US" sz="2800" b="1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156" name="Text Box 12"/>
          <p:cNvSpPr txBox="1"/>
          <p:nvPr/>
        </p:nvSpPr>
        <p:spPr>
          <a:xfrm>
            <a:off x="152400" y="2600325"/>
            <a:ext cx="4419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Diện tích hình vuông  =</a:t>
            </a:r>
          </a:p>
        </p:txBody>
      </p:sp>
      <p:sp>
        <p:nvSpPr>
          <p:cNvPr id="6161" name="Text Box 17"/>
          <p:cNvSpPr txBox="1"/>
          <p:nvPr/>
        </p:nvSpPr>
        <p:spPr>
          <a:xfrm>
            <a:off x="1752600" y="3208338"/>
            <a:ext cx="26066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số đo cạnh</a:t>
            </a:r>
            <a:r>
              <a:rPr lang="en-US" altLang="en-US" sz="2800" b="1" dirty="0">
                <a:solidFill>
                  <a:srgbClr val="000000"/>
                </a:solidFill>
              </a:rPr>
              <a:t>  =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5" name="Text Box 17"/>
          <p:cNvSpPr txBox="1"/>
          <p:nvPr/>
        </p:nvSpPr>
        <p:spPr>
          <a:xfrm>
            <a:off x="4356100" y="3208338"/>
            <a:ext cx="2362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Chu vi : 4 </a:t>
            </a:r>
          </a:p>
        </p:txBody>
      </p:sp>
      <p:sp>
        <p:nvSpPr>
          <p:cNvPr id="2" name="Text Box 10"/>
          <p:cNvSpPr txBox="1"/>
          <p:nvPr/>
        </p:nvSpPr>
        <p:spPr>
          <a:xfrm>
            <a:off x="3657600" y="3733800"/>
            <a:ext cx="1981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Bài giải</a:t>
            </a:r>
          </a:p>
        </p:txBody>
      </p:sp>
      <p:sp>
        <p:nvSpPr>
          <p:cNvPr id="3" name="Text Box 11"/>
          <p:cNvSpPr txBox="1"/>
          <p:nvPr/>
        </p:nvSpPr>
        <p:spPr>
          <a:xfrm>
            <a:off x="1295400" y="4419600"/>
            <a:ext cx="6934200" cy="2554288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Số đo cạnh hình vuông là: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20  :  4  =  5 (cm)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Diện tích  của hình vuông là:</a:t>
            </a:r>
          </a:p>
          <a:p>
            <a:pPr algn="ctr" eaLnBrk="1" hangingPunct="1">
              <a:spcBef>
                <a:spcPct val="0"/>
              </a:spcBef>
              <a:buFontTx/>
              <a:buAutoNum type="arabicPlain" startAt="5"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x  5  =  25 (cm</a:t>
            </a:r>
            <a:r>
              <a:rPr lang="en-US" altLang="en-US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Đáp số :  25 cm</a:t>
            </a:r>
            <a:r>
              <a:rPr lang="en-US" altLang="en-US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5-Point Star 3">
            <a:hlinkClick r:id="" action="ppaction://noaction"/>
          </p:cNvPr>
          <p:cNvSpPr/>
          <p:nvPr/>
        </p:nvSpPr>
        <p:spPr>
          <a:xfrm>
            <a:off x="8458200" y="6629400"/>
            <a:ext cx="4572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8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6154" grpId="0"/>
      <p:bldP spid="6155" grpId="0"/>
      <p:bldP spid="6155" grpId="1"/>
      <p:bldP spid="6156" grpId="0"/>
      <p:bldP spid="6161" grpId="0"/>
      <p:bldP spid="15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 descr="flora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030436">
            <a:off x="8070850" y="5986463"/>
            <a:ext cx="1187450" cy="78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4" descr="flora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38862">
            <a:off x="8134350" y="125413"/>
            <a:ext cx="1187450" cy="77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5" descr="flora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3033459">
            <a:off x="-46037" y="92075"/>
            <a:ext cx="1187450" cy="78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6" descr="flora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7746226">
            <a:off x="-96837" y="6010275"/>
            <a:ext cx="1187450" cy="747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76600"/>
            <a:ext cx="4308475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Picture 8" descr="z13438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457200"/>
            <a:ext cx="947738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7391400" y="21336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6394" name="Picture 10" descr="z13438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609600"/>
            <a:ext cx="947738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5" name="AutoShape 11"/>
          <p:cNvSpPr>
            <a:spLocks noChangeArrowheads="1"/>
          </p:cNvSpPr>
          <p:nvPr/>
        </p:nvSpPr>
        <p:spPr bwMode="auto">
          <a:xfrm>
            <a:off x="7543800" y="11430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>
            <a:off x="6172200" y="8382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auto">
          <a:xfrm>
            <a:off x="6477000" y="35052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6398" name="Picture 14" descr="z13438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00" y="3124200"/>
            <a:ext cx="947738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9" name="Picture 15" descr="z13438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533400"/>
            <a:ext cx="947738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40" name="AutoShape 16"/>
          <p:cNvSpPr>
            <a:spLocks noChangeArrowheads="1"/>
          </p:cNvSpPr>
          <p:nvPr/>
        </p:nvSpPr>
        <p:spPr bwMode="auto">
          <a:xfrm>
            <a:off x="3733800" y="9144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5071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</a:t>
            </a:r>
          </a:p>
        </p:txBody>
      </p:sp>
      <p:pic>
        <p:nvPicPr>
          <p:cNvPr id="16401" name="Picture 17" descr="z13438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533400"/>
            <a:ext cx="947738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42" name="AutoShape 18"/>
          <p:cNvSpPr>
            <a:spLocks noChangeArrowheads="1"/>
          </p:cNvSpPr>
          <p:nvPr/>
        </p:nvSpPr>
        <p:spPr bwMode="auto">
          <a:xfrm>
            <a:off x="1905000" y="7620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6403" name="Picture 19" descr="z13438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" y="0"/>
            <a:ext cx="947738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44" name="AutoShape 20"/>
          <p:cNvSpPr>
            <a:spLocks noChangeArrowheads="1"/>
          </p:cNvSpPr>
          <p:nvPr/>
        </p:nvSpPr>
        <p:spPr bwMode="auto">
          <a:xfrm>
            <a:off x="533400" y="15240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45" name="AutoShape 21"/>
          <p:cNvSpPr>
            <a:spLocks noChangeArrowheads="1"/>
          </p:cNvSpPr>
          <p:nvPr/>
        </p:nvSpPr>
        <p:spPr bwMode="auto">
          <a:xfrm>
            <a:off x="1295400" y="28194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46" name="AutoShape 22"/>
          <p:cNvSpPr>
            <a:spLocks noChangeArrowheads="1"/>
          </p:cNvSpPr>
          <p:nvPr/>
        </p:nvSpPr>
        <p:spPr bwMode="auto">
          <a:xfrm>
            <a:off x="1143000" y="2667000"/>
            <a:ext cx="533400" cy="292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6407" name="Picture 23" descr="z13438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3200400"/>
            <a:ext cx="947738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48" name="Picture 24" descr="kt"/>
          <p:cNvPicPr>
            <a:picLocks noChangeAspect="1"/>
          </p:cNvPicPr>
          <p:nvPr/>
        </p:nvPicPr>
        <p:blipFill>
          <a:blip r:embed="rId8">
            <a:lum contrast="36000"/>
          </a:blip>
          <a:stretch>
            <a:fillRect/>
          </a:stretch>
        </p:blipFill>
        <p:spPr>
          <a:xfrm>
            <a:off x="1447800" y="2438400"/>
            <a:ext cx="6477000" cy="866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  <p:sndAc>
      <p:stSnd>
        <p:snd r:embed="rId3" name="ChauM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 animBg="1"/>
      <p:bldP spid="52233" grpId="1" animBg="1"/>
      <p:bldP spid="52235" grpId="0" animBg="1"/>
      <p:bldP spid="52235" grpId="1" animBg="1"/>
      <p:bldP spid="52236" grpId="0" animBg="1"/>
      <p:bldP spid="52236" grpId="1" animBg="1"/>
      <p:bldP spid="52237" grpId="0" animBg="1"/>
      <p:bldP spid="52237" grpId="1" animBg="1"/>
      <p:bldP spid="52240" grpId="0" animBg="1"/>
      <p:bldP spid="52240" grpId="1" animBg="1"/>
      <p:bldP spid="52242" grpId="0" animBg="1"/>
      <p:bldP spid="52242" grpId="1" animBg="1"/>
      <p:bldP spid="52244" grpId="0" animBg="1"/>
      <p:bldP spid="52244" grpId="1" animBg="1"/>
      <p:bldP spid="52245" grpId="0" animBg="1"/>
      <p:bldP spid="52245" grpId="1" animBg="1"/>
      <p:bldP spid="52246" grpId="0" animBg="1"/>
      <p:bldP spid="5224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/>
          <p:nvPr/>
        </p:nvSpPr>
        <p:spPr>
          <a:xfrm>
            <a:off x="38100" y="3856038"/>
            <a:ext cx="8686800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3200" dirty="0">
                <a:solidFill>
                  <a:srgbClr val="00B050"/>
                </a:solidFill>
                <a:latin typeface="Times New Roman" panose="02020603050405020304" pitchFamily="18" charset="0"/>
              </a:rPr>
              <a:t>- Hình chữ nhật ABCD có chiều dài 4 cm, chiều rộng 3 cm. Tính diện tích hình chữ nhật ABCD.</a:t>
            </a:r>
          </a:p>
        </p:txBody>
      </p:sp>
      <p:sp>
        <p:nvSpPr>
          <p:cNvPr id="35849" name="Text Box 9"/>
          <p:cNvSpPr txBox="1"/>
          <p:nvPr/>
        </p:nvSpPr>
        <p:spPr>
          <a:xfrm>
            <a:off x="4914900" y="2452688"/>
            <a:ext cx="1143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3 cm</a:t>
            </a:r>
          </a:p>
        </p:txBody>
      </p:sp>
      <p:sp>
        <p:nvSpPr>
          <p:cNvPr id="35851" name="Text Box 11"/>
          <p:cNvSpPr txBox="1"/>
          <p:nvPr/>
        </p:nvSpPr>
        <p:spPr>
          <a:xfrm>
            <a:off x="-76200" y="4810125"/>
            <a:ext cx="8915400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3200" dirty="0">
                <a:solidFill>
                  <a:srgbClr val="00B050"/>
                </a:solidFill>
                <a:latin typeface="Times New Roman" panose="02020603050405020304" pitchFamily="18" charset="0"/>
              </a:rPr>
              <a:t>- Chia hình chữ nhật thành các ô vuông có cạnh là 1cm</a:t>
            </a:r>
          </a:p>
        </p:txBody>
      </p:sp>
      <p:grpSp>
        <p:nvGrpSpPr>
          <p:cNvPr id="5125" name="Group 2"/>
          <p:cNvGrpSpPr/>
          <p:nvPr/>
        </p:nvGrpSpPr>
        <p:grpSpPr>
          <a:xfrm>
            <a:off x="2830513" y="1447800"/>
            <a:ext cx="2590800" cy="2438400"/>
            <a:chOff x="2830773" y="1219200"/>
            <a:chExt cx="2590800" cy="2438400"/>
          </a:xfrm>
        </p:grpSpPr>
        <p:sp>
          <p:nvSpPr>
            <p:cNvPr id="5132" name="Rectangle 4"/>
            <p:cNvSpPr/>
            <p:nvPr/>
          </p:nvSpPr>
          <p:spPr>
            <a:xfrm>
              <a:off x="3059373" y="1676400"/>
              <a:ext cx="1828800" cy="16002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5133" name="Text Box 5"/>
            <p:cNvSpPr txBox="1"/>
            <p:nvPr/>
          </p:nvSpPr>
          <p:spPr>
            <a:xfrm>
              <a:off x="4811973" y="1219200"/>
              <a:ext cx="609600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dirty="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134" name="Text Box 6"/>
            <p:cNvSpPr txBox="1"/>
            <p:nvPr/>
          </p:nvSpPr>
          <p:spPr>
            <a:xfrm>
              <a:off x="4811973" y="3062288"/>
              <a:ext cx="609600" cy="5191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dirty="0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5135" name="Text Box 7"/>
            <p:cNvSpPr txBox="1"/>
            <p:nvPr/>
          </p:nvSpPr>
          <p:spPr>
            <a:xfrm>
              <a:off x="2906973" y="3200400"/>
              <a:ext cx="609600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dirty="0">
                  <a:latin typeface=".VnTime" panose="020B7200000000000000" pitchFamily="34" charset="0"/>
                </a:rPr>
                <a:t>D</a:t>
              </a:r>
            </a:p>
          </p:txBody>
        </p:sp>
        <p:sp>
          <p:nvSpPr>
            <p:cNvPr id="5136" name="Text Box 8"/>
            <p:cNvSpPr txBox="1"/>
            <p:nvPr/>
          </p:nvSpPr>
          <p:spPr>
            <a:xfrm>
              <a:off x="3440373" y="1219200"/>
              <a:ext cx="1143000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dirty="0">
                  <a:latin typeface="Times New Roman" panose="02020603050405020304" pitchFamily="18" charset="0"/>
                </a:rPr>
                <a:t>4 cm</a:t>
              </a:r>
            </a:p>
          </p:txBody>
        </p:sp>
        <p:sp>
          <p:nvSpPr>
            <p:cNvPr id="5137" name="Text Box 10"/>
            <p:cNvSpPr txBox="1"/>
            <p:nvPr/>
          </p:nvSpPr>
          <p:spPr>
            <a:xfrm>
              <a:off x="2830773" y="1219200"/>
              <a:ext cx="609600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dirty="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138" name="Line 12"/>
            <p:cNvSpPr/>
            <p:nvPr/>
          </p:nvSpPr>
          <p:spPr>
            <a:xfrm>
              <a:off x="3973773" y="1676400"/>
              <a:ext cx="0" cy="16002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9" name="Line 13"/>
            <p:cNvSpPr/>
            <p:nvPr/>
          </p:nvSpPr>
          <p:spPr>
            <a:xfrm>
              <a:off x="3516573" y="1676400"/>
              <a:ext cx="0" cy="16002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0" name="Line 14"/>
            <p:cNvSpPr/>
            <p:nvPr/>
          </p:nvSpPr>
          <p:spPr>
            <a:xfrm>
              <a:off x="4430973" y="1676400"/>
              <a:ext cx="0" cy="16002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1" name="Line 15"/>
            <p:cNvSpPr/>
            <p:nvPr/>
          </p:nvSpPr>
          <p:spPr>
            <a:xfrm>
              <a:off x="3059373" y="2209800"/>
              <a:ext cx="18288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42" name="Line 16"/>
            <p:cNvSpPr/>
            <p:nvPr/>
          </p:nvSpPr>
          <p:spPr>
            <a:xfrm>
              <a:off x="3059373" y="2743200"/>
              <a:ext cx="18288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5126" name="Text Box 20"/>
          <p:cNvSpPr txBox="1"/>
          <p:nvPr/>
        </p:nvSpPr>
        <p:spPr>
          <a:xfrm>
            <a:off x="371872" y="-69996"/>
            <a:ext cx="8422481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kern="0" dirty="0" err="1">
                <a:solidFill>
                  <a:srgbClr val="00B050"/>
                </a:solidFill>
                <a:latin typeface="Arial"/>
              </a:rPr>
              <a:t>Thứ</a:t>
            </a:r>
            <a:r>
              <a:rPr lang="en-US" altLang="en-US" b="1" kern="0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altLang="en-US" b="1" kern="0" dirty="0" err="1">
                <a:solidFill>
                  <a:srgbClr val="00B050"/>
                </a:solidFill>
                <a:latin typeface="Arial"/>
              </a:rPr>
              <a:t>sáu</a:t>
            </a:r>
            <a:r>
              <a:rPr lang="en-US" altLang="en-US" b="1" kern="0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altLang="en-US" b="1" kern="0" dirty="0" err="1">
                <a:solidFill>
                  <a:srgbClr val="00B050"/>
                </a:solidFill>
                <a:latin typeface="Arial"/>
              </a:rPr>
              <a:t>ngày</a:t>
            </a:r>
            <a:r>
              <a:rPr lang="en-US" altLang="en-US" b="1" kern="0" dirty="0">
                <a:solidFill>
                  <a:srgbClr val="00B050"/>
                </a:solidFill>
                <a:latin typeface="Arial"/>
              </a:rPr>
              <a:t> 4 </a:t>
            </a:r>
            <a:r>
              <a:rPr lang="en-US" altLang="en-US" b="1" kern="0" dirty="0" err="1">
                <a:solidFill>
                  <a:srgbClr val="00B050"/>
                </a:solidFill>
                <a:latin typeface="Arial"/>
              </a:rPr>
              <a:t>tháng</a:t>
            </a:r>
            <a:r>
              <a:rPr lang="en-US" altLang="en-US" b="1" kern="0">
                <a:solidFill>
                  <a:srgbClr val="00B050"/>
                </a:solidFill>
                <a:latin typeface="Arial"/>
              </a:rPr>
              <a:t> 3 </a:t>
            </a:r>
            <a:r>
              <a:rPr lang="en-US" altLang="en-US" b="1" kern="0" dirty="0" err="1">
                <a:solidFill>
                  <a:srgbClr val="00B050"/>
                </a:solidFill>
                <a:latin typeface="Arial"/>
              </a:rPr>
              <a:t>năm</a:t>
            </a:r>
            <a:r>
              <a:rPr lang="en-US" altLang="en-US" b="1" kern="0" dirty="0">
                <a:solidFill>
                  <a:srgbClr val="00B050"/>
                </a:solidFill>
                <a:latin typeface="Arial"/>
              </a:rPr>
              <a:t> 20</a:t>
            </a:r>
            <a:r>
              <a:rPr lang="vi-VN" altLang="en-US" b="1" kern="0" dirty="0">
                <a:solidFill>
                  <a:srgbClr val="00B050"/>
                </a:solidFill>
                <a:latin typeface="Arial"/>
              </a:rPr>
              <a:t>22</a:t>
            </a:r>
            <a:br>
              <a:rPr lang="en-US" altLang="en-US" b="1" kern="0" dirty="0">
                <a:solidFill>
                  <a:srgbClr val="00B050"/>
                </a:solidFill>
                <a:latin typeface="Arial"/>
              </a:rPr>
            </a:br>
            <a:r>
              <a:rPr lang="vi-VN" altLang="en-US" sz="3200" b="1" u="sng" kern="0" dirty="0">
                <a:solidFill>
                  <a:srgbClr val="00B050"/>
                </a:solidFill>
                <a:latin typeface="Arial"/>
              </a:rPr>
              <a:t>Toán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kern="0" dirty="0">
                <a:solidFill>
                  <a:srgbClr val="FF0000"/>
                </a:solidFill>
                <a:latin typeface="Arial"/>
              </a:rPr>
              <a:t>Diện tích hình chữ nhật</a:t>
            </a:r>
            <a:endParaRPr lang="en-US" sz="2000" kern="0" dirty="0">
              <a:solidFill>
                <a:srgbClr val="FF0000"/>
              </a:solidFill>
            </a:endParaRPr>
          </a:p>
        </p:txBody>
      </p:sp>
      <p:sp>
        <p:nvSpPr>
          <p:cNvPr id="35861" name="Text Box 21"/>
          <p:cNvSpPr txBox="1"/>
          <p:nvPr/>
        </p:nvSpPr>
        <p:spPr>
          <a:xfrm>
            <a:off x="506413" y="5784057"/>
            <a:ext cx="51054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solidFill>
                  <a:srgbClr val="00B050"/>
                </a:solidFill>
                <a:latin typeface="Times New Roman" panose="02020603050405020304" pitchFamily="18" charset="0"/>
              </a:rPr>
              <a:t>* Mỗi hàng có mấy ô vuông</a:t>
            </a:r>
            <a:r>
              <a:rPr sz="2800" dirty="0"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35864" name="Text Box 24"/>
          <p:cNvSpPr txBox="1"/>
          <p:nvPr/>
        </p:nvSpPr>
        <p:spPr>
          <a:xfrm>
            <a:off x="5421313" y="5848265"/>
            <a:ext cx="10668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 ô</a:t>
            </a:r>
          </a:p>
        </p:txBody>
      </p:sp>
      <p:sp>
        <p:nvSpPr>
          <p:cNvPr id="35865" name="Text Box 25"/>
          <p:cNvSpPr txBox="1"/>
          <p:nvPr/>
        </p:nvSpPr>
        <p:spPr>
          <a:xfrm>
            <a:off x="468313" y="6245289"/>
            <a:ext cx="2971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* Có mấy hàng?</a:t>
            </a:r>
          </a:p>
        </p:txBody>
      </p:sp>
      <p:sp>
        <p:nvSpPr>
          <p:cNvPr id="35867" name="Text Box 27"/>
          <p:cNvSpPr txBox="1"/>
          <p:nvPr/>
        </p:nvSpPr>
        <p:spPr>
          <a:xfrm>
            <a:off x="2933700" y="6269102"/>
            <a:ext cx="2286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 hàng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9" grpId="0"/>
      <p:bldP spid="35851" grpId="0"/>
      <p:bldP spid="35861" grpId="0"/>
      <p:bldP spid="35864" grpId="0"/>
      <p:bldP spid="35865" grpId="0"/>
      <p:bldP spid="358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/>
          <p:nvPr/>
        </p:nvSpPr>
        <p:spPr>
          <a:xfrm>
            <a:off x="3200400" y="1219200"/>
            <a:ext cx="57150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3200" dirty="0">
                <a:solidFill>
                  <a:srgbClr val="00B050"/>
                </a:solidFill>
                <a:latin typeface="Times New Roman" panose="02020603050405020304" pitchFamily="18" charset="0"/>
              </a:rPr>
              <a:t>Hình chữ nhật ABCD có chiều dài 4 cm, chiều rộng 3 cm. Tính diện tích hình chữ nhật ABCD</a:t>
            </a:r>
            <a:r>
              <a:rPr sz="3200" dirty="0">
                <a:solidFill>
                  <a:srgbClr val="92D05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147" name="Rectangle 4"/>
          <p:cNvSpPr/>
          <p:nvPr/>
        </p:nvSpPr>
        <p:spPr>
          <a:xfrm>
            <a:off x="228600" y="1219200"/>
            <a:ext cx="1828800" cy="1600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6148" name="Text Box 5"/>
          <p:cNvSpPr txBox="1"/>
          <p:nvPr/>
        </p:nvSpPr>
        <p:spPr>
          <a:xfrm>
            <a:off x="1981200" y="762000"/>
            <a:ext cx="60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149" name="Text Box 6"/>
          <p:cNvSpPr txBox="1"/>
          <p:nvPr/>
        </p:nvSpPr>
        <p:spPr>
          <a:xfrm>
            <a:off x="1981200" y="2605088"/>
            <a:ext cx="609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6150" name="Text Box 7"/>
          <p:cNvSpPr txBox="1"/>
          <p:nvPr/>
        </p:nvSpPr>
        <p:spPr>
          <a:xfrm>
            <a:off x="76200" y="2743200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6151" name="Text Box 8"/>
          <p:cNvSpPr txBox="1"/>
          <p:nvPr/>
        </p:nvSpPr>
        <p:spPr>
          <a:xfrm>
            <a:off x="609600" y="762000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4 cm</a:t>
            </a:r>
          </a:p>
        </p:txBody>
      </p:sp>
      <p:sp>
        <p:nvSpPr>
          <p:cNvPr id="6152" name="Text Box 9"/>
          <p:cNvSpPr txBox="1"/>
          <p:nvPr/>
        </p:nvSpPr>
        <p:spPr>
          <a:xfrm>
            <a:off x="2133600" y="1752600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3 cm</a:t>
            </a:r>
          </a:p>
        </p:txBody>
      </p:sp>
      <p:sp>
        <p:nvSpPr>
          <p:cNvPr id="6153" name="Text Box 10"/>
          <p:cNvSpPr txBox="1"/>
          <p:nvPr/>
        </p:nvSpPr>
        <p:spPr>
          <a:xfrm>
            <a:off x="0" y="762000"/>
            <a:ext cx="60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154" name="Line 12"/>
          <p:cNvSpPr/>
          <p:nvPr/>
        </p:nvSpPr>
        <p:spPr>
          <a:xfrm>
            <a:off x="1143000" y="1219200"/>
            <a:ext cx="0" cy="1600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5" name="Line 13"/>
          <p:cNvSpPr/>
          <p:nvPr/>
        </p:nvSpPr>
        <p:spPr>
          <a:xfrm>
            <a:off x="685800" y="1219200"/>
            <a:ext cx="0" cy="1600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6" name="Line 14"/>
          <p:cNvSpPr/>
          <p:nvPr/>
        </p:nvSpPr>
        <p:spPr>
          <a:xfrm>
            <a:off x="1600200" y="1219200"/>
            <a:ext cx="0" cy="1600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7" name="Line 15"/>
          <p:cNvSpPr/>
          <p:nvPr/>
        </p:nvSpPr>
        <p:spPr>
          <a:xfrm>
            <a:off x="228600" y="1752600"/>
            <a:ext cx="1828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8" name="Line 16"/>
          <p:cNvSpPr/>
          <p:nvPr/>
        </p:nvSpPr>
        <p:spPr>
          <a:xfrm>
            <a:off x="228600" y="2286000"/>
            <a:ext cx="1828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9" name="Text Box 17"/>
          <p:cNvSpPr txBox="1"/>
          <p:nvPr/>
        </p:nvSpPr>
        <p:spPr>
          <a:xfrm>
            <a:off x="4800600" y="0"/>
            <a:ext cx="2286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Toán</a:t>
            </a:r>
            <a:r>
              <a:rPr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60" name="Text Box 18"/>
          <p:cNvSpPr txBox="1"/>
          <p:nvPr/>
        </p:nvSpPr>
        <p:spPr>
          <a:xfrm>
            <a:off x="685800" y="3505200"/>
            <a:ext cx="5943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solidFill>
                  <a:srgbClr val="00B050"/>
                </a:solidFill>
                <a:latin typeface="Times New Roman" panose="02020603050405020304" pitchFamily="18" charset="0"/>
              </a:rPr>
              <a:t>* Mỗi hàng có mấy ô vuông </a:t>
            </a:r>
          </a:p>
        </p:txBody>
      </p:sp>
      <p:sp>
        <p:nvSpPr>
          <p:cNvPr id="6161" name="Text Box 20"/>
          <p:cNvSpPr txBox="1"/>
          <p:nvPr/>
        </p:nvSpPr>
        <p:spPr>
          <a:xfrm>
            <a:off x="5453743" y="3505200"/>
            <a:ext cx="1066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4 ô</a:t>
            </a:r>
          </a:p>
        </p:txBody>
      </p:sp>
      <p:sp>
        <p:nvSpPr>
          <p:cNvPr id="6162" name="Text Box 21"/>
          <p:cNvSpPr txBox="1"/>
          <p:nvPr/>
        </p:nvSpPr>
        <p:spPr>
          <a:xfrm>
            <a:off x="685800" y="4191000"/>
            <a:ext cx="4114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solidFill>
                  <a:srgbClr val="00B050"/>
                </a:solidFill>
                <a:latin typeface="Times New Roman" panose="02020603050405020304" pitchFamily="18" charset="0"/>
              </a:rPr>
              <a:t>* Có mấy hàng</a:t>
            </a:r>
          </a:p>
        </p:txBody>
      </p:sp>
      <p:sp>
        <p:nvSpPr>
          <p:cNvPr id="6163" name="Text Box 23"/>
          <p:cNvSpPr txBox="1"/>
          <p:nvPr/>
        </p:nvSpPr>
        <p:spPr>
          <a:xfrm>
            <a:off x="3276600" y="4191000"/>
            <a:ext cx="2286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3 hàng</a:t>
            </a:r>
          </a:p>
        </p:txBody>
      </p:sp>
      <p:sp>
        <p:nvSpPr>
          <p:cNvPr id="6164" name="Text Box 24"/>
          <p:cNvSpPr txBox="1"/>
          <p:nvPr/>
        </p:nvSpPr>
        <p:spPr>
          <a:xfrm>
            <a:off x="0" y="4800600"/>
            <a:ext cx="87630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solidFill>
                  <a:srgbClr val="00B050"/>
                </a:solidFill>
                <a:latin typeface="Times New Roman" panose="02020603050405020304" pitchFamily="18" charset="0"/>
              </a:rPr>
              <a:t>* Vậy muốn biết trong hình chữ nhật ABCD có mấy ô vuông em làm như thế nào. ?</a:t>
            </a:r>
          </a:p>
          <a:p>
            <a:pPr>
              <a:spcBef>
                <a:spcPct val="50000"/>
              </a:spcBef>
            </a:pPr>
            <a:endParaRPr sz="3200" dirty="0">
              <a:latin typeface="Times New Roman" panose="02020603050405020304" pitchFamily="18" charset="0"/>
            </a:endParaRPr>
          </a:p>
        </p:txBody>
      </p:sp>
      <p:sp>
        <p:nvSpPr>
          <p:cNvPr id="6165" name="Text Box 27"/>
          <p:cNvSpPr txBox="1"/>
          <p:nvPr/>
        </p:nvSpPr>
        <p:spPr>
          <a:xfrm>
            <a:off x="1600200" y="6096000"/>
            <a:ext cx="4953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7916" name="Text Box 28"/>
          <p:cNvSpPr txBox="1"/>
          <p:nvPr/>
        </p:nvSpPr>
        <p:spPr>
          <a:xfrm>
            <a:off x="2362200" y="5791200"/>
            <a:ext cx="4724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4 x 3 = 12 ( ô vuông)</a:t>
            </a:r>
          </a:p>
        </p:txBody>
      </p:sp>
      <p:sp>
        <p:nvSpPr>
          <p:cNvPr id="6167" name="Text Box 2"/>
          <p:cNvSpPr txBox="1"/>
          <p:nvPr/>
        </p:nvSpPr>
        <p:spPr>
          <a:xfrm>
            <a:off x="2172789" y="519113"/>
            <a:ext cx="6553200" cy="65087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</a:rPr>
              <a:t>Diện tích hình chữ nhật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/>
          <p:nvPr/>
        </p:nvSpPr>
        <p:spPr>
          <a:xfrm>
            <a:off x="1882094" y="649424"/>
            <a:ext cx="6553200" cy="65087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</a:rPr>
              <a:t>Diện tích hình chữ nhật</a:t>
            </a:r>
          </a:p>
        </p:txBody>
      </p:sp>
      <p:sp>
        <p:nvSpPr>
          <p:cNvPr id="7171" name="Rectangle 4"/>
          <p:cNvSpPr/>
          <p:nvPr/>
        </p:nvSpPr>
        <p:spPr>
          <a:xfrm>
            <a:off x="228600" y="1219200"/>
            <a:ext cx="1828800" cy="1600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7172" name="Text Box 5"/>
          <p:cNvSpPr txBox="1"/>
          <p:nvPr/>
        </p:nvSpPr>
        <p:spPr>
          <a:xfrm>
            <a:off x="1981200" y="762000"/>
            <a:ext cx="60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7173" name="Text Box 6"/>
          <p:cNvSpPr txBox="1"/>
          <p:nvPr/>
        </p:nvSpPr>
        <p:spPr>
          <a:xfrm>
            <a:off x="1981200" y="2605088"/>
            <a:ext cx="609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7174" name="Text Box 7"/>
          <p:cNvSpPr txBox="1"/>
          <p:nvPr/>
        </p:nvSpPr>
        <p:spPr>
          <a:xfrm>
            <a:off x="76200" y="2743200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7175" name="Text Box 8"/>
          <p:cNvSpPr txBox="1"/>
          <p:nvPr/>
        </p:nvSpPr>
        <p:spPr>
          <a:xfrm>
            <a:off x="609600" y="762000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4 cm</a:t>
            </a:r>
          </a:p>
        </p:txBody>
      </p:sp>
      <p:sp>
        <p:nvSpPr>
          <p:cNvPr id="7176" name="Text Box 9"/>
          <p:cNvSpPr txBox="1"/>
          <p:nvPr/>
        </p:nvSpPr>
        <p:spPr>
          <a:xfrm>
            <a:off x="2133600" y="1752600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3 cm</a:t>
            </a:r>
          </a:p>
        </p:txBody>
      </p:sp>
      <p:sp>
        <p:nvSpPr>
          <p:cNvPr id="7177" name="Text Box 10"/>
          <p:cNvSpPr txBox="1"/>
          <p:nvPr/>
        </p:nvSpPr>
        <p:spPr>
          <a:xfrm>
            <a:off x="0" y="762000"/>
            <a:ext cx="60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7178" name="Line 11"/>
          <p:cNvSpPr/>
          <p:nvPr/>
        </p:nvSpPr>
        <p:spPr>
          <a:xfrm>
            <a:off x="1143000" y="1219200"/>
            <a:ext cx="0" cy="1600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9" name="Line 12"/>
          <p:cNvSpPr/>
          <p:nvPr/>
        </p:nvSpPr>
        <p:spPr>
          <a:xfrm>
            <a:off x="685800" y="1219200"/>
            <a:ext cx="0" cy="1600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0" name="Line 13"/>
          <p:cNvSpPr/>
          <p:nvPr/>
        </p:nvSpPr>
        <p:spPr>
          <a:xfrm>
            <a:off x="1600200" y="1219200"/>
            <a:ext cx="0" cy="1600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1" name="Line 14"/>
          <p:cNvSpPr/>
          <p:nvPr/>
        </p:nvSpPr>
        <p:spPr>
          <a:xfrm>
            <a:off x="228600" y="1752600"/>
            <a:ext cx="1828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2" name="Line 15"/>
          <p:cNvSpPr/>
          <p:nvPr/>
        </p:nvSpPr>
        <p:spPr>
          <a:xfrm>
            <a:off x="228600" y="2286000"/>
            <a:ext cx="1828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3" name="Text Box 16"/>
          <p:cNvSpPr txBox="1"/>
          <p:nvPr/>
        </p:nvSpPr>
        <p:spPr>
          <a:xfrm>
            <a:off x="4800600" y="0"/>
            <a:ext cx="2286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Toán</a:t>
            </a:r>
            <a:r>
              <a:rPr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184" name="Text Box 23"/>
          <p:cNvSpPr txBox="1"/>
          <p:nvPr/>
        </p:nvSpPr>
        <p:spPr>
          <a:xfrm>
            <a:off x="1600200" y="6096000"/>
            <a:ext cx="4953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7185" name="Text Box 24"/>
          <p:cNvSpPr txBox="1"/>
          <p:nvPr/>
        </p:nvSpPr>
        <p:spPr>
          <a:xfrm>
            <a:off x="3657600" y="2133600"/>
            <a:ext cx="4724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4 x 3 = 12 (ô vuông)</a:t>
            </a:r>
          </a:p>
        </p:txBody>
      </p:sp>
      <p:sp>
        <p:nvSpPr>
          <p:cNvPr id="7186" name="Text Box 25"/>
          <p:cNvSpPr txBox="1"/>
          <p:nvPr/>
        </p:nvSpPr>
        <p:spPr>
          <a:xfrm>
            <a:off x="3200400" y="1412875"/>
            <a:ext cx="541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dirty="0">
                <a:solidFill>
                  <a:srgbClr val="00B050"/>
                </a:solidFill>
                <a:latin typeface="Times New Roman" panose="02020603050405020304" pitchFamily="18" charset="0"/>
              </a:rPr>
              <a:t>Hình chữ nhật ABCD có:</a:t>
            </a:r>
          </a:p>
        </p:txBody>
      </p:sp>
      <p:sp>
        <p:nvSpPr>
          <p:cNvPr id="38938" name="Rectangle 26"/>
          <p:cNvSpPr/>
          <p:nvPr/>
        </p:nvSpPr>
        <p:spPr>
          <a:xfrm>
            <a:off x="228600" y="2286000"/>
            <a:ext cx="457200" cy="533400"/>
          </a:xfrm>
          <a:prstGeom prst="rect">
            <a:avLst/>
          </a:prstGeom>
          <a:solidFill>
            <a:srgbClr val="DEC0CD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8939" name="Line 27"/>
          <p:cNvSpPr/>
          <p:nvPr/>
        </p:nvSpPr>
        <p:spPr>
          <a:xfrm flipH="1" flipV="1">
            <a:off x="588963" y="2667000"/>
            <a:ext cx="2286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40" name="Text Box 28"/>
          <p:cNvSpPr txBox="1"/>
          <p:nvPr/>
        </p:nvSpPr>
        <p:spPr>
          <a:xfrm>
            <a:off x="457200" y="2819400"/>
            <a:ext cx="13509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1 cm</a:t>
            </a:r>
            <a:r>
              <a:rPr sz="2800" baseline="30000" dirty="0">
                <a:latin typeface="Times New Roman" panose="02020603050405020304" pitchFamily="18" charset="0"/>
              </a:rPr>
              <a:t>2</a:t>
            </a:r>
            <a:endParaRPr sz="2800" dirty="0">
              <a:latin typeface="Times New Roman" panose="02020603050405020304" pitchFamily="18" charset="0"/>
            </a:endParaRPr>
          </a:p>
        </p:txBody>
      </p:sp>
      <p:sp>
        <p:nvSpPr>
          <p:cNvPr id="38941" name="Text Box 29"/>
          <p:cNvSpPr txBox="1"/>
          <p:nvPr/>
        </p:nvSpPr>
        <p:spPr>
          <a:xfrm>
            <a:off x="2057400" y="3048000"/>
            <a:ext cx="6858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dirty="0">
                <a:solidFill>
                  <a:srgbClr val="00B050"/>
                </a:solidFill>
                <a:latin typeface="Times New Roman" panose="02020603050405020304" pitchFamily="18" charset="0"/>
              </a:rPr>
              <a:t>Diện tích mỗi ô vuông là 1cm</a:t>
            </a:r>
            <a:r>
              <a:rPr sz="4000" baseline="30000" dirty="0">
                <a:solidFill>
                  <a:srgbClr val="00B050"/>
                </a:solidFill>
                <a:latin typeface="Times New Roman" panose="02020603050405020304" pitchFamily="18" charset="0"/>
              </a:rPr>
              <a:t>2</a:t>
            </a:r>
            <a:r>
              <a:rPr sz="40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8942" name="Text Box 30"/>
          <p:cNvSpPr txBox="1"/>
          <p:nvPr/>
        </p:nvSpPr>
        <p:spPr>
          <a:xfrm>
            <a:off x="76200" y="3749675"/>
            <a:ext cx="9067800" cy="203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solidFill>
                  <a:srgbClr val="00B050"/>
                </a:solidFill>
                <a:latin typeface="Times New Roman" panose="02020603050405020304" pitchFamily="18" charset="0"/>
              </a:rPr>
              <a:t>*Vậy diện tích hình chữ nhật ABCD có mấy xăng-ti-mét vuông?</a:t>
            </a:r>
          </a:p>
          <a:p>
            <a:pPr>
              <a:spcBef>
                <a:spcPct val="50000"/>
              </a:spcBef>
            </a:pP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38944" name="Text Box 32"/>
          <p:cNvSpPr txBox="1"/>
          <p:nvPr/>
        </p:nvSpPr>
        <p:spPr>
          <a:xfrm>
            <a:off x="4953000" y="5562600"/>
            <a:ext cx="2133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12 cm</a:t>
            </a:r>
            <a:r>
              <a:rPr sz="4000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45" name="Text Box 33"/>
          <p:cNvSpPr txBox="1"/>
          <p:nvPr/>
        </p:nvSpPr>
        <p:spPr>
          <a:xfrm>
            <a:off x="381000" y="4876800"/>
            <a:ext cx="7620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dirty="0">
                <a:solidFill>
                  <a:srgbClr val="00B050"/>
                </a:solidFill>
                <a:latin typeface="Times New Roman" panose="02020603050405020304" pitchFamily="18" charset="0"/>
              </a:rPr>
              <a:t>Em tính như thế nào được 12 cm</a:t>
            </a:r>
            <a:r>
              <a:rPr sz="4000" baseline="30000" dirty="0">
                <a:solidFill>
                  <a:srgbClr val="00B050"/>
                </a:solidFill>
                <a:latin typeface="Times New Roman" panose="02020603050405020304" pitchFamily="18" charset="0"/>
              </a:rPr>
              <a:t>2</a:t>
            </a:r>
            <a:r>
              <a:rPr sz="4000" dirty="0">
                <a:solidFill>
                  <a:srgbClr val="00B050"/>
                </a:solidFill>
                <a:latin typeface="Times New Roman" panose="02020603050405020304" pitchFamily="18" charset="0"/>
              </a:rPr>
              <a:t>  ?</a:t>
            </a:r>
          </a:p>
        </p:txBody>
      </p:sp>
      <p:sp>
        <p:nvSpPr>
          <p:cNvPr id="38946" name="Text Box 34"/>
          <p:cNvSpPr txBox="1"/>
          <p:nvPr/>
        </p:nvSpPr>
        <p:spPr>
          <a:xfrm>
            <a:off x="3200400" y="5578475"/>
            <a:ext cx="1828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dirty="0">
                <a:solidFill>
                  <a:srgbClr val="00B050"/>
                </a:solidFill>
                <a:latin typeface="Times New Roman" panose="02020603050405020304" pitchFamily="18" charset="0"/>
              </a:rPr>
              <a:t>4 x 3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8" grpId="0" animBg="1"/>
      <p:bldP spid="38940" grpId="0"/>
      <p:bldP spid="38941" grpId="0"/>
      <p:bldP spid="38942" grpId="0"/>
      <p:bldP spid="38944" grpId="0"/>
      <p:bldP spid="38945" grpId="0"/>
      <p:bldP spid="389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/>
          <p:nvPr/>
        </p:nvSpPr>
        <p:spPr>
          <a:xfrm>
            <a:off x="228600" y="1219200"/>
            <a:ext cx="1828800" cy="1600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8195" name="Text Box 4"/>
          <p:cNvSpPr txBox="1"/>
          <p:nvPr/>
        </p:nvSpPr>
        <p:spPr>
          <a:xfrm>
            <a:off x="1981200" y="762000"/>
            <a:ext cx="60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8196" name="Text Box 5"/>
          <p:cNvSpPr txBox="1"/>
          <p:nvPr/>
        </p:nvSpPr>
        <p:spPr>
          <a:xfrm>
            <a:off x="1981200" y="2605088"/>
            <a:ext cx="609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8197" name="Text Box 6"/>
          <p:cNvSpPr txBox="1"/>
          <p:nvPr/>
        </p:nvSpPr>
        <p:spPr>
          <a:xfrm>
            <a:off x="76200" y="2743200"/>
            <a:ext cx="609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8198" name="Text Box 7"/>
          <p:cNvSpPr txBox="1"/>
          <p:nvPr/>
        </p:nvSpPr>
        <p:spPr>
          <a:xfrm>
            <a:off x="609600" y="762000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4 cm</a:t>
            </a:r>
          </a:p>
        </p:txBody>
      </p:sp>
      <p:sp>
        <p:nvSpPr>
          <p:cNvPr id="8199" name="Text Box 8"/>
          <p:cNvSpPr txBox="1"/>
          <p:nvPr/>
        </p:nvSpPr>
        <p:spPr>
          <a:xfrm>
            <a:off x="2133600" y="1752600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3 cm</a:t>
            </a:r>
          </a:p>
        </p:txBody>
      </p:sp>
      <p:sp>
        <p:nvSpPr>
          <p:cNvPr id="8200" name="Text Box 9"/>
          <p:cNvSpPr txBox="1"/>
          <p:nvPr/>
        </p:nvSpPr>
        <p:spPr>
          <a:xfrm>
            <a:off x="0" y="762000"/>
            <a:ext cx="60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8201" name="Line 10"/>
          <p:cNvSpPr/>
          <p:nvPr/>
        </p:nvSpPr>
        <p:spPr>
          <a:xfrm>
            <a:off x="1143000" y="1219200"/>
            <a:ext cx="0" cy="1600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2" name="Line 11"/>
          <p:cNvSpPr/>
          <p:nvPr/>
        </p:nvSpPr>
        <p:spPr>
          <a:xfrm>
            <a:off x="685800" y="1219200"/>
            <a:ext cx="0" cy="1600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3" name="Line 12"/>
          <p:cNvSpPr/>
          <p:nvPr/>
        </p:nvSpPr>
        <p:spPr>
          <a:xfrm>
            <a:off x="1600200" y="1219200"/>
            <a:ext cx="0" cy="1600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4" name="Line 13"/>
          <p:cNvSpPr/>
          <p:nvPr/>
        </p:nvSpPr>
        <p:spPr>
          <a:xfrm>
            <a:off x="228600" y="1752600"/>
            <a:ext cx="1828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5" name="Line 14"/>
          <p:cNvSpPr/>
          <p:nvPr/>
        </p:nvSpPr>
        <p:spPr>
          <a:xfrm>
            <a:off x="228600" y="2286000"/>
            <a:ext cx="1828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6" name="Text Box 15"/>
          <p:cNvSpPr txBox="1"/>
          <p:nvPr/>
        </p:nvSpPr>
        <p:spPr>
          <a:xfrm>
            <a:off x="4800600" y="0"/>
            <a:ext cx="2286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Toán</a:t>
            </a:r>
            <a:r>
              <a:rPr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207" name="Text Box 16"/>
          <p:cNvSpPr txBox="1"/>
          <p:nvPr/>
        </p:nvSpPr>
        <p:spPr>
          <a:xfrm>
            <a:off x="1600200" y="6096000"/>
            <a:ext cx="4953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8208" name="Text Box 17"/>
          <p:cNvSpPr txBox="1"/>
          <p:nvPr/>
        </p:nvSpPr>
        <p:spPr>
          <a:xfrm>
            <a:off x="3657600" y="1828800"/>
            <a:ext cx="4724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4 x 3 = 12 (ô vuông)</a:t>
            </a:r>
          </a:p>
        </p:txBody>
      </p:sp>
      <p:sp>
        <p:nvSpPr>
          <p:cNvPr id="8209" name="Text Box 18"/>
          <p:cNvSpPr txBox="1"/>
          <p:nvPr/>
        </p:nvSpPr>
        <p:spPr>
          <a:xfrm>
            <a:off x="3352800" y="1219200"/>
            <a:ext cx="5410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dirty="0">
                <a:latin typeface="Times New Roman" panose="02020603050405020304" pitchFamily="18" charset="0"/>
              </a:rPr>
              <a:t>Hình chữ nhật ABCD có:</a:t>
            </a:r>
          </a:p>
        </p:txBody>
      </p:sp>
      <p:sp>
        <p:nvSpPr>
          <p:cNvPr id="8210" name="Rectangle 19"/>
          <p:cNvSpPr/>
          <p:nvPr/>
        </p:nvSpPr>
        <p:spPr>
          <a:xfrm>
            <a:off x="228600" y="2286000"/>
            <a:ext cx="457200" cy="533400"/>
          </a:xfrm>
          <a:prstGeom prst="rect">
            <a:avLst/>
          </a:prstGeom>
          <a:solidFill>
            <a:srgbClr val="DEC0CD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8211" name="Line 20"/>
          <p:cNvSpPr/>
          <p:nvPr/>
        </p:nvSpPr>
        <p:spPr>
          <a:xfrm flipH="1" flipV="1">
            <a:off x="588963" y="2667000"/>
            <a:ext cx="2286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12" name="Text Box 21"/>
          <p:cNvSpPr txBox="1"/>
          <p:nvPr/>
        </p:nvSpPr>
        <p:spPr>
          <a:xfrm>
            <a:off x="457200" y="2819400"/>
            <a:ext cx="13509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1 cm</a:t>
            </a:r>
            <a:r>
              <a:rPr sz="2800" baseline="30000" dirty="0">
                <a:latin typeface="Times New Roman" panose="02020603050405020304" pitchFamily="18" charset="0"/>
              </a:rPr>
              <a:t>2</a:t>
            </a:r>
            <a:endParaRPr sz="2800" dirty="0">
              <a:latin typeface="Times New Roman" panose="02020603050405020304" pitchFamily="18" charset="0"/>
            </a:endParaRPr>
          </a:p>
        </p:txBody>
      </p:sp>
      <p:sp>
        <p:nvSpPr>
          <p:cNvPr id="8213" name="Text Box 25"/>
          <p:cNvSpPr txBox="1"/>
          <p:nvPr/>
        </p:nvSpPr>
        <p:spPr>
          <a:xfrm>
            <a:off x="6248400" y="3124200"/>
            <a:ext cx="1600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</a:rPr>
              <a:t>12 cm</a:t>
            </a:r>
            <a:r>
              <a:rPr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4" name="Text Box 27"/>
          <p:cNvSpPr txBox="1"/>
          <p:nvPr/>
        </p:nvSpPr>
        <p:spPr>
          <a:xfrm>
            <a:off x="2819400" y="3124200"/>
            <a:ext cx="2743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dirty="0">
                <a:latin typeface="Times New Roman" panose="02020603050405020304" pitchFamily="18" charset="0"/>
              </a:rPr>
              <a:t>4    </a:t>
            </a:r>
            <a:r>
              <a:rPr sz="3200" dirty="0">
                <a:latin typeface="Times New Roman" panose="02020603050405020304" pitchFamily="18" charset="0"/>
              </a:rPr>
              <a:t>X</a:t>
            </a:r>
            <a:r>
              <a:rPr dirty="0">
                <a:latin typeface="Times New Roman" panose="02020603050405020304" pitchFamily="18" charset="0"/>
              </a:rPr>
              <a:t> </a:t>
            </a:r>
            <a:r>
              <a:rPr sz="4000" dirty="0">
                <a:latin typeface="Times New Roman" panose="02020603050405020304" pitchFamily="18" charset="0"/>
              </a:rPr>
              <a:t>   3   =</a:t>
            </a:r>
          </a:p>
        </p:txBody>
      </p:sp>
      <p:sp>
        <p:nvSpPr>
          <p:cNvPr id="8215" name="Text Box 28"/>
          <p:cNvSpPr txBox="1"/>
          <p:nvPr/>
        </p:nvSpPr>
        <p:spPr>
          <a:xfrm>
            <a:off x="2590800" y="2514600"/>
            <a:ext cx="6553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</a:rPr>
              <a:t>Diện tích hình chữ nhật ABCD là:</a:t>
            </a:r>
          </a:p>
        </p:txBody>
      </p:sp>
      <p:sp>
        <p:nvSpPr>
          <p:cNvPr id="39965" name="Text Box 29"/>
          <p:cNvSpPr txBox="1"/>
          <p:nvPr/>
        </p:nvSpPr>
        <p:spPr>
          <a:xfrm>
            <a:off x="1524000" y="4038600"/>
            <a:ext cx="2057400" cy="650875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</a:rPr>
              <a:t>Chiều dài</a:t>
            </a:r>
          </a:p>
        </p:txBody>
      </p:sp>
      <p:sp>
        <p:nvSpPr>
          <p:cNvPr id="39966" name="Text Box 30"/>
          <p:cNvSpPr txBox="1"/>
          <p:nvPr/>
        </p:nvSpPr>
        <p:spPr>
          <a:xfrm>
            <a:off x="3733800" y="4038600"/>
            <a:ext cx="2286000" cy="650875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</a:rPr>
              <a:t>Chiều rộng</a:t>
            </a:r>
          </a:p>
        </p:txBody>
      </p:sp>
      <p:sp>
        <p:nvSpPr>
          <p:cNvPr id="39967" name="Text Box 31"/>
          <p:cNvSpPr txBox="1"/>
          <p:nvPr/>
        </p:nvSpPr>
        <p:spPr>
          <a:xfrm>
            <a:off x="6172200" y="4114800"/>
            <a:ext cx="1981200" cy="650875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</a:rPr>
              <a:t>Diện tích</a:t>
            </a:r>
          </a:p>
        </p:txBody>
      </p:sp>
      <p:sp>
        <p:nvSpPr>
          <p:cNvPr id="39968" name="Line 32"/>
          <p:cNvSpPr/>
          <p:nvPr/>
        </p:nvSpPr>
        <p:spPr>
          <a:xfrm flipH="1">
            <a:off x="2743200" y="3581400"/>
            <a:ext cx="304800" cy="4572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9969" name="Line 33"/>
          <p:cNvSpPr/>
          <p:nvPr/>
        </p:nvSpPr>
        <p:spPr>
          <a:xfrm>
            <a:off x="4648200" y="3581400"/>
            <a:ext cx="76200" cy="4572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9970" name="Line 34"/>
          <p:cNvSpPr/>
          <p:nvPr/>
        </p:nvSpPr>
        <p:spPr>
          <a:xfrm>
            <a:off x="6705600" y="3581400"/>
            <a:ext cx="228600" cy="5334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9971" name="Text Box 35"/>
          <p:cNvSpPr txBox="1"/>
          <p:nvPr/>
        </p:nvSpPr>
        <p:spPr>
          <a:xfrm>
            <a:off x="76200" y="4941888"/>
            <a:ext cx="9067800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latin typeface="Times New Roman" panose="02020603050405020304" pitchFamily="18" charset="0"/>
              </a:rPr>
              <a:t>Muốn tính diện tích hình chữ nhật ta lấy chiều dài nhân với chiều rộng(cùng đơn </a:t>
            </a:r>
            <a:r>
              <a:rPr sz="3200" dirty="0">
                <a:solidFill>
                  <a:srgbClr val="6600FF"/>
                </a:solidFill>
                <a:latin typeface="Times New Roman" panose="02020603050405020304" pitchFamily="18" charset="0"/>
              </a:rPr>
              <a:t>vị đo)</a:t>
            </a:r>
            <a:endParaRPr sz="3200" dirty="0">
              <a:latin typeface="Times New Roman" panose="02020603050405020304" pitchFamily="18" charset="0"/>
            </a:endParaRPr>
          </a:p>
        </p:txBody>
      </p:sp>
      <p:sp>
        <p:nvSpPr>
          <p:cNvPr id="8223" name="Text Box 2"/>
          <p:cNvSpPr txBox="1"/>
          <p:nvPr/>
        </p:nvSpPr>
        <p:spPr>
          <a:xfrm>
            <a:off x="2209800" y="546598"/>
            <a:ext cx="6553200" cy="65087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</a:rPr>
              <a:t>Diện tích hình chữ nhật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5" grpId="0" animBg="1"/>
      <p:bldP spid="39966" grpId="0" animBg="1"/>
      <p:bldP spid="39967" grpId="0" animBg="1"/>
      <p:bldP spid="399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80" name="Text Box 32"/>
          <p:cNvSpPr txBox="1"/>
          <p:nvPr/>
        </p:nvSpPr>
        <p:spPr>
          <a:xfrm>
            <a:off x="6737350" y="3621088"/>
            <a:ext cx="2057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Chiều rộng</a:t>
            </a:r>
            <a:endParaRPr sz="20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83" name="Text Box 35"/>
          <p:cNvSpPr txBox="1"/>
          <p:nvPr/>
        </p:nvSpPr>
        <p:spPr>
          <a:xfrm>
            <a:off x="2170113" y="5203825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08000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53284" name="Text Box 36"/>
          <p:cNvSpPr txBox="1"/>
          <p:nvPr/>
        </p:nvSpPr>
        <p:spPr>
          <a:xfrm>
            <a:off x="6905625" y="5205413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08000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53252" name="Rectangle 4"/>
          <p:cNvSpPr/>
          <p:nvPr/>
        </p:nvSpPr>
        <p:spPr>
          <a:xfrm>
            <a:off x="2703513" y="2613025"/>
            <a:ext cx="4059237" cy="30480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53" name="Rectangle 5"/>
          <p:cNvSpPr/>
          <p:nvPr/>
        </p:nvSpPr>
        <p:spPr>
          <a:xfrm>
            <a:off x="2703513" y="2628900"/>
            <a:ext cx="1066800" cy="1039813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54" name="Rectangle 6"/>
          <p:cNvSpPr/>
          <p:nvPr/>
        </p:nvSpPr>
        <p:spPr>
          <a:xfrm>
            <a:off x="3746500" y="2613025"/>
            <a:ext cx="1030288" cy="1014413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55" name="Rectangle 7"/>
          <p:cNvSpPr/>
          <p:nvPr/>
        </p:nvSpPr>
        <p:spPr>
          <a:xfrm>
            <a:off x="4760913" y="2617788"/>
            <a:ext cx="1001712" cy="1014412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56" name="Rectangle 8"/>
          <p:cNvSpPr/>
          <p:nvPr/>
        </p:nvSpPr>
        <p:spPr>
          <a:xfrm>
            <a:off x="5756275" y="2613025"/>
            <a:ext cx="1033463" cy="1019175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57" name="Rectangle 9"/>
          <p:cNvSpPr/>
          <p:nvPr/>
        </p:nvSpPr>
        <p:spPr>
          <a:xfrm>
            <a:off x="2703513" y="3632200"/>
            <a:ext cx="1042987" cy="1014413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58" name="Rectangle 10"/>
          <p:cNvSpPr/>
          <p:nvPr/>
        </p:nvSpPr>
        <p:spPr>
          <a:xfrm>
            <a:off x="3746500" y="3622675"/>
            <a:ext cx="1014413" cy="1025525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59" name="Rectangle 11"/>
          <p:cNvSpPr/>
          <p:nvPr/>
        </p:nvSpPr>
        <p:spPr>
          <a:xfrm>
            <a:off x="4759325" y="3622675"/>
            <a:ext cx="1014413" cy="1031875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60" name="Rectangle 12"/>
          <p:cNvSpPr/>
          <p:nvPr/>
        </p:nvSpPr>
        <p:spPr>
          <a:xfrm>
            <a:off x="5751513" y="3621088"/>
            <a:ext cx="1035050" cy="1025525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61" name="Rectangle 13"/>
          <p:cNvSpPr/>
          <p:nvPr/>
        </p:nvSpPr>
        <p:spPr>
          <a:xfrm>
            <a:off x="2703513" y="4646613"/>
            <a:ext cx="1066800" cy="1014412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62" name="Rectangle 14"/>
          <p:cNvSpPr/>
          <p:nvPr/>
        </p:nvSpPr>
        <p:spPr>
          <a:xfrm>
            <a:off x="3746500" y="4648200"/>
            <a:ext cx="1014413" cy="1014413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63" name="Rectangle 15"/>
          <p:cNvSpPr/>
          <p:nvPr/>
        </p:nvSpPr>
        <p:spPr>
          <a:xfrm>
            <a:off x="4760913" y="4648200"/>
            <a:ext cx="1003300" cy="1014413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64" name="Rectangle 16"/>
          <p:cNvSpPr/>
          <p:nvPr/>
        </p:nvSpPr>
        <p:spPr>
          <a:xfrm>
            <a:off x="5756275" y="4646613"/>
            <a:ext cx="1033463" cy="1014412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70" name="Line 22"/>
          <p:cNvSpPr/>
          <p:nvPr/>
        </p:nvSpPr>
        <p:spPr>
          <a:xfrm>
            <a:off x="3709988" y="2590800"/>
            <a:ext cx="1066800" cy="0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71" name="Line 23"/>
          <p:cNvSpPr/>
          <p:nvPr/>
        </p:nvSpPr>
        <p:spPr>
          <a:xfrm>
            <a:off x="2711450" y="2590800"/>
            <a:ext cx="1035050" cy="0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72" name="Line 24"/>
          <p:cNvSpPr/>
          <p:nvPr/>
        </p:nvSpPr>
        <p:spPr>
          <a:xfrm>
            <a:off x="4776788" y="2590800"/>
            <a:ext cx="1006475" cy="0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73" name="Line 25"/>
          <p:cNvSpPr/>
          <p:nvPr/>
        </p:nvSpPr>
        <p:spPr>
          <a:xfrm>
            <a:off x="5775325" y="2590800"/>
            <a:ext cx="1006475" cy="0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74" name="Line 26"/>
          <p:cNvSpPr/>
          <p:nvPr/>
        </p:nvSpPr>
        <p:spPr>
          <a:xfrm flipH="1">
            <a:off x="6781800" y="3557588"/>
            <a:ext cx="7938" cy="1050925"/>
          </a:xfrm>
          <a:prstGeom prst="line">
            <a:avLst/>
          </a:prstGeom>
          <a:ln w="76200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77" name="Line 29"/>
          <p:cNvSpPr/>
          <p:nvPr/>
        </p:nvSpPr>
        <p:spPr>
          <a:xfrm>
            <a:off x="6786563" y="2620963"/>
            <a:ext cx="3175" cy="1036637"/>
          </a:xfrm>
          <a:prstGeom prst="line">
            <a:avLst/>
          </a:prstGeom>
          <a:ln w="76200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78" name="Line 30"/>
          <p:cNvSpPr/>
          <p:nvPr/>
        </p:nvSpPr>
        <p:spPr>
          <a:xfrm flipH="1">
            <a:off x="6781800" y="4608513"/>
            <a:ext cx="0" cy="1054100"/>
          </a:xfrm>
          <a:prstGeom prst="line">
            <a:avLst/>
          </a:prstGeom>
          <a:ln w="76200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79" name="Text Box 31"/>
          <p:cNvSpPr txBox="1"/>
          <p:nvPr/>
        </p:nvSpPr>
        <p:spPr>
          <a:xfrm>
            <a:off x="3867150" y="2192338"/>
            <a:ext cx="2057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Chiều dài</a:t>
            </a:r>
            <a:endParaRPr sz="20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82" name="Text Box 34"/>
          <p:cNvSpPr txBox="1"/>
          <p:nvPr/>
        </p:nvSpPr>
        <p:spPr>
          <a:xfrm>
            <a:off x="2198688" y="2379663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08000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53285" name="Text Box 37"/>
          <p:cNvSpPr txBox="1"/>
          <p:nvPr/>
        </p:nvSpPr>
        <p:spPr>
          <a:xfrm>
            <a:off x="6905625" y="2400300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080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75540" y="685800"/>
            <a:ext cx="48006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 tích hình chữ nhật</a:t>
            </a:r>
            <a:endParaRPr kumimoji="0" lang="vi-VN" sz="3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45" name="TextBox 34"/>
          <p:cNvSpPr txBox="1"/>
          <p:nvPr/>
        </p:nvSpPr>
        <p:spPr>
          <a:xfrm>
            <a:off x="4038600" y="152400"/>
            <a:ext cx="1752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x-none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endParaRPr lang="vi-VN" altLang="x-none" sz="3200" b="1" u="sng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0" grpId="0"/>
      <p:bldP spid="53283" grpId="0"/>
      <p:bldP spid="53284" grpId="0"/>
      <p:bldP spid="53252" grpId="0" animBg="1"/>
      <p:bldP spid="53253" grpId="0" animBg="1"/>
      <p:bldP spid="53254" grpId="0" animBg="1"/>
      <p:bldP spid="53255" grpId="0" animBg="1"/>
      <p:bldP spid="53256" grpId="0" animBg="1"/>
      <p:bldP spid="53257" grpId="0" animBg="1"/>
      <p:bldP spid="53258" grpId="0" animBg="1"/>
      <p:bldP spid="53259" grpId="0" animBg="1"/>
      <p:bldP spid="53260" grpId="0" animBg="1"/>
      <p:bldP spid="53261" grpId="0" animBg="1"/>
      <p:bldP spid="53262" grpId="0" animBg="1"/>
      <p:bldP spid="53263" grpId="0" animBg="1"/>
      <p:bldP spid="53264" grpId="0" animBg="1"/>
      <p:bldP spid="53279" grpId="0"/>
      <p:bldP spid="53282" grpId="0"/>
      <p:bldP spid="532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/>
          <p:nvPr/>
        </p:nvSpPr>
        <p:spPr>
          <a:xfrm>
            <a:off x="-76200" y="863600"/>
            <a:ext cx="9372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latin typeface="Times New Roman" panose="02020603050405020304" pitchFamily="18" charset="0"/>
              </a:rPr>
              <a:t>* 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Muốn tính diện tích hình chữ nhật ta làm như thế nào?</a:t>
            </a:r>
          </a:p>
        </p:txBody>
      </p:sp>
      <p:sp>
        <p:nvSpPr>
          <p:cNvPr id="43013" name="Text Box 5"/>
          <p:cNvSpPr txBox="1"/>
          <p:nvPr/>
        </p:nvSpPr>
        <p:spPr>
          <a:xfrm>
            <a:off x="152400" y="1447800"/>
            <a:ext cx="87630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3200" dirty="0">
                <a:latin typeface="Times New Roman" panose="02020603050405020304" pitchFamily="18" charset="0"/>
              </a:rPr>
              <a:t>- 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Muốn tính diện tích hình chữ nhật ta lấy chiều dài nhân với chiều rộng</a:t>
            </a:r>
            <a:r>
              <a:rPr sz="3200" dirty="0">
                <a:latin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6600FF"/>
                </a:solidFill>
                <a:latin typeface="Times New Roman" panose="02020603050405020304" pitchFamily="18" charset="0"/>
              </a:rPr>
              <a:t>(cùng đơn vị đo): </a:t>
            </a:r>
          </a:p>
          <a:p>
            <a:pPr>
              <a:spcBef>
                <a:spcPct val="50000"/>
              </a:spcBef>
            </a:pPr>
            <a:r>
              <a:rPr sz="3200" dirty="0">
                <a:solidFill>
                  <a:srgbClr val="6600FF"/>
                </a:solidFill>
                <a:latin typeface="Times New Roman" panose="02020603050405020304" pitchFamily="18" charset="0"/>
              </a:rPr>
              <a:t>             Diện tích =  chiều dài x chiều rộng</a:t>
            </a:r>
          </a:p>
        </p:txBody>
      </p:sp>
      <p:sp>
        <p:nvSpPr>
          <p:cNvPr id="43015" name="Text Box 7"/>
          <p:cNvSpPr txBox="1"/>
          <p:nvPr/>
        </p:nvSpPr>
        <p:spPr>
          <a:xfrm>
            <a:off x="-76200" y="3429000"/>
            <a:ext cx="8991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* Muốn tính chu vi hình chữ nhật ta làm như thế nào?</a:t>
            </a:r>
          </a:p>
        </p:txBody>
      </p:sp>
      <p:sp>
        <p:nvSpPr>
          <p:cNvPr id="43016" name="Text Box 8"/>
          <p:cNvSpPr txBox="1"/>
          <p:nvPr/>
        </p:nvSpPr>
        <p:spPr>
          <a:xfrm>
            <a:off x="76200" y="4050211"/>
            <a:ext cx="8915400" cy="1630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- Muốn tính chu vi hình chữ nhật ta lấy chiều dài cộng với chiều rộng (cùng đơn vị đo) rồi nhân với 2.                            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</a:rPr>
              <a:t>Chu vi = (chiều dài + chiều rộng) x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/>
      <p:bldP spid="43015" grpId="0"/>
      <p:bldP spid="43015" grpId="1"/>
      <p:bldP spid="430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/>
          <p:nvPr/>
        </p:nvSpPr>
        <p:spPr>
          <a:xfrm>
            <a:off x="228600" y="381000"/>
            <a:ext cx="838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Bài 1:</a:t>
            </a:r>
            <a:r>
              <a:rPr dirty="0">
                <a:solidFill>
                  <a:srgbClr val="00B050"/>
                </a:solidFill>
                <a:latin typeface="Times New Roman" panose="02020603050405020304" pitchFamily="18" charset="0"/>
              </a:rPr>
              <a:t> Viết vào ô trống (theo mẫu):</a:t>
            </a:r>
          </a:p>
        </p:txBody>
      </p:sp>
      <p:graphicFrame>
        <p:nvGraphicFramePr>
          <p:cNvPr id="41012" name="Group 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861101"/>
              </p:ext>
            </p:extLst>
          </p:nvPr>
        </p:nvGraphicFramePr>
        <p:xfrm>
          <a:off x="82550" y="1409700"/>
          <a:ext cx="8915400" cy="4305300"/>
        </p:xfrm>
        <a:graphic>
          <a:graphicData uri="http://schemas.openxmlformats.org/drawingml/2006/table">
            <a:tbl>
              <a:tblPr/>
              <a:tblGrid>
                <a:gridCol w="1365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4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Chiều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dài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Chiều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rộng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Diện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tích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hình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chữ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nhật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 vi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hình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chữ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nhật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cm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3cm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cm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cm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cm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cm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0990" name="Text Box 30"/>
          <p:cNvSpPr txBox="1"/>
          <p:nvPr/>
        </p:nvSpPr>
        <p:spPr>
          <a:xfrm>
            <a:off x="2667000" y="2590800"/>
            <a:ext cx="2895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5 x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= 15 (cm</a:t>
            </a:r>
            <a:r>
              <a:rPr sz="2800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0991" name="Text Box 31"/>
          <p:cNvSpPr txBox="1"/>
          <p:nvPr/>
        </p:nvSpPr>
        <p:spPr>
          <a:xfrm>
            <a:off x="2667000" y="3429000"/>
            <a:ext cx="2743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x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=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40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(cm</a:t>
            </a:r>
            <a:r>
              <a:rPr sz="2800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0992" name="Text Box 32"/>
          <p:cNvSpPr txBox="1"/>
          <p:nvPr/>
        </p:nvSpPr>
        <p:spPr>
          <a:xfrm>
            <a:off x="5562600" y="2593975"/>
            <a:ext cx="3429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(5 +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) x 2 </a:t>
            </a:r>
            <a:r>
              <a:rPr sz="2800">
                <a:solidFill>
                  <a:srgbClr val="0000FF"/>
                </a:solidFill>
                <a:latin typeface="Times New Roman" panose="02020603050405020304" pitchFamily="18" charset="0"/>
              </a:rPr>
              <a:t>= 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16</a:t>
            </a:r>
            <a:r>
              <a:rPr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(cm)</a:t>
            </a:r>
          </a:p>
        </p:txBody>
      </p:sp>
      <p:sp>
        <p:nvSpPr>
          <p:cNvPr id="40993" name="Text Box 33"/>
          <p:cNvSpPr txBox="1"/>
          <p:nvPr/>
        </p:nvSpPr>
        <p:spPr>
          <a:xfrm>
            <a:off x="5715000" y="3429000"/>
            <a:ext cx="3505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(1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) x 2 =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28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(cm)</a:t>
            </a:r>
          </a:p>
        </p:txBody>
      </p:sp>
      <p:sp>
        <p:nvSpPr>
          <p:cNvPr id="10" name="Text Box 31"/>
          <p:cNvSpPr txBox="1"/>
          <p:nvPr/>
        </p:nvSpPr>
        <p:spPr>
          <a:xfrm>
            <a:off x="2667000" y="4232275"/>
            <a:ext cx="28956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32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x 8 =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256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(cm</a:t>
            </a:r>
            <a:r>
              <a:rPr sz="2800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1" name="Text Box 33"/>
          <p:cNvSpPr txBox="1"/>
          <p:nvPr/>
        </p:nvSpPr>
        <p:spPr>
          <a:xfrm>
            <a:off x="5715000" y="4232275"/>
            <a:ext cx="35052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32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+8) x 2 =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80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(cm)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0" grpId="0"/>
      <p:bldP spid="40991" grpId="0"/>
      <p:bldP spid="40992" grpId="0"/>
      <p:bldP spid="40993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4"/>
          <p:cNvSpPr txBox="1"/>
          <p:nvPr/>
        </p:nvSpPr>
        <p:spPr>
          <a:xfrm>
            <a:off x="0" y="762000"/>
            <a:ext cx="91440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    Bài 2: Một nhãn vở hình chữ nhật có chiều dài 8cm, chiều rộng 5cm. Tính diện tích nhãn vở đó.</a:t>
            </a:r>
          </a:p>
        </p:txBody>
      </p:sp>
      <p:sp>
        <p:nvSpPr>
          <p:cNvPr id="42020" name="Text Box 36"/>
          <p:cNvSpPr txBox="1"/>
          <p:nvPr/>
        </p:nvSpPr>
        <p:spPr>
          <a:xfrm>
            <a:off x="3581400" y="4276725"/>
            <a:ext cx="1905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Bài giải</a:t>
            </a:r>
          </a:p>
        </p:txBody>
      </p:sp>
      <p:sp>
        <p:nvSpPr>
          <p:cNvPr id="42021" name="Text Box 37"/>
          <p:cNvSpPr txBox="1"/>
          <p:nvPr/>
        </p:nvSpPr>
        <p:spPr>
          <a:xfrm>
            <a:off x="1905000" y="4886325"/>
            <a:ext cx="55626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Diện tích miếng bìa đó là:</a:t>
            </a:r>
          </a:p>
          <a:p>
            <a:r>
              <a:rPr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         14  x  5  = 70 (cm</a:t>
            </a:r>
            <a:r>
              <a:rPr sz="2800" baseline="30000" dirty="0">
                <a:solidFill>
                  <a:srgbClr val="00B050"/>
                </a:solidFill>
                <a:latin typeface="Times New Roman" panose="02020603050405020304" pitchFamily="18" charset="0"/>
              </a:rPr>
              <a:t>2)</a:t>
            </a:r>
          </a:p>
        </p:txBody>
      </p:sp>
      <p:sp>
        <p:nvSpPr>
          <p:cNvPr id="42022" name="Text Box 38"/>
          <p:cNvSpPr txBox="1"/>
          <p:nvPr/>
        </p:nvSpPr>
        <p:spPr>
          <a:xfrm>
            <a:off x="2398713" y="5840413"/>
            <a:ext cx="4876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   </a:t>
            </a:r>
            <a:r>
              <a:rPr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Đáp số: 70 cm</a:t>
            </a:r>
            <a:r>
              <a:rPr sz="2800" baseline="30000" dirty="0">
                <a:solidFill>
                  <a:srgbClr val="00B050"/>
                </a:solidFill>
                <a:latin typeface="Times New Roman" panose="02020603050405020304" pitchFamily="18" charset="0"/>
              </a:rPr>
              <a:t>2</a:t>
            </a:r>
            <a:endParaRPr sz="28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36"/>
          <p:cNvSpPr txBox="1"/>
          <p:nvPr/>
        </p:nvSpPr>
        <p:spPr>
          <a:xfrm>
            <a:off x="330200" y="1752600"/>
            <a:ext cx="1422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u="sng" dirty="0">
                <a:solidFill>
                  <a:srgbClr val="00B050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11" name="Text Box 36"/>
          <p:cNvSpPr txBox="1"/>
          <p:nvPr/>
        </p:nvSpPr>
        <p:spPr>
          <a:xfrm>
            <a:off x="560388" y="2425701"/>
            <a:ext cx="28067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Chiều dài: 8cm</a:t>
            </a:r>
          </a:p>
        </p:txBody>
      </p:sp>
      <p:sp>
        <p:nvSpPr>
          <p:cNvPr id="12" name="Text Box 36"/>
          <p:cNvSpPr txBox="1"/>
          <p:nvPr/>
        </p:nvSpPr>
        <p:spPr>
          <a:xfrm>
            <a:off x="565150" y="2905125"/>
            <a:ext cx="26352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Chiều rộng: 5cm</a:t>
            </a:r>
          </a:p>
        </p:txBody>
      </p:sp>
      <p:sp>
        <p:nvSpPr>
          <p:cNvPr id="13" name="Text Box 36"/>
          <p:cNvSpPr txBox="1"/>
          <p:nvPr/>
        </p:nvSpPr>
        <p:spPr>
          <a:xfrm>
            <a:off x="560388" y="3351213"/>
            <a:ext cx="33401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Diện tích: …. cm</a:t>
            </a:r>
            <a:r>
              <a:rPr sz="2800" baseline="30000" dirty="0">
                <a:solidFill>
                  <a:srgbClr val="00B050"/>
                </a:solidFill>
                <a:latin typeface="Times New Roman" panose="02020603050405020304" pitchFamily="18" charset="0"/>
              </a:rPr>
              <a:t>2</a:t>
            </a:r>
            <a:r>
              <a:rPr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0" grpId="0"/>
      <p:bldP spid="42021" grpId="0"/>
      <p:bldP spid="42022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1115</Words>
  <Application>Microsoft Office PowerPoint</Application>
  <PresentationFormat>On-screen Show (4:3)</PresentationFormat>
  <Paragraphs>209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.VnTime</vt:lpstr>
      <vt:lpstr>Arial</vt:lpstr>
      <vt:lpstr>Calibri</vt:lpstr>
      <vt:lpstr>Times New Roman</vt:lpstr>
      <vt:lpstr>VNI-Times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ELEAD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FPT-ELEAD</dc:creator>
  <cp:lastModifiedBy>ADMIN</cp:lastModifiedBy>
  <cp:revision>126</cp:revision>
  <dcterms:created xsi:type="dcterms:W3CDTF">2004-08-05T01:58:00Z</dcterms:created>
  <dcterms:modified xsi:type="dcterms:W3CDTF">2022-03-04T01:40:12Z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6E405CCD702C4B6E9B9425179055739D</vt:lpwstr>
  </property>
  <property fmtid="{D5CDD505-2E9C-101B-9397-08002B2CF9AE}" pid="3" name="KSOProductBuildVer">
    <vt:lpwstr>1033-11.2.0.10443</vt:lpwstr>
  </property>
</Properties>
</file>