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56" r:id="rId2"/>
    <p:sldId id="258" r:id="rId3"/>
    <p:sldId id="286" r:id="rId4"/>
    <p:sldId id="287" r:id="rId5"/>
    <p:sldId id="288" r:id="rId6"/>
    <p:sldId id="293" r:id="rId7"/>
    <p:sldId id="260" r:id="rId8"/>
    <p:sldId id="289" r:id="rId9"/>
    <p:sldId id="261" r:id="rId10"/>
    <p:sldId id="262" r:id="rId11"/>
    <p:sldId id="263" r:id="rId12"/>
    <p:sldId id="290" r:id="rId13"/>
    <p:sldId id="291" r:id="rId14"/>
    <p:sldId id="294" r:id="rId15"/>
    <p:sldId id="296" r:id="rId16"/>
    <p:sldId id="305" r:id="rId17"/>
    <p:sldId id="304" r:id="rId18"/>
    <p:sldId id="295" r:id="rId19"/>
    <p:sldId id="306" r:id="rId20"/>
    <p:sldId id="308" r:id="rId21"/>
    <p:sldId id="307" r:id="rId22"/>
    <p:sldId id="303" r:id="rId23"/>
    <p:sldId id="264" r:id="rId24"/>
    <p:sldId id="265" r:id="rId25"/>
    <p:sldId id="266" r:id="rId26"/>
    <p:sldId id="338" r:id="rId27"/>
  </p:sldIdLst>
  <p:sldSz cx="12192000" cy="6858000"/>
  <p:notesSz cx="6858000" cy="9144000"/>
  <p:embeddedFontLst>
    <p:embeddedFont>
      <p:font typeface="Arial Black" panose="020B0A04020102020204" pitchFamily="34" charset="0"/>
      <p:bold r:id="rId29"/>
    </p:embeddedFont>
    <p:embeddedFont>
      <p:font typeface="Bauhaus 93" panose="04030905020B02020C02" pitchFamily="82" charset="0"/>
      <p:regular r:id="rId30"/>
    </p:embeddedFont>
    <p:embeddedFont>
      <p:font typeface="Berlin Sans FB Demi" panose="020E0802020502020306" pitchFamily="34" charset="0"/>
      <p:bold r:id="rId31"/>
    </p:embeddedFont>
    <p:embeddedFont>
      <p:font typeface="Britannic Bold" panose="020B0903060703020204" pitchFamily="3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Century Gothic" panose="020B0502020202020204" pitchFamily="34" charset="0"/>
      <p:regular r:id="rId39"/>
      <p:bold r:id="rId40"/>
      <p:italic r:id="rId41"/>
      <p:boldItalic r:id="rId42"/>
    </p:embeddedFont>
    <p:embeddedFont>
      <p:font typeface="Snap ITC" panose="04040A07060A02020202" pitchFamily="82" charset="0"/>
      <p:regular r:id="rId43"/>
    </p:embeddedFont>
    <p:embeddedFont>
      <p:font typeface="Tahoma" panose="020B0604030504040204" pitchFamily="34" charset="0"/>
      <p:regular r:id="rId44"/>
      <p:bold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C799"/>
    <a:srgbClr val="FBE4C5"/>
    <a:srgbClr val="EDBD7B"/>
    <a:srgbClr val="E4AE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91" autoAdjust="0"/>
    <p:restoredTop sz="94660"/>
  </p:normalViewPr>
  <p:slideViewPr>
    <p:cSldViewPr snapToGrid="0">
      <p:cViewPr varScale="1">
        <p:scale>
          <a:sx n="83" d="100"/>
          <a:sy n="83" d="100"/>
        </p:scale>
        <p:origin x="76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B5FFB-9B2C-48B2-B3E6-F4B05B7C89FD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D717D-0F2F-4FA2-9596-F8F62FA42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131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778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433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16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838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784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350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437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13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321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0344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78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52D05-F8A1-40DC-89FC-4AA2A21A631E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E8EE93-A6FF-4D7A-A544-8F929F5DD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48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52D05-F8A1-40DC-89FC-4AA2A21A631E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E8EE93-A6FF-4D7A-A544-8F929F5DD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887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C7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311980" y="-134718"/>
            <a:ext cx="12503980" cy="699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56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9.wav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7.png"/><Relationship Id="rId3" Type="http://schemas.openxmlformats.org/officeDocument/2006/relationships/audio" Target="../media/audio10.wav"/><Relationship Id="rId7" Type="http://schemas.openxmlformats.org/officeDocument/2006/relationships/image" Target="../media/image20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2.wav"/><Relationship Id="rId11" Type="http://schemas.openxmlformats.org/officeDocument/2006/relationships/image" Target="../media/image24.png"/><Relationship Id="rId5" Type="http://schemas.openxmlformats.org/officeDocument/2006/relationships/audio" Target="../media/audio11.wav"/><Relationship Id="rId10" Type="http://schemas.openxmlformats.org/officeDocument/2006/relationships/image" Target="../media/image23.png"/><Relationship Id="rId4" Type="http://schemas.openxmlformats.org/officeDocument/2006/relationships/audio" Target="../media/audio9.wav"/><Relationship Id="rId9" Type="http://schemas.openxmlformats.org/officeDocument/2006/relationships/image" Target="../media/image22.png"/><Relationship Id="rId1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7.png"/><Relationship Id="rId3" Type="http://schemas.openxmlformats.org/officeDocument/2006/relationships/audio" Target="../media/audio10.wav"/><Relationship Id="rId7" Type="http://schemas.openxmlformats.org/officeDocument/2006/relationships/image" Target="../media/image20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2.wav"/><Relationship Id="rId11" Type="http://schemas.openxmlformats.org/officeDocument/2006/relationships/image" Target="../media/image24.png"/><Relationship Id="rId5" Type="http://schemas.openxmlformats.org/officeDocument/2006/relationships/audio" Target="../media/audio11.wav"/><Relationship Id="rId10" Type="http://schemas.openxmlformats.org/officeDocument/2006/relationships/image" Target="../media/image23.png"/><Relationship Id="rId4" Type="http://schemas.openxmlformats.org/officeDocument/2006/relationships/audio" Target="../media/audio9.wav"/><Relationship Id="rId9" Type="http://schemas.openxmlformats.org/officeDocument/2006/relationships/image" Target="../media/image22.png"/><Relationship Id="rId1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7.png"/><Relationship Id="rId3" Type="http://schemas.openxmlformats.org/officeDocument/2006/relationships/audio" Target="../media/audio10.wav"/><Relationship Id="rId7" Type="http://schemas.openxmlformats.org/officeDocument/2006/relationships/image" Target="../media/image20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2.wav"/><Relationship Id="rId11" Type="http://schemas.openxmlformats.org/officeDocument/2006/relationships/image" Target="../media/image24.png"/><Relationship Id="rId5" Type="http://schemas.openxmlformats.org/officeDocument/2006/relationships/audio" Target="../media/audio11.wav"/><Relationship Id="rId10" Type="http://schemas.openxmlformats.org/officeDocument/2006/relationships/image" Target="../media/image23.png"/><Relationship Id="rId4" Type="http://schemas.openxmlformats.org/officeDocument/2006/relationships/audio" Target="../media/audio9.wav"/><Relationship Id="rId9" Type="http://schemas.openxmlformats.org/officeDocument/2006/relationships/image" Target="../media/image22.png"/><Relationship Id="rId1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7.png"/><Relationship Id="rId3" Type="http://schemas.openxmlformats.org/officeDocument/2006/relationships/audio" Target="../media/audio10.wav"/><Relationship Id="rId7" Type="http://schemas.openxmlformats.org/officeDocument/2006/relationships/image" Target="../media/image20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2.wav"/><Relationship Id="rId11" Type="http://schemas.openxmlformats.org/officeDocument/2006/relationships/image" Target="../media/image24.png"/><Relationship Id="rId5" Type="http://schemas.openxmlformats.org/officeDocument/2006/relationships/audio" Target="../media/audio11.wav"/><Relationship Id="rId10" Type="http://schemas.openxmlformats.org/officeDocument/2006/relationships/image" Target="../media/image23.png"/><Relationship Id="rId4" Type="http://schemas.openxmlformats.org/officeDocument/2006/relationships/audio" Target="../media/audio9.wav"/><Relationship Id="rId9" Type="http://schemas.openxmlformats.org/officeDocument/2006/relationships/image" Target="../media/image22.png"/><Relationship Id="rId1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7.png"/><Relationship Id="rId3" Type="http://schemas.openxmlformats.org/officeDocument/2006/relationships/audio" Target="../media/audio10.wav"/><Relationship Id="rId7" Type="http://schemas.openxmlformats.org/officeDocument/2006/relationships/image" Target="../media/image20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2.wav"/><Relationship Id="rId11" Type="http://schemas.openxmlformats.org/officeDocument/2006/relationships/image" Target="../media/image24.png"/><Relationship Id="rId5" Type="http://schemas.openxmlformats.org/officeDocument/2006/relationships/audio" Target="../media/audio11.wav"/><Relationship Id="rId10" Type="http://schemas.openxmlformats.org/officeDocument/2006/relationships/image" Target="../media/image23.png"/><Relationship Id="rId4" Type="http://schemas.openxmlformats.org/officeDocument/2006/relationships/audio" Target="../media/audio9.wav"/><Relationship Id="rId9" Type="http://schemas.openxmlformats.org/officeDocument/2006/relationships/image" Target="../media/image22.png"/><Relationship Id="rId1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7.png"/><Relationship Id="rId3" Type="http://schemas.openxmlformats.org/officeDocument/2006/relationships/audio" Target="../media/audio10.wav"/><Relationship Id="rId7" Type="http://schemas.openxmlformats.org/officeDocument/2006/relationships/image" Target="../media/image20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2.wav"/><Relationship Id="rId11" Type="http://schemas.openxmlformats.org/officeDocument/2006/relationships/image" Target="../media/image24.png"/><Relationship Id="rId5" Type="http://schemas.openxmlformats.org/officeDocument/2006/relationships/audio" Target="../media/audio11.wav"/><Relationship Id="rId10" Type="http://schemas.openxmlformats.org/officeDocument/2006/relationships/image" Target="../media/image23.png"/><Relationship Id="rId4" Type="http://schemas.openxmlformats.org/officeDocument/2006/relationships/audio" Target="../media/audio9.wav"/><Relationship Id="rId9" Type="http://schemas.openxmlformats.org/officeDocument/2006/relationships/image" Target="../media/image22.png"/><Relationship Id="rId1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7.png"/><Relationship Id="rId3" Type="http://schemas.openxmlformats.org/officeDocument/2006/relationships/audio" Target="../media/audio10.wav"/><Relationship Id="rId7" Type="http://schemas.openxmlformats.org/officeDocument/2006/relationships/image" Target="../media/image20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2.wav"/><Relationship Id="rId11" Type="http://schemas.openxmlformats.org/officeDocument/2006/relationships/image" Target="../media/image24.png"/><Relationship Id="rId5" Type="http://schemas.openxmlformats.org/officeDocument/2006/relationships/audio" Target="../media/audio11.wav"/><Relationship Id="rId10" Type="http://schemas.openxmlformats.org/officeDocument/2006/relationships/image" Target="../media/image23.png"/><Relationship Id="rId4" Type="http://schemas.openxmlformats.org/officeDocument/2006/relationships/audio" Target="../media/audio9.wav"/><Relationship Id="rId9" Type="http://schemas.openxmlformats.org/officeDocument/2006/relationships/image" Target="../media/image22.png"/><Relationship Id="rId1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0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30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audio" Target="../media/audio14.wav"/><Relationship Id="rId7" Type="http://schemas.openxmlformats.org/officeDocument/2006/relationships/image" Target="../media/image33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9.png"/><Relationship Id="rId4" Type="http://schemas.openxmlformats.org/officeDocument/2006/relationships/audio" Target="../media/audio15.wav"/><Relationship Id="rId9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8.png"/><Relationship Id="rId5" Type="http://schemas.openxmlformats.org/officeDocument/2006/relationships/audio" Target="../media/audio4.wav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493" y="6057900"/>
            <a:ext cx="937866" cy="800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88114" y="1035051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Unit 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11784" y="5092404"/>
            <a:ext cx="1768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Lesson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6577" y="2233260"/>
            <a:ext cx="10158846" cy="2391481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50085"/>
              </a:avLst>
            </a:prstTxWarp>
            <a:spAutoFit/>
          </a:bodyPr>
          <a:lstStyle/>
          <a:p>
            <a:pPr algn="ctr"/>
            <a:r>
              <a:rPr lang="en-US" sz="60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nap ITC" panose="04040A07060A02020202" pitchFamily="82" charset="0"/>
              </a:rPr>
              <a:t>What’s your name?</a:t>
            </a:r>
            <a:endParaRPr lang="en-US" sz="6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Snap ITC" panose="04040A07060A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81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 descr="https://s.sachmem.vn/public/images/v2/TA3T1SHS/U2-L1-2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522" y="383838"/>
            <a:ext cx="6671784" cy="471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64678" y="336546"/>
            <a:ext cx="239507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  <a:endParaRPr lang="en-US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300214" y="4670016"/>
            <a:ext cx="3986704" cy="1234748"/>
            <a:chOff x="2062217" y="4056117"/>
            <a:chExt cx="3986704" cy="1234748"/>
          </a:xfrm>
        </p:grpSpPr>
        <p:sp>
          <p:nvSpPr>
            <p:cNvPr id="12" name="Rounded Rectangle 11"/>
            <p:cNvSpPr/>
            <p:nvPr/>
          </p:nvSpPr>
          <p:spPr>
            <a:xfrm>
              <a:off x="2062217" y="4643879"/>
              <a:ext cx="3986704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What's your name?</a:t>
              </a:r>
            </a:p>
          </p:txBody>
        </p:sp>
        <p:pic>
          <p:nvPicPr>
            <p:cNvPr id="1039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5569" y="4056117"/>
              <a:ext cx="317430" cy="599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5729814" y="4674924"/>
            <a:ext cx="5158502" cy="1244385"/>
            <a:chOff x="4933950" y="4927600"/>
            <a:chExt cx="5158502" cy="1244385"/>
          </a:xfrm>
        </p:grpSpPr>
        <p:sp>
          <p:nvSpPr>
            <p:cNvPr id="27" name="Rounded Rectangle 26"/>
            <p:cNvSpPr/>
            <p:nvPr/>
          </p:nvSpPr>
          <p:spPr>
            <a:xfrm>
              <a:off x="4933950" y="5524999"/>
              <a:ext cx="5158502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My name's ___________ .</a:t>
              </a:r>
            </a:p>
          </p:txBody>
        </p:sp>
        <p:pic>
          <p:nvPicPr>
            <p:cNvPr id="28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076502" y="4927600"/>
              <a:ext cx="323790" cy="611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8547517" y="5291644"/>
            <a:ext cx="1231427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Quan</a:t>
            </a:r>
          </a:p>
        </p:txBody>
      </p:sp>
    </p:spTree>
    <p:extLst>
      <p:ext uri="{BB962C8B-B14F-4D97-AF65-F5344CB8AC3E}">
        <p14:creationId xmlns:p14="http://schemas.microsoft.com/office/powerpoint/2010/main" val="9968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8371" y="366824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3. Let's talk.</a:t>
            </a:r>
          </a:p>
        </p:txBody>
      </p:sp>
      <p:pic>
        <p:nvPicPr>
          <p:cNvPr id="3078" name="Picture 6" descr="https://s.sachmem.vn/public/images/v2/TA3T1SHS/U2-L1-3-2_su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99735" y="4120741"/>
            <a:ext cx="1429045" cy="20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https://s.sachmem.vn/public/images/v2/TA3T1SHS/U2-L1-3-3_su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828" y="4286961"/>
            <a:ext cx="1187272" cy="186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.sachmem.vn/public/images/v2/TA3T1SHS/U2-L1-3-4_su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35" y="2340052"/>
            <a:ext cx="1666498" cy="208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https://s.sachmem.vn/public/images/v2/TA3T1SHS/U2-L1-3-5_su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733" y="4470972"/>
            <a:ext cx="1526184" cy="194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s.sachmem.vn/public/images/v2/TA3T1SHS/U2-L1-3-6-2_su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275" y="4616683"/>
            <a:ext cx="1042641" cy="165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https://s.sachmem.vn/public/images/v2/TA3T1SHS/U2-L1-3-7_su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000" y="2194882"/>
            <a:ext cx="1109560" cy="178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846564" y="582267"/>
            <a:ext cx="3986704" cy="6469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your name?</a:t>
            </a:r>
          </a:p>
        </p:txBody>
      </p:sp>
      <p:cxnSp>
        <p:nvCxnSpPr>
          <p:cNvPr id="7" name="Straight Arrow Connector 6"/>
          <p:cNvCxnSpPr>
            <a:stCxn id="21" idx="2"/>
          </p:cNvCxnSpPr>
          <p:nvPr/>
        </p:nvCxnSpPr>
        <p:spPr>
          <a:xfrm flipH="1">
            <a:off x="2423886" y="1911908"/>
            <a:ext cx="3416030" cy="117342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21" idx="2"/>
          </p:cNvCxnSpPr>
          <p:nvPr/>
        </p:nvCxnSpPr>
        <p:spPr>
          <a:xfrm flipH="1">
            <a:off x="3260665" y="1911908"/>
            <a:ext cx="2579251" cy="220883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21" idx="2"/>
          </p:cNvCxnSpPr>
          <p:nvPr/>
        </p:nvCxnSpPr>
        <p:spPr>
          <a:xfrm flipH="1">
            <a:off x="5428343" y="1911908"/>
            <a:ext cx="411573" cy="255906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21" idx="2"/>
            <a:endCxn id="3081" idx="0"/>
          </p:cNvCxnSpPr>
          <p:nvPr/>
        </p:nvCxnSpPr>
        <p:spPr>
          <a:xfrm>
            <a:off x="5839916" y="1911908"/>
            <a:ext cx="1729909" cy="255906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1" idx="2"/>
          </p:cNvCxnSpPr>
          <p:nvPr/>
        </p:nvCxnSpPr>
        <p:spPr>
          <a:xfrm>
            <a:off x="5839916" y="1911908"/>
            <a:ext cx="3546068" cy="220883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1" idx="2"/>
            <a:endCxn id="3083" idx="1"/>
          </p:cNvCxnSpPr>
          <p:nvPr/>
        </p:nvCxnSpPr>
        <p:spPr>
          <a:xfrm>
            <a:off x="5839916" y="1911908"/>
            <a:ext cx="4334084" cy="117342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3260665" y="1264922"/>
            <a:ext cx="5158502" cy="646986"/>
          </a:xfrm>
          <a:prstGeom prst="roundRect">
            <a:avLst/>
          </a:prstGeom>
          <a:ln>
            <a:solidFill>
              <a:srgbClr val="C072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name's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9288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593888" y="1864905"/>
            <a:ext cx="5759001" cy="1381655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What’s his name?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 is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tên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./</a:t>
            </a:r>
            <a:r>
              <a:rPr lang="en-US" sz="3200" b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 name is 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tên.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5482" y="384061"/>
            <a:ext cx="161294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Structure: </a:t>
            </a:r>
            <a:endParaRPr lang="en-US" sz="2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5227" y="884183"/>
            <a:ext cx="7205755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 – đáp tên của MỘT NGƯỜI NÀO ĐÓ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52889" y="1959935"/>
            <a:ext cx="2505814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(Tên anh ấy là gì?)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352889" y="2549035"/>
            <a:ext cx="2047355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(Anh ấy là ….)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465720" y="4048004"/>
            <a:ext cx="6285315" cy="1381655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What’s her name?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She is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tên./ </a:t>
            </a:r>
            <a:r>
              <a:rPr lang="en-US" sz="3200" b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Her name is 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tên.</a:t>
            </a:r>
            <a:endParaRPr lang="en-US" sz="2400" b="1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884734" y="4086114"/>
            <a:ext cx="2351926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(Tên cô ấy là gì?)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884734" y="4675214"/>
            <a:ext cx="2361544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(Tên cô ấy là ….)</a:t>
            </a:r>
          </a:p>
        </p:txBody>
      </p:sp>
    </p:spTree>
    <p:extLst>
      <p:ext uri="{BB962C8B-B14F-4D97-AF65-F5344CB8AC3E}">
        <p14:creationId xmlns:p14="http://schemas.microsoft.com/office/powerpoint/2010/main" val="422171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  <p:bldP spid="14" grpId="0"/>
      <p:bldP spid="15" grpId="0"/>
      <p:bldP spid="16" grpId="0" build="allAtOnce" animBg="1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8371" y="366824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Structure: </a:t>
            </a:r>
            <a:endParaRPr lang="en-US" sz="2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8" name="Picture 6" descr="https://s.sachmem.vn/public/images/v2/TA3T1SHS/U2-L1-3-2_su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99735" y="4120741"/>
            <a:ext cx="1429045" cy="20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https://s.sachmem.vn/public/images/v2/TA3T1SHS/U2-L1-3-3_su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828" y="4286961"/>
            <a:ext cx="1187272" cy="186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.sachmem.vn/public/images/v2/TA3T1SHS/U2-L1-3-4_su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35" y="2340052"/>
            <a:ext cx="1666498" cy="208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https://s.sachmem.vn/public/images/v2/TA3T1SHS/U2-L1-3-5_su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733" y="4470972"/>
            <a:ext cx="1526184" cy="194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s.sachmem.vn/public/images/v2/TA3T1SHS/U2-L1-3-6-2_su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275" y="4616683"/>
            <a:ext cx="1042641" cy="165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https://s.sachmem.vn/public/images/v2/TA3T1SHS/U2-L1-3-7_su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000" y="2194882"/>
            <a:ext cx="1109560" cy="178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605408" y="582267"/>
            <a:ext cx="4469019" cy="6469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name?</a:t>
            </a:r>
          </a:p>
        </p:txBody>
      </p:sp>
      <p:cxnSp>
        <p:nvCxnSpPr>
          <p:cNvPr id="7" name="Straight Arrow Connector 6"/>
          <p:cNvCxnSpPr>
            <a:stCxn id="21" idx="2"/>
          </p:cNvCxnSpPr>
          <p:nvPr/>
        </p:nvCxnSpPr>
        <p:spPr>
          <a:xfrm flipH="1">
            <a:off x="2423886" y="1911908"/>
            <a:ext cx="3416030" cy="117342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21" idx="2"/>
          </p:cNvCxnSpPr>
          <p:nvPr/>
        </p:nvCxnSpPr>
        <p:spPr>
          <a:xfrm flipH="1">
            <a:off x="3260666" y="1911908"/>
            <a:ext cx="2579250" cy="220883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21" idx="2"/>
          </p:cNvCxnSpPr>
          <p:nvPr/>
        </p:nvCxnSpPr>
        <p:spPr>
          <a:xfrm flipH="1">
            <a:off x="5428344" y="1911908"/>
            <a:ext cx="411572" cy="255906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21" idx="2"/>
            <a:endCxn id="3081" idx="0"/>
          </p:cNvCxnSpPr>
          <p:nvPr/>
        </p:nvCxnSpPr>
        <p:spPr>
          <a:xfrm>
            <a:off x="5839916" y="1911908"/>
            <a:ext cx="1729909" cy="255906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1" idx="2"/>
          </p:cNvCxnSpPr>
          <p:nvPr/>
        </p:nvCxnSpPr>
        <p:spPr>
          <a:xfrm>
            <a:off x="5839916" y="1911908"/>
            <a:ext cx="3546068" cy="220883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1" idx="2"/>
            <a:endCxn id="3083" idx="1"/>
          </p:cNvCxnSpPr>
          <p:nvPr/>
        </p:nvCxnSpPr>
        <p:spPr>
          <a:xfrm>
            <a:off x="5839916" y="1911908"/>
            <a:ext cx="4334084" cy="117342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2858466" y="1264922"/>
            <a:ext cx="5962900" cy="646986"/>
          </a:xfrm>
          <a:prstGeom prst="roundRect">
            <a:avLst/>
          </a:prstGeom>
          <a:ln>
            <a:solidFill>
              <a:srgbClr val="C072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name's 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806414" y="2438351"/>
            <a:ext cx="836227" cy="6469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675829" y="3473755"/>
            <a:ext cx="836227" cy="6469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505758" y="4036430"/>
            <a:ext cx="878354" cy="6469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545720" y="3888803"/>
            <a:ext cx="836227" cy="6469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286963" y="3536853"/>
            <a:ext cx="836227" cy="6469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709418" y="2175129"/>
            <a:ext cx="878354" cy="6469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</a:p>
        </p:txBody>
      </p:sp>
    </p:spTree>
    <p:extLst>
      <p:ext uri="{BB962C8B-B14F-4D97-AF65-F5344CB8AC3E}">
        <p14:creationId xmlns:p14="http://schemas.microsoft.com/office/powerpoint/2010/main" val="372423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  <p:bldP spid="17" grpId="0"/>
      <p:bldP spid="19" grpId="0"/>
      <p:bldP spid="20" grpId="0"/>
      <p:bldP spid="22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9724" y="3107428"/>
            <a:ext cx="2149208" cy="303878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500819" y="2993069"/>
            <a:ext cx="2296838" cy="3152245"/>
            <a:chOff x="1797983" y="2928034"/>
            <a:chExt cx="2450167" cy="3362678"/>
          </a:xfrm>
        </p:grpSpPr>
        <p:cxnSp>
          <p:nvCxnSpPr>
            <p:cNvPr id="11" name="Straight Connector 10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3261" y="3858997"/>
            <a:ext cx="1842738" cy="2767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3501426" y="3007730"/>
            <a:ext cx="2288468" cy="31274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/>
          <a:srcRect t="-4677" b="50993"/>
          <a:stretch/>
        </p:blipFill>
        <p:spPr>
          <a:xfrm>
            <a:off x="1984521" y="531708"/>
            <a:ext cx="8222959" cy="3465677"/>
          </a:xfrm>
          <a:prstGeom prst="rect">
            <a:avLst/>
          </a:prstGeom>
        </p:spPr>
      </p:pic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33717" y="5436871"/>
            <a:ext cx="1731414" cy="755970"/>
          </a:xfrm>
          <a:prstGeom prst="rect">
            <a:avLst/>
          </a:prstGeom>
        </p:spPr>
      </p:pic>
      <p:pic>
        <p:nvPicPr>
          <p:cNvPr id="17" name="Picture 16" hidden="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8" name="TextBox 17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284675"/>
      </p:ext>
    </p:extLst>
  </p:cSld>
  <p:clrMapOvr>
    <a:masterClrMapping/>
  </p:clrMapOvr>
  <p:transition spd="slow">
    <p:circle/>
    <p:sndAc>
      <p:stSnd>
        <p:snd r:embed="rId3" name="fanfar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What’s your name?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____ Quan.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501272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I’m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Im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8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15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What’s ____ name?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____ name’s Mr.Loc.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501272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His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Her 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8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8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What’s _____ name?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____ name’s Tony.</a:t>
            </a:r>
          </a:p>
          <a:p>
            <a:pPr algn="ctr"/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his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her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54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What’s your name?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____ Miss Hien.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My name’s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My name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His name’s Tom.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What’s his name?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What’s your name?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98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493" y="6057900"/>
            <a:ext cx="937866" cy="8001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808303" y="2798317"/>
            <a:ext cx="1011815" cy="1094523"/>
            <a:chOff x="8808303" y="2798317"/>
            <a:chExt cx="1011815" cy="1094523"/>
          </a:xfrm>
        </p:grpSpPr>
        <p:sp>
          <p:nvSpPr>
            <p:cNvPr id="9" name="TextBox 8"/>
            <p:cNvSpPr txBox="1"/>
            <p:nvPr/>
          </p:nvSpPr>
          <p:spPr>
            <a:xfrm>
              <a:off x="8865211" y="2798317"/>
              <a:ext cx="898003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4000" dirty="0"/>
                <a:t>My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808303" y="3369620"/>
              <a:ext cx="1011815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2800" b="0" dirty="0">
                  <a:solidFill>
                    <a:srgbClr val="C00000"/>
                  </a:solidFill>
                </a:rPr>
                <a:t>/maɪ/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180" y="759717"/>
            <a:ext cx="4419983" cy="54929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98373" y="328830"/>
            <a:ext cx="16754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words</a:t>
            </a:r>
          </a:p>
        </p:txBody>
      </p:sp>
    </p:spTree>
    <p:extLst>
      <p:ext uri="{BB962C8B-B14F-4D97-AF65-F5344CB8AC3E}">
        <p14:creationId xmlns:p14="http://schemas.microsoft.com/office/powerpoint/2010/main" val="377708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She is Hoa.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What’s her name?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What’s his name?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72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What’s his name?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501272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 is Phong.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She is Linda.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8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05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2895" t="3263" r="16733" b="12892"/>
          <a:stretch/>
        </p:blipFill>
        <p:spPr>
          <a:xfrm>
            <a:off x="4300769" y="1692218"/>
            <a:ext cx="3583836" cy="4610116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2533" y="5927397"/>
            <a:ext cx="1731414" cy="749873"/>
          </a:xfrm>
          <a:prstGeom prst="rect">
            <a:avLst/>
          </a:prstGeom>
        </p:spPr>
      </p:pic>
      <p:pic>
        <p:nvPicPr>
          <p:cNvPr id="7" name="Picture 6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9" name="Picture 8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92394" y="1853569"/>
            <a:ext cx="5491692" cy="4287414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679585"/>
              </a:avLst>
            </a:prstTxWarp>
            <a:spAutoFit/>
          </a:bodyPr>
          <a:lstStyle/>
          <a:p>
            <a:pPr algn="ctr"/>
            <a:r>
              <a:rPr lang="en-US" sz="88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76200">
                    <a:srgbClr val="FF0000"/>
                  </a:glow>
                </a:effectLst>
                <a:latin typeface="Bauhaus 93" panose="04030905020B02020C02" pitchFamily="8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82124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9257" y="33779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4. Listen and tick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441336" y="644909"/>
            <a:ext cx="5829019" cy="5883921"/>
            <a:chOff x="2184398" y="-879702"/>
            <a:chExt cx="8242756" cy="9081747"/>
          </a:xfrm>
        </p:grpSpPr>
        <p:pic>
          <p:nvPicPr>
            <p:cNvPr id="2049" name="Picture 1" descr="https://s.sachmem.vn/public/images/TA3T1SHS/U2-L1-4-1-gwhzcquoebdhusfw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399" y="-879702"/>
              <a:ext cx="4105275" cy="4371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https://s.sachmem.vn/public/images/TA3T1SHS/U2-L1-4-2-tsvsheiankdeggus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1879" y="-879702"/>
              <a:ext cx="4105275" cy="4371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s://s.sachmem.vn/public/images/TA3T1SHS/U2-L1-4-3-ttfhpiyxmvptflow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398" y="3830069"/>
              <a:ext cx="4105275" cy="4371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 descr="https://s.sachmem.vn/public/images/TA3T1SHS/U2-L1-4-4-egshzskvjjnzmcnu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1879" y="3830069"/>
              <a:ext cx="4105275" cy="4371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4659719" y="3221236"/>
            <a:ext cx="4507606" cy="256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659719" y="6272623"/>
            <a:ext cx="4507606" cy="256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638210" y="2865629"/>
            <a:ext cx="1152230" cy="548640"/>
          </a:xfrm>
          <a:prstGeom prst="roundRect">
            <a:avLst>
              <a:gd name="adj" fmla="val 30823"/>
            </a:avLst>
          </a:prstGeom>
          <a:solidFill>
            <a:srgbClr val="FFD8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096733" y="2855306"/>
            <a:ext cx="1152230" cy="548640"/>
          </a:xfrm>
          <a:prstGeom prst="roundRect">
            <a:avLst>
              <a:gd name="adj" fmla="val 30823"/>
            </a:avLst>
          </a:prstGeom>
          <a:solidFill>
            <a:srgbClr val="FFD8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Peter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531807" y="2866427"/>
            <a:ext cx="1152230" cy="548640"/>
          </a:xfrm>
          <a:prstGeom prst="roundRect">
            <a:avLst>
              <a:gd name="adj" fmla="val 30823"/>
            </a:avLst>
          </a:prstGeom>
          <a:solidFill>
            <a:srgbClr val="FFD8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911595" y="2845781"/>
            <a:ext cx="1152230" cy="548640"/>
          </a:xfrm>
          <a:prstGeom prst="roundRect">
            <a:avLst>
              <a:gd name="adj" fmla="val 30823"/>
            </a:avLst>
          </a:prstGeom>
          <a:solidFill>
            <a:srgbClr val="FFD8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612452" y="5871053"/>
            <a:ext cx="1152230" cy="548640"/>
          </a:xfrm>
          <a:prstGeom prst="roundRect">
            <a:avLst>
              <a:gd name="adj" fmla="val 30823"/>
            </a:avLst>
          </a:prstGeom>
          <a:solidFill>
            <a:srgbClr val="FFD8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019459" y="5860730"/>
            <a:ext cx="1152230" cy="548640"/>
          </a:xfrm>
          <a:prstGeom prst="roundRect">
            <a:avLst>
              <a:gd name="adj" fmla="val 30823"/>
            </a:avLst>
          </a:prstGeom>
          <a:solidFill>
            <a:srgbClr val="FFD8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475593" y="5888877"/>
            <a:ext cx="1152230" cy="548640"/>
          </a:xfrm>
          <a:prstGeom prst="roundRect">
            <a:avLst>
              <a:gd name="adj" fmla="val 30823"/>
            </a:avLst>
          </a:prstGeom>
          <a:solidFill>
            <a:srgbClr val="FFD8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Linda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922581" y="5902010"/>
            <a:ext cx="1152230" cy="548640"/>
          </a:xfrm>
          <a:prstGeom prst="roundRect">
            <a:avLst>
              <a:gd name="adj" fmla="val 30823"/>
            </a:avLst>
          </a:prstGeom>
          <a:solidFill>
            <a:srgbClr val="FFD8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</a:p>
        </p:txBody>
      </p:sp>
      <p:sp>
        <p:nvSpPr>
          <p:cNvPr id="8" name="Rectangle 7"/>
          <p:cNvSpPr/>
          <p:nvPr/>
        </p:nvSpPr>
        <p:spPr>
          <a:xfrm>
            <a:off x="2997945" y="2512898"/>
            <a:ext cx="498249" cy="47651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217401" y="2512897"/>
            <a:ext cx="498249" cy="47651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997945" y="5524819"/>
            <a:ext cx="498249" cy="47651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9217401" y="5524818"/>
            <a:ext cx="498249" cy="47651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12-Point Star 23"/>
          <p:cNvSpPr/>
          <p:nvPr/>
        </p:nvSpPr>
        <p:spPr>
          <a:xfrm>
            <a:off x="3085950" y="2085751"/>
            <a:ext cx="365760" cy="365760"/>
          </a:xfrm>
          <a:prstGeom prst="star12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5" name="12-Point Star 24"/>
          <p:cNvSpPr/>
          <p:nvPr/>
        </p:nvSpPr>
        <p:spPr>
          <a:xfrm>
            <a:off x="9305406" y="2085750"/>
            <a:ext cx="365760" cy="365760"/>
          </a:xfrm>
          <a:prstGeom prst="star12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6" name="12-Point Star 25"/>
          <p:cNvSpPr/>
          <p:nvPr/>
        </p:nvSpPr>
        <p:spPr>
          <a:xfrm>
            <a:off x="3085950" y="5097672"/>
            <a:ext cx="365760" cy="365760"/>
          </a:xfrm>
          <a:prstGeom prst="star12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7" name="12-Point Star 26"/>
          <p:cNvSpPr/>
          <p:nvPr/>
        </p:nvSpPr>
        <p:spPr>
          <a:xfrm>
            <a:off x="9305406" y="5097671"/>
            <a:ext cx="365760" cy="365760"/>
          </a:xfrm>
          <a:prstGeom prst="star12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0" name="Sun 29"/>
          <p:cNvSpPr/>
          <p:nvPr/>
        </p:nvSpPr>
        <p:spPr>
          <a:xfrm>
            <a:off x="1888507" y="1329656"/>
            <a:ext cx="731520" cy="731520"/>
          </a:xfrm>
          <a:prstGeom prst="sun">
            <a:avLst>
              <a:gd name="adj" fmla="val 21479"/>
            </a:avLst>
          </a:prstGeom>
          <a:solidFill>
            <a:srgbClr val="7030A0"/>
          </a:solidFill>
          <a:ln w="6350"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2" name="Sun 31"/>
          <p:cNvSpPr/>
          <p:nvPr/>
        </p:nvSpPr>
        <p:spPr>
          <a:xfrm>
            <a:off x="1888507" y="4366151"/>
            <a:ext cx="731520" cy="731520"/>
          </a:xfrm>
          <a:prstGeom prst="sun">
            <a:avLst>
              <a:gd name="adj" fmla="val 21479"/>
            </a:avLst>
          </a:prstGeom>
          <a:solidFill>
            <a:srgbClr val="7030A0"/>
          </a:solidFill>
          <a:ln w="6350"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/>
          <a:srcRect l="26010" t="19533" r="17629" b="30331"/>
          <a:stretch/>
        </p:blipFill>
        <p:spPr>
          <a:xfrm>
            <a:off x="3046338" y="2392634"/>
            <a:ext cx="571243" cy="5486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9"/>
          <a:srcRect l="26010" t="19533" r="17629" b="30331"/>
          <a:stretch/>
        </p:blipFill>
        <p:spPr>
          <a:xfrm>
            <a:off x="9305406" y="5437797"/>
            <a:ext cx="571243" cy="548640"/>
          </a:xfrm>
          <a:prstGeom prst="rect">
            <a:avLst/>
          </a:prstGeom>
        </p:spPr>
      </p:pic>
      <p:pic>
        <p:nvPicPr>
          <p:cNvPr id="37" name="Mspham0936082789">
            <a:extLst>
              <a:ext uri="{FF2B5EF4-FFF2-40B4-BE49-F238E27FC236}">
                <a16:creationId xmlns:a16="http://schemas.microsoft.com/office/drawing/2014/main" id="{B81C3FEE-5876-4D2A-A8B5-2FC1F6C7D9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23769" y="1451346"/>
            <a:ext cx="361938" cy="365760"/>
          </a:xfrm>
          <a:prstGeom prst="rect">
            <a:avLst/>
          </a:prstGeom>
        </p:spPr>
      </p:pic>
      <p:pic>
        <p:nvPicPr>
          <p:cNvPr id="38" name="Mspham0936082789">
            <a:extLst>
              <a:ext uri="{FF2B5EF4-FFF2-40B4-BE49-F238E27FC236}">
                <a16:creationId xmlns:a16="http://schemas.microsoft.com/office/drawing/2014/main" id="{6E6ADF87-4183-41CC-9D98-0DFD28595B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23769" y="4831747"/>
            <a:ext cx="361938" cy="365760"/>
          </a:xfrm>
          <a:prstGeom prst="rect">
            <a:avLst/>
          </a:prstGeom>
        </p:spPr>
      </p:pic>
      <p:pic>
        <p:nvPicPr>
          <p:cNvPr id="39" name="Mspham0936082789">
            <a:extLst>
              <a:ext uri="{FF2B5EF4-FFF2-40B4-BE49-F238E27FC236}">
                <a16:creationId xmlns:a16="http://schemas.microsoft.com/office/drawing/2014/main" id="{B9D70520-7576-40CF-BCED-16686AC530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68830" y="370359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11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2 What's your name- - Lesson 1 - 4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2 What's your name- - Lesson 1 - 4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2 What's your name- - Lesson 1 - 4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6526" y="333709"/>
            <a:ext cx="257314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5. Look and write.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46976" y="1182318"/>
            <a:ext cx="11298048" cy="3008682"/>
            <a:chOff x="391885" y="1171574"/>
            <a:chExt cx="16953934" cy="4514851"/>
          </a:xfrm>
        </p:grpSpPr>
        <p:pic>
          <p:nvPicPr>
            <p:cNvPr id="7172" name="Picture 4" descr="https://s.sachmem.vn/public/images/TA3T1SHS/U2-L1-5-1-oizcjbtbokovsxqh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85" y="1171574"/>
              <a:ext cx="8353425" cy="4514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3" name="Picture 5" descr="https://s.sachmem.vn/public/images/TA3T1SHS/U2-L1-5-2-sbvvkejkddxiuxwr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2394" y="1171574"/>
              <a:ext cx="8353425" cy="4514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635802" y="4190999"/>
            <a:ext cx="5187728" cy="1478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What's your name?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______________ Peter.</a:t>
            </a:r>
          </a:p>
        </p:txBody>
      </p:sp>
      <p:sp>
        <p:nvSpPr>
          <p:cNvPr id="6" name="Rectangle 5"/>
          <p:cNvSpPr/>
          <p:nvPr/>
        </p:nvSpPr>
        <p:spPr>
          <a:xfrm>
            <a:off x="6540278" y="4190999"/>
            <a:ext cx="4842796" cy="2228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I'm  __________.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   What's your name?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 ___________Linda.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12-Point Star 11"/>
          <p:cNvSpPr/>
          <p:nvPr/>
        </p:nvSpPr>
        <p:spPr>
          <a:xfrm>
            <a:off x="5411926" y="3550921"/>
            <a:ext cx="640080" cy="640080"/>
          </a:xfrm>
          <a:prstGeom prst="star12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12-Point Star 12"/>
          <p:cNvSpPr/>
          <p:nvPr/>
        </p:nvSpPr>
        <p:spPr>
          <a:xfrm>
            <a:off x="11104944" y="3670480"/>
            <a:ext cx="640080" cy="640080"/>
          </a:xfrm>
          <a:prstGeom prst="star12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715042" y="4929663"/>
            <a:ext cx="2285458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name’s</a:t>
            </a:r>
            <a:endParaRPr lang="en-US" alt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818947" y="4190999"/>
            <a:ext cx="22854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endParaRPr lang="en-US" alt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18897" y="5680060"/>
            <a:ext cx="2285458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name’s</a:t>
            </a:r>
            <a:endParaRPr lang="en-US" alt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93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1527" y="329684"/>
            <a:ext cx="188705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6. Let's sing.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2328" t="28125" r="26428" b="24479"/>
          <a:stretch/>
        </p:blipFill>
        <p:spPr>
          <a:xfrm>
            <a:off x="1219199" y="1066800"/>
            <a:ext cx="10248901" cy="5329428"/>
          </a:xfrm>
          <a:prstGeom prst="roundRect">
            <a:avLst>
              <a:gd name="adj" fmla="val 6362"/>
            </a:avLst>
          </a:prstGeom>
        </p:spPr>
      </p:pic>
      <p:pic>
        <p:nvPicPr>
          <p:cNvPr id="5" name="Mspham0936082789">
            <a:extLst>
              <a:ext uri="{FF2B5EF4-FFF2-40B4-BE49-F238E27FC236}">
                <a16:creationId xmlns:a16="http://schemas.microsoft.com/office/drawing/2014/main" id="{112A4339-60CA-4E9C-9BBB-1C0B66236B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2547" y="394811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8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2 What's your name- - Lesson 1 - 6 Let'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3FB791B1-CCFD-443F-8FEB-69945B8BBD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73" r="90181"/>
          <a:stretch/>
        </p:blipFill>
        <p:spPr>
          <a:xfrm>
            <a:off x="4954483" y="4065918"/>
            <a:ext cx="448538" cy="457200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7420F84C-8237-4F5C-A01A-486FADA77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06" y="4772534"/>
            <a:ext cx="615296" cy="659549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sp>
        <p:nvSpPr>
          <p:cNvPr id="10" name="Mspham-0936082789"/>
          <p:cNvSpPr txBox="1"/>
          <p:nvPr/>
        </p:nvSpPr>
        <p:spPr>
          <a:xfrm>
            <a:off x="5549302" y="4042628"/>
            <a:ext cx="3209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Powerpoint</a:t>
            </a:r>
          </a:p>
        </p:txBody>
      </p:sp>
      <p:sp>
        <p:nvSpPr>
          <p:cNvPr id="11" name="Mspham-0936082789"/>
          <p:cNvSpPr txBox="1"/>
          <p:nvPr/>
        </p:nvSpPr>
        <p:spPr>
          <a:xfrm>
            <a:off x="5609123" y="4840698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defRPr>
            </a:lvl1pPr>
          </a:lstStyle>
          <a:p>
            <a:r>
              <a:rPr lang="en-US" sz="2800">
                <a:latin typeface="Arial Black" panose="020B0A04020102020204" pitchFamily="34" charset="0"/>
                <a:cs typeface="Arial" panose="020B0604020202020204" pitchFamily="34" charset="0"/>
              </a:rPr>
              <a:t>Mspham</a:t>
            </a:r>
          </a:p>
        </p:txBody>
      </p:sp>
      <p:sp>
        <p:nvSpPr>
          <p:cNvPr id="12" name="Rectangle 11">
            <a:hlinkClick r:id="rId5"/>
            <a:extLst>
              <a:ext uri="{FF2B5EF4-FFF2-40B4-BE49-F238E27FC236}">
                <a16:creationId xmlns:a16="http://schemas.microsoft.com/office/drawing/2014/main" id="{CAFF014C-0520-4087-816B-C445B923567A}"/>
              </a:ext>
            </a:extLst>
          </p:cNvPr>
          <p:cNvSpPr/>
          <p:nvPr/>
        </p:nvSpPr>
        <p:spPr>
          <a:xfrm>
            <a:off x="-57416700" y="-28841700"/>
            <a:ext cx="127025400" cy="64541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:a16="http://schemas.microsoft.com/office/drawing/2014/main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677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493" y="6057900"/>
            <a:ext cx="937866" cy="8001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8657430" y="2798317"/>
            <a:ext cx="1313565" cy="1094523"/>
            <a:chOff x="8657430" y="2798317"/>
            <a:chExt cx="1313565" cy="1094523"/>
          </a:xfrm>
        </p:grpSpPr>
        <p:sp>
          <p:nvSpPr>
            <p:cNvPr id="9" name="TextBox 8"/>
            <p:cNvSpPr txBox="1"/>
            <p:nvPr/>
          </p:nvSpPr>
          <p:spPr>
            <a:xfrm>
              <a:off x="8657430" y="2798317"/>
              <a:ext cx="1313565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4000" dirty="0"/>
                <a:t>your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942954" y="3369620"/>
              <a:ext cx="742511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2800" b="0" dirty="0">
                  <a:solidFill>
                    <a:srgbClr val="C00000"/>
                  </a:solidFill>
                </a:rPr>
                <a:t>/jɔː/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739" y="732871"/>
            <a:ext cx="5078408" cy="527349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98373" y="328830"/>
            <a:ext cx="16754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words</a:t>
            </a:r>
          </a:p>
        </p:txBody>
      </p:sp>
    </p:spTree>
    <p:extLst>
      <p:ext uri="{BB962C8B-B14F-4D97-AF65-F5344CB8AC3E}">
        <p14:creationId xmlns:p14="http://schemas.microsoft.com/office/powerpoint/2010/main" val="423455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493" y="6057900"/>
            <a:ext cx="937866" cy="8001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551826" y="2798317"/>
            <a:ext cx="1524776" cy="1094523"/>
            <a:chOff x="8551826" y="2798317"/>
            <a:chExt cx="1524776" cy="1094523"/>
          </a:xfrm>
        </p:grpSpPr>
        <p:sp>
          <p:nvSpPr>
            <p:cNvPr id="9" name="TextBox 8"/>
            <p:cNvSpPr txBox="1"/>
            <p:nvPr/>
          </p:nvSpPr>
          <p:spPr>
            <a:xfrm>
              <a:off x="8551826" y="2798317"/>
              <a:ext cx="1524776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4000" dirty="0"/>
                <a:t>name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708115" y="3369620"/>
              <a:ext cx="1212191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2800" b="0" dirty="0">
                  <a:solidFill>
                    <a:srgbClr val="C00000"/>
                  </a:solidFill>
                </a:rPr>
                <a:t>/neɪm/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297" y="882236"/>
            <a:ext cx="4480948" cy="4974767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 rot="14413610">
            <a:off x="4608957" y="2075553"/>
            <a:ext cx="454098" cy="353642"/>
          </a:xfrm>
          <a:prstGeom prst="rightArrow">
            <a:avLst/>
          </a:prstGeom>
          <a:solidFill>
            <a:srgbClr val="00B050"/>
          </a:solidFill>
          <a:ln w="31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98373" y="328830"/>
            <a:ext cx="16754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words</a:t>
            </a:r>
          </a:p>
        </p:txBody>
      </p:sp>
    </p:spTree>
    <p:extLst>
      <p:ext uri="{BB962C8B-B14F-4D97-AF65-F5344CB8AC3E}">
        <p14:creationId xmlns:p14="http://schemas.microsoft.com/office/powerpoint/2010/main" val="133381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493" y="6057900"/>
            <a:ext cx="937866" cy="8001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595105" y="2798317"/>
            <a:ext cx="1438214" cy="1094522"/>
            <a:chOff x="8595105" y="2798317"/>
            <a:chExt cx="1438214" cy="1094522"/>
          </a:xfrm>
        </p:grpSpPr>
        <p:sp>
          <p:nvSpPr>
            <p:cNvPr id="9" name="TextBox 8"/>
            <p:cNvSpPr txBox="1"/>
            <p:nvPr/>
          </p:nvSpPr>
          <p:spPr>
            <a:xfrm>
              <a:off x="8595105" y="2798317"/>
              <a:ext cx="1438214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4000" dirty="0"/>
                <a:t>What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853187" y="3369619"/>
              <a:ext cx="922047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2800" b="0" dirty="0">
                  <a:solidFill>
                    <a:srgbClr val="C00000"/>
                  </a:solidFill>
                </a:rPr>
                <a:t>/wʌt/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512" y="1174281"/>
            <a:ext cx="5566130" cy="46638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98373" y="328830"/>
            <a:ext cx="16754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words</a:t>
            </a:r>
          </a:p>
        </p:txBody>
      </p:sp>
    </p:spTree>
    <p:extLst>
      <p:ext uri="{BB962C8B-B14F-4D97-AF65-F5344CB8AC3E}">
        <p14:creationId xmlns:p14="http://schemas.microsoft.com/office/powerpoint/2010/main" val="163278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8373" y="328830"/>
            <a:ext cx="20361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New 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067875" y="1943230"/>
            <a:ext cx="1011815" cy="1094523"/>
            <a:chOff x="8808303" y="2798317"/>
            <a:chExt cx="1011815" cy="1094523"/>
          </a:xfrm>
        </p:grpSpPr>
        <p:sp>
          <p:nvSpPr>
            <p:cNvPr id="4" name="TextBox 3"/>
            <p:cNvSpPr txBox="1"/>
            <p:nvPr/>
          </p:nvSpPr>
          <p:spPr>
            <a:xfrm>
              <a:off x="8865211" y="2798317"/>
              <a:ext cx="898003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4000" dirty="0"/>
                <a:t>My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808303" y="3369620"/>
              <a:ext cx="1011815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2800" b="0" dirty="0">
                  <a:solidFill>
                    <a:srgbClr val="C00000"/>
                  </a:solidFill>
                </a:rPr>
                <a:t>/maɪ/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310" y="862267"/>
            <a:ext cx="1904118" cy="236635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178105" y="4674520"/>
            <a:ext cx="1313565" cy="1094523"/>
            <a:chOff x="8657430" y="2798317"/>
            <a:chExt cx="1313565" cy="1094523"/>
          </a:xfrm>
        </p:grpSpPr>
        <p:sp>
          <p:nvSpPr>
            <p:cNvPr id="8" name="TextBox 7"/>
            <p:cNvSpPr txBox="1"/>
            <p:nvPr/>
          </p:nvSpPr>
          <p:spPr>
            <a:xfrm>
              <a:off x="8657430" y="2798317"/>
              <a:ext cx="1313565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4000" dirty="0"/>
                <a:t>your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942954" y="3369620"/>
              <a:ext cx="742511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2800" b="0" dirty="0">
                  <a:solidFill>
                    <a:srgbClr val="C00000"/>
                  </a:solidFill>
                </a:rPr>
                <a:t>/jɔː/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061" y="4002413"/>
            <a:ext cx="1781941" cy="185039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039870" y="1896389"/>
            <a:ext cx="1524776" cy="1094523"/>
            <a:chOff x="8551826" y="2798317"/>
            <a:chExt cx="1524776" cy="1094523"/>
          </a:xfrm>
        </p:grpSpPr>
        <p:sp>
          <p:nvSpPr>
            <p:cNvPr id="12" name="TextBox 11"/>
            <p:cNvSpPr txBox="1"/>
            <p:nvPr/>
          </p:nvSpPr>
          <p:spPr>
            <a:xfrm>
              <a:off x="8551826" y="2798317"/>
              <a:ext cx="1524776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4000" dirty="0"/>
                <a:t>name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708115" y="3369620"/>
              <a:ext cx="1212191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2800" b="0" dirty="0">
                  <a:solidFill>
                    <a:srgbClr val="C00000"/>
                  </a:solidFill>
                </a:rPr>
                <a:t>/neɪm/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4768" y="793987"/>
            <a:ext cx="2188727" cy="2429934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 rot="14413610">
            <a:off x="8685541" y="1339612"/>
            <a:ext cx="326187" cy="254028"/>
          </a:xfrm>
          <a:prstGeom prst="rightArrow">
            <a:avLst/>
          </a:prstGeom>
          <a:solidFill>
            <a:srgbClr val="00B050"/>
          </a:solidFill>
          <a:ln w="31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9263495" y="4610026"/>
            <a:ext cx="1438214" cy="1094522"/>
            <a:chOff x="8595105" y="2798317"/>
            <a:chExt cx="1438214" cy="1094522"/>
          </a:xfrm>
        </p:grpSpPr>
        <p:sp>
          <p:nvSpPr>
            <p:cNvPr id="17" name="TextBox 16"/>
            <p:cNvSpPr txBox="1"/>
            <p:nvPr/>
          </p:nvSpPr>
          <p:spPr>
            <a:xfrm>
              <a:off x="8595105" y="2798317"/>
              <a:ext cx="1438214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4000" dirty="0"/>
                <a:t>What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853187" y="3369619"/>
              <a:ext cx="922047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2800" b="0" dirty="0">
                  <a:solidFill>
                    <a:srgbClr val="C00000"/>
                  </a:solidFill>
                </a:rPr>
                <a:t>/wʌt/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7340" y="4134708"/>
            <a:ext cx="1950520" cy="163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76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03122" y="1277099"/>
            <a:ext cx="11385755" cy="3665277"/>
            <a:chOff x="-17802225" y="8467724"/>
            <a:chExt cx="37547550" cy="12087226"/>
          </a:xfrm>
        </p:grpSpPr>
        <p:pic>
          <p:nvPicPr>
            <p:cNvPr id="1026" name="Picture 2" descr="https://s.sachmem.vn/public/images/v2/U2-L1-1a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802225" y="8467724"/>
              <a:ext cx="17802225" cy="12087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https://s.sachmem.vn/public/images/v2/U2-L1-1b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467850"/>
              <a:ext cx="19745325" cy="11087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227805" y="1404323"/>
            <a:ext cx="3489481" cy="430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Hi. My name's Peter.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319183" y="3927651"/>
            <a:ext cx="2871299" cy="8617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Hello, Peter.</a:t>
            </a:r>
            <a:b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</a:b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My name's Nam.</a:t>
            </a:r>
          </a:p>
        </p:txBody>
      </p:sp>
      <p:sp>
        <p:nvSpPr>
          <p:cNvPr id="6" name="Rectangle 5"/>
          <p:cNvSpPr/>
          <p:nvPr/>
        </p:nvSpPr>
        <p:spPr>
          <a:xfrm>
            <a:off x="6626074" y="1759398"/>
            <a:ext cx="4919937" cy="430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 Linda. What's your name?</a:t>
            </a:r>
          </a:p>
        </p:txBody>
      </p:sp>
      <p:sp>
        <p:nvSpPr>
          <p:cNvPr id="9" name="Rectangle 8"/>
          <p:cNvSpPr/>
          <p:nvPr/>
        </p:nvSpPr>
        <p:spPr>
          <a:xfrm>
            <a:off x="7563552" y="4263288"/>
            <a:ext cx="2691763" cy="430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 name's Mai.</a:t>
            </a:r>
          </a:p>
        </p:txBody>
      </p:sp>
      <p:sp>
        <p:nvSpPr>
          <p:cNvPr id="7" name="Rectangle 6"/>
          <p:cNvSpPr/>
          <p:nvPr/>
        </p:nvSpPr>
        <p:spPr>
          <a:xfrm>
            <a:off x="745482" y="384061"/>
            <a:ext cx="357982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1. Look, listen and repeat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Mspham0936082789">
            <a:extLst>
              <a:ext uri="{FF2B5EF4-FFF2-40B4-BE49-F238E27FC236}">
                <a16:creationId xmlns:a16="http://schemas.microsoft.com/office/drawing/2014/main" id="{F1024ACD-DC9D-48BB-9C77-DB2CF289BAD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20147" y="5594455"/>
            <a:ext cx="361938" cy="36576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id="{30BF3F7B-0F28-4667-8068-DBF0F04242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38702" y="3966108"/>
            <a:ext cx="226211" cy="228600"/>
          </a:xfrm>
          <a:prstGeom prst="rect">
            <a:avLst/>
          </a:prstGeom>
        </p:spPr>
      </p:pic>
      <p:pic>
        <p:nvPicPr>
          <p:cNvPr id="17" name="Mspham0936082789">
            <a:extLst>
              <a:ext uri="{FF2B5EF4-FFF2-40B4-BE49-F238E27FC236}">
                <a16:creationId xmlns:a16="http://schemas.microsoft.com/office/drawing/2014/main" id="{8511C8B2-C940-4709-A013-48C19C7A80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02236" y="4493087"/>
            <a:ext cx="226211" cy="22860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:a16="http://schemas.microsoft.com/office/drawing/2014/main" id="{940C3088-513F-403E-AAF7-F4BD8DC655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54443" y="1466073"/>
            <a:ext cx="226211" cy="228600"/>
          </a:xfrm>
          <a:prstGeom prst="rect">
            <a:avLst/>
          </a:prstGeom>
        </p:spPr>
      </p:pic>
      <p:pic>
        <p:nvPicPr>
          <p:cNvPr id="19" name="Mspham0936082789">
            <a:extLst>
              <a:ext uri="{FF2B5EF4-FFF2-40B4-BE49-F238E27FC236}">
                <a16:creationId xmlns:a16="http://schemas.microsoft.com/office/drawing/2014/main" id="{BDB31D4F-E3CE-42FC-AB0E-ED43EEBD3AB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32905" y="1860541"/>
            <a:ext cx="226211" cy="228600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:a16="http://schemas.microsoft.com/office/drawing/2014/main" id="{86659726-44D7-4040-94CF-AEA5667A04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42209" y="4346728"/>
            <a:ext cx="226211" cy="228600"/>
          </a:xfrm>
          <a:prstGeom prst="rect">
            <a:avLst/>
          </a:prstGeom>
        </p:spPr>
      </p:pic>
      <p:pic>
        <p:nvPicPr>
          <p:cNvPr id="22" name="Mspham0936082789">
            <a:extLst>
              <a:ext uri="{FF2B5EF4-FFF2-40B4-BE49-F238E27FC236}">
                <a16:creationId xmlns:a16="http://schemas.microsoft.com/office/drawing/2014/main" id="{B99EB2BB-2328-4DA4-8890-FAD81AB2D1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40293" y="5580901"/>
            <a:ext cx="361938" cy="365760"/>
          </a:xfrm>
          <a:prstGeom prst="rect">
            <a:avLst/>
          </a:prstGeom>
        </p:spPr>
      </p:pic>
      <p:pic>
        <p:nvPicPr>
          <p:cNvPr id="23" name="Mspham0936082789">
            <a:extLst>
              <a:ext uri="{FF2B5EF4-FFF2-40B4-BE49-F238E27FC236}">
                <a16:creationId xmlns:a16="http://schemas.microsoft.com/office/drawing/2014/main" id="{743C6FCA-AEEE-4EA5-A4FF-F81F7354FD1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20131" y="1582927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9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2 What's your name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2 What's your name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2 What's your name- - Lesson 1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3 Tập 1 - Unit 2 What's your name-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3 Tập 1 - Unit 2 What's your name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3 Tập 1 - Unit 2 What's your name-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3 Tập 1 - Unit 2 What's your name-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3 Tập 1 - Unit 2 What's your name-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751292" y="1888618"/>
            <a:ext cx="4110319" cy="1381655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What’s your name?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I’m 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(name).</a:t>
            </a:r>
            <a:endParaRPr lang="en-US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5482" y="384061"/>
            <a:ext cx="180049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Structure</a:t>
            </a:r>
            <a:endParaRPr lang="en-US" sz="2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5227" y="884183"/>
            <a:ext cx="3685624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 và trả lời về tên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65299" y="2071027"/>
            <a:ext cx="1789272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(Bạn tên gì?)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065299" y="2660127"/>
            <a:ext cx="2335896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(Tên mình là ….)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751292" y="3902863"/>
            <a:ext cx="4110319" cy="1381655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What’s your name?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My name’s 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(name).</a:t>
            </a:r>
            <a:endParaRPr lang="en-US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065299" y="4085272"/>
            <a:ext cx="1789272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(Bạn tên gì?)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65299" y="4674372"/>
            <a:ext cx="2335896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(Tên mình là ….)</a:t>
            </a:r>
          </a:p>
        </p:txBody>
      </p:sp>
    </p:spTree>
    <p:extLst>
      <p:ext uri="{BB962C8B-B14F-4D97-AF65-F5344CB8AC3E}">
        <p14:creationId xmlns:p14="http://schemas.microsoft.com/office/powerpoint/2010/main" val="424686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allAtOnce" animBg="1"/>
      <p:bldP spid="14" grpId="0"/>
      <p:bldP spid="15" grpId="0"/>
      <p:bldP spid="16" grpId="0" build="allAtOnce" animBg="1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https://s.sachmem.vn/public/images/v2/TA3T1SHS/U2-L1-2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74"/>
          <a:stretch/>
        </p:blipFill>
        <p:spPr bwMode="auto">
          <a:xfrm>
            <a:off x="2585448" y="1215432"/>
            <a:ext cx="6926946" cy="381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64678" y="336546"/>
            <a:ext cx="239507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  <a:endParaRPr lang="en-US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300214" y="4670016"/>
            <a:ext cx="3986704" cy="1234748"/>
            <a:chOff x="2062217" y="4056117"/>
            <a:chExt cx="3986704" cy="1234748"/>
          </a:xfrm>
        </p:grpSpPr>
        <p:sp>
          <p:nvSpPr>
            <p:cNvPr id="12" name="Rounded Rectangle 11"/>
            <p:cNvSpPr/>
            <p:nvPr/>
          </p:nvSpPr>
          <p:spPr>
            <a:xfrm>
              <a:off x="2062217" y="4643879"/>
              <a:ext cx="3986704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What's your name?</a:t>
              </a:r>
            </a:p>
          </p:txBody>
        </p:sp>
        <p:pic>
          <p:nvPicPr>
            <p:cNvPr id="1039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5569" y="4056117"/>
              <a:ext cx="317430" cy="599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5729814" y="4674924"/>
            <a:ext cx="5158502" cy="1244385"/>
            <a:chOff x="4933950" y="4927600"/>
            <a:chExt cx="5158502" cy="1244385"/>
          </a:xfrm>
        </p:grpSpPr>
        <p:sp>
          <p:nvSpPr>
            <p:cNvPr id="27" name="Rounded Rectangle 26"/>
            <p:cNvSpPr/>
            <p:nvPr/>
          </p:nvSpPr>
          <p:spPr>
            <a:xfrm>
              <a:off x="4933950" y="5524999"/>
              <a:ext cx="5158502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My name's ___________ .</a:t>
              </a:r>
            </a:p>
          </p:txBody>
        </p:sp>
        <p:pic>
          <p:nvPicPr>
            <p:cNvPr id="28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076502" y="4927600"/>
              <a:ext cx="323790" cy="611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8376797" y="5291644"/>
            <a:ext cx="157286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Phong </a:t>
            </a:r>
          </a:p>
        </p:txBody>
      </p:sp>
    </p:spTree>
    <p:extLst>
      <p:ext uri="{BB962C8B-B14F-4D97-AF65-F5344CB8AC3E}">
        <p14:creationId xmlns:p14="http://schemas.microsoft.com/office/powerpoint/2010/main" val="356411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</TotalTime>
  <Words>636</Words>
  <Application>Microsoft Office PowerPoint</Application>
  <PresentationFormat>Widescreen</PresentationFormat>
  <Paragraphs>162</Paragraphs>
  <Slides>26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Britannic Bold</vt:lpstr>
      <vt:lpstr>Berlin Sans FB Demi</vt:lpstr>
      <vt:lpstr>Calibri</vt:lpstr>
      <vt:lpstr>Wingdings</vt:lpstr>
      <vt:lpstr>Calibri Light</vt:lpstr>
      <vt:lpstr>Times New Roman</vt:lpstr>
      <vt:lpstr>arial</vt:lpstr>
      <vt:lpstr>Century Gothic</vt:lpstr>
      <vt:lpstr>Snap ITC</vt:lpstr>
      <vt:lpstr>Tahoma</vt:lpstr>
      <vt:lpstr>Arial Black</vt:lpstr>
      <vt:lpstr>Bauhaus 93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Pham Huyen</cp:lastModifiedBy>
  <cp:revision>75</cp:revision>
  <dcterms:created xsi:type="dcterms:W3CDTF">2021-02-26T14:05:38Z</dcterms:created>
  <dcterms:modified xsi:type="dcterms:W3CDTF">2021-07-04T10:32:45Z</dcterms:modified>
</cp:coreProperties>
</file>