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9" r:id="rId11"/>
    <p:sldId id="277" r:id="rId12"/>
    <p:sldId id="273" r:id="rId13"/>
    <p:sldId id="274" r:id="rId14"/>
    <p:sldId id="275" r:id="rId15"/>
    <p:sldId id="276" r:id="rId16"/>
    <p:sldId id="281" r:id="rId17"/>
    <p:sldId id="280" r:id="rId18"/>
    <p:sldId id="282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A1CAF-DF32-4A27-A966-F93B41CEAA32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644A0-3EB4-4792-A602-76D2375DC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5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44A0-3EB4-4792-A602-76D2375DC3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1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FC86-1BD2-4EAE-82DC-17DEC5538499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2B01-A633-4049-9A32-344FC3CF5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4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FC86-1BD2-4EAE-82DC-17DEC5538499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2B01-A633-4049-9A32-344FC3CF5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4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FC86-1BD2-4EAE-82DC-17DEC5538499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2B01-A633-4049-9A32-344FC3CF5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2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FC86-1BD2-4EAE-82DC-17DEC5538499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2B01-A633-4049-9A32-344FC3CF5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FC86-1BD2-4EAE-82DC-17DEC5538499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2B01-A633-4049-9A32-344FC3CF5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9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FC86-1BD2-4EAE-82DC-17DEC5538499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2B01-A633-4049-9A32-344FC3CF5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3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FC86-1BD2-4EAE-82DC-17DEC5538499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2B01-A633-4049-9A32-344FC3CF5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1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FC86-1BD2-4EAE-82DC-17DEC5538499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2B01-A633-4049-9A32-344FC3CF5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FC86-1BD2-4EAE-82DC-17DEC5538499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2B01-A633-4049-9A32-344FC3CF5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8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FC86-1BD2-4EAE-82DC-17DEC5538499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2B01-A633-4049-9A32-344FC3CF5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8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FC86-1BD2-4EAE-82DC-17DEC5538499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2B01-A633-4049-9A32-344FC3CF5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6FC86-1BD2-4EAE-82DC-17DEC5538499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A2B01-A633-4049-9A32-344FC3CF5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6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49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25360"/>
            <a:ext cx="90678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u="sng" dirty="0">
                <a:latin typeface="+mj-lt"/>
              </a:rPr>
              <a:t>Bài </a:t>
            </a:r>
            <a:r>
              <a:rPr lang="vi-VN" sz="2800" b="1" u="sng" dirty="0" smtClean="0">
                <a:latin typeface="+mj-lt"/>
              </a:rPr>
              <a:t>1</a:t>
            </a:r>
            <a:r>
              <a:rPr lang="en-US" sz="2800" b="1" dirty="0">
                <a:latin typeface="+mj-lt"/>
              </a:rPr>
              <a:t>:</a:t>
            </a:r>
            <a:endParaRPr lang="en-US" sz="28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dirty="0" smtClean="0">
                <a:latin typeface="+mj-lt"/>
              </a:rPr>
              <a:t>a</a:t>
            </a:r>
            <a:r>
              <a:rPr lang="vi-VN" sz="2800" dirty="0">
                <a:latin typeface="+mj-lt"/>
              </a:rPr>
              <a:t>) Viết số liền </a:t>
            </a:r>
            <a:r>
              <a:rPr lang="vi-VN" sz="2800" dirty="0" smtClean="0">
                <a:latin typeface="+mj-lt"/>
              </a:rPr>
              <a:t>trước </a:t>
            </a:r>
            <a:r>
              <a:rPr lang="vi-VN" sz="2800" dirty="0">
                <a:latin typeface="+mj-lt"/>
              </a:rPr>
              <a:t>của </a:t>
            </a:r>
            <a:r>
              <a:rPr lang="vi-VN" sz="2800" dirty="0" smtClean="0">
                <a:latin typeface="+mj-lt"/>
              </a:rPr>
              <a:t>mỗi số sau: 8270;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35 461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;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10 000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- </a:t>
            </a:r>
            <a:r>
              <a:rPr lang="vi-VN" sz="2800" dirty="0" smtClean="0">
                <a:latin typeface="+mj-lt"/>
              </a:rPr>
              <a:t>Số </a:t>
            </a:r>
            <a:r>
              <a:rPr lang="vi-VN" sz="2800" dirty="0">
                <a:latin typeface="+mj-lt"/>
              </a:rPr>
              <a:t>liền trước của số 8270 là số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8269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  <a:p>
            <a:pPr marL="457200" indent="-457200">
              <a:lnSpc>
                <a:spcPct val="150000"/>
              </a:lnSpc>
            </a:pPr>
            <a:r>
              <a:rPr lang="en-US" sz="2800" dirty="0" smtClean="0">
                <a:latin typeface="+mj-lt"/>
              </a:rPr>
              <a:t>- </a:t>
            </a:r>
            <a:r>
              <a:rPr lang="vi-VN" sz="2800" dirty="0" smtClean="0">
                <a:latin typeface="+mj-lt"/>
              </a:rPr>
              <a:t>Số </a:t>
            </a:r>
            <a:r>
              <a:rPr lang="vi-VN" sz="2800" dirty="0">
                <a:latin typeface="+mj-lt"/>
              </a:rPr>
              <a:t>liền trước của số 35 461 là số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35460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  <a:p>
            <a:pPr marL="457200" indent="-457200">
              <a:lnSpc>
                <a:spcPct val="150000"/>
              </a:lnSpc>
            </a:pPr>
            <a:r>
              <a:rPr lang="en-US" sz="2800" dirty="0" smtClean="0">
                <a:latin typeface="+mj-lt"/>
              </a:rPr>
              <a:t>- </a:t>
            </a:r>
            <a:r>
              <a:rPr lang="vi-VN" sz="2800" dirty="0" smtClean="0">
                <a:latin typeface="+mj-lt"/>
              </a:rPr>
              <a:t>Số </a:t>
            </a:r>
            <a:r>
              <a:rPr lang="vi-VN" sz="2800" dirty="0">
                <a:latin typeface="+mj-lt"/>
              </a:rPr>
              <a:t>liền trước của số 10 000 là số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9999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vi-VN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 </a:t>
            </a:r>
            <a:r>
              <a:rPr lang="vi-VN" sz="2800" dirty="0" smtClean="0">
                <a:latin typeface="+mj-lt"/>
              </a:rPr>
              <a:t>b)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Khoanh vào chữ đặt trước số lớn nhất trong các số:</a:t>
            </a:r>
          </a:p>
          <a:p>
            <a:pPr>
              <a:lnSpc>
                <a:spcPct val="150000"/>
              </a:lnSpc>
            </a:pPr>
            <a:r>
              <a:rPr lang="vi-VN" sz="2800" dirty="0" smtClean="0">
                <a:latin typeface="+mj-lt"/>
              </a:rPr>
              <a:t>           42 963; 44 158; 43 669; 44 202</a:t>
            </a:r>
          </a:p>
          <a:p>
            <a:pPr>
              <a:lnSpc>
                <a:spcPct val="150000"/>
              </a:lnSpc>
            </a:pPr>
            <a:r>
              <a:rPr lang="vi-VN" sz="2800" dirty="0" smtClean="0">
                <a:latin typeface="+mj-lt"/>
              </a:rPr>
              <a:t>             A.</a:t>
            </a:r>
            <a:r>
              <a:rPr lang="vi-VN" sz="2800" dirty="0" smtClean="0"/>
              <a:t> </a:t>
            </a:r>
            <a:r>
              <a:rPr lang="vi-VN" sz="2800" dirty="0" smtClean="0">
                <a:latin typeface="+mj-lt"/>
              </a:rPr>
              <a:t>42 963                         C. 43 669</a:t>
            </a:r>
          </a:p>
          <a:p>
            <a:pPr>
              <a:lnSpc>
                <a:spcPct val="150000"/>
              </a:lnSpc>
            </a:pPr>
            <a:r>
              <a:rPr lang="vi-VN" sz="2800" dirty="0" smtClean="0">
                <a:latin typeface="+mj-lt"/>
              </a:rPr>
              <a:t>             B. 44 158                         D. 44 202</a:t>
            </a:r>
            <a:endParaRPr lang="vi-VN" sz="2800" dirty="0">
              <a:latin typeface="+mj-lt"/>
            </a:endParaRPr>
          </a:p>
          <a:p>
            <a:endParaRPr lang="vi-VN" dirty="0"/>
          </a:p>
        </p:txBody>
      </p:sp>
      <p:sp>
        <p:nvSpPr>
          <p:cNvPr id="2" name="Oval 1"/>
          <p:cNvSpPr/>
          <p:nvPr/>
        </p:nvSpPr>
        <p:spPr>
          <a:xfrm>
            <a:off x="4800600" y="5943600"/>
            <a:ext cx="501397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solidFill>
                  <a:schemeClr val="tx1"/>
                </a:solidFill>
                <a:latin typeface="+mj-lt"/>
              </a:rPr>
              <a:t>D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7" descr="cartoon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5867400"/>
            <a:ext cx="10620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856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16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28600" y="1981200"/>
            <a:ext cx="886304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4000" dirty="0" smtClean="0">
                <a:latin typeface="+mj-lt"/>
              </a:rPr>
              <a:t>Cửa hàng đã bán được số bút chì là</a:t>
            </a:r>
            <a:r>
              <a:rPr lang="en-US" sz="4000" dirty="0" smtClean="0">
                <a:latin typeface="+mj-lt"/>
              </a:rPr>
              <a:t>:</a:t>
            </a:r>
            <a:endParaRPr lang="vi-VN" sz="4000" dirty="0" smtClean="0">
              <a:latin typeface="+mj-lt"/>
            </a:endParaRPr>
          </a:p>
          <a:p>
            <a:pPr algn="ctr"/>
            <a:r>
              <a:rPr lang="vi-VN" sz="4000" dirty="0" smtClean="0">
                <a:latin typeface="+mj-lt"/>
              </a:rPr>
              <a:t>    840 : 8 = 105 (bút chì)</a:t>
            </a:r>
          </a:p>
          <a:p>
            <a:pPr algn="ctr"/>
            <a:r>
              <a:rPr lang="vi-VN" sz="4000" dirty="0" smtClean="0">
                <a:latin typeface="+mj-lt"/>
              </a:rPr>
              <a:t>Cửa hàng còn lại số cái bút chì là</a:t>
            </a:r>
            <a:r>
              <a:rPr lang="en-US" sz="4000" dirty="0" smtClean="0">
                <a:latin typeface="+mj-lt"/>
              </a:rPr>
              <a:t>:</a:t>
            </a:r>
            <a:endParaRPr lang="vi-VN" sz="4000" dirty="0" smtClean="0">
              <a:latin typeface="+mj-lt"/>
            </a:endParaRPr>
          </a:p>
          <a:p>
            <a:pPr algn="ctr"/>
            <a:r>
              <a:rPr lang="vi-VN" sz="4000" dirty="0" smtClean="0">
                <a:latin typeface="+mj-lt"/>
              </a:rPr>
              <a:t>        840 – 105 =</a:t>
            </a:r>
            <a:r>
              <a:rPr lang="en-US" sz="4000" dirty="0" smtClean="0">
                <a:latin typeface="+mj-lt"/>
              </a:rPr>
              <a:t> </a:t>
            </a:r>
            <a:r>
              <a:rPr lang="vi-VN" sz="4000" dirty="0" smtClean="0">
                <a:latin typeface="+mj-lt"/>
              </a:rPr>
              <a:t>735</a:t>
            </a:r>
            <a:r>
              <a:rPr lang="vi-VN" sz="4000" dirty="0" smtClean="0"/>
              <a:t> </a:t>
            </a:r>
            <a:r>
              <a:rPr lang="vi-VN" sz="4000" dirty="0" smtClean="0">
                <a:latin typeface="+mj-lt"/>
              </a:rPr>
              <a:t>(bút chì)</a:t>
            </a:r>
          </a:p>
          <a:p>
            <a:pPr algn="ctr"/>
            <a:r>
              <a:rPr lang="vi-VN" sz="4000" dirty="0" smtClean="0">
                <a:latin typeface="+mj-lt"/>
              </a:rPr>
              <a:t>             </a:t>
            </a:r>
            <a:r>
              <a:rPr lang="en-US" sz="4000" dirty="0" smtClean="0">
                <a:latin typeface="+mj-lt"/>
              </a:rPr>
              <a:t>    </a:t>
            </a:r>
            <a:r>
              <a:rPr lang="vi-VN" sz="4000" dirty="0" smtClean="0">
                <a:latin typeface="+mj-lt"/>
              </a:rPr>
              <a:t> </a:t>
            </a:r>
            <a:r>
              <a:rPr lang="en-US" sz="4000" dirty="0" smtClean="0">
                <a:latin typeface="+mj-lt"/>
              </a:rPr>
              <a:t>                   </a:t>
            </a:r>
            <a:r>
              <a:rPr lang="vi-VN" sz="4000" dirty="0" smtClean="0">
                <a:latin typeface="+mj-lt"/>
              </a:rPr>
              <a:t>Đ</a:t>
            </a:r>
            <a:r>
              <a:rPr lang="en-US" sz="4000" dirty="0" err="1" smtClean="0">
                <a:latin typeface="+mj-lt"/>
              </a:rPr>
              <a:t>áp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số</a:t>
            </a:r>
            <a:r>
              <a:rPr lang="en-US" sz="4000" dirty="0" smtClean="0">
                <a:latin typeface="+mj-lt"/>
              </a:rPr>
              <a:t> </a:t>
            </a:r>
            <a:r>
              <a:rPr lang="vi-VN" sz="4000" dirty="0" smtClean="0">
                <a:latin typeface="+mj-lt"/>
              </a:rPr>
              <a:t>: 735 bút chì</a:t>
            </a:r>
            <a:r>
              <a:rPr lang="en-US" sz="4000" dirty="0" smtClean="0">
                <a:latin typeface="+mj-lt"/>
              </a:rPr>
              <a:t>.</a:t>
            </a:r>
            <a:endParaRPr lang="vi-VN" sz="4000" dirty="0">
              <a:latin typeface="+mj-lt"/>
            </a:endParaRPr>
          </a:p>
          <a:p>
            <a:r>
              <a:rPr lang="en-US" sz="3600" dirty="0" smtClean="0"/>
              <a:t> </a:t>
            </a:r>
            <a:endParaRPr lang="vi-VN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29422"/>
            <a:ext cx="826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>
                <a:latin typeface="+mj-lt"/>
              </a:rPr>
              <a:t>Bài </a:t>
            </a:r>
            <a:r>
              <a:rPr lang="vi-VN" sz="3200" b="1" u="sng" dirty="0" smtClean="0">
                <a:latin typeface="+mj-lt"/>
              </a:rPr>
              <a:t>3</a:t>
            </a:r>
            <a:r>
              <a:rPr lang="en-US" sz="3200" b="1" dirty="0" smtClean="0">
                <a:latin typeface="+mj-lt"/>
              </a:rPr>
              <a:t>:</a:t>
            </a:r>
            <a:r>
              <a:rPr lang="vi-VN" sz="3200" dirty="0">
                <a:latin typeface="+mj-lt"/>
              </a:rPr>
              <a:t> </a:t>
            </a:r>
            <a:r>
              <a:rPr lang="vi-VN" sz="3200" dirty="0" smtClean="0">
                <a:latin typeface="+mj-lt"/>
              </a:rPr>
              <a:t>Một cửa hàng có 840 cái bút chì,</a:t>
            </a:r>
            <a:r>
              <a:rPr lang="en-US" sz="3200" dirty="0" smtClean="0">
                <a:latin typeface="+mj-lt"/>
              </a:rPr>
              <a:t> </a:t>
            </a:r>
            <a:r>
              <a:rPr lang="vi-VN" sz="3200" dirty="0" smtClean="0">
                <a:latin typeface="+mj-lt"/>
              </a:rPr>
              <a:t>đã bán được 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   </a:t>
            </a:r>
            <a:r>
              <a:rPr lang="vi-VN" sz="3200" dirty="0" smtClean="0">
                <a:latin typeface="+mj-lt"/>
              </a:rPr>
              <a:t> số bút chì đó. Hỏi cửa hàng còn lại bao nhiêu bút chì?</a:t>
            </a:r>
            <a:endParaRPr lang="vi-VN" sz="3200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314940" y="593292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1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288558" y="957162"/>
            <a:ext cx="365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latin typeface="Times New Roman" pitchFamily="18" charset="0"/>
              </a:rPr>
              <a:t>8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1357161" y="9906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6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36" y="1981200"/>
            <a:ext cx="5562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dirty="0" smtClean="0">
                <a:latin typeface="+mj-lt"/>
              </a:rPr>
              <a:t>Cửa hàng đã bán được số bút chì là</a:t>
            </a:r>
            <a:r>
              <a:rPr lang="en-US" sz="2800" dirty="0" smtClean="0">
                <a:latin typeface="+mj-lt"/>
              </a:rPr>
              <a:t>:</a:t>
            </a:r>
            <a:endParaRPr lang="vi-VN" sz="2800" dirty="0" smtClean="0">
              <a:latin typeface="+mj-lt"/>
            </a:endParaRPr>
          </a:p>
          <a:p>
            <a:pPr algn="ctr"/>
            <a:r>
              <a:rPr lang="vi-VN" sz="2800" dirty="0" smtClean="0">
                <a:latin typeface="+mj-lt"/>
              </a:rPr>
              <a:t>    840 : 8 = 105 (bút chì)</a:t>
            </a:r>
          </a:p>
          <a:p>
            <a:pPr algn="ctr"/>
            <a:r>
              <a:rPr lang="vi-VN" sz="2800" dirty="0" smtClean="0">
                <a:latin typeface="+mj-lt"/>
              </a:rPr>
              <a:t>Cửa hàng còn lại số cái bút chì là</a:t>
            </a:r>
            <a:r>
              <a:rPr lang="en-US" sz="2800" dirty="0" smtClean="0">
                <a:latin typeface="+mj-lt"/>
              </a:rPr>
              <a:t>:</a:t>
            </a:r>
            <a:endParaRPr lang="vi-VN" sz="2800" dirty="0" smtClean="0">
              <a:latin typeface="+mj-lt"/>
            </a:endParaRPr>
          </a:p>
          <a:p>
            <a:pPr algn="ctr"/>
            <a:r>
              <a:rPr lang="vi-VN" sz="2800" dirty="0" smtClean="0">
                <a:latin typeface="+mj-lt"/>
              </a:rPr>
              <a:t>        840 – 105 =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735</a:t>
            </a:r>
            <a:r>
              <a:rPr lang="vi-VN" sz="2800" dirty="0" smtClean="0"/>
              <a:t> </a:t>
            </a:r>
            <a:r>
              <a:rPr lang="vi-VN" sz="2800" dirty="0" smtClean="0">
                <a:latin typeface="+mj-lt"/>
              </a:rPr>
              <a:t>(bút chì)</a:t>
            </a:r>
          </a:p>
          <a:p>
            <a:pPr algn="ctr"/>
            <a:r>
              <a:rPr lang="vi-VN" sz="2800" dirty="0" smtClean="0">
                <a:latin typeface="+mj-lt"/>
              </a:rPr>
              <a:t>             </a:t>
            </a:r>
            <a:r>
              <a:rPr lang="en-US" sz="2800" dirty="0" smtClean="0">
                <a:latin typeface="+mj-lt"/>
              </a:rPr>
              <a:t>    </a:t>
            </a:r>
            <a:r>
              <a:rPr lang="vi-VN" sz="28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        </a:t>
            </a:r>
            <a:r>
              <a:rPr lang="vi-VN" sz="2800" dirty="0" smtClean="0">
                <a:latin typeface="+mj-lt"/>
              </a:rPr>
              <a:t>Đ</a:t>
            </a:r>
            <a:r>
              <a:rPr lang="en-US" sz="2800" dirty="0" err="1" smtClean="0">
                <a:latin typeface="+mj-lt"/>
              </a:rPr>
              <a:t>áp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số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: 735 bút chì</a:t>
            </a:r>
            <a:r>
              <a:rPr lang="en-US" sz="2800" dirty="0" smtClean="0">
                <a:latin typeface="+mj-lt"/>
              </a:rPr>
              <a:t>.</a:t>
            </a:r>
            <a:endParaRPr lang="vi-VN" sz="2800" dirty="0">
              <a:latin typeface="+mj-lt"/>
            </a:endParaRPr>
          </a:p>
          <a:p>
            <a:r>
              <a:rPr lang="en-US" sz="2800" dirty="0" smtClean="0"/>
              <a:t> </a:t>
            </a:r>
            <a:endParaRPr lang="vi-VN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29422"/>
            <a:ext cx="826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>
                <a:latin typeface="+mj-lt"/>
              </a:rPr>
              <a:t>Bài </a:t>
            </a:r>
            <a:r>
              <a:rPr lang="vi-VN" sz="3200" b="1" u="sng" dirty="0" smtClean="0">
                <a:latin typeface="+mj-lt"/>
              </a:rPr>
              <a:t>3</a:t>
            </a:r>
            <a:r>
              <a:rPr lang="en-US" sz="3200" b="1" dirty="0" smtClean="0">
                <a:latin typeface="+mj-lt"/>
              </a:rPr>
              <a:t>:</a:t>
            </a:r>
            <a:r>
              <a:rPr lang="vi-VN" sz="3200" dirty="0">
                <a:latin typeface="+mj-lt"/>
              </a:rPr>
              <a:t> </a:t>
            </a:r>
            <a:r>
              <a:rPr lang="vi-VN" sz="3200" dirty="0" smtClean="0">
                <a:latin typeface="+mj-lt"/>
              </a:rPr>
              <a:t>Một cửa hàng có 840 cái bút chì,</a:t>
            </a:r>
            <a:r>
              <a:rPr lang="en-US" sz="3200" dirty="0" smtClean="0">
                <a:latin typeface="+mj-lt"/>
              </a:rPr>
              <a:t> </a:t>
            </a:r>
            <a:r>
              <a:rPr lang="vi-VN" sz="3200" dirty="0" smtClean="0">
                <a:latin typeface="+mj-lt"/>
              </a:rPr>
              <a:t>đã bán được 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   </a:t>
            </a:r>
            <a:r>
              <a:rPr lang="vi-VN" sz="3200" dirty="0" smtClean="0">
                <a:latin typeface="+mj-lt"/>
              </a:rPr>
              <a:t> số bút chì đó. Hỏi cửa hàng còn lại bao nhiêu bút chì?</a:t>
            </a:r>
            <a:endParaRPr lang="vi-VN" sz="3200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314940" y="593292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1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288558" y="957162"/>
            <a:ext cx="365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latin typeface="Times New Roman" pitchFamily="18" charset="0"/>
              </a:rPr>
              <a:t>8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1357161" y="9906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5867400" y="2210516"/>
            <a:ext cx="3200400" cy="1094244"/>
          </a:xfrm>
          <a:prstGeom prst="wedgeRoundRectCallout">
            <a:avLst>
              <a:gd name="adj1" fmla="val -90579"/>
              <a:gd name="adj2" fmla="val 1837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998143" y="3753091"/>
            <a:ext cx="3048000" cy="666509"/>
          </a:xfrm>
          <a:prstGeom prst="wedgeRoundRectCallout">
            <a:avLst>
              <a:gd name="adj1" fmla="val -83106"/>
              <a:gd name="adj2" fmla="val -3176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8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7" y="76200"/>
            <a:ext cx="730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u="sng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pt-BR" sz="2800" b="1" u="sng" dirty="0" smtClean="0">
                <a:latin typeface="Times New Roman" pitchFamily="18" charset="0"/>
                <a:cs typeface="Times New Roman" pitchFamily="18" charset="0"/>
              </a:rPr>
              <a:t>4: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Xem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đây rồi trả lời câu hỏi: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966278"/>
              </p:ext>
            </p:extLst>
          </p:nvPr>
        </p:nvGraphicFramePr>
        <p:xfrm>
          <a:off x="38501" y="838201"/>
          <a:ext cx="8991599" cy="2647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6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4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02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72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1496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Tên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người mua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Búp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bê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12000đồng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Ô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tô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2000đồng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Máy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bay</a:t>
                      </a:r>
                    </a:p>
                    <a:p>
                      <a:pPr algn="ctr"/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6000 đồng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Số tiền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phải trả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883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Nga 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20 000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đồng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83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Mỹ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20 000 đồng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8173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Đức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0 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20 000 đồng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3733800"/>
            <a:ext cx="8991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cột của bảng trên cho biết những gì?</a:t>
            </a:r>
          </a:p>
          <a:p>
            <a:r>
              <a:rPr lang="vi-VN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bạn Nga,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Mỹ,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mua những loại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chơi nào và số lượng mỗi loại là bao nhiêu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 Bạn Nga mua 1 búp bê và 4 ô 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bạn phải trả bao nhiêu tiền?</a:t>
            </a:r>
          </a:p>
          <a:p>
            <a:r>
              <a:rPr lang="vi-VN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thể mua những loại đồ chơi nào,với số lượng mỗi loại là bao nhiêu để phải trả 20 000 đồng?</a:t>
            </a:r>
          </a:p>
        </p:txBody>
      </p:sp>
    </p:spTree>
    <p:extLst>
      <p:ext uri="{BB962C8B-B14F-4D97-AF65-F5344CB8AC3E}">
        <p14:creationId xmlns:p14="http://schemas.microsoft.com/office/powerpoint/2010/main" val="388562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81000"/>
            <a:ext cx="87630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b,</a:t>
            </a:r>
            <a:r>
              <a:rPr lang="vi-VN" sz="3200" dirty="0" smtClean="0">
                <a:latin typeface="+mj-lt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mua 1 búp bê 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ô tô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+mj-lt"/>
              </a:rPr>
              <a:t>    </a:t>
            </a:r>
            <a:r>
              <a:rPr lang="vi-VN" sz="3200" dirty="0" smtClean="0">
                <a:latin typeface="+mj-lt"/>
              </a:rPr>
              <a:t>Bạn Mỹ mua 1 búp bê , 1 ô tô và 1 máy bay</a:t>
            </a:r>
          </a:p>
          <a:p>
            <a:r>
              <a:rPr lang="vi-VN" sz="3200" dirty="0" smtClean="0">
                <a:latin typeface="+mj-lt"/>
              </a:rPr>
              <a:t>    Bạn Đức mua 1 ô tô và 3 máy bay</a:t>
            </a:r>
            <a:endParaRPr lang="en-US" sz="3200" dirty="0" smtClean="0">
              <a:latin typeface="+mj-lt"/>
            </a:endParaRPr>
          </a:p>
        </p:txBody>
      </p:sp>
      <p:pic>
        <p:nvPicPr>
          <p:cNvPr id="4" name="Picture 3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5418138"/>
            <a:ext cx="16192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32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7" y="76200"/>
            <a:ext cx="730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u="sng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pt-BR" sz="2800" b="1" u="sng" dirty="0" smtClean="0">
                <a:latin typeface="Times New Roman" pitchFamily="18" charset="0"/>
                <a:cs typeface="Times New Roman" pitchFamily="18" charset="0"/>
              </a:rPr>
              <a:t>4: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Xem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đây rồi trả lời câu hỏi: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8501" y="838201"/>
          <a:ext cx="8991599" cy="2647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6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4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02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72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1496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Tên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người mua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Búp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bê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12000đồng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Ô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tô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2000đồng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Máy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bay</a:t>
                      </a:r>
                    </a:p>
                    <a:p>
                      <a:pPr algn="ctr"/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6000 đồng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Số tiền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phải trả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883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Nga 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20 000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đồng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83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Mỹ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20 000 đồng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8173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Đức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0 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20 000 đồng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3733800"/>
            <a:ext cx="8991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cột của bảng trên cho biết những gì?</a:t>
            </a:r>
          </a:p>
          <a:p>
            <a:r>
              <a:rPr lang="vi-VN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bạn Nga,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Mỹ,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mua những loại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chơi nào và số lượng mỗi loại là bao nhiêu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 Bạn Nga mua 1 búp bê và 4 ô 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bạn phải trả bao nhiêu tiền?</a:t>
            </a:r>
          </a:p>
          <a:p>
            <a:r>
              <a:rPr lang="vi-VN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thể mua những loại đồ chơi nào,với số lượng mỗi loại là bao nhiêu để phải trả 20 000 đồng?</a:t>
            </a:r>
          </a:p>
        </p:txBody>
      </p:sp>
    </p:spTree>
    <p:extLst>
      <p:ext uri="{BB962C8B-B14F-4D97-AF65-F5344CB8AC3E}">
        <p14:creationId xmlns:p14="http://schemas.microsoft.com/office/powerpoint/2010/main" val="23049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81000"/>
            <a:ext cx="87630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b,</a:t>
            </a:r>
            <a:r>
              <a:rPr lang="vi-VN" sz="3200" dirty="0" smtClean="0">
                <a:latin typeface="+mj-lt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mua 1 búp bê 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ô tô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+mj-lt"/>
              </a:rPr>
              <a:t>    </a:t>
            </a:r>
            <a:r>
              <a:rPr lang="vi-VN" sz="3200" dirty="0" smtClean="0">
                <a:latin typeface="+mj-lt"/>
              </a:rPr>
              <a:t>Bạn Mỹ mua 1 búp bê , 1 ô tô và 1 máy bay</a:t>
            </a:r>
          </a:p>
          <a:p>
            <a:r>
              <a:rPr lang="vi-VN" sz="3200" dirty="0" smtClean="0">
                <a:latin typeface="+mj-lt"/>
              </a:rPr>
              <a:t>    Bạn Đức mua 1 ô tô và 3 máy bay</a:t>
            </a:r>
            <a:endParaRPr lang="en-US" sz="3200" dirty="0" smtClean="0">
              <a:latin typeface="+mj-lt"/>
            </a:endParaRPr>
          </a:p>
        </p:txBody>
      </p:sp>
      <p:pic>
        <p:nvPicPr>
          <p:cNvPr id="4" name="Picture 3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5418138"/>
            <a:ext cx="16192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5513" y="2133600"/>
            <a:ext cx="8763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phải trả 20 000 đồng</a:t>
            </a:r>
          </a:p>
        </p:txBody>
      </p:sp>
    </p:spTree>
    <p:extLst>
      <p:ext uri="{BB962C8B-B14F-4D97-AF65-F5344CB8AC3E}">
        <p14:creationId xmlns:p14="http://schemas.microsoft.com/office/powerpoint/2010/main" val="327932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7" y="76200"/>
            <a:ext cx="730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u="sng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pt-BR" sz="2800" b="1" u="sng" dirty="0" smtClean="0">
                <a:latin typeface="Times New Roman" pitchFamily="18" charset="0"/>
                <a:cs typeface="Times New Roman" pitchFamily="18" charset="0"/>
              </a:rPr>
              <a:t>4: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Xem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đây rồi trả lời câu hỏi: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8501" y="838201"/>
          <a:ext cx="8991599" cy="2647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6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4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02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72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1496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Tên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người mua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Búp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bê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12000đồng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Ô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tô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2000đồng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Máy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bay</a:t>
                      </a:r>
                    </a:p>
                    <a:p>
                      <a:pPr algn="ctr"/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6000 đồng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Số tiền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phải trả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883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Nga 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20 000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đồng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83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Mỹ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20 000 đồng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8173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Đức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0 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20 000 đồng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3733800"/>
            <a:ext cx="8991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cột của bảng trên cho biết những gì?</a:t>
            </a:r>
          </a:p>
          <a:p>
            <a:r>
              <a:rPr lang="vi-VN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bạn Nga,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Mỹ,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mua những loại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chơi nào và số lượng mỗi loại là bao nhiêu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 Bạn Nga mua 1 búp bê và 4 ô 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bạn phải trả bao nhiêu tiền?</a:t>
            </a:r>
          </a:p>
          <a:p>
            <a:r>
              <a:rPr lang="vi-VN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thể mua những loại đồ chơi nào,với số lượng mỗi loại là bao nhiêu để phải trả 20 000 đồng?</a:t>
            </a:r>
          </a:p>
        </p:txBody>
      </p:sp>
    </p:spTree>
    <p:extLst>
      <p:ext uri="{BB962C8B-B14F-4D97-AF65-F5344CB8AC3E}">
        <p14:creationId xmlns:p14="http://schemas.microsoft.com/office/powerpoint/2010/main" val="208094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53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162732" y="164888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81000" y="1648885"/>
            <a:ext cx="36574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Trò</a:t>
            </a:r>
            <a:r>
              <a:rPr lang="en-US" sz="8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80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chơi</a:t>
            </a:r>
            <a:endParaRPr lang="en-US" sz="8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58942" y="3581400"/>
            <a:ext cx="7423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r>
              <a:rPr lang="en-US" sz="5400" dirty="0" smtClean="0">
                <a:solidFill>
                  <a:srgbClr val="0000F2"/>
                </a:solidFill>
              </a:rPr>
              <a:t>“</a:t>
            </a:r>
            <a:r>
              <a:rPr lang="en-US" sz="5400" dirty="0" err="1" smtClean="0">
                <a:solidFill>
                  <a:srgbClr val="0000F2"/>
                </a:solidFill>
              </a:rPr>
              <a:t>Thỏ</a:t>
            </a:r>
            <a:r>
              <a:rPr lang="en-US" sz="5400" dirty="0" smtClean="0">
                <a:solidFill>
                  <a:srgbClr val="0000F2"/>
                </a:solidFill>
              </a:rPr>
              <a:t> </a:t>
            </a:r>
            <a:r>
              <a:rPr lang="en-US" sz="5400" dirty="0" err="1" smtClean="0">
                <a:solidFill>
                  <a:srgbClr val="0000F2"/>
                </a:solidFill>
              </a:rPr>
              <a:t>tìm</a:t>
            </a:r>
            <a:r>
              <a:rPr lang="en-US" sz="5400" dirty="0" smtClean="0">
                <a:solidFill>
                  <a:srgbClr val="0000F2"/>
                </a:solidFill>
              </a:rPr>
              <a:t> </a:t>
            </a:r>
            <a:r>
              <a:rPr lang="en-US" sz="5400" dirty="0" err="1" smtClean="0">
                <a:solidFill>
                  <a:srgbClr val="0000F2"/>
                </a:solidFill>
              </a:rPr>
              <a:t>đường</a:t>
            </a:r>
            <a:r>
              <a:rPr lang="en-US" sz="5400" dirty="0" smtClean="0">
                <a:solidFill>
                  <a:srgbClr val="0000F2"/>
                </a:solidFill>
              </a:rPr>
              <a:t> </a:t>
            </a:r>
            <a:r>
              <a:rPr lang="en-US" sz="5400" dirty="0" err="1" smtClean="0">
                <a:solidFill>
                  <a:srgbClr val="0000F2"/>
                </a:solidFill>
              </a:rPr>
              <a:t>về</a:t>
            </a:r>
            <a:r>
              <a:rPr lang="en-US" sz="5400" dirty="0" smtClean="0">
                <a:solidFill>
                  <a:srgbClr val="0000F2"/>
                </a:solidFill>
              </a:rPr>
              <a:t> </a:t>
            </a:r>
            <a:r>
              <a:rPr lang="en-US" sz="5400" dirty="0" err="1" smtClean="0">
                <a:solidFill>
                  <a:srgbClr val="0000F2"/>
                </a:solidFill>
              </a:rPr>
              <a:t>nhà</a:t>
            </a:r>
            <a:r>
              <a:rPr lang="en-US" sz="5400" dirty="0" smtClean="0">
                <a:solidFill>
                  <a:srgbClr val="0000F2"/>
                </a:solidFill>
              </a:rPr>
              <a:t>”</a:t>
            </a:r>
            <a:endParaRPr lang="en-US" sz="5400" dirty="0">
              <a:solidFill>
                <a:srgbClr val="0000F2"/>
              </a:solidFill>
            </a:endParaRPr>
          </a:p>
        </p:txBody>
      </p:sp>
      <p:pic>
        <p:nvPicPr>
          <p:cNvPr id="4098" name="Picture 2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51" y="201821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9358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23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066800"/>
            <a:ext cx="891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0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724400"/>
            <a:ext cx="1069200" cy="1593108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>
            <a:off x="4083424" y="6019801"/>
            <a:ext cx="1537446" cy="228906"/>
          </a:xfrm>
          <a:custGeom>
            <a:avLst/>
            <a:gdLst>
              <a:gd name="connsiteX0" fmla="*/ 1721224 w 1721224"/>
              <a:gd name="connsiteY0" fmla="*/ 201706 h 305107"/>
              <a:gd name="connsiteX1" fmla="*/ 605118 w 1721224"/>
              <a:gd name="connsiteY1" fmla="*/ 295835 h 305107"/>
              <a:gd name="connsiteX2" fmla="*/ 0 w 1721224"/>
              <a:gd name="connsiteY2" fmla="*/ 0 h 30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1224" h="305107">
                <a:moveTo>
                  <a:pt x="1721224" y="201706"/>
                </a:moveTo>
                <a:cubicBezTo>
                  <a:pt x="1306606" y="265579"/>
                  <a:pt x="891989" y="329453"/>
                  <a:pt x="605118" y="295835"/>
                </a:cubicBezTo>
                <a:cubicBezTo>
                  <a:pt x="318247" y="262217"/>
                  <a:pt x="159123" y="131108"/>
                  <a:pt x="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4038600" y="6019801"/>
            <a:ext cx="89648" cy="242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038600" y="6019800"/>
            <a:ext cx="304800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715870" y="4740131"/>
            <a:ext cx="349113" cy="930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12509" y="4768059"/>
            <a:ext cx="36506" cy="23412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913017" y="3491600"/>
            <a:ext cx="13958" cy="242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2895600" y="3499096"/>
            <a:ext cx="304800" cy="8964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715870" y="2354785"/>
            <a:ext cx="322730" cy="741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899647" y="2354785"/>
            <a:ext cx="80683" cy="2270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55" y="4537583"/>
            <a:ext cx="1086745" cy="1619250"/>
          </a:xfrm>
          <a:prstGeom prst="rect">
            <a:avLst/>
          </a:prstGeom>
        </p:spPr>
      </p:pic>
      <p:sp>
        <p:nvSpPr>
          <p:cNvPr id="42" name="Freeform 41"/>
          <p:cNvSpPr/>
          <p:nvPr/>
        </p:nvSpPr>
        <p:spPr>
          <a:xfrm>
            <a:off x="3592286" y="4740131"/>
            <a:ext cx="438476" cy="524200"/>
          </a:xfrm>
          <a:custGeom>
            <a:avLst/>
            <a:gdLst>
              <a:gd name="connsiteX0" fmla="*/ 0 w 438476"/>
              <a:gd name="connsiteY0" fmla="*/ 524200 h 524200"/>
              <a:gd name="connsiteX1" fmla="*/ 104503 w 438476"/>
              <a:gd name="connsiteY1" fmla="*/ 276006 h 524200"/>
              <a:gd name="connsiteX2" fmla="*/ 404948 w 438476"/>
              <a:gd name="connsiteY2" fmla="*/ 40875 h 524200"/>
              <a:gd name="connsiteX3" fmla="*/ 418011 w 438476"/>
              <a:gd name="connsiteY3" fmla="*/ 1686 h 5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476" h="524200">
                <a:moveTo>
                  <a:pt x="0" y="524200"/>
                </a:moveTo>
                <a:cubicBezTo>
                  <a:pt x="18506" y="440380"/>
                  <a:pt x="37012" y="356560"/>
                  <a:pt x="104503" y="276006"/>
                </a:cubicBezTo>
                <a:cubicBezTo>
                  <a:pt x="171994" y="195452"/>
                  <a:pt x="352697" y="86595"/>
                  <a:pt x="404948" y="40875"/>
                </a:cubicBezTo>
                <a:cubicBezTo>
                  <a:pt x="457199" y="-4845"/>
                  <a:pt x="437605" y="-1580"/>
                  <a:pt x="418011" y="1686"/>
                </a:cubicBezTo>
              </a:path>
            </a:pathLst>
          </a:cu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913017" y="3553097"/>
            <a:ext cx="1031966" cy="535577"/>
          </a:xfrm>
          <a:custGeom>
            <a:avLst/>
            <a:gdLst>
              <a:gd name="connsiteX0" fmla="*/ 1031966 w 1031966"/>
              <a:gd name="connsiteY0" fmla="*/ 535577 h 535577"/>
              <a:gd name="connsiteX1" fmla="*/ 444137 w 1031966"/>
              <a:gd name="connsiteY1" fmla="*/ 326572 h 535577"/>
              <a:gd name="connsiteX2" fmla="*/ 26126 w 1031966"/>
              <a:gd name="connsiteY2" fmla="*/ 0 h 535577"/>
              <a:gd name="connsiteX3" fmla="*/ 26126 w 1031966"/>
              <a:gd name="connsiteY3" fmla="*/ 0 h 535577"/>
              <a:gd name="connsiteX4" fmla="*/ 0 w 1031966"/>
              <a:gd name="connsiteY4" fmla="*/ 0 h 53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966" h="535577">
                <a:moveTo>
                  <a:pt x="1031966" y="535577"/>
                </a:moveTo>
                <a:cubicBezTo>
                  <a:pt x="821871" y="475706"/>
                  <a:pt x="611777" y="415835"/>
                  <a:pt x="444137" y="326572"/>
                </a:cubicBezTo>
                <a:cubicBezTo>
                  <a:pt x="276497" y="237309"/>
                  <a:pt x="26126" y="0"/>
                  <a:pt x="26126" y="0"/>
                </a:cubicBezTo>
                <a:lnTo>
                  <a:pt x="26126" y="0"/>
                </a:lnTo>
                <a:lnTo>
                  <a:pt x="0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2926080" y="2442754"/>
            <a:ext cx="914400" cy="483326"/>
          </a:xfrm>
          <a:custGeom>
            <a:avLst/>
            <a:gdLst>
              <a:gd name="connsiteX0" fmla="*/ 0 w 914400"/>
              <a:gd name="connsiteY0" fmla="*/ 483326 h 483326"/>
              <a:gd name="connsiteX1" fmla="*/ 365760 w 914400"/>
              <a:gd name="connsiteY1" fmla="*/ 209006 h 483326"/>
              <a:gd name="connsiteX2" fmla="*/ 914400 w 914400"/>
              <a:gd name="connsiteY2" fmla="*/ 0 h 48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83326">
                <a:moveTo>
                  <a:pt x="0" y="483326"/>
                </a:moveTo>
                <a:cubicBezTo>
                  <a:pt x="106680" y="386443"/>
                  <a:pt x="213360" y="289560"/>
                  <a:pt x="365760" y="209006"/>
                </a:cubicBezTo>
                <a:cubicBezTo>
                  <a:pt x="518160" y="128452"/>
                  <a:pt x="716280" y="64226"/>
                  <a:pt x="91440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4021822" y="2411737"/>
            <a:ext cx="5018785" cy="29735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0000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861" y="5029949"/>
            <a:ext cx="1214563" cy="9595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99515" y="2740495"/>
            <a:ext cx="4993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3333FF"/>
                </a:solidFill>
              </a:rPr>
              <a:t>Số</a:t>
            </a:r>
            <a:r>
              <a:rPr lang="en-US" sz="3200" b="1" dirty="0" smtClean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liền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sau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của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số</a:t>
            </a:r>
            <a:r>
              <a:rPr lang="en-US" sz="3200" b="1" dirty="0">
                <a:solidFill>
                  <a:srgbClr val="3333FF"/>
                </a:solidFill>
              </a:rPr>
              <a:t> 20 000 </a:t>
            </a:r>
            <a:r>
              <a:rPr lang="en-US" sz="3200" b="1" dirty="0" err="1">
                <a:solidFill>
                  <a:srgbClr val="3333FF"/>
                </a:solidFill>
              </a:rPr>
              <a:t>là</a:t>
            </a:r>
            <a:r>
              <a:rPr lang="en-US" sz="3200" b="1" dirty="0">
                <a:solidFill>
                  <a:srgbClr val="3333FF"/>
                </a:solidFill>
              </a:rPr>
              <a:t>: </a:t>
            </a:r>
            <a:endParaRPr lang="en-US" sz="3200" dirty="0">
              <a:solidFill>
                <a:srgbClr val="3333FF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589233" y="3280283"/>
            <a:ext cx="83058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AutoNum type="alphaUcPeriod"/>
            </a:pPr>
            <a:r>
              <a:rPr lang="en-US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19 999</a:t>
            </a:r>
          </a:p>
          <a:p>
            <a:pPr marL="609600" indent="-609600">
              <a:buFontTx/>
              <a:buAutoNum type="alphaUcPeriod"/>
            </a:pPr>
            <a:r>
              <a:rPr lang="en-US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20 001</a:t>
            </a:r>
          </a:p>
          <a:p>
            <a:pPr marL="609600" indent="-609600">
              <a:buFontTx/>
              <a:buAutoNum type="alphaUcPeriod"/>
            </a:pPr>
            <a:r>
              <a:rPr lang="en-US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20 002 </a:t>
            </a:r>
          </a:p>
        </p:txBody>
      </p:sp>
      <p:sp>
        <p:nvSpPr>
          <p:cNvPr id="4" name="Oval 3"/>
          <p:cNvSpPr/>
          <p:nvPr/>
        </p:nvSpPr>
        <p:spPr>
          <a:xfrm>
            <a:off x="4391023" y="3839791"/>
            <a:ext cx="885826" cy="6597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74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C -0.01736 -0.00277 -0.03403 -0.0074 -0.05156 -0.00949 C -0.06389 -0.00879 -0.07639 -0.00879 -0.08872 -0.00764 C -0.09549 -0.00694 -0.10868 -0.00393 -0.10868 -0.00393 C -0.14063 0.01019 -0.16806 0.00649 -0.20434 0.00764 C -0.23004 0.00949 -0.25573 0.01088 -0.28142 0.0132 C -0.28941 0.01621 -0.29757 0.01736 -0.30573 0.01899 C -0.31285 0.02199 -0.31997 0.02315 -0.32726 0.02477 C -0.33455 0.02801 -0.3408 0.02917 -0.34861 0.03033 C -0.38802 0.02871 -0.38403 0.04144 -0.39861 0.02084 C -0.40347 0.00209 -0.40399 -0.01944 -0.39288 -0.03426 C -0.38872 -0.03981 -0.38629 -0.04398 -0.38004 -0.04398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" grpId="0"/>
      <p:bldP spid="21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3899647" y="5943600"/>
            <a:ext cx="1721224" cy="305107"/>
          </a:xfrm>
          <a:custGeom>
            <a:avLst/>
            <a:gdLst>
              <a:gd name="connsiteX0" fmla="*/ 1721224 w 1721224"/>
              <a:gd name="connsiteY0" fmla="*/ 201706 h 305107"/>
              <a:gd name="connsiteX1" fmla="*/ 605118 w 1721224"/>
              <a:gd name="connsiteY1" fmla="*/ 295835 h 305107"/>
              <a:gd name="connsiteX2" fmla="*/ 0 w 1721224"/>
              <a:gd name="connsiteY2" fmla="*/ 0 h 30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1224" h="305107">
                <a:moveTo>
                  <a:pt x="1721224" y="201706"/>
                </a:moveTo>
                <a:cubicBezTo>
                  <a:pt x="1306606" y="265579"/>
                  <a:pt x="891989" y="329453"/>
                  <a:pt x="605118" y="295835"/>
                </a:cubicBezTo>
                <a:cubicBezTo>
                  <a:pt x="318247" y="262217"/>
                  <a:pt x="159123" y="131108"/>
                  <a:pt x="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3810000" y="5853799"/>
            <a:ext cx="89648" cy="2422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3810000" y="5853799"/>
            <a:ext cx="304800" cy="8964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715870" y="4740131"/>
            <a:ext cx="349113" cy="930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012509" y="4768059"/>
            <a:ext cx="36506" cy="23412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913017" y="3491600"/>
            <a:ext cx="13958" cy="242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895600" y="3499096"/>
            <a:ext cx="304800" cy="8964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15870" y="2354785"/>
            <a:ext cx="322730" cy="741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899647" y="2354785"/>
            <a:ext cx="80683" cy="2270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55" y="4537583"/>
            <a:ext cx="1086745" cy="1619250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3592286" y="4740131"/>
            <a:ext cx="438476" cy="524200"/>
          </a:xfrm>
          <a:custGeom>
            <a:avLst/>
            <a:gdLst>
              <a:gd name="connsiteX0" fmla="*/ 0 w 438476"/>
              <a:gd name="connsiteY0" fmla="*/ 524200 h 524200"/>
              <a:gd name="connsiteX1" fmla="*/ 104503 w 438476"/>
              <a:gd name="connsiteY1" fmla="*/ 276006 h 524200"/>
              <a:gd name="connsiteX2" fmla="*/ 404948 w 438476"/>
              <a:gd name="connsiteY2" fmla="*/ 40875 h 524200"/>
              <a:gd name="connsiteX3" fmla="*/ 418011 w 438476"/>
              <a:gd name="connsiteY3" fmla="*/ 1686 h 5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476" h="524200">
                <a:moveTo>
                  <a:pt x="0" y="524200"/>
                </a:moveTo>
                <a:cubicBezTo>
                  <a:pt x="18506" y="440380"/>
                  <a:pt x="37012" y="356560"/>
                  <a:pt x="104503" y="276006"/>
                </a:cubicBezTo>
                <a:cubicBezTo>
                  <a:pt x="171994" y="195452"/>
                  <a:pt x="352697" y="86595"/>
                  <a:pt x="404948" y="40875"/>
                </a:cubicBezTo>
                <a:cubicBezTo>
                  <a:pt x="457199" y="-4845"/>
                  <a:pt x="437605" y="-1580"/>
                  <a:pt x="418011" y="1686"/>
                </a:cubicBezTo>
              </a:path>
            </a:pathLst>
          </a:cu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913017" y="3553097"/>
            <a:ext cx="1031966" cy="535577"/>
          </a:xfrm>
          <a:custGeom>
            <a:avLst/>
            <a:gdLst>
              <a:gd name="connsiteX0" fmla="*/ 1031966 w 1031966"/>
              <a:gd name="connsiteY0" fmla="*/ 535577 h 535577"/>
              <a:gd name="connsiteX1" fmla="*/ 444137 w 1031966"/>
              <a:gd name="connsiteY1" fmla="*/ 326572 h 535577"/>
              <a:gd name="connsiteX2" fmla="*/ 26126 w 1031966"/>
              <a:gd name="connsiteY2" fmla="*/ 0 h 535577"/>
              <a:gd name="connsiteX3" fmla="*/ 26126 w 1031966"/>
              <a:gd name="connsiteY3" fmla="*/ 0 h 535577"/>
              <a:gd name="connsiteX4" fmla="*/ 0 w 1031966"/>
              <a:gd name="connsiteY4" fmla="*/ 0 h 53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966" h="535577">
                <a:moveTo>
                  <a:pt x="1031966" y="535577"/>
                </a:moveTo>
                <a:cubicBezTo>
                  <a:pt x="821871" y="475706"/>
                  <a:pt x="611777" y="415835"/>
                  <a:pt x="444137" y="326572"/>
                </a:cubicBezTo>
                <a:cubicBezTo>
                  <a:pt x="276497" y="237309"/>
                  <a:pt x="26126" y="0"/>
                  <a:pt x="26126" y="0"/>
                </a:cubicBezTo>
                <a:lnTo>
                  <a:pt x="26126" y="0"/>
                </a:lnTo>
                <a:lnTo>
                  <a:pt x="0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926080" y="2442754"/>
            <a:ext cx="914400" cy="483326"/>
          </a:xfrm>
          <a:custGeom>
            <a:avLst/>
            <a:gdLst>
              <a:gd name="connsiteX0" fmla="*/ 0 w 914400"/>
              <a:gd name="connsiteY0" fmla="*/ 483326 h 483326"/>
              <a:gd name="connsiteX1" fmla="*/ 365760 w 914400"/>
              <a:gd name="connsiteY1" fmla="*/ 209006 h 483326"/>
              <a:gd name="connsiteX2" fmla="*/ 914400 w 914400"/>
              <a:gd name="connsiteY2" fmla="*/ 0 h 48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83326">
                <a:moveTo>
                  <a:pt x="0" y="483326"/>
                </a:moveTo>
                <a:cubicBezTo>
                  <a:pt x="106680" y="386443"/>
                  <a:pt x="213360" y="289560"/>
                  <a:pt x="365760" y="209006"/>
                </a:cubicBezTo>
                <a:cubicBezTo>
                  <a:pt x="518160" y="128452"/>
                  <a:pt x="716280" y="64226"/>
                  <a:pt x="91440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509" y="5308888"/>
            <a:ext cx="762000" cy="6019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82" y="3632294"/>
            <a:ext cx="1088331" cy="10645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597" y="3292014"/>
            <a:ext cx="1069200" cy="1593108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76200" y="843371"/>
            <a:ext cx="8362989" cy="26362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defRPr/>
            </a:pPr>
            <a:r>
              <a:rPr lang="en-US" sz="3200" b="1" kern="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kern="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sz="3200" b="1" kern="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kern="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2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kern="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774486" y="1562282"/>
            <a:ext cx="2711125" cy="1917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spcBef>
                <a:spcPct val="50000"/>
              </a:spcBef>
              <a:buAutoNum type="alphaUcPeriod"/>
            </a:pPr>
            <a:r>
              <a:rPr lang="en-US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cm</a:t>
            </a:r>
            <a:r>
              <a:rPr lang="en-US" b="1" baseline="30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spcBef>
                <a:spcPct val="50000"/>
              </a:spcBef>
              <a:buAutoNum type="alphaUcPeriod"/>
            </a:pPr>
            <a:r>
              <a:rPr lang="en-US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cm</a:t>
            </a:r>
            <a:r>
              <a:rPr lang="en-US" b="1" baseline="30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C.  64 cm</a:t>
            </a:r>
            <a:r>
              <a:rPr lang="en-US" b="1" baseline="30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933060" y="2819882"/>
            <a:ext cx="885826" cy="6597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9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C 0.00504 -0.00648 0.00729 -0.0169 0.01285 -0.02477 C 0.01511 -0.03449 0.02049 -0.03773 0.0257 -0.04375 C 0.03577 -0.05555 0.02882 -0.05162 0.03715 -0.05509 C 0.04271 -0.0625 0.05139 -0.06366 0.05868 -0.06667 C 0.08715 -0.0919 0.17552 -0.08171 0.18438 -0.08194 C 0.21059 -0.08542 0.21771 -0.08796 0.25 -0.08958 C 0.25295 -0.09074 0.25573 -0.09213 0.25868 -0.09329 C 0.26007 -0.09398 0.26285 -0.09514 0.26285 -0.09514 C 0.27465 -0.10579 0.26024 -0.09352 0.27153 -0.10093 C 0.2757 -0.1037 0.27899 -0.1088 0.28281 -0.11227 C 0.28993 -0.13889 0.29011 -0.1412 0.29011 -0.17338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899647" y="5943600"/>
            <a:ext cx="1721224" cy="305107"/>
          </a:xfrm>
          <a:custGeom>
            <a:avLst/>
            <a:gdLst>
              <a:gd name="connsiteX0" fmla="*/ 1721224 w 1721224"/>
              <a:gd name="connsiteY0" fmla="*/ 201706 h 305107"/>
              <a:gd name="connsiteX1" fmla="*/ 605118 w 1721224"/>
              <a:gd name="connsiteY1" fmla="*/ 295835 h 305107"/>
              <a:gd name="connsiteX2" fmla="*/ 0 w 1721224"/>
              <a:gd name="connsiteY2" fmla="*/ 0 h 30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1224" h="305107">
                <a:moveTo>
                  <a:pt x="1721224" y="201706"/>
                </a:moveTo>
                <a:cubicBezTo>
                  <a:pt x="1306606" y="265579"/>
                  <a:pt x="891989" y="329453"/>
                  <a:pt x="605118" y="295835"/>
                </a:cubicBezTo>
                <a:cubicBezTo>
                  <a:pt x="318247" y="262217"/>
                  <a:pt x="159123" y="131108"/>
                  <a:pt x="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3810000" y="5853799"/>
            <a:ext cx="89648" cy="2422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3810000" y="5853799"/>
            <a:ext cx="304800" cy="8964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715870" y="4740131"/>
            <a:ext cx="349113" cy="930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012509" y="4768059"/>
            <a:ext cx="36506" cy="23412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913017" y="3491600"/>
            <a:ext cx="13958" cy="242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895600" y="3499096"/>
            <a:ext cx="304800" cy="8964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15870" y="2354785"/>
            <a:ext cx="322730" cy="741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899647" y="2354785"/>
            <a:ext cx="80683" cy="2270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3592286" y="4740131"/>
            <a:ext cx="438476" cy="524200"/>
          </a:xfrm>
          <a:custGeom>
            <a:avLst/>
            <a:gdLst>
              <a:gd name="connsiteX0" fmla="*/ 0 w 438476"/>
              <a:gd name="connsiteY0" fmla="*/ 524200 h 524200"/>
              <a:gd name="connsiteX1" fmla="*/ 104503 w 438476"/>
              <a:gd name="connsiteY1" fmla="*/ 276006 h 524200"/>
              <a:gd name="connsiteX2" fmla="*/ 404948 w 438476"/>
              <a:gd name="connsiteY2" fmla="*/ 40875 h 524200"/>
              <a:gd name="connsiteX3" fmla="*/ 418011 w 438476"/>
              <a:gd name="connsiteY3" fmla="*/ 1686 h 5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476" h="524200">
                <a:moveTo>
                  <a:pt x="0" y="524200"/>
                </a:moveTo>
                <a:cubicBezTo>
                  <a:pt x="18506" y="440380"/>
                  <a:pt x="37012" y="356560"/>
                  <a:pt x="104503" y="276006"/>
                </a:cubicBezTo>
                <a:cubicBezTo>
                  <a:pt x="171994" y="195452"/>
                  <a:pt x="352697" y="86595"/>
                  <a:pt x="404948" y="40875"/>
                </a:cubicBezTo>
                <a:cubicBezTo>
                  <a:pt x="457199" y="-4845"/>
                  <a:pt x="437605" y="-1580"/>
                  <a:pt x="418011" y="1686"/>
                </a:cubicBezTo>
              </a:path>
            </a:pathLst>
          </a:cu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913017" y="3553097"/>
            <a:ext cx="1031966" cy="535577"/>
          </a:xfrm>
          <a:custGeom>
            <a:avLst/>
            <a:gdLst>
              <a:gd name="connsiteX0" fmla="*/ 1031966 w 1031966"/>
              <a:gd name="connsiteY0" fmla="*/ 535577 h 535577"/>
              <a:gd name="connsiteX1" fmla="*/ 444137 w 1031966"/>
              <a:gd name="connsiteY1" fmla="*/ 326572 h 535577"/>
              <a:gd name="connsiteX2" fmla="*/ 26126 w 1031966"/>
              <a:gd name="connsiteY2" fmla="*/ 0 h 535577"/>
              <a:gd name="connsiteX3" fmla="*/ 26126 w 1031966"/>
              <a:gd name="connsiteY3" fmla="*/ 0 h 535577"/>
              <a:gd name="connsiteX4" fmla="*/ 0 w 1031966"/>
              <a:gd name="connsiteY4" fmla="*/ 0 h 53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966" h="535577">
                <a:moveTo>
                  <a:pt x="1031966" y="535577"/>
                </a:moveTo>
                <a:cubicBezTo>
                  <a:pt x="821871" y="475706"/>
                  <a:pt x="611777" y="415835"/>
                  <a:pt x="444137" y="326572"/>
                </a:cubicBezTo>
                <a:cubicBezTo>
                  <a:pt x="276497" y="237309"/>
                  <a:pt x="26126" y="0"/>
                  <a:pt x="26126" y="0"/>
                </a:cubicBezTo>
                <a:lnTo>
                  <a:pt x="26126" y="0"/>
                </a:lnTo>
                <a:lnTo>
                  <a:pt x="0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926080" y="2442754"/>
            <a:ext cx="914400" cy="483326"/>
          </a:xfrm>
          <a:custGeom>
            <a:avLst/>
            <a:gdLst>
              <a:gd name="connsiteX0" fmla="*/ 0 w 914400"/>
              <a:gd name="connsiteY0" fmla="*/ 483326 h 483326"/>
              <a:gd name="connsiteX1" fmla="*/ 365760 w 914400"/>
              <a:gd name="connsiteY1" fmla="*/ 209006 h 483326"/>
              <a:gd name="connsiteX2" fmla="*/ 914400 w 914400"/>
              <a:gd name="connsiteY2" fmla="*/ 0 h 48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83326">
                <a:moveTo>
                  <a:pt x="0" y="483326"/>
                </a:moveTo>
                <a:cubicBezTo>
                  <a:pt x="106680" y="386443"/>
                  <a:pt x="213360" y="289560"/>
                  <a:pt x="365760" y="209006"/>
                </a:cubicBezTo>
                <a:cubicBezTo>
                  <a:pt x="518160" y="128452"/>
                  <a:pt x="716280" y="64226"/>
                  <a:pt x="91440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890" y="5335945"/>
            <a:ext cx="655510" cy="5178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088674"/>
            <a:ext cx="606918" cy="5936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19" y="3216945"/>
            <a:ext cx="1069200" cy="15931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47" y="2468310"/>
            <a:ext cx="825064" cy="9593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18809"/>
            <a:ext cx="1086745" cy="1619250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281082" y="783771"/>
            <a:ext cx="5558118" cy="246754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182880" algn="ctr"/>
            <a:r>
              <a:rPr lang="en-US" sz="4000" b="1" dirty="0" smtClean="0">
                <a:solidFill>
                  <a:srgbClr val="3333FF"/>
                </a:solidFill>
              </a:rPr>
              <a:t>7m3cm</a:t>
            </a:r>
            <a:r>
              <a:rPr lang="en-US" sz="4000" b="1" dirty="0">
                <a:solidFill>
                  <a:srgbClr val="3333FF"/>
                </a:solidFill>
              </a:rPr>
              <a:t>= </a:t>
            </a:r>
            <a:r>
              <a:rPr lang="en-US" sz="4000" b="1" dirty="0" smtClean="0">
                <a:solidFill>
                  <a:srgbClr val="3333FF"/>
                </a:solidFill>
              </a:rPr>
              <a:t>…….?</a:t>
            </a:r>
            <a:endParaRPr lang="en-US" sz="4000" dirty="0">
              <a:solidFill>
                <a:srgbClr val="3333FF"/>
              </a:solidFill>
            </a:endParaRPr>
          </a:p>
          <a:p>
            <a:pPr marL="182880"/>
            <a:r>
              <a:rPr lang="en-US" sz="4000" dirty="0">
                <a:solidFill>
                  <a:srgbClr val="3333FF"/>
                </a:solidFill>
              </a:rPr>
              <a:t>       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4918417" y="1574074"/>
            <a:ext cx="8305800" cy="251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AutoNum type="alphaUcPeriod"/>
            </a:pPr>
            <a:r>
              <a:rPr lang="en-US" b="1" dirty="0" smtClean="0">
                <a:solidFill>
                  <a:srgbClr val="FF0000"/>
                </a:solidFill>
              </a:rPr>
              <a:t> 37 cm </a:t>
            </a:r>
          </a:p>
          <a:p>
            <a:pPr marL="609600" indent="-609600">
              <a:buFontTx/>
              <a:buAutoNum type="alphaUcPeriod"/>
            </a:pPr>
            <a:r>
              <a:rPr lang="en-US" b="1" dirty="0" smtClean="0">
                <a:solidFill>
                  <a:srgbClr val="FF0000"/>
                </a:solidFill>
              </a:rPr>
              <a:t> 703 cm</a:t>
            </a:r>
          </a:p>
          <a:p>
            <a:pPr marL="609600" indent="-609600">
              <a:buFontTx/>
              <a:buAutoNum type="alphaUcPeriod"/>
            </a:pPr>
            <a:r>
              <a:rPr lang="en-US" b="1" dirty="0" smtClean="0">
                <a:solidFill>
                  <a:srgbClr val="FF0000"/>
                </a:solidFill>
              </a:rPr>
              <a:t> 730 cm  </a:t>
            </a:r>
          </a:p>
        </p:txBody>
      </p:sp>
      <p:sp>
        <p:nvSpPr>
          <p:cNvPr id="26" name="Oval 25"/>
          <p:cNvSpPr/>
          <p:nvPr/>
        </p:nvSpPr>
        <p:spPr>
          <a:xfrm>
            <a:off x="4701750" y="2138457"/>
            <a:ext cx="885826" cy="6597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8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C -0.00173 -0.01597 -0.00104 -0.01597 -0.0085 -0.02662 C -0.01059 -0.03426 -0.01284 -0.03727 -0.01857 -0.04005 C -0.01909 -0.0419 -0.01892 -0.04421 -0.01996 -0.0456 C -0.021 -0.04699 -0.02309 -0.0463 -0.0243 -0.04745 C -0.0335 -0.05486 -0.0184 -0.04861 -0.03281 -0.05324 C -0.03975 -0.0625 -0.06007 -0.0706 -0.06996 -0.07431 C -0.0901 -0.09167 -0.11805 -0.09444 -0.14149 -0.09514 C -0.16961 -0.09606 -0.19757 -0.0963 -0.22569 -0.09699 C -0.2309 -0.09838 -0.23628 -0.09954 -0.24149 -0.10093 C -0.24444 -0.10162 -0.25 -0.10463 -0.25 -0.10463 C -0.25677 -0.11088 -0.25173 -0.10718 -0.26007 -0.11042 C -0.26284 -0.11157 -0.26857 -0.11412 -0.26857 -0.11412 C -0.2743 -0.11921 -0.28055 -0.12083 -0.28715 -0.12384 C -0.28871 -0.12454 -0.28993 -0.12662 -0.29149 -0.12755 C -0.29288 -0.12847 -0.29427 -0.1287 -0.29566 -0.1294 C -0.30451 -0.1412 -0.30729 -0.14074 -0.31145 -0.1581 C -0.31145 -0.15856 -0.30989 -0.17153 -0.3085 -0.17338 C -0.30382 -0.17963 -0.30434 -0.17199 -0.30434 -0.17708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899647" y="5943600"/>
            <a:ext cx="1721224" cy="305107"/>
          </a:xfrm>
          <a:custGeom>
            <a:avLst/>
            <a:gdLst>
              <a:gd name="connsiteX0" fmla="*/ 1721224 w 1721224"/>
              <a:gd name="connsiteY0" fmla="*/ 201706 h 305107"/>
              <a:gd name="connsiteX1" fmla="*/ 605118 w 1721224"/>
              <a:gd name="connsiteY1" fmla="*/ 295835 h 305107"/>
              <a:gd name="connsiteX2" fmla="*/ 0 w 1721224"/>
              <a:gd name="connsiteY2" fmla="*/ 0 h 30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1224" h="305107">
                <a:moveTo>
                  <a:pt x="1721224" y="201706"/>
                </a:moveTo>
                <a:cubicBezTo>
                  <a:pt x="1306606" y="265579"/>
                  <a:pt x="891989" y="329453"/>
                  <a:pt x="605118" y="295835"/>
                </a:cubicBezTo>
                <a:cubicBezTo>
                  <a:pt x="318247" y="262217"/>
                  <a:pt x="159123" y="131108"/>
                  <a:pt x="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3810000" y="5853799"/>
            <a:ext cx="89648" cy="2422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3810000" y="5853799"/>
            <a:ext cx="304800" cy="8964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715870" y="4740131"/>
            <a:ext cx="349113" cy="930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012509" y="4768059"/>
            <a:ext cx="36506" cy="23412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913017" y="3491600"/>
            <a:ext cx="13958" cy="242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895600" y="3499096"/>
            <a:ext cx="304800" cy="8964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15870" y="2354785"/>
            <a:ext cx="322730" cy="741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899647" y="2354785"/>
            <a:ext cx="80683" cy="2270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3592286" y="4740131"/>
            <a:ext cx="438476" cy="524200"/>
          </a:xfrm>
          <a:custGeom>
            <a:avLst/>
            <a:gdLst>
              <a:gd name="connsiteX0" fmla="*/ 0 w 438476"/>
              <a:gd name="connsiteY0" fmla="*/ 524200 h 524200"/>
              <a:gd name="connsiteX1" fmla="*/ 104503 w 438476"/>
              <a:gd name="connsiteY1" fmla="*/ 276006 h 524200"/>
              <a:gd name="connsiteX2" fmla="*/ 404948 w 438476"/>
              <a:gd name="connsiteY2" fmla="*/ 40875 h 524200"/>
              <a:gd name="connsiteX3" fmla="*/ 418011 w 438476"/>
              <a:gd name="connsiteY3" fmla="*/ 1686 h 5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476" h="524200">
                <a:moveTo>
                  <a:pt x="0" y="524200"/>
                </a:moveTo>
                <a:cubicBezTo>
                  <a:pt x="18506" y="440380"/>
                  <a:pt x="37012" y="356560"/>
                  <a:pt x="104503" y="276006"/>
                </a:cubicBezTo>
                <a:cubicBezTo>
                  <a:pt x="171994" y="195452"/>
                  <a:pt x="352697" y="86595"/>
                  <a:pt x="404948" y="40875"/>
                </a:cubicBezTo>
                <a:cubicBezTo>
                  <a:pt x="457199" y="-4845"/>
                  <a:pt x="437605" y="-1580"/>
                  <a:pt x="418011" y="1686"/>
                </a:cubicBezTo>
              </a:path>
            </a:pathLst>
          </a:cu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913017" y="3553097"/>
            <a:ext cx="1031966" cy="535577"/>
          </a:xfrm>
          <a:custGeom>
            <a:avLst/>
            <a:gdLst>
              <a:gd name="connsiteX0" fmla="*/ 1031966 w 1031966"/>
              <a:gd name="connsiteY0" fmla="*/ 535577 h 535577"/>
              <a:gd name="connsiteX1" fmla="*/ 444137 w 1031966"/>
              <a:gd name="connsiteY1" fmla="*/ 326572 h 535577"/>
              <a:gd name="connsiteX2" fmla="*/ 26126 w 1031966"/>
              <a:gd name="connsiteY2" fmla="*/ 0 h 535577"/>
              <a:gd name="connsiteX3" fmla="*/ 26126 w 1031966"/>
              <a:gd name="connsiteY3" fmla="*/ 0 h 535577"/>
              <a:gd name="connsiteX4" fmla="*/ 0 w 1031966"/>
              <a:gd name="connsiteY4" fmla="*/ 0 h 53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966" h="535577">
                <a:moveTo>
                  <a:pt x="1031966" y="535577"/>
                </a:moveTo>
                <a:cubicBezTo>
                  <a:pt x="821871" y="475706"/>
                  <a:pt x="611777" y="415835"/>
                  <a:pt x="444137" y="326572"/>
                </a:cubicBezTo>
                <a:cubicBezTo>
                  <a:pt x="276497" y="237309"/>
                  <a:pt x="26126" y="0"/>
                  <a:pt x="26126" y="0"/>
                </a:cubicBezTo>
                <a:lnTo>
                  <a:pt x="26126" y="0"/>
                </a:lnTo>
                <a:lnTo>
                  <a:pt x="0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926080" y="2442754"/>
            <a:ext cx="914400" cy="483326"/>
          </a:xfrm>
          <a:custGeom>
            <a:avLst/>
            <a:gdLst>
              <a:gd name="connsiteX0" fmla="*/ 0 w 914400"/>
              <a:gd name="connsiteY0" fmla="*/ 483326 h 483326"/>
              <a:gd name="connsiteX1" fmla="*/ 365760 w 914400"/>
              <a:gd name="connsiteY1" fmla="*/ 209006 h 483326"/>
              <a:gd name="connsiteX2" fmla="*/ 914400 w 914400"/>
              <a:gd name="connsiteY2" fmla="*/ 0 h 48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83326">
                <a:moveTo>
                  <a:pt x="0" y="483326"/>
                </a:moveTo>
                <a:cubicBezTo>
                  <a:pt x="106680" y="386443"/>
                  <a:pt x="213360" y="289560"/>
                  <a:pt x="365760" y="209006"/>
                </a:cubicBezTo>
                <a:cubicBezTo>
                  <a:pt x="518160" y="128452"/>
                  <a:pt x="716280" y="64226"/>
                  <a:pt x="91440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478" y="5335945"/>
            <a:ext cx="655510" cy="5178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848" y="4074176"/>
            <a:ext cx="621752" cy="6081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886024"/>
            <a:ext cx="532491" cy="6191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54" y="2057400"/>
            <a:ext cx="1027747" cy="153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6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C 0.00834 0.00139 0.01493 0.00231 0.02275 0.00579 C 0.03889 0.00463 0.04688 0.00625 0.0599 -3.33333E-6 C 0.06181 -0.00741 0.06372 -0.00903 0.06858 -0.0132 C 0.07084 -0.02245 0.0717 -0.0331 0.07709 -0.03982 C 0.08073 -0.05532 0.0757 -0.03704 0.08143 -0.04954 C 0.08212 -0.05116 0.08195 -0.05347 0.08281 -0.05509 C 0.08472 -0.05833 0.08768 -0.05995 0.08993 -0.06273 C 0.09219 -0.07222 0.1 -0.08264 0.10712 -0.08565 C 0.11042 -0.09259 0.11285 -0.09445 0.11858 -0.09699 C 0.12396 -0.10463 0.13177 -0.10394 0.13854 -0.10857 C 0.14983 -0.1162 0.16163 -0.12315 0.17413 -0.1257 C 0.17813 -0.12732 0.18403 -0.13125 0.18854 -0.13125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44"/>
            <a:ext cx="9144000" cy="6872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125" y="0"/>
            <a:ext cx="4857750" cy="2781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-361950"/>
            <a:ext cx="1905000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3" y="649941"/>
            <a:ext cx="3810000" cy="5676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500" y="533400"/>
            <a:ext cx="1905000" cy="2095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375" y="-351064"/>
            <a:ext cx="1905000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729" y="685800"/>
            <a:ext cx="3810000" cy="5676900"/>
          </a:xfrm>
          <a:prstGeom prst="rect">
            <a:avLst/>
          </a:prstGeom>
        </p:spPr>
      </p:pic>
      <p:pic>
        <p:nvPicPr>
          <p:cNvPr id="10" name="Picture 18" descr="sunflowers_wave_hb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681662"/>
            <a:ext cx="13716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sunflowers_wave_hb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25" y="5529262"/>
            <a:ext cx="13716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sunflowers_wave_hb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5943600"/>
            <a:ext cx="13716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sunflowers_wave_hb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53" y="5834062"/>
            <a:ext cx="13716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sunflowers_wave_hb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71" y="5832225"/>
            <a:ext cx="13716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sunflowers_wave_hb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98331"/>
            <a:ext cx="13716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 descr="sunflowers_wave_hb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729" y="5540488"/>
            <a:ext cx="13716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 descr="sunflowers_wave_hb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54936"/>
            <a:ext cx="13716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sunflowers_wave_hb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698331"/>
            <a:ext cx="13716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152400"/>
            <a:ext cx="1905000" cy="2095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533400"/>
            <a:ext cx="1905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2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51" y="457200"/>
            <a:ext cx="8763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u="sng" dirty="0">
                <a:latin typeface="+mj-lt"/>
              </a:rPr>
              <a:t>Bài </a:t>
            </a:r>
            <a:r>
              <a:rPr lang="vi-VN" sz="2800" b="1" u="sng" dirty="0" smtClean="0">
                <a:latin typeface="+mj-lt"/>
              </a:rPr>
              <a:t>1</a:t>
            </a:r>
            <a:r>
              <a:rPr lang="en-US" sz="2800" b="1" u="sng" dirty="0" smtClean="0">
                <a:latin typeface="+mj-lt"/>
              </a:rPr>
              <a:t>:</a:t>
            </a:r>
            <a:endParaRPr lang="en-US" sz="28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 a) Viết số liền </a:t>
            </a:r>
            <a:r>
              <a:rPr lang="vi-VN" sz="2800" dirty="0" smtClean="0">
                <a:latin typeface="+mj-lt"/>
              </a:rPr>
              <a:t>trước </a:t>
            </a:r>
            <a:r>
              <a:rPr lang="vi-VN" sz="2800" dirty="0">
                <a:latin typeface="+mj-lt"/>
              </a:rPr>
              <a:t>của </a:t>
            </a:r>
            <a:r>
              <a:rPr lang="vi-VN" sz="2800" dirty="0" smtClean="0">
                <a:latin typeface="+mj-lt"/>
              </a:rPr>
              <a:t>mỗi số sau: 8270;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35 461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;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10 000</a:t>
            </a:r>
            <a:endParaRPr lang="vi-VN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 </a:t>
            </a:r>
            <a:r>
              <a:rPr lang="vi-VN" sz="2800" dirty="0" smtClean="0">
                <a:latin typeface="+mj-lt"/>
              </a:rPr>
              <a:t>b)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Khoanh vào chữ đặt trước số lớn nhất trong các số:</a:t>
            </a:r>
          </a:p>
          <a:p>
            <a:pPr>
              <a:lnSpc>
                <a:spcPct val="150000"/>
              </a:lnSpc>
            </a:pPr>
            <a:r>
              <a:rPr lang="vi-VN" sz="2800" dirty="0" smtClean="0">
                <a:latin typeface="+mj-lt"/>
              </a:rPr>
              <a:t>           42 963; 44 158; 43 669; 44 202</a:t>
            </a:r>
          </a:p>
          <a:p>
            <a:pPr>
              <a:lnSpc>
                <a:spcPct val="150000"/>
              </a:lnSpc>
            </a:pPr>
            <a:r>
              <a:rPr lang="vi-VN" sz="2800" dirty="0" smtClean="0">
                <a:latin typeface="+mj-lt"/>
              </a:rPr>
              <a:t>             A.</a:t>
            </a:r>
            <a:r>
              <a:rPr lang="vi-VN" sz="2800" dirty="0" smtClean="0"/>
              <a:t> </a:t>
            </a:r>
            <a:r>
              <a:rPr lang="vi-VN" sz="2800" dirty="0" smtClean="0">
                <a:latin typeface="+mj-lt"/>
              </a:rPr>
              <a:t>42 963                         C. 43 669</a:t>
            </a:r>
          </a:p>
          <a:p>
            <a:pPr>
              <a:lnSpc>
                <a:spcPct val="150000"/>
              </a:lnSpc>
            </a:pPr>
            <a:r>
              <a:rPr lang="vi-VN" sz="2800" dirty="0" smtClean="0">
                <a:latin typeface="+mj-lt"/>
              </a:rPr>
              <a:t>             B. 44 158                         D. 44 202</a:t>
            </a:r>
            <a:endParaRPr lang="vi-VN" sz="2800" dirty="0">
              <a:latin typeface="+mj-lt"/>
            </a:endParaRPr>
          </a:p>
          <a:p>
            <a:endParaRPr lang="vi-VN" dirty="0"/>
          </a:p>
        </p:txBody>
      </p:sp>
      <p:pic>
        <p:nvPicPr>
          <p:cNvPr id="5" name="Picture 7" descr="cartoon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5867400"/>
            <a:ext cx="10620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53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57200"/>
            <a:ext cx="9144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u="sng" dirty="0">
                <a:latin typeface="+mj-lt"/>
              </a:rPr>
              <a:t>Bài </a:t>
            </a:r>
            <a:r>
              <a:rPr lang="vi-VN" sz="2800" b="1" u="sng" dirty="0" smtClean="0">
                <a:latin typeface="+mj-lt"/>
              </a:rPr>
              <a:t>1</a:t>
            </a:r>
            <a:r>
              <a:rPr lang="vi-VN" sz="2800" dirty="0">
                <a:latin typeface="+mj-lt"/>
              </a:rPr>
              <a:t> </a:t>
            </a:r>
            <a:r>
              <a:rPr lang="en-US" sz="2800" dirty="0" smtClean="0">
                <a:latin typeface="+mj-lt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vi-VN" sz="2800" dirty="0" smtClean="0">
                <a:latin typeface="+mj-lt"/>
              </a:rPr>
              <a:t>a</a:t>
            </a:r>
            <a:r>
              <a:rPr lang="vi-VN" sz="2800" dirty="0">
                <a:latin typeface="+mj-lt"/>
              </a:rPr>
              <a:t>) Viết số liền </a:t>
            </a:r>
            <a:r>
              <a:rPr lang="vi-VN" sz="2800" dirty="0" smtClean="0">
                <a:latin typeface="+mj-lt"/>
              </a:rPr>
              <a:t>trước </a:t>
            </a:r>
            <a:r>
              <a:rPr lang="vi-VN" sz="2800" dirty="0">
                <a:latin typeface="+mj-lt"/>
              </a:rPr>
              <a:t>của </a:t>
            </a:r>
            <a:r>
              <a:rPr lang="vi-VN" sz="2800" dirty="0" smtClean="0">
                <a:latin typeface="+mj-lt"/>
              </a:rPr>
              <a:t>mỗi số sau: 8270;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35 461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;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10 000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+mj-lt"/>
              </a:rPr>
              <a:t>- </a:t>
            </a:r>
            <a:r>
              <a:rPr lang="vi-VN" sz="2800" dirty="0" smtClean="0">
                <a:latin typeface="+mj-lt"/>
              </a:rPr>
              <a:t>Số </a:t>
            </a:r>
            <a:r>
              <a:rPr lang="vi-VN" sz="2800" dirty="0">
                <a:latin typeface="+mj-lt"/>
              </a:rPr>
              <a:t>liền trước của số 8270 là số </a:t>
            </a:r>
            <a:endParaRPr lang="en-US" sz="28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+mj-lt"/>
              </a:rPr>
              <a:t>- </a:t>
            </a:r>
            <a:r>
              <a:rPr lang="vi-VN" sz="2800" dirty="0" smtClean="0">
                <a:latin typeface="+mj-lt"/>
              </a:rPr>
              <a:t>Số </a:t>
            </a:r>
            <a:r>
              <a:rPr lang="vi-VN" sz="2800" dirty="0">
                <a:latin typeface="+mj-lt"/>
              </a:rPr>
              <a:t>liền trước của số 35 461 là số </a:t>
            </a:r>
            <a:endParaRPr lang="en-US" sz="28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+mj-lt"/>
              </a:rPr>
              <a:t>-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Số </a:t>
            </a:r>
            <a:r>
              <a:rPr lang="vi-VN" sz="2800" dirty="0">
                <a:latin typeface="+mj-lt"/>
              </a:rPr>
              <a:t>liền trước của số 10 000 là </a:t>
            </a:r>
            <a:r>
              <a:rPr lang="vi-VN" sz="2800" dirty="0" smtClean="0">
                <a:latin typeface="+mj-lt"/>
              </a:rPr>
              <a:t>số</a:t>
            </a:r>
          </a:p>
          <a:p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 </a:t>
            </a:r>
            <a:endParaRPr lang="vi-VN" dirty="0"/>
          </a:p>
        </p:txBody>
      </p:sp>
      <p:pic>
        <p:nvPicPr>
          <p:cNvPr id="5" name="Picture 7" descr="cartoon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5867400"/>
            <a:ext cx="10620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631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784</Words>
  <Application>Microsoft Office PowerPoint</Application>
  <PresentationFormat>On-screen Show (4:3)</PresentationFormat>
  <Paragraphs>154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voiu</dc:creator>
  <cp:lastModifiedBy>Administrator</cp:lastModifiedBy>
  <cp:revision>47</cp:revision>
  <dcterms:created xsi:type="dcterms:W3CDTF">2017-02-23T10:29:40Z</dcterms:created>
  <dcterms:modified xsi:type="dcterms:W3CDTF">2022-04-13T03:18:52Z</dcterms:modified>
</cp:coreProperties>
</file>