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 id="2147483696" r:id="rId4"/>
    <p:sldMasterId id="2147483708" r:id="rId5"/>
    <p:sldMasterId id="2147483720" r:id="rId6"/>
  </p:sldMasterIdLst>
  <p:notesMasterIdLst>
    <p:notesMasterId r:id="rId41"/>
  </p:notesMasterIdLst>
  <p:sldIdLst>
    <p:sldId id="405" r:id="rId7"/>
    <p:sldId id="377" r:id="rId8"/>
    <p:sldId id="379" r:id="rId9"/>
    <p:sldId id="380" r:id="rId10"/>
    <p:sldId id="382" r:id="rId11"/>
    <p:sldId id="393" r:id="rId12"/>
    <p:sldId id="386" r:id="rId13"/>
    <p:sldId id="387" r:id="rId14"/>
    <p:sldId id="390" r:id="rId15"/>
    <p:sldId id="339" r:id="rId16"/>
    <p:sldId id="395" r:id="rId17"/>
    <p:sldId id="397" r:id="rId18"/>
    <p:sldId id="398" r:id="rId19"/>
    <p:sldId id="399" r:id="rId20"/>
    <p:sldId id="404" r:id="rId21"/>
    <p:sldId id="407" r:id="rId22"/>
    <p:sldId id="410" r:id="rId23"/>
    <p:sldId id="411" r:id="rId24"/>
    <p:sldId id="414" r:id="rId25"/>
    <p:sldId id="417" r:id="rId26"/>
    <p:sldId id="418" r:id="rId27"/>
    <p:sldId id="423" r:id="rId28"/>
    <p:sldId id="424" r:id="rId29"/>
    <p:sldId id="463" r:id="rId30"/>
    <p:sldId id="425" r:id="rId31"/>
    <p:sldId id="428" r:id="rId32"/>
    <p:sldId id="426" r:id="rId33"/>
    <p:sldId id="434" r:id="rId34"/>
    <p:sldId id="442" r:id="rId35"/>
    <p:sldId id="439" r:id="rId36"/>
    <p:sldId id="354" r:id="rId37"/>
    <p:sldId id="331" r:id="rId38"/>
    <p:sldId id="464" r:id="rId39"/>
    <p:sldId id="309"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Great Vibes" panose="020B0604020202020204" charset="0"/>
      <p:regular r:id="rId48"/>
    </p:embeddedFont>
    <p:embeddedFont>
      <p:font typeface="Nunito Black" pitchFamily="2" charset="0"/>
      <p:bold r:id="rId49"/>
      <p:boldItalic r:id="rId50"/>
    </p:embeddedFont>
    <p:embeddedFont>
      <p:font typeface="Sigmar One" panose="020B0604020202020204" charset="0"/>
      <p:regular r:id="rId51"/>
    </p:embeddedFont>
    <p:embeddedFont>
      <p:font typeface="Sriracha" panose="020B0604020202020204" charset="-34"/>
      <p:regular r:id="rId52"/>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CCDFD6-24A6-4819-8006-1EB7D05D3D69}">
          <p14:sldIdLst>
            <p14:sldId id="405"/>
            <p14:sldId id="377"/>
            <p14:sldId id="379"/>
            <p14:sldId id="380"/>
            <p14:sldId id="382"/>
            <p14:sldId id="393"/>
            <p14:sldId id="386"/>
            <p14:sldId id="387"/>
            <p14:sldId id="390"/>
            <p14:sldId id="339"/>
            <p14:sldId id="395"/>
            <p14:sldId id="397"/>
            <p14:sldId id="398"/>
            <p14:sldId id="399"/>
            <p14:sldId id="404"/>
            <p14:sldId id="407"/>
            <p14:sldId id="410"/>
            <p14:sldId id="411"/>
            <p14:sldId id="414"/>
            <p14:sldId id="417"/>
            <p14:sldId id="418"/>
            <p14:sldId id="423"/>
            <p14:sldId id="424"/>
            <p14:sldId id="463"/>
            <p14:sldId id="425"/>
            <p14:sldId id="428"/>
            <p14:sldId id="426"/>
            <p14:sldId id="434"/>
            <p14:sldId id="442"/>
            <p14:sldId id="439"/>
            <p14:sldId id="354"/>
            <p14:sldId id="331"/>
            <p14:sldId id="464"/>
          </p14:sldIdLst>
        </p14:section>
        <p14:section name="Untitled Section" id="{E3C45DB0-CDD1-4C49-8990-6DF7C6D156F7}">
          <p14:sldIdLst>
            <p14:sldId id="309"/>
          </p14:sldIdLst>
        </p14:section>
      </p14:sectionLst>
    </p:ex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8000"/>
    <a:srgbClr val="FEE1E6"/>
    <a:srgbClr val="FFE6B8"/>
    <a:srgbClr val="F92D67"/>
    <a:srgbClr val="D8F7FC"/>
    <a:srgbClr val="C9EAFA"/>
    <a:srgbClr val="888078"/>
    <a:srgbClr val="DED8C7"/>
    <a:srgbClr val="F3C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4" d="100"/>
          <a:sy n="64" d="100"/>
        </p:scale>
        <p:origin x="954" y="4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1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615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09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29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869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60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327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879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41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35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629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971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89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87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94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512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26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64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95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277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335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08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05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769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69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56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14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64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94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37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9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7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623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11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15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90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474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1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1654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220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708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73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65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921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4655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155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95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11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4173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6962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505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292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800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825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239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5/12/2022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8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577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582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841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886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590800" y="1828800"/>
            <a:ext cx="8534400" cy="600670"/>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8000" b="1" i="0" u="none" strike="noStrike" kern="1200" cap="none" spc="0" normalizeH="0" baseline="0" noProof="0" dirty="0" err="1">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8000" b="1" i="0" u="none" strike="noStrike" kern="1200" cap="none" spc="0" normalizeH="0" baseline="0" noProof="0" dirty="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Tư</a:t>
            </a:r>
            <a:r>
              <a:rPr kumimoji="0" lang="en-US" sz="8000" b="1" i="0" u="none" strike="noStrike" kern="1200" cap="none" spc="0" normalizeH="0" noProof="0" dirty="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8000" b="1" i="0" u="none" strike="noStrike" kern="1200" cap="none" spc="0" normalizeH="0" baseline="0" noProof="0" dirty="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14 </a:t>
            </a:r>
            <a:r>
              <a:rPr kumimoji="0" lang="en-US" sz="8000" b="1" i="0" u="none" strike="noStrike" kern="1200" cap="none" spc="0" normalizeH="0" baseline="0" noProof="0" dirty="0" err="1">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8000" b="1" i="0" u="none" strike="noStrike" kern="1200" cap="none" spc="0" normalizeH="0" baseline="0" noProof="0" dirty="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12.năm 2022</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8000" b="1" i="0" u="none" strike="noStrike" kern="1200" cap="none" spc="0" normalizeH="0" baseline="0" noProof="0" dirty="0" err="1">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8000" b="1" i="0" u="none" strike="noStrike" kern="1200" cap="none" spc="0" normalizeH="0" baseline="0" noProof="0" dirty="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8000" b="1" i="0" u="none" strike="noStrike" kern="1200" cap="none" spc="0" normalizeH="0" baseline="0" noProof="0" dirty="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5" name="Group 4"/>
          <p:cNvGrpSpPr/>
          <p:nvPr/>
        </p:nvGrpSpPr>
        <p:grpSpPr>
          <a:xfrm>
            <a:off x="152223" y="2429470"/>
            <a:ext cx="10972977" cy="1736373"/>
            <a:chOff x="-876750" y="3572945"/>
            <a:chExt cx="10747423" cy="1736373"/>
          </a:xfrm>
        </p:grpSpPr>
        <p:sp>
          <p:nvSpPr>
            <p:cNvPr id="6" name="TextBox 5">
              <a:extLst>
                <a:ext uri="{FF2B5EF4-FFF2-40B4-BE49-F238E27FC236}">
                  <a16:creationId xmlns:a16="http://schemas.microsoft.com/office/drawing/2014/main" id="{FDF99F60-2DEC-4DEF-9300-E3C8E7CE95D2}"/>
                </a:ext>
              </a:extLst>
            </p:cNvPr>
            <p:cNvSpPr txBox="1"/>
            <p:nvPr/>
          </p:nvSpPr>
          <p:spPr>
            <a:xfrm>
              <a:off x="3320512" y="3572945"/>
              <a:ext cx="6550161" cy="1736373"/>
            </a:xfrm>
            <a:prstGeom prst="rect">
              <a:avLst/>
            </a:prstGeom>
            <a:noFill/>
          </p:spPr>
          <p:txBody>
            <a:bodyPr wrap="square" rtlCol="0">
              <a:spAutoFit/>
            </a:bodyPr>
            <a:lstStyle/>
            <a:p>
              <a:pPr algn="ctr">
                <a:lnSpc>
                  <a:spcPts val="6400"/>
                </a:lnSpc>
                <a:spcBef>
                  <a:spcPct val="0"/>
                </a:spcBef>
              </a:pPr>
              <a:r>
                <a:rPr lang="en-US" sz="5400" spc="-133" dirty="0">
                  <a:solidFill>
                    <a:srgbClr val="FF0000"/>
                  </a:solidFill>
                  <a:latin typeface="Sriracha"/>
                </a:rPr>
                <a:t>CON ĐƯỜNG CỦA BÉ (</a:t>
              </a:r>
              <a:r>
                <a:rPr lang="en-US" sz="5400" spc="-133" dirty="0" err="1">
                  <a:solidFill>
                    <a:srgbClr val="FF0000"/>
                  </a:solidFill>
                  <a:latin typeface="Sriracha"/>
                </a:rPr>
                <a:t>trang</a:t>
              </a:r>
              <a:r>
                <a:rPr lang="en-US" sz="5400" spc="-133" dirty="0">
                  <a:solidFill>
                    <a:srgbClr val="FF0000"/>
                  </a:solidFill>
                  <a:latin typeface="Sriracha"/>
                </a:rPr>
                <a:t> 124).</a:t>
              </a:r>
            </a:p>
          </p:txBody>
        </p:sp>
        <p:sp>
          <p:nvSpPr>
            <p:cNvPr id="7" name="TextBox 6">
              <a:extLst>
                <a:ext uri="{FF2B5EF4-FFF2-40B4-BE49-F238E27FC236}">
                  <a16:creationId xmlns:a16="http://schemas.microsoft.com/office/drawing/2014/main" id="{56766A65-AB59-44B3-F82A-2DEA307661EB}"/>
                </a:ext>
              </a:extLst>
            </p:cNvPr>
            <p:cNvSpPr txBox="1"/>
            <p:nvPr/>
          </p:nvSpPr>
          <p:spPr>
            <a:xfrm>
              <a:off x="-876750" y="3572945"/>
              <a:ext cx="4776729"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Đọc</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28</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208003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8" name="Rounded Rectangle 7"/>
          <p:cNvSpPr/>
          <p:nvPr/>
        </p:nvSpPr>
        <p:spPr>
          <a:xfrm>
            <a:off x="1159626" y="288696"/>
            <a:ext cx="4084728" cy="629107"/>
          </a:xfrm>
          <a:prstGeom prst="roundRect">
            <a:avLst/>
          </a:prstGeom>
          <a:solidFill>
            <a:srgbClr val="FFFFFF">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a:solidFill>
                  <a:srgbClr val="FF0000"/>
                </a:solidFill>
                <a:latin typeface="Nunito Black" pitchFamily="2" charset="0"/>
                <a:sym typeface="Arial"/>
              </a:rPr>
              <a:t>Luyện</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đọc</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từ</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9" name="Rounded Rectangle 8"/>
          <p:cNvSpPr/>
          <p:nvPr/>
        </p:nvSpPr>
        <p:spPr>
          <a:xfrm>
            <a:off x="2936562" y="2590800"/>
            <a:ext cx="2133600" cy="6096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a:solidFill>
                  <a:srgbClr val="008000"/>
                </a:solidFill>
                <a:latin typeface="Nunito Black" pitchFamily="2" charset="0"/>
                <a:sym typeface="Arial"/>
              </a:rPr>
              <a:t>Chi </a:t>
            </a:r>
            <a:r>
              <a:rPr lang="en-US" sz="3600" dirty="0" err="1">
                <a:solidFill>
                  <a:srgbClr val="008000"/>
                </a:solidFill>
                <a:latin typeface="Nunito Black" pitchFamily="2" charset="0"/>
                <a:sym typeface="Arial"/>
              </a:rPr>
              <a:t>chít</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le 9"/>
          <p:cNvSpPr/>
          <p:nvPr/>
        </p:nvSpPr>
        <p:spPr>
          <a:xfrm>
            <a:off x="7848600" y="2590800"/>
            <a:ext cx="2362200" cy="609600"/>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a:solidFill>
                  <a:srgbClr val="008000"/>
                </a:solidFill>
                <a:latin typeface="Nunito Black" pitchFamily="2" charset="0"/>
                <a:sym typeface="Arial"/>
              </a:rPr>
              <a:t>Giàn</a:t>
            </a:r>
            <a:r>
              <a:rPr lang="en-US" sz="3600" dirty="0">
                <a:solidFill>
                  <a:srgbClr val="008000"/>
                </a:solidFill>
                <a:latin typeface="Nunito Black" pitchFamily="2" charset="0"/>
                <a:sym typeface="Arial"/>
              </a:rPr>
              <a:t> </a:t>
            </a:r>
            <a:r>
              <a:rPr lang="en-US" sz="3600" dirty="0" err="1">
                <a:solidFill>
                  <a:srgbClr val="008000"/>
                </a:solidFill>
                <a:latin typeface="Nunito Black" pitchFamily="2" charset="0"/>
                <a:sym typeface="Arial"/>
              </a:rPr>
              <a:t>giáo</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3" name="Rectangle 2">
            <a:extLst>
              <a:ext uri="{FF2B5EF4-FFF2-40B4-BE49-F238E27FC236}">
                <a16:creationId xmlns:a16="http://schemas.microsoft.com/office/drawing/2014/main" id="{AA7F0E57-FBDE-0BAE-4862-1540F73B4BBA}"/>
              </a:ext>
            </a:extLst>
          </p:cNvPr>
          <p:cNvSpPr/>
          <p:nvPr/>
        </p:nvSpPr>
        <p:spPr>
          <a:xfrm>
            <a:off x="762000" y="1371600"/>
            <a:ext cx="3733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3082E7-5890-44E1-9587-0B99D7E4D6A2}"/>
              </a:ext>
            </a:extLst>
          </p:cNvPr>
          <p:cNvSpPr txBox="1"/>
          <p:nvPr/>
        </p:nvSpPr>
        <p:spPr>
          <a:xfrm>
            <a:off x="1159626" y="1238071"/>
            <a:ext cx="2292722" cy="1200329"/>
          </a:xfrm>
          <a:prstGeom prst="rect">
            <a:avLst/>
          </a:prstGeom>
          <a:noFill/>
        </p:spPr>
        <p:txBody>
          <a:bodyPr wrap="square" rtlCol="0">
            <a:spAutoFit/>
          </a:bodyPr>
          <a:lstStyle/>
          <a:p>
            <a:r>
              <a:rPr lang="en-US" sz="3600" dirty="0"/>
              <a:t>song </a:t>
            </a:r>
            <a:r>
              <a:rPr lang="en-US" sz="3600" dirty="0" err="1"/>
              <a:t>hành</a:t>
            </a:r>
            <a:endParaRPr lang="en-US" sz="3600" dirty="0"/>
          </a:p>
          <a:p>
            <a:r>
              <a:rPr lang="en-US" sz="3600" dirty="0" err="1"/>
              <a:t>trang</a:t>
            </a:r>
            <a:r>
              <a:rPr lang="en-US" sz="3600" dirty="0"/>
              <a:t> </a:t>
            </a:r>
            <a:r>
              <a:rPr lang="en-US" sz="3600" dirty="0" err="1"/>
              <a:t>sách</a:t>
            </a:r>
            <a:r>
              <a:rPr lang="en-US" sz="3600" dirty="0"/>
              <a:t>.</a:t>
            </a:r>
          </a:p>
        </p:txBody>
      </p:sp>
    </p:spTree>
    <p:extLst>
      <p:ext uri="{BB962C8B-B14F-4D97-AF65-F5344CB8AC3E}">
        <p14:creationId xmlns:p14="http://schemas.microsoft.com/office/powerpoint/2010/main" val="92510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86491" y="908442"/>
            <a:ext cx="2606345" cy="2317723"/>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8458200" y="1903055"/>
            <a:ext cx="3026159" cy="2396438"/>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9296400" y="4365354"/>
            <a:ext cx="2562615" cy="2492646"/>
          </a:xfrm>
          <a:prstGeom prst="ellipse">
            <a:avLst/>
          </a:prstGeom>
          <a:ln>
            <a:noFill/>
          </a:ln>
          <a:effectLst>
            <a:softEdge rad="112500"/>
          </a:effectLst>
        </p:spPr>
      </p:pic>
      <p:sp>
        <p:nvSpPr>
          <p:cNvPr id="7" name="Rounded Rectangle 6"/>
          <p:cNvSpPr/>
          <p:nvPr/>
        </p:nvSpPr>
        <p:spPr>
          <a:xfrm>
            <a:off x="1219200" y="990600"/>
            <a:ext cx="3499573" cy="52377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8" name="Rounded Rectangle 7"/>
          <p:cNvSpPr/>
          <p:nvPr/>
        </p:nvSpPr>
        <p:spPr>
          <a:xfrm>
            <a:off x="1004243" y="1580647"/>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9" name="Rounded Rectangle 8"/>
          <p:cNvSpPr/>
          <p:nvPr/>
        </p:nvSpPr>
        <p:spPr>
          <a:xfrm>
            <a:off x="1982616" y="3276601"/>
            <a:ext cx="3732384" cy="15240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0" name="Rounded Rectangle 9"/>
          <p:cNvSpPr/>
          <p:nvPr/>
        </p:nvSpPr>
        <p:spPr>
          <a:xfrm>
            <a:off x="3051615" y="4992548"/>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1" name="Rounded Rectangle 10"/>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nối</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tiếp</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825699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053504" y="611163"/>
            <a:ext cx="2335581" cy="2022643"/>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1833665" y="2322733"/>
            <a:ext cx="2428304" cy="2234040"/>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9448800" y="4757943"/>
            <a:ext cx="2130997" cy="1915942"/>
          </a:xfrm>
          <a:prstGeom prst="ellipse">
            <a:avLst/>
          </a:prstGeom>
        </p:spPr>
      </p:pic>
      <p:sp>
        <p:nvSpPr>
          <p:cNvPr id="13" name="Rounded Rectangle 12"/>
          <p:cNvSpPr/>
          <p:nvPr/>
        </p:nvSpPr>
        <p:spPr>
          <a:xfrm>
            <a:off x="6389085" y="1014395"/>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4" name="Rounded Rectangle 13"/>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nối</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tiếp</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5" name="Rounded Rectangle 14"/>
          <p:cNvSpPr/>
          <p:nvPr/>
        </p:nvSpPr>
        <p:spPr>
          <a:xfrm>
            <a:off x="4419600" y="2834976"/>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Và con đường của mẹ</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Là ở trên cánh đồng</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Cỏ ruộng dâu xanh tốt</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Thảm lúa vàng ngát hương.</a:t>
            </a:r>
            <a:endParaRPr lang="en-US" sz="2000" dirty="0">
              <a:solidFill>
                <a:schemeClr val="accent2">
                  <a:lumMod val="50000"/>
                </a:schemeClr>
              </a:solidFill>
              <a:latin typeface="Nunito Black" pitchFamily="2" charset="0"/>
            </a:endParaRPr>
          </a:p>
        </p:txBody>
      </p:sp>
      <p:sp>
        <p:nvSpPr>
          <p:cNvPr id="16" name="Rounded Rectangle 15"/>
          <p:cNvSpPr/>
          <p:nvPr/>
        </p:nvSpPr>
        <p:spPr>
          <a:xfrm>
            <a:off x="3147203" y="4757943"/>
            <a:ext cx="4214023" cy="178743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447610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theo</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nhóm</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3962400" y="977289"/>
            <a:ext cx="3499573" cy="52377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7" name="Rounded Rectangle 6"/>
          <p:cNvSpPr/>
          <p:nvPr/>
        </p:nvSpPr>
        <p:spPr>
          <a:xfrm>
            <a:off x="1004243" y="1580647"/>
            <a:ext cx="4121970" cy="1520627"/>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8" name="Rounded Rectangle 7"/>
          <p:cNvSpPr/>
          <p:nvPr/>
        </p:nvSpPr>
        <p:spPr>
          <a:xfrm>
            <a:off x="986389" y="3297182"/>
            <a:ext cx="3732384" cy="1524000"/>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9" name="Rounded Rectangle 8"/>
          <p:cNvSpPr/>
          <p:nvPr/>
        </p:nvSpPr>
        <p:spPr>
          <a:xfrm>
            <a:off x="1004243" y="5017090"/>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0" name="Rounded Rectangle 9"/>
          <p:cNvSpPr/>
          <p:nvPr/>
        </p:nvSpPr>
        <p:spPr>
          <a:xfrm>
            <a:off x="6858000" y="1524000"/>
            <a:ext cx="4121970" cy="1520627"/>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1" name="Rounded Rectangle 10"/>
          <p:cNvSpPr/>
          <p:nvPr/>
        </p:nvSpPr>
        <p:spPr>
          <a:xfrm>
            <a:off x="6858000" y="3200400"/>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Và</a:t>
            </a:r>
            <a:r>
              <a:rPr lang="en-US" sz="2000" dirty="0">
                <a:solidFill>
                  <a:schemeClr val="accent2">
                    <a:lumMod val="50000"/>
                  </a:schemeClr>
                </a:solidFill>
                <a:latin typeface="Nunito Black" pitchFamily="2" charset="0"/>
              </a:rPr>
              <a:t> con </a:t>
            </a:r>
            <a:r>
              <a:rPr lang="en-US" sz="2000" dirty="0" err="1">
                <a:solidFill>
                  <a:schemeClr val="accent2">
                    <a:lumMod val="50000"/>
                  </a:schemeClr>
                </a:solidFill>
                <a:latin typeface="Nunito Black" pitchFamily="2" charset="0"/>
              </a:rPr>
              <a:t>đường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của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mẹ</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Là</a:t>
            </a:r>
            <a:r>
              <a:rPr lang="en-US" sz="2000" dirty="0">
                <a:solidFill>
                  <a:schemeClr val="accent2">
                    <a:lumMod val="50000"/>
                  </a:schemeClr>
                </a:solidFill>
                <a:latin typeface="Nunito Black" pitchFamily="2" charset="0"/>
              </a:rPr>
              <a:t> ở </a:t>
            </a:r>
            <a:r>
              <a:rPr lang="en-US" sz="2000" dirty="0" err="1">
                <a:solidFill>
                  <a:schemeClr val="accent2">
                    <a:lumMod val="50000"/>
                  </a:schemeClr>
                </a:solidFill>
                <a:latin typeface="Nunito Black" pitchFamily="2" charset="0"/>
              </a:rPr>
              <a:t>trên</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cánh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đồng</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Cỏ</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ruộng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dâu</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xanh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tốt</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Thảm</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lúa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vàng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ngát</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hương</a:t>
            </a:r>
            <a:r>
              <a:rPr lang="en-US" sz="2000" dirty="0">
                <a:solidFill>
                  <a:schemeClr val="accent2">
                    <a:lumMod val="50000"/>
                  </a:schemeClr>
                </a:solidFill>
                <a:latin typeface="Nunito Black" pitchFamily="2" charset="0"/>
              </a:rPr>
              <a:t>.</a:t>
            </a:r>
          </a:p>
        </p:txBody>
      </p:sp>
      <p:sp>
        <p:nvSpPr>
          <p:cNvPr id="12" name="Rounded Rectangle 11"/>
          <p:cNvSpPr/>
          <p:nvPr/>
        </p:nvSpPr>
        <p:spPr>
          <a:xfrm>
            <a:off x="6858000" y="4866506"/>
            <a:ext cx="4214023" cy="178743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6606253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Luyện</a:t>
            </a:r>
            <a:r>
              <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đọc</a:t>
            </a:r>
            <a:r>
              <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toàn</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bài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4114800" y="885112"/>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7" name="Rounded Rectangle 6"/>
          <p:cNvSpPr/>
          <p:nvPr/>
        </p:nvSpPr>
        <p:spPr>
          <a:xfrm>
            <a:off x="1004243" y="1580647"/>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8" name="Rounded Rectangle 7"/>
          <p:cNvSpPr/>
          <p:nvPr/>
        </p:nvSpPr>
        <p:spPr>
          <a:xfrm>
            <a:off x="986389" y="3297182"/>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9" name="Rounded Rectangle 8"/>
          <p:cNvSpPr/>
          <p:nvPr/>
        </p:nvSpPr>
        <p:spPr>
          <a:xfrm>
            <a:off x="1004243" y="5017090"/>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0" name="Rounded Rectangle 9"/>
          <p:cNvSpPr/>
          <p:nvPr/>
        </p:nvSpPr>
        <p:spPr>
          <a:xfrm>
            <a:off x="7315200" y="1447800"/>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1" name="Rounded Rectangle 10"/>
          <p:cNvSpPr/>
          <p:nvPr/>
        </p:nvSpPr>
        <p:spPr>
          <a:xfrm>
            <a:off x="7315200" y="3124200"/>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2" name="Rounded Rectangle 11"/>
          <p:cNvSpPr/>
          <p:nvPr/>
        </p:nvSpPr>
        <p:spPr>
          <a:xfrm>
            <a:off x="7315200" y="4790306"/>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Tree>
    <p:extLst>
      <p:ext uri="{BB962C8B-B14F-4D97-AF65-F5344CB8AC3E}">
        <p14:creationId xmlns:p14="http://schemas.microsoft.com/office/powerpoint/2010/main" val="138468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6" descr="Đường sắt cao tốc Bắc-Nam làm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036" y="202670"/>
            <a:ext cx="5187164" cy="6499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Giàn giáo là gì – Các loại giàn giáo trong xây dựng | Cốp Pha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66255"/>
            <a:ext cx="6981825" cy="6536274"/>
          </a:xfrm>
          <a:prstGeom prst="flowChartDelay">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59626" y="288697"/>
            <a:ext cx="242177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Giải</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nghĩa</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từ</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228600" y="1061697"/>
            <a:ext cx="5665643" cy="838200"/>
          </a:xfrm>
          <a:prstGeom prst="roundRect">
            <a:avLst/>
          </a:prstGeom>
          <a:ln w="57150">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just"/>
            <a:r>
              <a:rPr lang="en-US" sz="2800" dirty="0" err="1">
                <a:solidFill>
                  <a:srgbClr val="FF0000"/>
                </a:solidFill>
                <a:latin typeface="Great Vibes" pitchFamily="2" charset="0"/>
              </a:rPr>
              <a:t>Giàn</a:t>
            </a:r>
            <a:r>
              <a:rPr lang="en-US" sz="2800" dirty="0">
                <a:solidFill>
                  <a:srgbClr val="FF0000"/>
                </a:solidFill>
                <a:latin typeface="Great Vibes" pitchFamily="2" charset="0"/>
              </a:rPr>
              <a:t> </a:t>
            </a:r>
            <a:r>
              <a:rPr lang="en-US" sz="2800" dirty="0" err="1">
                <a:solidFill>
                  <a:srgbClr val="FF0000"/>
                </a:solidFill>
                <a:latin typeface="Great Vibes" pitchFamily="2" charset="0"/>
              </a:rPr>
              <a:t>giáo</a:t>
            </a:r>
            <a:r>
              <a:rPr lang="en-US" sz="2800" dirty="0">
                <a:solidFill>
                  <a:srgbClr val="FF0000"/>
                </a:solidFill>
                <a:latin typeface="Great Vibes" pitchFamily="2" charset="0"/>
              </a:rPr>
              <a:t>:</a:t>
            </a:r>
            <a:r>
              <a:rPr lang="en-US" sz="2800" dirty="0">
                <a:solidFill>
                  <a:srgbClr val="FF0000"/>
                </a:solidFill>
                <a:latin typeface="OpenSans"/>
              </a:rPr>
              <a:t> </a:t>
            </a:r>
            <a:r>
              <a:rPr lang="en-US" sz="2200" dirty="0" err="1">
                <a:solidFill>
                  <a:schemeClr val="bg1"/>
                </a:solidFill>
                <a:latin typeface="Nunito Black" pitchFamily="2" charset="0"/>
              </a:rPr>
              <a:t>giàn</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sắt</a:t>
            </a:r>
            <a:r>
              <a:rPr lang="en-US" sz="2200" dirty="0">
                <a:solidFill>
                  <a:schemeClr val="bg1"/>
                </a:solidFill>
                <a:latin typeface="Nunito Black" pitchFamily="2" charset="0"/>
              </a:rPr>
              <a:t> </a:t>
            </a:r>
            <a:r>
              <a:rPr lang="en-US" sz="2200" dirty="0" err="1">
                <a:solidFill>
                  <a:schemeClr val="bg1"/>
                </a:solidFill>
                <a:latin typeface="Nunito Black" pitchFamily="2" charset="0"/>
              </a:rPr>
              <a:t>hoặc</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gỗ</a:t>
            </a:r>
            <a:r>
              <a:rPr lang="en-US" sz="2200" dirty="0">
                <a:solidFill>
                  <a:schemeClr val="bg1"/>
                </a:solidFill>
                <a:latin typeface="Nunito Black" pitchFamily="2" charset="0"/>
              </a:rPr>
              <a:t>) </a:t>
            </a:r>
            <a:r>
              <a:rPr lang="en-US" sz="2200" dirty="0" err="1">
                <a:solidFill>
                  <a:schemeClr val="bg1"/>
                </a:solidFill>
                <a:latin typeface="Nunito Black" pitchFamily="2" charset="0"/>
              </a:rPr>
              <a:t>cho</a:t>
            </a:r>
            <a:r>
              <a:rPr lang="en-US" sz="2200" dirty="0">
                <a:solidFill>
                  <a:schemeClr val="bg1"/>
                </a:solidFill>
                <a:latin typeface="Nunito Black" pitchFamily="2" charset="0"/>
              </a:rPr>
              <a:t> </a:t>
            </a:r>
            <a:r>
              <a:rPr lang="en-US" sz="2200" dirty="0" err="1">
                <a:solidFill>
                  <a:schemeClr val="bg1"/>
                </a:solidFill>
                <a:latin typeface="Nunito Black" pitchFamily="2" charset="0"/>
              </a:rPr>
              <a:t>thợ</a:t>
            </a:r>
            <a:r>
              <a:rPr lang="en-US" sz="2200" dirty="0">
                <a:solidFill>
                  <a:schemeClr val="bg1"/>
                </a:solidFill>
                <a:latin typeface="Nunito Black" pitchFamily="2" charset="0"/>
              </a:rPr>
              <a:t> </a:t>
            </a:r>
            <a:r>
              <a:rPr lang="en-US" sz="2200" dirty="0" err="1">
                <a:solidFill>
                  <a:schemeClr val="bg1"/>
                </a:solidFill>
                <a:latin typeface="Nunito Black" pitchFamily="2" charset="0"/>
              </a:rPr>
              <a:t>xây</a:t>
            </a:r>
            <a:r>
              <a:rPr lang="en-US" sz="2200" dirty="0">
                <a:solidFill>
                  <a:schemeClr val="bg1"/>
                </a:solidFill>
                <a:latin typeface="Nunito Black" pitchFamily="2" charset="0"/>
              </a:rPr>
              <a:t> </a:t>
            </a:r>
            <a:r>
              <a:rPr lang="en-US" sz="2200" dirty="0" err="1">
                <a:solidFill>
                  <a:schemeClr val="bg1"/>
                </a:solidFill>
                <a:latin typeface="Nunito Black" pitchFamily="2" charset="0"/>
              </a:rPr>
              <a:t>thi</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các</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trình</a:t>
            </a:r>
            <a:r>
              <a:rPr lang="en-US" sz="2200" dirty="0">
                <a:solidFill>
                  <a:schemeClr val="bg1"/>
                </a:solidFill>
                <a:latin typeface="Nunito Black" pitchFamily="2" charset="0"/>
              </a:rPr>
              <a:t>.</a:t>
            </a:r>
          </a:p>
        </p:txBody>
      </p:sp>
      <p:sp>
        <p:nvSpPr>
          <p:cNvPr id="6" name="Rounded Rectangle 5"/>
          <p:cNvSpPr/>
          <p:nvPr/>
        </p:nvSpPr>
        <p:spPr>
          <a:xfrm>
            <a:off x="6727745" y="6019800"/>
            <a:ext cx="5181601" cy="609600"/>
          </a:xfrm>
          <a:prstGeom prst="roundRect">
            <a:avLst/>
          </a:prstGeom>
          <a:ln w="57150">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n-US" sz="3200" dirty="0">
                <a:solidFill>
                  <a:srgbClr val="FF0000"/>
                </a:solidFill>
                <a:latin typeface="Great Vibes" pitchFamily="2" charset="0"/>
              </a:rPr>
              <a:t>Song </a:t>
            </a:r>
            <a:r>
              <a:rPr lang="en-US" sz="3200" dirty="0" err="1">
                <a:solidFill>
                  <a:srgbClr val="FF0000"/>
                </a:solidFill>
                <a:latin typeface="Great Vibes" pitchFamily="2" charset="0"/>
              </a:rPr>
              <a:t>hành</a:t>
            </a:r>
            <a:r>
              <a:rPr lang="en-US" sz="3200" dirty="0">
                <a:solidFill>
                  <a:srgbClr val="FF0000"/>
                </a:solidFill>
                <a:latin typeface="Great Vibes" pitchFamily="2" charset="0"/>
              </a:rPr>
              <a:t>: </a:t>
            </a:r>
            <a:r>
              <a:rPr lang="en-US" sz="2400" dirty="0" err="1">
                <a:solidFill>
                  <a:schemeClr val="bg1"/>
                </a:solidFill>
                <a:latin typeface="Nunito Black" pitchFamily="2" charset="0"/>
              </a:rPr>
              <a:t>đi</a:t>
            </a:r>
            <a:r>
              <a:rPr lang="en-US" sz="2400" dirty="0">
                <a:solidFill>
                  <a:schemeClr val="bg1"/>
                </a:solidFill>
                <a:latin typeface="Nunito Black" pitchFamily="2" charset="0"/>
              </a:rPr>
              <a:t> song </a:t>
            </a:r>
            <a:r>
              <a:rPr lang="en-US" sz="2400" dirty="0" err="1">
                <a:solidFill>
                  <a:schemeClr val="bg1"/>
                </a:solidFill>
                <a:latin typeface="Nunito Black" pitchFamily="2" charset="0"/>
              </a:rPr>
              <a:t>song</a:t>
            </a:r>
            <a:r>
              <a:rPr lang="en-US" sz="2400" dirty="0">
                <a:solidFill>
                  <a:schemeClr val="bg1"/>
                </a:solidFill>
                <a:latin typeface="Nunito Black" pitchFamily="2" charset="0"/>
              </a:rPr>
              <a:t> </a:t>
            </a:r>
            <a:r>
              <a:rPr lang="en-US" sz="2400" dirty="0" err="1">
                <a:solidFill>
                  <a:schemeClr val="bg1"/>
                </a:solidFill>
                <a:latin typeface="Nunito Black" pitchFamily="2" charset="0"/>
              </a:rPr>
              <a:t>với</a:t>
            </a:r>
            <a:r>
              <a:rPr lang="en-US" sz="2400" dirty="0">
                <a:solidFill>
                  <a:schemeClr val="bg1"/>
                </a:solidFill>
                <a:latin typeface="Nunito Black" pitchFamily="2" charset="0"/>
              </a:rPr>
              <a:t> </a:t>
            </a:r>
            <a:r>
              <a:rPr lang="en-US" sz="2400" dirty="0" err="1">
                <a:solidFill>
                  <a:schemeClr val="bg1"/>
                </a:solidFill>
                <a:latin typeface="Nunito Black" pitchFamily="2" charset="0"/>
              </a:rPr>
              <a:t>nhau</a:t>
            </a:r>
            <a:endParaRPr lang="en-US" sz="2400" dirty="0">
              <a:solidFill>
                <a:schemeClr val="bg1"/>
              </a:solidFill>
              <a:latin typeface="Nunito Black"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33445" y="41565"/>
            <a:ext cx="957155" cy="762066"/>
          </a:xfrm>
          <a:prstGeom prst="ellipse">
            <a:avLst/>
          </a:prstGeom>
        </p:spPr>
      </p:pic>
      <p:sp>
        <p:nvSpPr>
          <p:cNvPr id="10" name="Freeform 9">
            <a:extLst>
              <a:ext uri="{FF2B5EF4-FFF2-40B4-BE49-F238E27FC236}">
                <a16:creationId xmlns:a16="http://schemas.microsoft.com/office/drawing/2014/main" id="{B50DDDA8-F947-EF8B-A804-9C568F077461}"/>
              </a:ext>
            </a:extLst>
          </p:cNvPr>
          <p:cNvSpPr/>
          <p:nvPr/>
        </p:nvSpPr>
        <p:spPr>
          <a:xfrm>
            <a:off x="11045350" y="34636"/>
            <a:ext cx="1143000" cy="1027061"/>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spTree>
    <p:extLst>
      <p:ext uri="{BB962C8B-B14F-4D97-AF65-F5344CB8AC3E}">
        <p14:creationId xmlns:p14="http://schemas.microsoft.com/office/powerpoint/2010/main" val="2464496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83390" y="119322"/>
            <a:ext cx="12003836" cy="6638670"/>
          </a:xfrm>
          <a:prstGeom prst="roundRect">
            <a:avLst/>
          </a:prstGeom>
          <a:noFill/>
          <a:ln w="76200">
            <a:solidFill>
              <a:srgbClr val="558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0">
            <a:extLst>
              <a:ext uri="{FF2B5EF4-FFF2-40B4-BE49-F238E27FC236}">
                <a16:creationId xmlns:a16="http://schemas.microsoft.com/office/drawing/2014/main" id="{B50DDDA8-F947-EF8B-A804-9C568F077461}"/>
              </a:ext>
            </a:extLst>
          </p:cNvPr>
          <p:cNvSpPr/>
          <p:nvPr/>
        </p:nvSpPr>
        <p:spPr>
          <a:xfrm>
            <a:off x="10771251" y="73468"/>
            <a:ext cx="1420749" cy="11901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pic>
        <p:nvPicPr>
          <p:cNvPr id="10" name="Picture 6" descr="举手回答问题元素素材下载-正版素材401405528-摄图网"/>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667" l="10000" r="91000">
                        <a14:foregroundMark x1="75333" y1="46333" x2="75333" y2="46333"/>
                        <a14:foregroundMark x1="77333" y1="54000" x2="77333"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657357"/>
            <a:ext cx="5562600" cy="5562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0E28F7-C2FC-6CA9-E824-0E775DE5C238}"/>
              </a:ext>
            </a:extLst>
          </p:cNvPr>
          <p:cNvSpPr txBox="1"/>
          <p:nvPr/>
        </p:nvSpPr>
        <p:spPr>
          <a:xfrm>
            <a:off x="5334000" y="1801677"/>
            <a:ext cx="6596474" cy="2840182"/>
          </a:xfrm>
          <a:prstGeom prst="cloud">
            <a:avLst/>
          </a:prstGeom>
          <a:noFill/>
          <a:ln w="57150">
            <a:solidFill>
              <a:srgbClr val="0070C0"/>
            </a:solid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F0000"/>
                </a:solidFill>
                <a:latin typeface="Sigmar One" panose="00000500000000000000" pitchFamily="2" charset="0"/>
                <a:ea typeface="+mj-ea"/>
                <a:cs typeface="+mj-cs"/>
              </a:rPr>
              <a:t>Trả</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lời</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câu</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hỏi</a:t>
            </a:r>
            <a:endParaRPr lang="en-US" sz="64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1175164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95486"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6096000" y="2719771"/>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6891321" y="4595546"/>
            <a:ext cx="2120026" cy="2062141"/>
          </a:xfrm>
          <a:prstGeom prst="ellipse">
            <a:avLst/>
          </a:prstGeom>
          <a:ln>
            <a:noFill/>
          </a:ln>
          <a:effectLst>
            <a:softEdge rad="112500"/>
          </a:effectLst>
        </p:spPr>
      </p:pic>
      <p:grpSp>
        <p:nvGrpSpPr>
          <p:cNvPr id="7" name="Group 6"/>
          <p:cNvGrpSpPr/>
          <p:nvPr/>
        </p:nvGrpSpPr>
        <p:grpSpPr>
          <a:xfrm>
            <a:off x="1004243" y="2574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vi-VN" sz="2400" b="1" dirty="0">
                  <a:solidFill>
                    <a:schemeClr val="tx1"/>
                  </a:solidFill>
                  <a:latin typeface="Nunito Black" pitchFamily="2" charset="0"/>
                </a:rPr>
                <a:t>Câu 1</a:t>
              </a:r>
              <a:r>
                <a:rPr lang="en-US" sz="2400" dirty="0">
                  <a:solidFill>
                    <a:schemeClr val="tx1"/>
                  </a:solidFill>
                  <a:latin typeface="Nunito Black" pitchFamily="2" charset="0"/>
                </a:rPr>
                <a:t>: </a:t>
              </a:r>
              <a:r>
                <a:rPr lang="vi-VN" sz="2400" b="1" dirty="0">
                  <a:solidFill>
                    <a:schemeClr val="tx1"/>
                  </a:solidFill>
                  <a:latin typeface="Nunito Black" pitchFamily="2" charset="0"/>
                </a:rPr>
                <a:t>Ba khổ thơ đầu nhắc đến những ai? Công việc </a:t>
              </a:r>
              <a:endParaRPr lang="en-US" sz="2400" b="1" dirty="0">
                <a:solidFill>
                  <a:schemeClr val="tx1"/>
                </a:solidFill>
                <a:latin typeface="Nunito Black" pitchFamily="2" charset="0"/>
              </a:endParaRPr>
            </a:p>
            <a:p>
              <a:r>
                <a:rPr lang="vi-VN" sz="2400" b="1" dirty="0">
                  <a:solidFill>
                    <a:schemeClr val="tx1"/>
                  </a:solidFill>
                  <a:latin typeface="Nunito Black" pitchFamily="2" charset="0"/>
                </a:rPr>
                <a:t>của họ là gì?</a:t>
              </a:r>
              <a:endParaRPr lang="vi-VN" sz="2400" dirty="0">
                <a:solidFill>
                  <a:schemeClr val="tx1"/>
                </a:solidFill>
                <a:latin typeface="Nunito Black" pitchFamily="2" charset="0"/>
              </a:endParaRPr>
            </a:p>
          </p:txBody>
        </p:sp>
      </p:grpSp>
      <p:sp>
        <p:nvSpPr>
          <p:cNvPr id="10" name="Rounded Rectangle 9"/>
          <p:cNvSpPr/>
          <p:nvPr/>
        </p:nvSpPr>
        <p:spPr>
          <a:xfrm>
            <a:off x="1004242" y="1375592"/>
            <a:ext cx="4133325"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11" name="Rounded Rectangle 10"/>
          <p:cNvSpPr/>
          <p:nvPr/>
        </p:nvSpPr>
        <p:spPr>
          <a:xfrm>
            <a:off x="1982616" y="3071546"/>
            <a:ext cx="3732384"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2" name="Rounded Rectangle 11"/>
          <p:cNvSpPr/>
          <p:nvPr/>
        </p:nvSpPr>
        <p:spPr>
          <a:xfrm>
            <a:off x="3051615" y="4787493"/>
            <a:ext cx="3806385" cy="1636852"/>
          </a:xfrm>
          <a:prstGeom prst="roundRect">
            <a:avLst/>
          </a:prstGeom>
          <a:solidFill>
            <a:srgbClr val="FFFFFF">
              <a:alpha val="80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3" name="Cloud 12"/>
          <p:cNvSpPr/>
          <p:nvPr/>
        </p:nvSpPr>
        <p:spPr>
          <a:xfrm>
            <a:off x="8458200" y="1680493"/>
            <a:ext cx="2769279" cy="1264980"/>
          </a:xfrm>
          <a:prstGeom prst="cloud">
            <a:avLst/>
          </a:prstGeom>
          <a:solidFill>
            <a:srgbClr val="00B0F0"/>
          </a:solidFill>
          <a:ln>
            <a:solidFill>
              <a:srgbClr val="00B0F0"/>
            </a:solidFill>
          </a:ln>
        </p:spPr>
        <p:txBody>
          <a:bodyPr wrap="square">
            <a:spAutoFit/>
          </a:bodyPr>
          <a:lstStyle/>
          <a:p>
            <a:pPr algn="ctr"/>
            <a:r>
              <a:rPr lang="en-US" sz="2400" b="1" dirty="0" err="1">
                <a:solidFill>
                  <a:schemeClr val="bg1"/>
                </a:solidFill>
                <a:latin typeface="Nunito Black" pitchFamily="2" charset="0"/>
              </a:rPr>
              <a:t>Hoạt</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động</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nhóm</a:t>
            </a:r>
            <a:endParaRPr lang="vi-VN" sz="2400" dirty="0">
              <a:solidFill>
                <a:schemeClr val="bg1"/>
              </a:solidFill>
              <a:latin typeface="Nunito Black" pitchFamily="2" charset="0"/>
            </a:endParaRPr>
          </a:p>
        </p:txBody>
      </p:sp>
      <p:sp>
        <p:nvSpPr>
          <p:cNvPr id="14" name="Folded Corner 13"/>
          <p:cNvSpPr/>
          <p:nvPr/>
        </p:nvSpPr>
        <p:spPr>
          <a:xfrm>
            <a:off x="9097848" y="3505200"/>
            <a:ext cx="2232932" cy="1946731"/>
          </a:xfrm>
          <a:prstGeom prst="foldedCorner">
            <a:avLst/>
          </a:prstGeom>
          <a:solidFill>
            <a:srgbClr val="FFC000"/>
          </a:solidFill>
          <a:ln w="38100">
            <a:solidFill>
              <a:schemeClr val="accent2">
                <a:lumMod val="50000"/>
              </a:schemeClr>
            </a:solidFill>
          </a:ln>
        </p:spPr>
        <p:txBody>
          <a:bodyPr wrap="square">
            <a:spAutoFit/>
          </a:bodyPr>
          <a:lstStyle/>
          <a:p>
            <a:r>
              <a:rPr lang="en-US" sz="2000" dirty="0" err="1">
                <a:solidFill>
                  <a:schemeClr val="accent2">
                    <a:lumMod val="50000"/>
                  </a:schemeClr>
                </a:solidFill>
                <a:latin typeface="Nunito Black" pitchFamily="2" charset="0"/>
              </a:rPr>
              <a:t>Gợi</a:t>
            </a:r>
            <a:r>
              <a:rPr lang="en-US" sz="2000" dirty="0">
                <a:solidFill>
                  <a:schemeClr val="accent2">
                    <a:lumMod val="50000"/>
                  </a:schemeClr>
                </a:solidFill>
                <a:latin typeface="Nunito Black" pitchFamily="2" charset="0"/>
              </a:rPr>
              <a:t> ý: </a:t>
            </a:r>
            <a:r>
              <a:rPr lang="vi-VN" sz="2000" dirty="0">
                <a:solidFill>
                  <a:schemeClr val="accent2">
                    <a:lumMod val="50000"/>
                  </a:schemeClr>
                </a:solidFill>
                <a:latin typeface="Nunito Black" pitchFamily="2" charset="0"/>
              </a:rPr>
              <a:t>Em đọc kĩ 3 khổ thơ đầu và kết hợp quan sát tranh để trả lời câu hỏi.</a:t>
            </a:r>
            <a:endParaRPr lang="en-US" sz="2000" dirty="0">
              <a:solidFill>
                <a:schemeClr val="accent2">
                  <a:lumMod val="50000"/>
                </a:schemeClr>
              </a:solidFill>
              <a:latin typeface="Nunito Black" pitchFamily="2" charset="0"/>
            </a:endParaRP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Tree>
    <p:extLst>
      <p:ext uri="{BB962C8B-B14F-4D97-AF65-F5344CB8AC3E}">
        <p14:creationId xmlns:p14="http://schemas.microsoft.com/office/powerpoint/2010/main" val="1912574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13739"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4413739" y="2968870"/>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4764780" y="4789742"/>
            <a:ext cx="2120026" cy="2062141"/>
          </a:xfrm>
          <a:prstGeom prst="ellipse">
            <a:avLst/>
          </a:prstGeom>
          <a:ln>
            <a:noFill/>
          </a:ln>
          <a:effectLst>
            <a:softEdge rad="112500"/>
          </a:effectLst>
        </p:spPr>
      </p:pic>
      <p:grpSp>
        <p:nvGrpSpPr>
          <p:cNvPr id="7" name="Group 6"/>
          <p:cNvGrpSpPr/>
          <p:nvPr/>
        </p:nvGrpSpPr>
        <p:grpSpPr>
          <a:xfrm>
            <a:off x="1004243" y="1812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1</a:t>
              </a:r>
              <a:r>
                <a:rPr kumimoji="0" lang="en-US" sz="24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Ba khổ thơ đầu nhắc đến những ai? Công việc </a:t>
              </a:r>
              <a:endParaRPr kumimoji="0" lang="en-US" sz="2400" b="1"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của họ là gì?</a:t>
              </a:r>
              <a:endParaRPr kumimoji="0" lang="vi-VN" sz="24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sp>
        <p:nvSpPr>
          <p:cNvPr id="10" name="Rounded Rectangle 9"/>
          <p:cNvSpPr/>
          <p:nvPr/>
        </p:nvSpPr>
        <p:spPr>
          <a:xfrm>
            <a:off x="486344" y="1358324"/>
            <a:ext cx="3704656"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1" name="Rounded Rectangle 10"/>
          <p:cNvSpPr/>
          <p:nvPr/>
        </p:nvSpPr>
        <p:spPr>
          <a:xfrm>
            <a:off x="788415" y="3028813"/>
            <a:ext cx="3402585"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2" name="Rounded Rectangle 11"/>
          <p:cNvSpPr/>
          <p:nvPr/>
        </p:nvSpPr>
        <p:spPr>
          <a:xfrm>
            <a:off x="1066800" y="4808190"/>
            <a:ext cx="3429000" cy="1636852"/>
          </a:xfrm>
          <a:prstGeom prst="roundRect">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
        <p:nvSpPr>
          <p:cNvPr id="2" name="Rounded Rectangular Callout 1"/>
          <p:cNvSpPr/>
          <p:nvPr/>
        </p:nvSpPr>
        <p:spPr>
          <a:xfrm>
            <a:off x="6627861" y="1523434"/>
            <a:ext cx="4876800" cy="1123712"/>
          </a:xfrm>
          <a:prstGeom prst="wedgeRoundRectCallout">
            <a:avLst>
              <a:gd name="adj1" fmla="val -54640"/>
              <a:gd name="adj2" fmla="val 60034"/>
              <a:gd name="adj3" fmla="val 16667"/>
            </a:avLst>
          </a:prstGeom>
          <a:ln w="57150">
            <a:solidFill>
              <a:srgbClr val="0070C0"/>
            </a:solidFill>
          </a:ln>
        </p:spPr>
        <p:txBody>
          <a:bodyPr wrap="square">
            <a:spAutoFit/>
          </a:bodyPr>
          <a:lstStyle/>
          <a:p>
            <a:pPr algn="just"/>
            <a:r>
              <a:rPr lang="vi-VN" sz="2000" dirty="0">
                <a:solidFill>
                  <a:srgbClr val="FF0000"/>
                </a:solidFill>
                <a:latin typeface="Nunito Black" pitchFamily="2" charset="0"/>
              </a:rPr>
              <a:t>Khổ thơ 1 nhắc đến phi công. Công việc của họ là lái máy bay, đưa mọi người đi khắp nơi.</a:t>
            </a:r>
          </a:p>
        </p:txBody>
      </p:sp>
      <p:sp>
        <p:nvSpPr>
          <p:cNvPr id="3" name="Rounded Rectangular Callout 2"/>
          <p:cNvSpPr/>
          <p:nvPr/>
        </p:nvSpPr>
        <p:spPr>
          <a:xfrm>
            <a:off x="6953894" y="3329904"/>
            <a:ext cx="4762501" cy="1123712"/>
          </a:xfrm>
          <a:prstGeom prst="wedgeRoundRectCallout">
            <a:avLst>
              <a:gd name="adj1" fmla="val -61994"/>
              <a:gd name="adj2" fmla="val 67432"/>
              <a:gd name="adj3" fmla="val 16667"/>
            </a:avLst>
          </a:prstGeom>
          <a:ln w="57150">
            <a:solidFill>
              <a:srgbClr val="008000"/>
            </a:solidFill>
          </a:ln>
        </p:spPr>
        <p:txBody>
          <a:bodyPr wrap="square">
            <a:spAutoFit/>
          </a:bodyPr>
          <a:lstStyle/>
          <a:p>
            <a:pPr algn="just"/>
            <a:r>
              <a:rPr lang="vi-VN" sz="2000" dirty="0">
                <a:solidFill>
                  <a:srgbClr val="FF0000"/>
                </a:solidFill>
                <a:latin typeface="Nunito Black" pitchFamily="2" charset="0"/>
              </a:rPr>
              <a:t>Khổ thơ thứ 2 nhắc đến người lính hải quân. Công việc của họ là bảo vệ vùng biển của đất nước.</a:t>
            </a:r>
          </a:p>
        </p:txBody>
      </p:sp>
      <p:sp>
        <p:nvSpPr>
          <p:cNvPr id="16" name="Rounded Rectangular Callout 15"/>
          <p:cNvSpPr/>
          <p:nvPr/>
        </p:nvSpPr>
        <p:spPr>
          <a:xfrm>
            <a:off x="6850170" y="5136374"/>
            <a:ext cx="4969950" cy="1123712"/>
          </a:xfrm>
          <a:prstGeom prst="wedgeRoundRectCallout">
            <a:avLst>
              <a:gd name="adj1" fmla="val -57347"/>
              <a:gd name="adj2" fmla="val 68063"/>
              <a:gd name="adj3" fmla="val 16667"/>
            </a:avLst>
          </a:prstGeom>
          <a:ln w="57150">
            <a:solidFill>
              <a:schemeClr val="accent2">
                <a:lumMod val="50000"/>
              </a:schemeClr>
            </a:solidFill>
          </a:ln>
        </p:spPr>
        <p:txBody>
          <a:bodyPr wrap="square">
            <a:spAutoFit/>
          </a:bodyPr>
          <a:lstStyle/>
          <a:p>
            <a:pPr algn="just"/>
            <a:r>
              <a:rPr lang="vi-VN" sz="2000" dirty="0">
                <a:solidFill>
                  <a:srgbClr val="FF0000"/>
                </a:solidFill>
                <a:latin typeface="Nunito Black" pitchFamily="2" charset="0"/>
              </a:rPr>
              <a:t>Khổ thơ thứ 3 nhắc đến người lái tàu. Công việc của họ là lái những chuyến tàu chạy dài </a:t>
            </a:r>
            <a:r>
              <a:rPr lang="en-US" sz="2000" dirty="0" err="1">
                <a:solidFill>
                  <a:srgbClr val="FF0000"/>
                </a:solidFill>
                <a:latin typeface="Nunito Black" pitchFamily="2" charset="0"/>
              </a:rPr>
              <a:t>theo</a:t>
            </a:r>
            <a:r>
              <a:rPr lang="en-US" sz="2000" dirty="0">
                <a:solidFill>
                  <a:srgbClr val="FF0000"/>
                </a:solidFill>
                <a:latin typeface="Nunito Black" pitchFamily="2" charset="0"/>
              </a:rPr>
              <a:t> </a:t>
            </a:r>
            <a:r>
              <a:rPr lang="vi-VN" sz="2000" dirty="0">
                <a:solidFill>
                  <a:srgbClr val="FF0000"/>
                </a:solidFill>
                <a:latin typeface="Nunito Black" pitchFamily="2" charset="0"/>
              </a:rPr>
              <a:t>đất nước.</a:t>
            </a:r>
          </a:p>
        </p:txBody>
      </p:sp>
    </p:spTree>
    <p:extLst>
      <p:ext uri="{BB962C8B-B14F-4D97-AF65-F5344CB8AC3E}">
        <p14:creationId xmlns:p14="http://schemas.microsoft.com/office/powerpoint/2010/main" val="341406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7571" y="1074050"/>
            <a:ext cx="4225914" cy="3718031"/>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7323155" y="1348328"/>
            <a:ext cx="4158470" cy="3557188"/>
          </a:xfrm>
          <a:prstGeom prst="ellipse">
            <a:avLst/>
          </a:prstGeom>
          <a:ln>
            <a:noFill/>
          </a:ln>
          <a:effectLst>
            <a:softEdge rad="112500"/>
          </a:effectLst>
        </p:spPr>
      </p:pic>
      <p:sp>
        <p:nvSpPr>
          <p:cNvPr id="4" name="Horizontal Scroll 3"/>
          <p:cNvSpPr/>
          <p:nvPr/>
        </p:nvSpPr>
        <p:spPr>
          <a:xfrm>
            <a:off x="1219200" y="224730"/>
            <a:ext cx="8763000" cy="613470"/>
          </a:xfrm>
          <a:prstGeom prst="horizontalScroll">
            <a:avLst/>
          </a:prstGeom>
          <a:solidFill>
            <a:schemeClr val="accent6">
              <a:lumMod val="20000"/>
              <a:lumOff val="80000"/>
            </a:schemeClr>
          </a:solidFill>
          <a:ln w="57150">
            <a:solidFill>
              <a:srgbClr val="0070C0"/>
            </a:solidFill>
          </a:ln>
        </p:spPr>
        <p:txBody>
          <a:bodyPr wrap="square">
            <a:spAutoFit/>
          </a:bodyPr>
          <a:lstStyle/>
          <a:p>
            <a:r>
              <a:rPr lang="en-US" sz="2400" b="1" dirty="0" err="1">
                <a:solidFill>
                  <a:schemeClr val="tx2">
                    <a:lumMod val="50000"/>
                  </a:schemeClr>
                </a:solidFill>
                <a:latin typeface="Nunito Black" pitchFamily="2" charset="0"/>
              </a:rPr>
              <a:t>Câu</a:t>
            </a:r>
            <a:r>
              <a:rPr lang="en-US" sz="2400" b="1" dirty="0">
                <a:solidFill>
                  <a:schemeClr val="tx2">
                    <a:lumMod val="50000"/>
                  </a:schemeClr>
                </a:solidFill>
                <a:latin typeface="Nunito Black" pitchFamily="2" charset="0"/>
              </a:rPr>
              <a:t> 2 </a:t>
            </a:r>
            <a:r>
              <a:rPr lang="en-US" sz="2400" b="1" dirty="0" err="1">
                <a:solidFill>
                  <a:schemeClr val="tx2">
                    <a:lumMod val="50000"/>
                  </a:schemeClr>
                </a:solidFill>
                <a:latin typeface="Nunito Black" pitchFamily="2" charset="0"/>
              </a:rPr>
              <a:t>Bạn</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nhỏ</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kể</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những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gì</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về</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công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việc</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của</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bố</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mẹ</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mình</a:t>
            </a:r>
            <a:r>
              <a:rPr lang="en-US" sz="2400" b="1" dirty="0">
                <a:solidFill>
                  <a:schemeClr val="tx2">
                    <a:lumMod val="50000"/>
                  </a:schemeClr>
                </a:solidFill>
                <a:latin typeface="Nunito Black" pitchFamily="2" charset="0"/>
              </a:rPr>
              <a:t>?</a:t>
            </a:r>
            <a:endParaRPr lang="en-US" sz="2400" dirty="0">
              <a:solidFill>
                <a:schemeClr val="tx2">
                  <a:lumMod val="50000"/>
                </a:schemeClr>
              </a:solidFill>
              <a:latin typeface="Nunito Black" pitchFamily="2" charset="0"/>
            </a:endParaRPr>
          </a:p>
        </p:txBody>
      </p:sp>
      <p:sp>
        <p:nvSpPr>
          <p:cNvPr id="5" name="Folded Corner 4"/>
          <p:cNvSpPr/>
          <p:nvPr/>
        </p:nvSpPr>
        <p:spPr>
          <a:xfrm>
            <a:off x="4763485" y="2165330"/>
            <a:ext cx="2599341" cy="1873270"/>
          </a:xfrm>
          <a:prstGeom prst="foldedCorner">
            <a:avLst/>
          </a:prstGeom>
          <a:solidFill>
            <a:srgbClr val="FFC000"/>
          </a:solidFill>
          <a:ln w="38100">
            <a:solidFill>
              <a:schemeClr val="accent6">
                <a:lumMod val="50000"/>
              </a:schemeClr>
            </a:solidFill>
          </a:ln>
        </p:spPr>
        <p:txBody>
          <a:bodyPr wrap="square">
            <a:spAutoFit/>
          </a:bodyPr>
          <a:lstStyle/>
          <a:p>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vi-VN" sz="2400" dirty="0">
                <a:solidFill>
                  <a:schemeClr val="accent2">
                    <a:lumMod val="50000"/>
                  </a:schemeClr>
                </a:solidFill>
                <a:latin typeface="Nunito Black" pitchFamily="2" charset="0"/>
              </a:rPr>
              <a:t>Em đọc kĩ khổ thơ 4 và 5 để hoàn thành bài tập.</a:t>
            </a:r>
            <a:endParaRPr lang="en-US" sz="2400" dirty="0">
              <a:solidFill>
                <a:schemeClr val="accent2">
                  <a:lumMod val="50000"/>
                </a:schemeClr>
              </a:solidFill>
              <a:latin typeface="Nunito Black" pitchFamily="2" charset="0"/>
            </a:endParaRPr>
          </a:p>
        </p:txBody>
      </p:sp>
      <p:sp>
        <p:nvSpPr>
          <p:cNvPr id="6" name="Rounded Rectangle 5"/>
          <p:cNvSpPr/>
          <p:nvPr/>
        </p:nvSpPr>
        <p:spPr>
          <a:xfrm>
            <a:off x="486586" y="4876800"/>
            <a:ext cx="11248214" cy="1276945"/>
          </a:xfrm>
          <a:prstGeom prst="roundRect">
            <a:avLst/>
          </a:prstGeom>
          <a:ln w="57150">
            <a:solidFill>
              <a:srgbClr val="0070C0"/>
            </a:solidFill>
          </a:ln>
        </p:spPr>
        <p:txBody>
          <a:bodyPr wrap="square">
            <a:spAutoFit/>
          </a:bodyPr>
          <a:lstStyle/>
          <a:p>
            <a:pPr algn="just"/>
            <a:r>
              <a:rPr lang="en-US" sz="2300" dirty="0" err="1">
                <a:solidFill>
                  <a:srgbClr val="FF0000"/>
                </a:solidFill>
                <a:latin typeface="Nunito Black" pitchFamily="2" charset="0"/>
              </a:rPr>
              <a:t>Bạn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nhỏ</a:t>
            </a:r>
            <a:r>
              <a:rPr lang="en-US" sz="2300" dirty="0">
                <a:solidFill>
                  <a:srgbClr val="FF0000"/>
                </a:solidFill>
                <a:latin typeface="Nunito Black" pitchFamily="2" charset="0"/>
              </a:rPr>
              <a:t> </a:t>
            </a:r>
            <a:r>
              <a:rPr lang="en-US" sz="2300" dirty="0" err="1">
                <a:solidFill>
                  <a:srgbClr val="FF0000"/>
                </a:solidFill>
                <a:latin typeface="Nunito Black" pitchFamily="2" charset="0"/>
              </a:rPr>
              <a:t>kể</a:t>
            </a:r>
            <a:r>
              <a:rPr lang="en-US" sz="2300" dirty="0">
                <a:solidFill>
                  <a:srgbClr val="FF0000"/>
                </a:solidFill>
                <a:latin typeface="Nunito Black" pitchFamily="2" charset="0"/>
              </a:rPr>
              <a:t> </a:t>
            </a:r>
            <a:r>
              <a:rPr lang="en-US" sz="2300" dirty="0" err="1">
                <a:solidFill>
                  <a:srgbClr val="FF0000"/>
                </a:solidFill>
                <a:latin typeface="Nunito Black" pitchFamily="2" charset="0"/>
              </a:rPr>
              <a:t>về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nghiệp</a:t>
            </a:r>
            <a:r>
              <a:rPr lang="en-US" sz="2300" dirty="0">
                <a:solidFill>
                  <a:srgbClr val="FF0000"/>
                </a:solidFill>
                <a:latin typeface="Nunito Black" pitchFamily="2" charset="0"/>
              </a:rPr>
              <a:t> </a:t>
            </a:r>
            <a:r>
              <a:rPr lang="en-US" sz="2300" dirty="0" err="1">
                <a:solidFill>
                  <a:srgbClr val="FF0000"/>
                </a:solidFill>
                <a:latin typeface="Nunito Black" pitchFamily="2" charset="0"/>
              </a:rPr>
              <a:t>của</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và</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công</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mà</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phải</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giàn</a:t>
            </a:r>
            <a:r>
              <a:rPr lang="en-US" sz="2300" dirty="0">
                <a:solidFill>
                  <a:srgbClr val="FF0000"/>
                </a:solidFill>
                <a:latin typeface="Nunito Black" pitchFamily="2" charset="0"/>
              </a:rPr>
              <a:t> </a:t>
            </a:r>
            <a:r>
              <a:rPr lang="en-US" sz="2300" dirty="0" err="1">
                <a:solidFill>
                  <a:srgbClr val="FF0000"/>
                </a:solidFill>
                <a:latin typeface="Nunito Black" pitchFamily="2" charset="0"/>
              </a:rPr>
              <a:t>giáo</a:t>
            </a:r>
            <a:r>
              <a:rPr lang="en-US" sz="2300" dirty="0">
                <a:solidFill>
                  <a:srgbClr val="FF0000"/>
                </a:solidFill>
                <a:latin typeface="Nunito Black" pitchFamily="2" charset="0"/>
              </a:rPr>
              <a:t> </a:t>
            </a:r>
            <a:r>
              <a:rPr lang="en-US" sz="2300" dirty="0" err="1">
                <a:solidFill>
                  <a:srgbClr val="FF0000"/>
                </a:solidFill>
                <a:latin typeface="Nunito Black" pitchFamily="2" charset="0"/>
              </a:rPr>
              <a:t>cao</a:t>
            </a:r>
            <a:r>
              <a:rPr lang="en-US" sz="2300" dirty="0">
                <a:solidFill>
                  <a:srgbClr val="FF0000"/>
                </a:solidFill>
                <a:latin typeface="Nunito Black" pitchFamily="2" charset="0"/>
              </a:rPr>
              <a:t>, </a:t>
            </a:r>
            <a:r>
              <a:rPr lang="en-US" sz="2300" dirty="0" err="1">
                <a:solidFill>
                  <a:srgbClr val="FF0000"/>
                </a:solidFill>
                <a:latin typeface="Nunito Black" pitchFamily="2" charset="0"/>
              </a:rPr>
              <a:t>xây</a:t>
            </a:r>
            <a:r>
              <a:rPr lang="en-US" sz="2300" dirty="0">
                <a:solidFill>
                  <a:srgbClr val="FF0000"/>
                </a:solidFill>
                <a:latin typeface="Nunito Black" pitchFamily="2" charset="0"/>
              </a:rPr>
              <a:t> </a:t>
            </a:r>
            <a:r>
              <a:rPr lang="en-US" sz="2300" dirty="0" err="1">
                <a:solidFill>
                  <a:srgbClr val="FF0000"/>
                </a:solidFill>
                <a:latin typeface="Nunito Black" pitchFamily="2" charset="0"/>
              </a:rPr>
              <a:t>nên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ngôi</a:t>
            </a:r>
            <a:r>
              <a:rPr lang="en-US" sz="2300" dirty="0">
                <a:solidFill>
                  <a:srgbClr val="FF0000"/>
                </a:solidFill>
                <a:latin typeface="Nunito Black" pitchFamily="2" charset="0"/>
              </a:rPr>
              <a:t> </a:t>
            </a:r>
            <a:r>
              <a:rPr lang="en-US" sz="2300" dirty="0" err="1">
                <a:solidFill>
                  <a:srgbClr val="FF0000"/>
                </a:solidFill>
                <a:latin typeface="Nunito Black" pitchFamily="2" charset="0"/>
              </a:rPr>
              <a:t>nhà</a:t>
            </a:r>
            <a:r>
              <a:rPr lang="en-US" sz="2300" dirty="0">
                <a:solidFill>
                  <a:srgbClr val="FF0000"/>
                </a:solidFill>
                <a:latin typeface="Nunito Black" pitchFamily="2" charset="0"/>
              </a:rPr>
              <a:t> </a:t>
            </a:r>
            <a:r>
              <a:rPr lang="en-US" sz="2300" dirty="0" err="1">
                <a:solidFill>
                  <a:srgbClr val="FF0000"/>
                </a:solidFill>
                <a:latin typeface="Nunito Black" pitchFamily="2" charset="0"/>
              </a:rPr>
              <a:t>mới</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cánh</a:t>
            </a:r>
            <a:r>
              <a:rPr lang="en-US" sz="2300" dirty="0">
                <a:solidFill>
                  <a:srgbClr val="FF0000"/>
                </a:solidFill>
                <a:latin typeface="Nunito Black" pitchFamily="2" charset="0"/>
              </a:rPr>
              <a:t> </a:t>
            </a:r>
            <a:r>
              <a:rPr lang="en-US" sz="2300" dirty="0" err="1">
                <a:solidFill>
                  <a:srgbClr val="FF0000"/>
                </a:solidFill>
                <a:latin typeface="Nunito Black" pitchFamily="2" charset="0"/>
              </a:rPr>
              <a:t>đồng</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ra</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hạt</a:t>
            </a:r>
            <a:r>
              <a:rPr lang="en-US" sz="2300" dirty="0">
                <a:solidFill>
                  <a:srgbClr val="FF0000"/>
                </a:solidFill>
                <a:latin typeface="Nunito Black" pitchFamily="2" charset="0"/>
              </a:rPr>
              <a:t> </a:t>
            </a:r>
            <a:r>
              <a:rPr lang="en-US" sz="2300" dirty="0" err="1">
                <a:solidFill>
                  <a:srgbClr val="FF0000"/>
                </a:solidFill>
                <a:latin typeface="Nunito Black" pitchFamily="2" charset="0"/>
              </a:rPr>
              <a:t>gạo</a:t>
            </a:r>
            <a:r>
              <a:rPr lang="en-US" sz="2300" dirty="0">
                <a:solidFill>
                  <a:srgbClr val="FF0000"/>
                </a:solidFill>
                <a:latin typeface="Nunito Black" pitchFamily="2" charset="0"/>
              </a:rPr>
              <a:t> </a:t>
            </a:r>
            <a:r>
              <a:rPr lang="en-US" sz="2300" dirty="0" err="1">
                <a:solidFill>
                  <a:srgbClr val="FF0000"/>
                </a:solidFill>
                <a:latin typeface="Nunito Black" pitchFamily="2" charset="0"/>
              </a:rPr>
              <a:t>trắng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ngần</a:t>
            </a:r>
            <a:endParaRPr lang="en-US" sz="2300" dirty="0">
              <a:solidFill>
                <a:srgbClr val="FF0000"/>
              </a:solidFill>
              <a:latin typeface="Nunito Black" pitchFamily="2" charset="0"/>
            </a:endParaRPr>
          </a:p>
        </p:txBody>
      </p:sp>
    </p:spTree>
    <p:extLst>
      <p:ext uri="{BB962C8B-B14F-4D97-AF65-F5344CB8AC3E}">
        <p14:creationId xmlns:p14="http://schemas.microsoft.com/office/powerpoint/2010/main" val="2926327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11708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25937" y="2802617"/>
            <a:ext cx="2234118" cy="1986716"/>
          </a:xfrm>
          <a:prstGeom prst="ellipse">
            <a:avLst/>
          </a:prstGeom>
          <a:ln>
            <a:noFill/>
          </a:ln>
          <a:effectLst>
            <a:softEdge rad="112500"/>
          </a:effectLst>
        </p:spPr>
      </p:pic>
      <p:pic>
        <p:nvPicPr>
          <p:cNvPr id="8" name="Picture 7"/>
          <p:cNvPicPr>
            <a:picLocks noChangeAspect="1"/>
          </p:cNvPicPr>
          <p:nvPr/>
        </p:nvPicPr>
        <p:blipFill>
          <a:blip r:embed="rId4"/>
          <a:stretch>
            <a:fillRect/>
          </a:stretch>
        </p:blipFill>
        <p:spPr>
          <a:xfrm>
            <a:off x="4600157" y="2768881"/>
            <a:ext cx="2593976" cy="2054189"/>
          </a:xfrm>
          <a:prstGeom prst="ellipse">
            <a:avLst/>
          </a:prstGeom>
          <a:ln>
            <a:noFill/>
          </a:ln>
          <a:effectLst>
            <a:softEdge rad="112500"/>
          </a:effectLst>
        </p:spPr>
      </p:pic>
      <p:pic>
        <p:nvPicPr>
          <p:cNvPr id="9" name="Picture 8"/>
          <p:cNvPicPr>
            <a:picLocks noChangeAspect="1"/>
          </p:cNvPicPr>
          <p:nvPr/>
        </p:nvPicPr>
        <p:blipFill>
          <a:blip r:embed="rId5"/>
          <a:stretch>
            <a:fillRect/>
          </a:stretch>
        </p:blipFill>
        <p:spPr>
          <a:xfrm>
            <a:off x="7850431" y="2768881"/>
            <a:ext cx="2196633" cy="2136657"/>
          </a:xfrm>
          <a:prstGeom prst="ellipse">
            <a:avLst/>
          </a:prstGeom>
          <a:ln>
            <a:noFill/>
          </a:ln>
          <a:effectLst>
            <a:softEdge rad="112500"/>
          </a:effectLst>
        </p:spPr>
      </p:pic>
      <p:pic>
        <p:nvPicPr>
          <p:cNvPr id="10" name="Picture 9"/>
          <p:cNvPicPr>
            <a:picLocks noChangeAspect="1"/>
          </p:cNvPicPr>
          <p:nvPr/>
        </p:nvPicPr>
        <p:blipFill>
          <a:blip r:embed="rId6"/>
          <a:stretch>
            <a:fillRect/>
          </a:stretch>
        </p:blipFill>
        <p:spPr>
          <a:xfrm>
            <a:off x="3185719" y="4379361"/>
            <a:ext cx="2498741" cy="2163942"/>
          </a:xfrm>
          <a:prstGeom prst="ellipse">
            <a:avLst/>
          </a:prstGeom>
          <a:ln>
            <a:noFill/>
          </a:ln>
          <a:effectLst>
            <a:softEdge rad="112500"/>
          </a:effectLst>
        </p:spPr>
      </p:pic>
      <p:pic>
        <p:nvPicPr>
          <p:cNvPr id="11" name="Picture 10"/>
          <p:cNvPicPr>
            <a:picLocks noChangeAspect="1"/>
          </p:cNvPicPr>
          <p:nvPr/>
        </p:nvPicPr>
        <p:blipFill>
          <a:blip r:embed="rId7"/>
          <a:stretch>
            <a:fillRect/>
          </a:stretch>
        </p:blipFill>
        <p:spPr>
          <a:xfrm>
            <a:off x="6269857" y="4419600"/>
            <a:ext cx="2449746" cy="2253766"/>
          </a:xfrm>
          <a:prstGeom prst="ellipse">
            <a:avLst/>
          </a:prstGeom>
          <a:ln>
            <a:noFill/>
          </a:ln>
          <a:effectLst>
            <a:softEdge rad="112500"/>
          </a:effectLst>
        </p:spPr>
      </p:pic>
      <p:pic>
        <p:nvPicPr>
          <p:cNvPr id="12" name="Picture 11"/>
          <p:cNvPicPr>
            <a:picLocks noChangeAspect="1"/>
          </p:cNvPicPr>
          <p:nvPr/>
        </p:nvPicPr>
        <p:blipFill>
          <a:blip r:embed="rId8"/>
          <a:stretch>
            <a:fillRect/>
          </a:stretch>
        </p:blipFill>
        <p:spPr>
          <a:xfrm>
            <a:off x="9375901" y="4539094"/>
            <a:ext cx="2229171" cy="2004209"/>
          </a:xfrm>
          <a:prstGeom prst="ellipse">
            <a:avLst/>
          </a:prstGeom>
        </p:spPr>
      </p:pic>
      <p:sp>
        <p:nvSpPr>
          <p:cNvPr id="13" name="Horizontal Scroll 12"/>
          <p:cNvSpPr/>
          <p:nvPr/>
        </p:nvSpPr>
        <p:spPr>
          <a:xfrm>
            <a:off x="990600" y="158588"/>
            <a:ext cx="9296399" cy="3105836"/>
          </a:xfrm>
          <a:prstGeom prst="horizontalScroll">
            <a:avLst/>
          </a:prstGeom>
          <a:solidFill>
            <a:schemeClr val="accent6">
              <a:lumMod val="20000"/>
              <a:lumOff val="80000"/>
              <a:alpha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3</a:t>
            </a:r>
            <a:r>
              <a:rPr lang="en-US" sz="2400" dirty="0">
                <a:solidFill>
                  <a:srgbClr val="002060"/>
                </a:solidFill>
                <a:latin typeface="Nunito Black" pitchFamily="2" charset="0"/>
              </a:rPr>
              <a:t> </a:t>
            </a:r>
            <a:r>
              <a:rPr lang="vi-VN" sz="2400" b="1" dirty="0">
                <a:solidFill>
                  <a:srgbClr val="002060"/>
                </a:solidFill>
                <a:latin typeface="Nunito Black" pitchFamily="2" charset="0"/>
              </a:rPr>
              <a:t>Qua hình ảnh những con đường, tác giả muốn nói về điều gì?</a:t>
            </a:r>
            <a:endParaRPr lang="en-US" sz="2400" b="1" dirty="0">
              <a:solidFill>
                <a:srgbClr val="002060"/>
              </a:solidFill>
              <a:latin typeface="Nunito Black" pitchFamily="2" charset="0"/>
            </a:endParaRPr>
          </a:p>
          <a:p>
            <a:pPr algn="just"/>
            <a:r>
              <a:rPr lang="vi-VN" sz="2400" dirty="0">
                <a:solidFill>
                  <a:srgbClr val="002060"/>
                </a:solidFill>
                <a:latin typeface="Nunito Black" pitchFamily="2" charset="0"/>
              </a:rPr>
              <a:t>a. Nói về nghề nghiệp</a:t>
            </a:r>
          </a:p>
          <a:p>
            <a:pPr algn="just"/>
            <a:r>
              <a:rPr lang="vi-VN" sz="2400" dirty="0">
                <a:solidFill>
                  <a:srgbClr val="002060"/>
                </a:solidFill>
                <a:latin typeface="Nunito Black" pitchFamily="2" charset="0"/>
              </a:rPr>
              <a:t>b. Nói về cảnh đẹp thiên nhiên</a:t>
            </a:r>
          </a:p>
          <a:p>
            <a:pPr algn="just"/>
            <a:r>
              <a:rPr lang="vi-VN" sz="2400" dirty="0">
                <a:solidFill>
                  <a:srgbClr val="002060"/>
                </a:solidFill>
                <a:latin typeface="Nunito Black" pitchFamily="2" charset="0"/>
              </a:rPr>
              <a:t>c. Nói về các loại phương tiện giao thông</a:t>
            </a:r>
          </a:p>
          <a:p>
            <a:endParaRPr lang="vi-VN" sz="2400" dirty="0">
              <a:solidFill>
                <a:srgbClr val="002060"/>
              </a:solidFill>
              <a:latin typeface="Nunito Black" pitchFamily="2" charset="0"/>
            </a:endParaRPr>
          </a:p>
        </p:txBody>
      </p:sp>
      <p:sp>
        <p:nvSpPr>
          <p:cNvPr id="15" name="Cloud 14"/>
          <p:cNvSpPr/>
          <p:nvPr/>
        </p:nvSpPr>
        <p:spPr>
          <a:xfrm>
            <a:off x="7733295" y="1295400"/>
            <a:ext cx="2341063" cy="1077575"/>
          </a:xfrm>
          <a:prstGeom prst="cloud">
            <a:avLst/>
          </a:prstGeom>
          <a:solidFill>
            <a:srgbClr val="008000"/>
          </a:solidFill>
        </p:spPr>
        <p:txBody>
          <a:bodyPr wrap="square">
            <a:spAutoFit/>
          </a:bodyPr>
          <a:lstStyle/>
          <a:p>
            <a:pPr algn="ctr"/>
            <a:r>
              <a:rPr lang="en-US" sz="2000" b="1" dirty="0" err="1">
                <a:solidFill>
                  <a:schemeClr val="bg1"/>
                </a:solidFill>
                <a:latin typeface="Nunito Black" pitchFamily="2" charset="0"/>
              </a:rPr>
              <a:t>Hoạt</a:t>
            </a:r>
            <a:r>
              <a:rPr lang="en-US" sz="2000" b="1" dirty="0">
                <a:solidFill>
                  <a:schemeClr val="bg1"/>
                </a:solidFill>
                <a:latin typeface="Nunito Black" pitchFamily="2" charset="0"/>
              </a:rPr>
              <a:t> </a:t>
            </a:r>
            <a:r>
              <a:rPr lang="en-US" sz="2000" b="1" dirty="0" err="1">
                <a:solidFill>
                  <a:schemeClr val="bg1"/>
                </a:solidFill>
                <a:latin typeface="Nunito Black" pitchFamily="2" charset="0"/>
              </a:rPr>
              <a:t>động</a:t>
            </a:r>
            <a:r>
              <a:rPr lang="en-US" sz="2000" b="1" dirty="0">
                <a:solidFill>
                  <a:schemeClr val="bg1"/>
                </a:solidFill>
                <a:latin typeface="Nunito Black" pitchFamily="2" charset="0"/>
              </a:rPr>
              <a:t> </a:t>
            </a:r>
          </a:p>
          <a:p>
            <a:pPr algn="ctr"/>
            <a:r>
              <a:rPr lang="en-US" sz="2000" b="1" dirty="0" err="1">
                <a:solidFill>
                  <a:schemeClr val="bg1"/>
                </a:solidFill>
                <a:latin typeface="Nunito Black" pitchFamily="2" charset="0"/>
              </a:rPr>
              <a:t>nhóm</a:t>
            </a:r>
            <a:endParaRPr lang="vi-VN" sz="2000" dirty="0">
              <a:solidFill>
                <a:schemeClr val="bg1"/>
              </a:solidFill>
              <a:latin typeface="Nunito Black" pitchFamily="2" charset="0"/>
            </a:endParaRPr>
          </a:p>
        </p:txBody>
      </p:sp>
      <p:sp>
        <p:nvSpPr>
          <p:cNvPr id="16" name="Oval 15"/>
          <p:cNvSpPr/>
          <p:nvPr/>
        </p:nvSpPr>
        <p:spPr>
          <a:xfrm>
            <a:off x="1420090" y="12954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lded Corner 17"/>
          <p:cNvSpPr/>
          <p:nvPr/>
        </p:nvSpPr>
        <p:spPr>
          <a:xfrm>
            <a:off x="687058" y="4751486"/>
            <a:ext cx="2133600" cy="1579424"/>
          </a:xfrm>
          <a:prstGeom prst="foldedCorner">
            <a:avLst/>
          </a:prstGeom>
          <a:solidFill>
            <a:srgbClr val="FFC000"/>
          </a:solidFill>
          <a:ln w="38100">
            <a:solidFill>
              <a:schemeClr val="accent6">
                <a:lumMod val="50000"/>
              </a:schemeClr>
            </a:solidFill>
          </a:ln>
        </p:spPr>
        <p:txBody>
          <a:bodyPr wrap="square">
            <a:spAutoFit/>
          </a:bodyPr>
          <a:lstStyle/>
          <a:p>
            <a:r>
              <a:rPr lang="en-US" sz="2000" dirty="0" err="1">
                <a:solidFill>
                  <a:schemeClr val="accent6">
                    <a:lumMod val="50000"/>
                  </a:schemeClr>
                </a:solidFill>
                <a:latin typeface="Nunito Black" pitchFamily="2" charset="0"/>
              </a:rPr>
              <a:t>Gợi</a:t>
            </a:r>
            <a:r>
              <a:rPr lang="en-US" sz="2000" dirty="0">
                <a:solidFill>
                  <a:schemeClr val="accent6">
                    <a:lumMod val="50000"/>
                  </a:schemeClr>
                </a:solidFill>
                <a:latin typeface="Nunito Black" pitchFamily="2" charset="0"/>
              </a:rPr>
              <a:t> ý: </a:t>
            </a:r>
            <a:r>
              <a:rPr lang="en-US" sz="2000" dirty="0" err="1">
                <a:solidFill>
                  <a:schemeClr val="accent6">
                    <a:lumMod val="50000"/>
                  </a:schemeClr>
                </a:solidFill>
                <a:latin typeface="Nunito Black" pitchFamily="2" charset="0"/>
              </a:rPr>
              <a:t>Em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đọc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kĩ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các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suy</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nghĩ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và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chọn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phù</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hợp</a:t>
            </a:r>
            <a:endParaRPr lang="en-US" sz="2000" dirty="0">
              <a:solidFill>
                <a:schemeClr val="accent6">
                  <a:lumMod val="50000"/>
                </a:schemeClr>
              </a:solidFill>
              <a:latin typeface="Nunito Black" pitchFamily="2" charset="0"/>
            </a:endParaRPr>
          </a:p>
        </p:txBody>
      </p:sp>
    </p:spTree>
    <p:extLst>
      <p:ext uri="{BB962C8B-B14F-4D97-AF65-F5344CB8AC3E}">
        <p14:creationId xmlns:p14="http://schemas.microsoft.com/office/powerpoint/2010/main" val="1632821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819400" y="2303448"/>
            <a:ext cx="4629835" cy="4162604"/>
          </a:xfrm>
          <a:prstGeom prst="ellipse">
            <a:avLst/>
          </a:prstGeom>
        </p:spPr>
      </p:pic>
      <p:sp>
        <p:nvSpPr>
          <p:cNvPr id="2" name="Horizontal Scroll 1"/>
          <p:cNvSpPr/>
          <p:nvPr/>
        </p:nvSpPr>
        <p:spPr>
          <a:xfrm>
            <a:off x="1143000" y="152400"/>
            <a:ext cx="9448800" cy="2085796"/>
          </a:xfrm>
          <a:prstGeom prst="horizontalScroll">
            <a:avLst/>
          </a:prstGeom>
          <a:solidFill>
            <a:schemeClr val="accent6">
              <a:lumMod val="20000"/>
              <a:lumOff val="80000"/>
            </a:schemeClr>
          </a:solidFill>
          <a:ln w="38100">
            <a:solidFill>
              <a:srgbClr val="0070C0"/>
            </a:solidFill>
          </a:ln>
        </p:spPr>
        <p:txBody>
          <a:bodyPr wrap="square">
            <a:spAutoFit/>
          </a:bodyPr>
          <a:lstStyle/>
          <a:p>
            <a:r>
              <a:rPr lang="vi-VN" sz="2400" b="1" dirty="0">
                <a:solidFill>
                  <a:srgbClr val="002060"/>
                </a:solidFill>
                <a:latin typeface="Nunito Black" pitchFamily="2" charset="0"/>
              </a:rPr>
              <a:t>Câu 4</a:t>
            </a:r>
            <a:r>
              <a:rPr lang="en-US" sz="2400" dirty="0">
                <a:solidFill>
                  <a:srgbClr val="002060"/>
                </a:solidFill>
                <a:latin typeface="Nunito Black" pitchFamily="2" charset="0"/>
              </a:rPr>
              <a:t>: </a:t>
            </a:r>
            <a:r>
              <a:rPr lang="vi-VN" sz="2400" b="1" dirty="0">
                <a:solidFill>
                  <a:srgbClr val="002060"/>
                </a:solidFill>
                <a:latin typeface="Nunito Black" pitchFamily="2" charset="0"/>
              </a:rPr>
              <a:t>Em hiểu “con đường trên trang sách” có nghĩa là gì?</a:t>
            </a:r>
            <a:endParaRPr lang="vi-VN" sz="2400" dirty="0">
              <a:solidFill>
                <a:srgbClr val="002060"/>
              </a:solidFill>
              <a:latin typeface="Nunito Black" pitchFamily="2" charset="0"/>
            </a:endParaRPr>
          </a:p>
          <a:p>
            <a:pPr algn="just"/>
            <a:r>
              <a:rPr lang="vi-VN" sz="2400" dirty="0">
                <a:solidFill>
                  <a:srgbClr val="002060"/>
                </a:solidFill>
                <a:latin typeface="Nunito Black" pitchFamily="2" charset="0"/>
              </a:rPr>
              <a:t>a. Con đường được được vẽ trong sách</a:t>
            </a:r>
          </a:p>
          <a:p>
            <a:pPr algn="just"/>
            <a:r>
              <a:rPr lang="vi-VN" sz="2400" dirty="0">
                <a:solidFill>
                  <a:srgbClr val="002060"/>
                </a:solidFill>
                <a:latin typeface="Nunito Black" pitchFamily="2" charset="0"/>
              </a:rPr>
              <a:t>b. Con đường khám phá kiến thức</a:t>
            </a:r>
          </a:p>
          <a:p>
            <a:pPr algn="just"/>
            <a:r>
              <a:rPr lang="vi-VN" sz="2400" dirty="0">
                <a:solidFill>
                  <a:srgbClr val="002060"/>
                </a:solidFill>
                <a:latin typeface="Nunito Black" pitchFamily="2" charset="0"/>
              </a:rPr>
              <a:t>c. Con đường ta đi lại hằng ngày</a:t>
            </a:r>
          </a:p>
        </p:txBody>
      </p:sp>
      <p:sp>
        <p:nvSpPr>
          <p:cNvPr id="15" name="Cloud 14"/>
          <p:cNvSpPr/>
          <p:nvPr/>
        </p:nvSpPr>
        <p:spPr>
          <a:xfrm>
            <a:off x="7772400" y="1193247"/>
            <a:ext cx="2341063" cy="1077575"/>
          </a:xfrm>
          <a:prstGeom prst="cloud">
            <a:avLst/>
          </a:prstGeom>
          <a:solidFill>
            <a:srgbClr val="008000"/>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Hoạt</a:t>
            </a:r>
            <a:r>
              <a:rPr kumimoji="0" lang="en-US" sz="2000" b="1"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động</a:t>
            </a:r>
            <a:r>
              <a:rPr kumimoji="0" lang="en-US" sz="2000" b="1" i="0" u="none" strike="noStrike" kern="1200" cap="none" spc="0" normalizeH="0" baseline="0" noProof="0" dirty="0">
                <a:ln>
                  <a:noFill/>
                </a:ln>
                <a:solidFill>
                  <a:prstClr val="white"/>
                </a:solidFill>
                <a:effectLst/>
                <a:uLnTx/>
                <a:uFillTx/>
                <a:latin typeface="Nunito Black" pitchFamily="2" charset="0"/>
                <a:ea typeface="+mn-ea"/>
                <a:cs typeface="+mn-cs"/>
              </a:rPr>
              <a:t>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nhóm</a:t>
            </a:r>
            <a:endParaRPr kumimoji="0" lang="vi-VN" sz="2000" b="0" i="0" u="none" strike="noStrike" kern="1200" cap="none" spc="0" normalizeH="0" baseline="0" noProof="0" dirty="0">
              <a:ln>
                <a:noFill/>
              </a:ln>
              <a:solidFill>
                <a:prstClr val="white"/>
              </a:solidFill>
              <a:effectLst/>
              <a:uLnTx/>
              <a:uFillTx/>
              <a:latin typeface="Nunito Black" pitchFamily="2" charset="0"/>
              <a:ea typeface="+mn-ea"/>
              <a:cs typeface="+mn-cs"/>
            </a:endParaRPr>
          </a:p>
        </p:txBody>
      </p:sp>
      <p:sp>
        <p:nvSpPr>
          <p:cNvPr id="18" name="Folded Corner 17"/>
          <p:cNvSpPr/>
          <p:nvPr/>
        </p:nvSpPr>
        <p:spPr>
          <a:xfrm>
            <a:off x="8534400" y="3448115"/>
            <a:ext cx="2685365" cy="1873270"/>
          </a:xfrm>
          <a:prstGeom prst="foldedCorner">
            <a:avLst/>
          </a:prstGeom>
          <a:solidFill>
            <a:srgbClr val="FFC000"/>
          </a:solidFill>
          <a:ln w="38100">
            <a:solidFill>
              <a:schemeClr val="accent6">
                <a:lumMod val="50000"/>
              </a:schemeClr>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Gợi</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ý: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suy</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nghĩ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chọn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phù</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hợp</a:t>
            </a:r>
            <a:endPar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endParaRPr>
          </a:p>
        </p:txBody>
      </p:sp>
      <p:sp>
        <p:nvSpPr>
          <p:cNvPr id="17" name="Oval 16"/>
          <p:cNvSpPr/>
          <p:nvPr/>
        </p:nvSpPr>
        <p:spPr>
          <a:xfrm>
            <a:off x="1447800" y="11430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93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8"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3" name="Vertical Scroll 2"/>
          <p:cNvSpPr/>
          <p:nvPr/>
        </p:nvSpPr>
        <p:spPr>
          <a:xfrm>
            <a:off x="9525000" y="1981200"/>
            <a:ext cx="2057400" cy="3538002"/>
          </a:xfrm>
          <a:prstGeom prst="verticalScroll">
            <a:avLst/>
          </a:prstGeom>
          <a:solidFill>
            <a:srgbClr val="FFC000"/>
          </a:solidFill>
          <a:ln w="38100">
            <a:solidFill>
              <a:schemeClr val="tx1"/>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mn-cs"/>
              </a:rPr>
              <a:t>Gợi</a:t>
            </a:r>
            <a:r>
              <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 ý: </a:t>
            </a:r>
            <a: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Em lựa chọn một trong số những con đường được nói đến trong bài thơ để nói.</a:t>
            </a:r>
            <a:b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br>
            <a:endPar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677638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5" name="Vertical Scroll 4"/>
          <p:cNvSpPr/>
          <p:nvPr/>
        </p:nvSpPr>
        <p:spPr>
          <a:xfrm>
            <a:off x="152400" y="1299324"/>
            <a:ext cx="2743200" cy="4720476"/>
          </a:xfrm>
          <a:prstGeom prst="verticalScroll">
            <a:avLst/>
          </a:prstGeom>
          <a:solidFill>
            <a:schemeClr val="accent6">
              <a:lumMod val="20000"/>
              <a:lumOff val="80000"/>
            </a:schemeClr>
          </a:solidFill>
          <a:ln w="38100">
            <a:solidFill>
              <a:schemeClr val="tx1"/>
            </a:solidFill>
          </a:ln>
        </p:spPr>
        <p:txBody>
          <a:bodyPr wrap="square">
            <a:spAutoFit/>
          </a:bodyPr>
          <a:lstStyle/>
          <a:p>
            <a:pPr lvl="0">
              <a:defRPr/>
            </a:pPr>
            <a:r>
              <a:rPr lang="vi-VN" sz="2000" dirty="0">
                <a:solidFill>
                  <a:srgbClr val="FF0000"/>
                </a:solidFill>
                <a:latin typeface="Nunito Black" pitchFamily="2" charset="0"/>
              </a:rPr>
              <a:t>- Con đường đi trên giàn giáo là con đường nguy hiểm, khó khăn và rất đáng tự hào. Những người đi trên con đường này giúp cho mọi người có những ngôi nhà đẹp để ở.</a:t>
            </a:r>
          </a:p>
        </p:txBody>
      </p:sp>
      <p:sp>
        <p:nvSpPr>
          <p:cNvPr id="6" name="Vertical Scroll 5"/>
          <p:cNvSpPr/>
          <p:nvPr/>
        </p:nvSpPr>
        <p:spPr>
          <a:xfrm>
            <a:off x="9220200" y="1295400"/>
            <a:ext cx="2743200" cy="4568488"/>
          </a:xfrm>
          <a:prstGeom prst="verticalScroll">
            <a:avLst/>
          </a:prstGeom>
          <a:solidFill>
            <a:schemeClr val="accent6">
              <a:lumMod val="20000"/>
              <a:lumOff val="80000"/>
            </a:schemeClr>
          </a:solidFill>
          <a:ln w="38100">
            <a:solidFill>
              <a:schemeClr val="tx1"/>
            </a:solidFill>
          </a:ln>
        </p:spPr>
        <p:txBody>
          <a:bodyPr wrap="square">
            <a:spAutoFit/>
          </a:bodyPr>
          <a:lstStyle/>
          <a:p>
            <a:r>
              <a:rPr lang="vi-VN" sz="2000" dirty="0">
                <a:solidFill>
                  <a:srgbClr val="FF0000"/>
                </a:solidFill>
                <a:latin typeface="Nunito Black" pitchFamily="2" charset="0"/>
              </a:rPr>
              <a:t>- Con đường trên trang sách là một con đường rất dài. Vì đây là con đường khám phá kiến thức mà kiến thức thì lại rất rộng lớn, không thể khám phá hết được.</a:t>
            </a:r>
          </a:p>
        </p:txBody>
      </p:sp>
    </p:spTree>
    <p:extLst>
      <p:ext uri="{BB962C8B-B14F-4D97-AF65-F5344CB8AC3E}">
        <p14:creationId xmlns:p14="http://schemas.microsoft.com/office/powerpoint/2010/main" val="19993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1219200" y="224730"/>
            <a:ext cx="8763000" cy="613470"/>
          </a:xfrm>
          <a:prstGeom prst="horizontalScroll">
            <a:avLst/>
          </a:prstGeom>
          <a:solidFill>
            <a:schemeClr val="accent6">
              <a:lumMod val="20000"/>
              <a:lumOff val="80000"/>
            </a:schemeClr>
          </a:solidFill>
          <a:ln w="57150">
            <a:solidFill>
              <a:srgbClr val="0070C0"/>
            </a:solidFill>
          </a:ln>
        </p:spPr>
        <p:txBody>
          <a:bodyPr wrap="square">
            <a:spAutoFit/>
          </a:bodyPr>
          <a:lstStyle/>
          <a:p>
            <a:r>
              <a:rPr lang="en-US" sz="2400" b="1" dirty="0" err="1">
                <a:solidFill>
                  <a:schemeClr val="tx2">
                    <a:lumMod val="50000"/>
                  </a:schemeClr>
                </a:solidFill>
                <a:latin typeface="Nunito Black" pitchFamily="2" charset="0"/>
              </a:rPr>
              <a:t>Bài</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thơ</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cho</a:t>
            </a:r>
            <a:r>
              <a:rPr lang="en-US" sz="2400" b="1" dirty="0">
                <a:solidFill>
                  <a:schemeClr val="tx2">
                    <a:lumMod val="50000"/>
                  </a:schemeClr>
                </a:solidFill>
                <a:latin typeface="Nunito Black" pitchFamily="2" charset="0"/>
              </a:rPr>
              <a:t> con </a:t>
            </a:r>
            <a:r>
              <a:rPr lang="en-US" sz="2400" b="1" dirty="0" err="1">
                <a:solidFill>
                  <a:schemeClr val="tx2">
                    <a:lumMod val="50000"/>
                  </a:schemeClr>
                </a:solidFill>
                <a:latin typeface="Nunito Black" pitchFamily="2" charset="0"/>
              </a:rPr>
              <a:t>biết</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điều</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gì</a:t>
            </a:r>
            <a:r>
              <a:rPr lang="en-US" sz="2400" b="1" dirty="0">
                <a:solidFill>
                  <a:schemeClr val="tx2">
                    <a:lumMod val="50000"/>
                  </a:schemeClr>
                </a:solidFill>
                <a:latin typeface="Nunito Black" pitchFamily="2" charset="0"/>
              </a:rPr>
              <a:t>?</a:t>
            </a:r>
            <a:endParaRPr lang="en-US" sz="2400" dirty="0">
              <a:solidFill>
                <a:schemeClr val="tx2">
                  <a:lumMod val="50000"/>
                </a:schemeClr>
              </a:solidFill>
              <a:latin typeface="Nunito Black" pitchFamily="2" charset="0"/>
            </a:endParaRPr>
          </a:p>
        </p:txBody>
      </p:sp>
      <p:sp>
        <p:nvSpPr>
          <p:cNvPr id="6" name="Rounded Rectangle 5"/>
          <p:cNvSpPr/>
          <p:nvPr/>
        </p:nvSpPr>
        <p:spPr>
          <a:xfrm>
            <a:off x="609600" y="1752600"/>
            <a:ext cx="11248214" cy="885349"/>
          </a:xfrm>
          <a:prstGeom prst="roundRect">
            <a:avLst/>
          </a:prstGeom>
          <a:ln w="57150">
            <a:solidFill>
              <a:srgbClr val="0070C0"/>
            </a:solidFill>
          </a:ln>
        </p:spPr>
        <p:txBody>
          <a:bodyPr wrap="square">
            <a:spAutoFit/>
          </a:bodyPr>
          <a:lstStyle/>
          <a:p>
            <a:pPr algn="just"/>
            <a:r>
              <a:rPr lang="en-US" sz="2300" dirty="0" err="1">
                <a:solidFill>
                  <a:srgbClr val="FF0000"/>
                </a:solidFill>
                <a:latin typeface="Nunito Black" pitchFamily="2" charset="0"/>
              </a:rPr>
              <a:t>Nội</a:t>
            </a:r>
            <a:r>
              <a:rPr lang="en-US" sz="2300" dirty="0">
                <a:solidFill>
                  <a:srgbClr val="FF0000"/>
                </a:solidFill>
                <a:latin typeface="Nunito Black" pitchFamily="2" charset="0"/>
              </a:rPr>
              <a:t> dung: </a:t>
            </a:r>
            <a:r>
              <a:rPr lang="en-US" sz="2300" dirty="0" err="1">
                <a:solidFill>
                  <a:srgbClr val="FF0000"/>
                </a:solidFill>
                <a:latin typeface="Nunito Black" pitchFamily="2" charset="0"/>
              </a:rPr>
              <a:t>Bài</a:t>
            </a:r>
            <a:r>
              <a:rPr lang="en-US" sz="2300" dirty="0">
                <a:solidFill>
                  <a:srgbClr val="FF0000"/>
                </a:solidFill>
                <a:latin typeface="Nunito Black" pitchFamily="2" charset="0"/>
              </a:rPr>
              <a:t> </a:t>
            </a:r>
            <a:r>
              <a:rPr lang="en-US" sz="2300" dirty="0" err="1">
                <a:solidFill>
                  <a:srgbClr val="FF0000"/>
                </a:solidFill>
                <a:latin typeface="Nunito Black" pitchFamily="2" charset="0"/>
              </a:rPr>
              <a:t>đọc</a:t>
            </a:r>
            <a:r>
              <a:rPr lang="en-US" sz="2300" dirty="0">
                <a:solidFill>
                  <a:srgbClr val="FF0000"/>
                </a:solidFill>
                <a:latin typeface="Nunito Black" pitchFamily="2" charset="0"/>
              </a:rPr>
              <a:t> </a:t>
            </a:r>
            <a:r>
              <a:rPr lang="en-US" sz="2300" dirty="0" err="1">
                <a:solidFill>
                  <a:srgbClr val="FF0000"/>
                </a:solidFill>
                <a:latin typeface="Nunito Black" pitchFamily="2" charset="0"/>
              </a:rPr>
              <a:t>là</a:t>
            </a:r>
            <a:r>
              <a:rPr lang="en-US" sz="2300" dirty="0">
                <a:solidFill>
                  <a:srgbClr val="FF0000"/>
                </a:solidFill>
                <a:latin typeface="Nunito Black" pitchFamily="2" charset="0"/>
              </a:rPr>
              <a:t> con </a:t>
            </a:r>
            <a:r>
              <a:rPr lang="en-US" sz="2300" dirty="0" err="1">
                <a:solidFill>
                  <a:srgbClr val="FF0000"/>
                </a:solidFill>
                <a:latin typeface="Nunito Black" pitchFamily="2" charset="0"/>
              </a:rPr>
              <a:t>đường</a:t>
            </a:r>
            <a:r>
              <a:rPr lang="en-US" sz="2300" dirty="0">
                <a:solidFill>
                  <a:srgbClr val="FF0000"/>
                </a:solidFill>
                <a:latin typeface="Nunito Black" pitchFamily="2" charset="0"/>
              </a:rPr>
              <a:t> </a:t>
            </a:r>
            <a:r>
              <a:rPr lang="en-US" sz="2300" dirty="0" err="1">
                <a:solidFill>
                  <a:srgbClr val="FF0000"/>
                </a:solidFill>
                <a:latin typeface="Nunito Black" pitchFamily="2" charset="0"/>
              </a:rPr>
              <a:t>của</a:t>
            </a:r>
            <a:r>
              <a:rPr lang="en-US" sz="2300" dirty="0">
                <a:solidFill>
                  <a:srgbClr val="FF0000"/>
                </a:solidFill>
                <a:latin typeface="Nunito Black" pitchFamily="2" charset="0"/>
              </a:rPr>
              <a:t> </a:t>
            </a:r>
            <a:r>
              <a:rPr lang="en-US" sz="2300" dirty="0" err="1">
                <a:solidFill>
                  <a:srgbClr val="FF0000"/>
                </a:solidFill>
                <a:latin typeface="Nunito Black" pitchFamily="2" charset="0"/>
              </a:rPr>
              <a:t>bé</a:t>
            </a:r>
            <a:r>
              <a:rPr lang="en-US" sz="2300" dirty="0">
                <a:solidFill>
                  <a:srgbClr val="FF0000"/>
                </a:solidFill>
                <a:latin typeface="Nunito Black" pitchFamily="2" charset="0"/>
              </a:rPr>
              <a:t> </a:t>
            </a:r>
            <a:r>
              <a:rPr lang="en-US" sz="2300" dirty="0" err="1">
                <a:solidFill>
                  <a:srgbClr val="FF0000"/>
                </a:solidFill>
                <a:latin typeface="Nunito Black" pitchFamily="2" charset="0"/>
              </a:rPr>
              <a:t>đi</a:t>
            </a:r>
            <a:r>
              <a:rPr lang="en-US" sz="2300" dirty="0">
                <a:solidFill>
                  <a:srgbClr val="FF0000"/>
                </a:solidFill>
                <a:latin typeface="Nunito Black" pitchFamily="2" charset="0"/>
              </a:rPr>
              <a:t> </a:t>
            </a:r>
            <a:r>
              <a:rPr lang="en-US" sz="2300" dirty="0" err="1">
                <a:solidFill>
                  <a:srgbClr val="FF0000"/>
                </a:solidFill>
                <a:latin typeface="Nunito Black" pitchFamily="2" charset="0"/>
              </a:rPr>
              <a:t>học</a:t>
            </a:r>
            <a:r>
              <a:rPr lang="en-US" sz="2300" dirty="0">
                <a:solidFill>
                  <a:srgbClr val="FF0000"/>
                </a:solidFill>
                <a:latin typeface="Nunito Black" pitchFamily="2" charset="0"/>
              </a:rPr>
              <a:t> </a:t>
            </a:r>
            <a:r>
              <a:rPr lang="en-US" sz="2300" dirty="0" err="1">
                <a:solidFill>
                  <a:srgbClr val="FF0000"/>
                </a:solidFill>
                <a:latin typeface="Nunito Black" pitchFamily="2" charset="0"/>
              </a:rPr>
              <a:t>với</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gặp</a:t>
            </a:r>
            <a:r>
              <a:rPr lang="en-US" sz="2300" dirty="0">
                <a:solidFill>
                  <a:srgbClr val="FF0000"/>
                </a:solidFill>
                <a:latin typeface="Nunito Black" pitchFamily="2" charset="0"/>
              </a:rPr>
              <a:t> </a:t>
            </a:r>
            <a:r>
              <a:rPr lang="en-US" sz="2300" dirty="0" err="1">
                <a:solidFill>
                  <a:srgbClr val="FF0000"/>
                </a:solidFill>
                <a:latin typeface="Nunito Black" pitchFamily="2" charset="0"/>
              </a:rPr>
              <a:t>rất</a:t>
            </a:r>
            <a:r>
              <a:rPr lang="en-US" sz="2300" dirty="0">
                <a:solidFill>
                  <a:srgbClr val="FF0000"/>
                </a:solidFill>
                <a:latin typeface="Nunito Black" pitchFamily="2" charset="0"/>
              </a:rPr>
              <a:t> </a:t>
            </a:r>
            <a:r>
              <a:rPr lang="en-US" sz="2300" dirty="0" err="1">
                <a:solidFill>
                  <a:srgbClr val="FF0000"/>
                </a:solidFill>
                <a:latin typeface="Nunito Black" pitchFamily="2" charset="0"/>
              </a:rPr>
              <a:t>nhiều</a:t>
            </a:r>
            <a:r>
              <a:rPr lang="en-US" sz="2300" dirty="0">
                <a:solidFill>
                  <a:srgbClr val="FF0000"/>
                </a:solidFill>
                <a:latin typeface="Nunito Black" pitchFamily="2" charset="0"/>
              </a:rPr>
              <a:t> </a:t>
            </a:r>
            <a:r>
              <a:rPr lang="en-US" sz="2300" dirty="0" err="1">
                <a:solidFill>
                  <a:srgbClr val="FF0000"/>
                </a:solidFill>
                <a:latin typeface="Nunito Black" pitchFamily="2" charset="0"/>
              </a:rPr>
              <a:t>nghề</a:t>
            </a:r>
            <a:r>
              <a:rPr lang="en-US" sz="2300" dirty="0">
                <a:solidFill>
                  <a:srgbClr val="FF0000"/>
                </a:solidFill>
                <a:latin typeface="Nunito Black" pitchFamily="2" charset="0"/>
              </a:rPr>
              <a:t> </a:t>
            </a:r>
            <a:r>
              <a:rPr lang="en-US" sz="2300" dirty="0" err="1">
                <a:solidFill>
                  <a:srgbClr val="FF0000"/>
                </a:solidFill>
                <a:latin typeface="Nunito Black" pitchFamily="2" charset="0"/>
              </a:rPr>
              <a:t>khác</a:t>
            </a:r>
            <a:r>
              <a:rPr lang="en-US" sz="2300" dirty="0">
                <a:solidFill>
                  <a:srgbClr val="FF0000"/>
                </a:solidFill>
                <a:latin typeface="Nunito Black" pitchFamily="2" charset="0"/>
              </a:rPr>
              <a:t> </a:t>
            </a:r>
            <a:r>
              <a:rPr lang="en-US" sz="2300" dirty="0" err="1">
                <a:solidFill>
                  <a:srgbClr val="FF0000"/>
                </a:solidFill>
                <a:latin typeface="Nunito Black" pitchFamily="2" charset="0"/>
              </a:rPr>
              <a:t>nhau</a:t>
            </a:r>
            <a:r>
              <a:rPr lang="en-US" sz="2300" dirty="0">
                <a:solidFill>
                  <a:srgbClr val="FF0000"/>
                </a:solidFill>
                <a:latin typeface="Nunito Black" pitchFamily="2" charset="0"/>
              </a:rPr>
              <a:t>.</a:t>
            </a:r>
          </a:p>
        </p:txBody>
      </p:sp>
    </p:spTree>
    <p:extLst>
      <p:ext uri="{BB962C8B-B14F-4D97-AF65-F5344CB8AC3E}">
        <p14:creationId xmlns:p14="http://schemas.microsoft.com/office/powerpoint/2010/main" val="14779416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029370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14" name="Rounded Rectangle 13"/>
          <p:cNvSpPr/>
          <p:nvPr/>
        </p:nvSpPr>
        <p:spPr>
          <a:xfrm>
            <a:off x="4232716" y="860570"/>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5" name="Rounded Rectangle 14"/>
          <p:cNvSpPr/>
          <p:nvPr/>
        </p:nvSpPr>
        <p:spPr>
          <a:xfrm>
            <a:off x="1756215" y="1556105"/>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6" name="Rounded Rectangle 15"/>
          <p:cNvSpPr/>
          <p:nvPr/>
        </p:nvSpPr>
        <p:spPr>
          <a:xfrm>
            <a:off x="1717579" y="3226566"/>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7" name="Rounded Rectangle 16"/>
          <p:cNvSpPr/>
          <p:nvPr/>
        </p:nvSpPr>
        <p:spPr>
          <a:xfrm>
            <a:off x="1689870" y="5010456"/>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8" name="Rounded Rectangle 17"/>
          <p:cNvSpPr/>
          <p:nvPr/>
        </p:nvSpPr>
        <p:spPr>
          <a:xfrm>
            <a:off x="6481211" y="1423258"/>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9" name="Rounded Rectangle 18"/>
          <p:cNvSpPr/>
          <p:nvPr/>
        </p:nvSpPr>
        <p:spPr>
          <a:xfrm>
            <a:off x="6481211" y="3099658"/>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20" name="Rounded Rectangle 19"/>
          <p:cNvSpPr/>
          <p:nvPr/>
        </p:nvSpPr>
        <p:spPr>
          <a:xfrm>
            <a:off x="6481211" y="4765764"/>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
        <p:nvSpPr>
          <p:cNvPr id="21" name="Rounded Rectangle 20"/>
          <p:cNvSpPr/>
          <p:nvPr/>
        </p:nvSpPr>
        <p:spPr>
          <a:xfrm>
            <a:off x="1159626" y="358263"/>
            <a:ext cx="27265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lại</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23272134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a:solidFill>
                  <a:srgbClr val="F92D67"/>
                </a:solidFill>
                <a:latin typeface="Sigmar One" panose="00000500000000000000" pitchFamily="2" charset="0"/>
                <a:ea typeface="+mj-ea"/>
                <a:cs typeface="+mj-cs"/>
              </a:rPr>
              <a:t>Đọc</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mở</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rộng</a:t>
            </a:r>
            <a:endParaRPr lang="en-US" sz="5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1341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66800" y="247947"/>
            <a:ext cx="10134600" cy="895053"/>
          </a:xfrm>
          <a:prstGeom prst="roundRect">
            <a:avLst/>
          </a:prstGeom>
          <a:solidFill>
            <a:schemeClr val="accent4">
              <a:lumMod val="60000"/>
              <a:lumOff val="40000"/>
              <a:alpha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1</a:t>
            </a:r>
            <a:r>
              <a:rPr kumimoji="0" lang="en-US"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Đọc câu chuyện, bài văn, bài thơ,… về một nghề nghiệp hoặc công việc nào đó và viết phiếu đọc sách theo mẫu.</a:t>
            </a:r>
            <a:endParaRPr kumimoji="0" lang="vi-VN" sz="24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endParaRPr>
          </a:p>
        </p:txBody>
      </p:sp>
      <p:pic>
        <p:nvPicPr>
          <p:cNvPr id="5" name="Picture 2" descr="https://img.loigiaihay.com/picture/2022/0315/5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60609"/>
            <a:ext cx="8534400" cy="34161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Folded Corner 6"/>
          <p:cNvSpPr/>
          <p:nvPr/>
        </p:nvSpPr>
        <p:spPr>
          <a:xfrm>
            <a:off x="1752600" y="5181600"/>
            <a:ext cx="8686800" cy="1218156"/>
          </a:xfrm>
          <a:prstGeom prst="foldedCorner">
            <a:avLst/>
          </a:prstGeom>
          <a:solidFill>
            <a:schemeClr val="accent4">
              <a:lumMod val="60000"/>
              <a:lumOff val="40000"/>
              <a:alpha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vi-VN" sz="2400" dirty="0">
                <a:solidFill>
                  <a:schemeClr val="accent2">
                    <a:lumMod val="50000"/>
                  </a:schemeClr>
                </a:solidFill>
                <a:latin typeface="Nunito Black" pitchFamily="2" charset="0"/>
              </a:rPr>
              <a:t>Em tìm đọc trên sách báo, trên mạng hoặc hỏi người thân và điền thông tin vào phiếu đọc sách</a:t>
            </a:r>
            <a:r>
              <a:rPr lang="en-US" sz="2400" dirty="0">
                <a:solidFill>
                  <a:schemeClr val="accent2">
                    <a:lumMod val="50000"/>
                  </a:schemeClr>
                </a:solidFill>
                <a:latin typeface="OpenSans"/>
              </a:rPr>
              <a:t>.</a:t>
            </a:r>
            <a:endParaRPr lang="en-US" sz="24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3594480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5" name="Rounded Rectangle 4"/>
          <p:cNvSpPr/>
          <p:nvPr/>
        </p:nvSpPr>
        <p:spPr>
          <a:xfrm>
            <a:off x="3547638" y="457200"/>
            <a:ext cx="5520162" cy="5867400"/>
          </a:xfrm>
          <a:prstGeom prst="roundRect">
            <a:avLst/>
          </a:prstGeom>
          <a:solidFill>
            <a:schemeClr val="accent4">
              <a:lumMod val="20000"/>
              <a:lumOff val="80000"/>
              <a:alpha val="80000"/>
            </a:schemeClr>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8000"/>
                </a:solidFill>
                <a:latin typeface="Nunito Black" pitchFamily="2" charset="0"/>
              </a:rPr>
              <a:t>Em tham khảo bài đọc sau:</a:t>
            </a:r>
          </a:p>
          <a:p>
            <a:pPr algn="ctr"/>
            <a:r>
              <a:rPr lang="vi-VN" sz="2400" b="1" dirty="0">
                <a:solidFill>
                  <a:srgbClr val="FF0000"/>
                </a:solidFill>
                <a:latin typeface="Nunito Black" pitchFamily="2" charset="0"/>
              </a:rPr>
              <a:t>Đi bừa</a:t>
            </a:r>
            <a:endParaRPr lang="vi-VN" sz="2400" dirty="0">
              <a:solidFill>
                <a:srgbClr val="FF0000"/>
              </a:solidFill>
              <a:latin typeface="Nunito Black" pitchFamily="2" charset="0"/>
            </a:endParaRPr>
          </a:p>
          <a:p>
            <a:r>
              <a:rPr lang="vi-VN" sz="2400" dirty="0">
                <a:solidFill>
                  <a:srgbClr val="0070C0"/>
                </a:solidFill>
                <a:latin typeface="Nunito Black" pitchFamily="2" charset="0"/>
              </a:rPr>
              <a:t>Sáng nay mẹ dậy sớm</a:t>
            </a:r>
            <a:br>
              <a:rPr lang="vi-VN" sz="2400" dirty="0">
                <a:solidFill>
                  <a:srgbClr val="0070C0"/>
                </a:solidFill>
                <a:latin typeface="Nunito Black" pitchFamily="2" charset="0"/>
              </a:rPr>
            </a:br>
            <a:r>
              <a:rPr lang="vi-VN" sz="2400" dirty="0">
                <a:solidFill>
                  <a:srgbClr val="0070C0"/>
                </a:solidFill>
                <a:latin typeface="Nunito Black" pitchFamily="2" charset="0"/>
              </a:rPr>
              <a:t>Dắt trâu đen đi bừa</a:t>
            </a:r>
            <a:br>
              <a:rPr lang="vi-VN" sz="2400" dirty="0">
                <a:solidFill>
                  <a:srgbClr val="0070C0"/>
                </a:solidFill>
                <a:latin typeface="Nunito Black" pitchFamily="2" charset="0"/>
              </a:rPr>
            </a:br>
            <a:r>
              <a:rPr lang="vi-VN" sz="2400" dirty="0">
                <a:solidFill>
                  <a:srgbClr val="0070C0"/>
                </a:solidFill>
                <a:latin typeface="Nunito Black" pitchFamily="2" charset="0"/>
              </a:rPr>
              <a:t>Mẹ không quản xóm trưa</a:t>
            </a:r>
            <a:br>
              <a:rPr lang="vi-VN" sz="2400" dirty="0">
                <a:solidFill>
                  <a:srgbClr val="0070C0"/>
                </a:solidFill>
                <a:latin typeface="Nunito Black" pitchFamily="2" charset="0"/>
              </a:rPr>
            </a:br>
            <a:r>
              <a:rPr lang="vi-VN" sz="2400" dirty="0">
                <a:solidFill>
                  <a:srgbClr val="0070C0"/>
                </a:solidFill>
                <a:latin typeface="Nunito Black" pitchFamily="2" charset="0"/>
              </a:rPr>
              <a:t>Bừa đất tơi thành luống</a:t>
            </a:r>
            <a:br>
              <a:rPr lang="vi-VN" sz="2400" dirty="0">
                <a:solidFill>
                  <a:srgbClr val="0070C0"/>
                </a:solidFill>
                <a:latin typeface="Nunito Black" pitchFamily="2" charset="0"/>
              </a:rPr>
            </a:br>
            <a:r>
              <a:rPr lang="vi-VN" sz="2400" dirty="0">
                <a:solidFill>
                  <a:srgbClr val="0070C0"/>
                </a:solidFill>
                <a:latin typeface="Nunito Black" pitchFamily="2" charset="0"/>
              </a:rPr>
              <a:t>Để trồng  ngô khoai sắn</a:t>
            </a:r>
            <a:br>
              <a:rPr lang="vi-VN" sz="2400" dirty="0">
                <a:solidFill>
                  <a:srgbClr val="0070C0"/>
                </a:solidFill>
                <a:latin typeface="Nunito Black" pitchFamily="2" charset="0"/>
              </a:rPr>
            </a:br>
            <a:r>
              <a:rPr lang="vi-VN" sz="2400" dirty="0">
                <a:solidFill>
                  <a:srgbClr val="0070C0"/>
                </a:solidFill>
                <a:latin typeface="Nunito Black" pitchFamily="2" charset="0"/>
              </a:rPr>
              <a:t>Trồng quả ngọt rau tới</a:t>
            </a:r>
            <a:br>
              <a:rPr lang="vi-VN" sz="2400" dirty="0">
                <a:solidFill>
                  <a:srgbClr val="0070C0"/>
                </a:solidFill>
                <a:latin typeface="Nunito Black" pitchFamily="2" charset="0"/>
              </a:rPr>
            </a:br>
            <a:r>
              <a:rPr lang="vi-VN" sz="2400" dirty="0">
                <a:solidFill>
                  <a:srgbClr val="0070C0"/>
                </a:solidFill>
                <a:latin typeface="Nunito Black" pitchFamily="2" charset="0"/>
              </a:rPr>
              <a:t>Cho thức ăn mọi người</a:t>
            </a:r>
            <a:br>
              <a:rPr lang="vi-VN" sz="2400" dirty="0">
                <a:solidFill>
                  <a:srgbClr val="0070C0"/>
                </a:solidFill>
                <a:latin typeface="Nunito Black" pitchFamily="2" charset="0"/>
              </a:rPr>
            </a:br>
            <a:r>
              <a:rPr lang="vi-VN" sz="2400" dirty="0">
                <a:solidFill>
                  <a:srgbClr val="0070C0"/>
                </a:solidFill>
                <a:latin typeface="Nunito Black" pitchFamily="2" charset="0"/>
              </a:rPr>
              <a:t>Giữ môi trường xanh sạch</a:t>
            </a:r>
            <a:br>
              <a:rPr lang="vi-VN" sz="2400" dirty="0">
                <a:solidFill>
                  <a:srgbClr val="0070C0"/>
                </a:solidFill>
                <a:latin typeface="Nunito Black" pitchFamily="2" charset="0"/>
              </a:rPr>
            </a:br>
            <a:r>
              <a:rPr lang="vi-VN" sz="2400" dirty="0">
                <a:solidFill>
                  <a:srgbClr val="0070C0"/>
                </a:solidFill>
                <a:latin typeface="Nunito Black" pitchFamily="2" charset="0"/>
              </a:rPr>
              <a:t>Sáng mai mẹ lại dắt</a:t>
            </a:r>
            <a:br>
              <a:rPr lang="vi-VN" sz="2400" dirty="0">
                <a:solidFill>
                  <a:srgbClr val="0070C0"/>
                </a:solidFill>
                <a:latin typeface="Nunito Black" pitchFamily="2" charset="0"/>
              </a:rPr>
            </a:br>
            <a:r>
              <a:rPr lang="vi-VN" sz="2400" dirty="0">
                <a:solidFill>
                  <a:srgbClr val="0070C0"/>
                </a:solidFill>
                <a:latin typeface="Nunito Black" pitchFamily="2" charset="0"/>
              </a:rPr>
              <a:t>Chú trâu đen đi bừa</a:t>
            </a:r>
          </a:p>
          <a:p>
            <a:pPr algn="r"/>
            <a:r>
              <a:rPr lang="vi-VN" sz="2400" dirty="0">
                <a:solidFill>
                  <a:srgbClr val="0070C0"/>
                </a:solidFill>
                <a:latin typeface="Nunito Black" pitchFamily="2" charset="0"/>
              </a:rPr>
              <a:t>(Hoàng Dân)</a:t>
            </a:r>
          </a:p>
        </p:txBody>
      </p:sp>
    </p:spTree>
    <p:extLst>
      <p:ext uri="{BB962C8B-B14F-4D97-AF65-F5344CB8AC3E}">
        <p14:creationId xmlns:p14="http://schemas.microsoft.com/office/powerpoint/2010/main" val="74989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419600" y="719797"/>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263378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Tree>
    <p:extLst>
      <p:ext uri="{BB962C8B-B14F-4D97-AF65-F5344CB8AC3E}">
        <p14:creationId xmlns:p14="http://schemas.microsoft.com/office/powerpoint/2010/main" val="4023409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38400" y="457200"/>
            <a:ext cx="6096000" cy="830997"/>
          </a:xfrm>
          <a:prstGeom prst="rect">
            <a:avLst/>
          </a:prstGeom>
        </p:spPr>
        <p:txBody>
          <a:bodyPr>
            <a:spAutoFit/>
          </a:bodyPr>
          <a:lstStyle/>
          <a:p>
            <a:endParaRPr lang="en-US" dirty="0">
              <a:solidFill>
                <a:srgbClr val="000000"/>
              </a:solidFill>
              <a:latin typeface="OpenSans"/>
            </a:endParaRPr>
          </a:p>
          <a:p>
            <a:br>
              <a:rPr lang="en-US" dirty="0">
                <a:solidFill>
                  <a:srgbClr val="000000"/>
                </a:solidFill>
                <a:latin typeface="OpenSans"/>
              </a:rPr>
            </a:br>
            <a:br>
              <a:rPr lang="en-US" dirty="0">
                <a:solidFill>
                  <a:srgbClr val="000000"/>
                </a:solidFill>
                <a:latin typeface="OpenSans"/>
              </a:rPr>
            </a:br>
            <a:endParaRPr lang="en-US" dirty="0"/>
          </a:p>
        </p:txBody>
      </p:sp>
      <p:sp>
        <p:nvSpPr>
          <p:cNvPr id="5" name="Rectangle 4"/>
          <p:cNvSpPr/>
          <p:nvPr/>
        </p:nvSpPr>
        <p:spPr>
          <a:xfrm>
            <a:off x="3048000" y="3013502"/>
            <a:ext cx="6096000" cy="461665"/>
          </a:xfrm>
          <a:prstGeom prst="rect">
            <a:avLst/>
          </a:prstGeom>
        </p:spPr>
        <p:txBody>
          <a:bodyPr>
            <a:spAutoFit/>
          </a:bodyPr>
          <a:lstStyle/>
          <a:p>
            <a:br>
              <a:rPr lang="vi-VN" dirty="0">
                <a:solidFill>
                  <a:srgbClr val="000000"/>
                </a:solidFill>
                <a:latin typeface="OpenSans"/>
              </a:rPr>
            </a:br>
            <a:endParaRPr lang="en-US" dirty="0"/>
          </a:p>
        </p:txBody>
      </p:sp>
      <p:sp>
        <p:nvSpPr>
          <p:cNvPr id="6" name="Rectangle 5"/>
          <p:cNvSpPr/>
          <p:nvPr/>
        </p:nvSpPr>
        <p:spPr>
          <a:xfrm>
            <a:off x="2438400" y="4343400"/>
            <a:ext cx="6096000" cy="646331"/>
          </a:xfrm>
          <a:prstGeom prst="rect">
            <a:avLst/>
          </a:prstGeom>
        </p:spPr>
        <p:txBody>
          <a:bodyPr>
            <a:spAutoFit/>
          </a:bodyPr>
          <a:lstStyle/>
          <a:p>
            <a:br>
              <a:rPr lang="vi-VN" dirty="0">
                <a:solidFill>
                  <a:srgbClr val="000000"/>
                </a:solidFill>
                <a:latin typeface="OpenSans"/>
              </a:rPr>
            </a:br>
            <a:br>
              <a:rPr lang="vi-VN" dirty="0">
                <a:solidFill>
                  <a:srgbClr val="000000"/>
                </a:solidFill>
                <a:latin typeface="OpenSans"/>
              </a:rPr>
            </a:br>
            <a:endParaRPr lang="en-US" dirty="0"/>
          </a:p>
        </p:txBody>
      </p:sp>
      <p:sp>
        <p:nvSpPr>
          <p:cNvPr id="7" name="Rounded Rectangle 6"/>
          <p:cNvSpPr/>
          <p:nvPr/>
        </p:nvSpPr>
        <p:spPr>
          <a:xfrm>
            <a:off x="1144524" y="228600"/>
            <a:ext cx="9371076" cy="919401"/>
          </a:xfrm>
          <a:prstGeom prst="roundRect">
            <a:avLst/>
          </a:prstGeom>
          <a:ln w="571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400" b="1" dirty="0" err="1">
                <a:solidFill>
                  <a:schemeClr val="bg1"/>
                </a:solidFill>
                <a:latin typeface="Nunito Black" pitchFamily="2" charset="0"/>
              </a:rPr>
              <a:t>Câu</a:t>
            </a:r>
            <a:r>
              <a:rPr lang="en-US" sz="2400" b="1" dirty="0">
                <a:solidFill>
                  <a:schemeClr val="bg1"/>
                </a:solidFill>
                <a:latin typeface="Nunito Black" pitchFamily="2" charset="0"/>
              </a:rPr>
              <a:t> 2</a:t>
            </a:r>
            <a:r>
              <a:rPr lang="en-US" sz="2400" dirty="0">
                <a:solidFill>
                  <a:schemeClr val="bg1"/>
                </a:solidFill>
                <a:latin typeface="Nunito Black" pitchFamily="2" charset="0"/>
              </a:rPr>
              <a:t>: </a:t>
            </a:r>
            <a:r>
              <a:rPr lang="en-US" sz="2400" b="1" dirty="0" err="1">
                <a:solidFill>
                  <a:schemeClr val="bg1"/>
                </a:solidFill>
                <a:latin typeface="Nunito Black" pitchFamily="2" charset="0"/>
              </a:rPr>
              <a:t>Trao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đổi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thêm</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với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bạn</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lợi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ích</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mà</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nghề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đó</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mang</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lại</a:t>
            </a:r>
            <a:endParaRPr lang="en-US" sz="2400" b="1" dirty="0">
              <a:solidFill>
                <a:schemeClr val="bg1"/>
              </a:solidFill>
              <a:latin typeface="Nunito Black" pitchFamily="2" charset="0"/>
            </a:endParaRPr>
          </a:p>
          <a:p>
            <a:r>
              <a:rPr lang="en-US" sz="2400" b="1" dirty="0">
                <a:solidFill>
                  <a:schemeClr val="bg1"/>
                </a:solidFill>
                <a:latin typeface="Nunito Black" pitchFamily="2" charset="0"/>
              </a:rPr>
              <a:t> </a:t>
            </a:r>
            <a:r>
              <a:rPr lang="en-US" sz="2400" b="1" dirty="0" err="1">
                <a:solidFill>
                  <a:schemeClr val="bg1"/>
                </a:solidFill>
                <a:latin typeface="Nunito Black" pitchFamily="2" charset="0"/>
              </a:rPr>
              <a:t>cho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cuộc</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sống</a:t>
            </a:r>
            <a:r>
              <a:rPr lang="en-US" sz="2400" b="1" dirty="0">
                <a:solidFill>
                  <a:schemeClr val="bg1"/>
                </a:solidFill>
                <a:latin typeface="Nunito Black" pitchFamily="2" charset="0"/>
              </a:rPr>
              <a:t>.</a:t>
            </a:r>
            <a:endParaRPr lang="en-US" sz="2400" dirty="0">
              <a:solidFill>
                <a:schemeClr val="bg1"/>
              </a:solidFill>
              <a:latin typeface="Nunito Black" pitchFamily="2" charset="0"/>
            </a:endParaRPr>
          </a:p>
        </p:txBody>
      </p:sp>
      <p:sp>
        <p:nvSpPr>
          <p:cNvPr id="8" name="Folded Corner 7"/>
          <p:cNvSpPr/>
          <p:nvPr/>
        </p:nvSpPr>
        <p:spPr>
          <a:xfrm>
            <a:off x="1371600" y="1789195"/>
            <a:ext cx="2643946" cy="2732484"/>
          </a:xfrm>
          <a:prstGeom prst="foldedCorner">
            <a:avLst/>
          </a:prstGeom>
          <a:solidFill>
            <a:srgbClr val="FFC000"/>
          </a:solidFill>
          <a:ln w="38100">
            <a:solidFill>
              <a:schemeClr val="bg1"/>
            </a:solidFill>
          </a:ln>
        </p:spPr>
        <p:txBody>
          <a:bodyPr wrap="square">
            <a:spAutoFit/>
          </a:bodyPr>
          <a:lstStyle/>
          <a:p>
            <a:pPr lvl="0">
              <a:defRPr/>
            </a:pPr>
            <a:r>
              <a:rPr lang="en-US" sz="2400" dirty="0" err="1">
                <a:solidFill>
                  <a:schemeClr val="bg1"/>
                </a:solidFill>
                <a:latin typeface="Nunito Black" pitchFamily="2" charset="0"/>
              </a:rPr>
              <a:t>Gợi</a:t>
            </a:r>
            <a:r>
              <a:rPr lang="en-US" sz="2400" dirty="0">
                <a:solidFill>
                  <a:schemeClr val="bg1"/>
                </a:solidFill>
                <a:latin typeface="Nunito Black" pitchFamily="2" charset="0"/>
              </a:rPr>
              <a:t> ý: </a:t>
            </a:r>
            <a:r>
              <a:rPr lang="vi-VN" sz="2400" dirty="0">
                <a:solidFill>
                  <a:schemeClr val="bg1"/>
                </a:solidFill>
                <a:latin typeface="Nunito Black" pitchFamily="2" charset="0"/>
              </a:rPr>
              <a:t>Em dựa vào nghề nghiệp trong bài đọc em vừa chia sẻ ở bài tập trước để hoàn thành.</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9" name="Rounded Rectangle 8"/>
          <p:cNvSpPr/>
          <p:nvPr/>
        </p:nvSpPr>
        <p:spPr>
          <a:xfrm>
            <a:off x="496135" y="5149019"/>
            <a:ext cx="11178345" cy="1189833"/>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Những người nông dân không ngại khó khăn, gian khổ, nắng mưa để làm ra hạt gạo cho chúng ta. Nhờ có những người nông dân mà chúng ta có cơm ngon để ăn.</a:t>
            </a:r>
            <a:endParaRPr lang="en-US" sz="2400" dirty="0">
              <a:solidFill>
                <a:srgbClr val="FF0000"/>
              </a:solidFill>
              <a:latin typeface="Nunito Black" pitchFamily="2" charset="0"/>
            </a:endParaRPr>
          </a:p>
        </p:txBody>
      </p:sp>
    </p:spTree>
    <p:extLst>
      <p:ext uri="{BB962C8B-B14F-4D97-AF65-F5344CB8AC3E}">
        <p14:creationId xmlns:p14="http://schemas.microsoft.com/office/powerpoint/2010/main" val="2746331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C67BE9-C308-30AA-B088-6F506582D9C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09505" y="43848"/>
            <a:ext cx="1071645" cy="853220"/>
          </a:xfrm>
          <a:prstGeom prst="rect">
            <a:avLst/>
          </a:prstGeom>
        </p:spPr>
      </p:pic>
      <p:sp>
        <p:nvSpPr>
          <p:cNvPr id="3" name="TextBox 2">
            <a:extLst>
              <a:ext uri="{FF2B5EF4-FFF2-40B4-BE49-F238E27FC236}">
                <a16:creationId xmlns:a16="http://schemas.microsoft.com/office/drawing/2014/main" id="{5D2404CC-6AE0-A3D7-D8E2-ECC97DCD9E65}"/>
              </a:ext>
            </a:extLst>
          </p:cNvPr>
          <p:cNvSpPr txBox="1"/>
          <p:nvPr/>
        </p:nvSpPr>
        <p:spPr>
          <a:xfrm>
            <a:off x="1581149" y="112913"/>
            <a:ext cx="5388061"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Nunito Black" pitchFamily="2" charset="0"/>
                <a:cs typeface="Baloo 2 SemiBold" pitchFamily="2" charset="0"/>
              </a:rPr>
              <a:t>Hoạt</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động</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nối</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tiếp</a:t>
            </a:r>
            <a:r>
              <a:rPr lang="en-US" sz="3600" b="1" dirty="0">
                <a:solidFill>
                  <a:srgbClr val="008000"/>
                </a:solidFill>
                <a:latin typeface="Nunito Black" pitchFamily="2" charset="0"/>
                <a:cs typeface="Baloo 2 SemiBold" pitchFamily="2" charset="0"/>
              </a:rPr>
              <a:t>:</a:t>
            </a:r>
          </a:p>
        </p:txBody>
      </p:sp>
      <p:sp>
        <p:nvSpPr>
          <p:cNvPr id="5" name="TextBox 4">
            <a:extLst>
              <a:ext uri="{FF2B5EF4-FFF2-40B4-BE49-F238E27FC236}">
                <a16:creationId xmlns:a16="http://schemas.microsoft.com/office/drawing/2014/main" id="{EB7208FE-BAB5-3DBF-9BA1-A3BB52F34DFD}"/>
              </a:ext>
            </a:extLst>
          </p:cNvPr>
          <p:cNvSpPr txBox="1"/>
          <p:nvPr/>
        </p:nvSpPr>
        <p:spPr>
          <a:xfrm>
            <a:off x="1297620" y="1753421"/>
            <a:ext cx="9596760" cy="2923877"/>
          </a:xfrm>
          <a:prstGeom prst="rect">
            <a:avLst/>
          </a:prstGeom>
          <a:noFill/>
        </p:spPr>
        <p:txBody>
          <a:bodyPr wrap="square">
            <a:spAutoFit/>
          </a:bodyPr>
          <a:lstStyle/>
          <a:p>
            <a:pPr marL="457200" indent="-457200" algn="just">
              <a:buFontTx/>
              <a:buChar char="-"/>
            </a:pPr>
            <a:r>
              <a:rPr lang="en-US" sz="4400" b="0" i="0" dirty="0" err="1">
                <a:solidFill>
                  <a:srgbClr val="0070C0"/>
                </a:solidFill>
                <a:effectLst/>
                <a:latin typeface="Times New Roman" panose="02020603050405020304" pitchFamily="18" charset="0"/>
                <a:cs typeface="Times New Roman" panose="02020603050405020304" pitchFamily="18" charset="0"/>
              </a:rPr>
              <a:t>Hôm</a:t>
            </a:r>
            <a:r>
              <a:rPr lang="en-US" sz="4400" b="0" i="0" dirty="0">
                <a:solidFill>
                  <a:srgbClr val="0070C0"/>
                </a:solidFill>
                <a:effectLst/>
                <a:latin typeface="Times New Roman" panose="02020603050405020304" pitchFamily="18" charset="0"/>
                <a:cs typeface="Times New Roman" panose="02020603050405020304" pitchFamily="18" charset="0"/>
              </a:rPr>
              <a:t> nay, </a:t>
            </a:r>
            <a:r>
              <a:rPr lang="en-US" sz="4400" b="0" i="0" dirty="0" err="1">
                <a:solidFill>
                  <a:srgbClr val="0070C0"/>
                </a:solidFill>
                <a:effectLst/>
                <a:latin typeface="Times New Roman" panose="02020603050405020304" pitchFamily="18" charset="0"/>
                <a:cs typeface="Times New Roman" panose="02020603050405020304" pitchFamily="18" charset="0"/>
              </a:rPr>
              <a:t>các</a:t>
            </a:r>
            <a:r>
              <a:rPr lang="en-US" sz="4400" b="0" i="0" dirty="0">
                <a:solidFill>
                  <a:srgbClr val="0070C0"/>
                </a:solidFill>
                <a:effectLst/>
                <a:latin typeface="Times New Roman" panose="02020603050405020304" pitchFamily="18" charset="0"/>
                <a:cs typeface="Times New Roman" panose="02020603050405020304" pitchFamily="18" charset="0"/>
              </a:rPr>
              <a:t> con </a:t>
            </a:r>
            <a:r>
              <a:rPr lang="en-US" sz="4400" b="0" i="0" dirty="0" err="1">
                <a:solidFill>
                  <a:srgbClr val="0070C0"/>
                </a:solidFill>
                <a:effectLst/>
                <a:latin typeface="Times New Roman" panose="02020603050405020304" pitchFamily="18" charset="0"/>
                <a:cs typeface="Times New Roman" panose="02020603050405020304" pitchFamily="18" charset="0"/>
              </a:rPr>
              <a:t>học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bài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gì</a:t>
            </a:r>
            <a:r>
              <a:rPr lang="en-US" sz="4400" b="0" i="0" dirty="0">
                <a:solidFill>
                  <a:srgbClr val="0070C0"/>
                </a:solidFill>
                <a:effectLst/>
                <a:latin typeface="Times New Roman" panose="02020603050405020304" pitchFamily="18" charset="0"/>
                <a:cs typeface="Times New Roman" panose="02020603050405020304" pitchFamily="18" charset="0"/>
              </a:rPr>
              <a:t>?</a:t>
            </a:r>
          </a:p>
          <a:p>
            <a:pPr marL="457200" indent="-457200" algn="just">
              <a:buFontTx/>
              <a:buChar char="-"/>
            </a:pPr>
            <a:r>
              <a:rPr lang="en-US" sz="4400" dirty="0">
                <a:solidFill>
                  <a:srgbClr val="0070C0"/>
                </a:solidFill>
                <a:latin typeface="Times New Roman" panose="02020603050405020304" pitchFamily="18" charset="0"/>
                <a:cs typeface="Times New Roman" panose="02020603050405020304" pitchFamily="18" charset="0"/>
              </a:rPr>
              <a:t>Qua </a:t>
            </a:r>
            <a:r>
              <a:rPr lang="en-US" sz="4400" dirty="0" err="1">
                <a:solidFill>
                  <a:srgbClr val="0070C0"/>
                </a:solidFill>
                <a:latin typeface="Times New Roman" panose="02020603050405020304" pitchFamily="18" charset="0"/>
                <a:cs typeface="Times New Roman" panose="02020603050405020304" pitchFamily="18" charset="0"/>
              </a:rPr>
              <a:t>bài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thơ</a:t>
            </a:r>
            <a:r>
              <a:rPr lang="en-US" sz="4400" dirty="0">
                <a:solidFill>
                  <a:srgbClr val="0070C0"/>
                </a:solidFill>
                <a:latin typeface="Times New Roman" panose="02020603050405020304" pitchFamily="18" charset="0"/>
                <a:cs typeface="Times New Roman" panose="02020603050405020304" pitchFamily="18" charset="0"/>
              </a:rPr>
              <a:t>, con </a:t>
            </a:r>
            <a:r>
              <a:rPr lang="en-US" sz="4400" dirty="0" err="1">
                <a:solidFill>
                  <a:srgbClr val="0070C0"/>
                </a:solidFill>
                <a:latin typeface="Times New Roman" panose="02020603050405020304" pitchFamily="18" charset="0"/>
                <a:cs typeface="Times New Roman" panose="02020603050405020304" pitchFamily="18" charset="0"/>
              </a:rPr>
              <a:t>hiểu</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thêm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điều</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gì</a:t>
            </a:r>
            <a:r>
              <a:rPr lang="en-US" sz="4400" dirty="0">
                <a:solidFill>
                  <a:srgbClr val="0070C0"/>
                </a:solidFill>
                <a:latin typeface="Times New Roman" panose="02020603050405020304" pitchFamily="18" charset="0"/>
                <a:cs typeface="Times New Roman" panose="02020603050405020304" pitchFamily="18" charset="0"/>
              </a:rPr>
              <a:t>?</a:t>
            </a:r>
            <a:endParaRPr lang="vi-VN" sz="4400" b="0" i="0" dirty="0">
              <a:solidFill>
                <a:srgbClr val="0070C0"/>
              </a:solidFill>
              <a:effectLst/>
              <a:latin typeface="Nunito Black" pitchFamily="2" charset="0"/>
            </a:endParaRPr>
          </a:p>
          <a:p>
            <a:pPr algn="just"/>
            <a:endParaRPr lang="vi-VN" sz="4400" b="0" i="0" dirty="0">
              <a:solidFill>
                <a:schemeClr val="accent1"/>
              </a:solidFill>
              <a:effectLst/>
              <a:latin typeface="Nunito Black" pitchFamily="2" charset="0"/>
            </a:endParaRPr>
          </a:p>
          <a:p>
            <a:br>
              <a:rPr lang="vi-VN" sz="2800" b="0" i="0" dirty="0">
                <a:solidFill>
                  <a:srgbClr val="000000"/>
                </a:solidFill>
                <a:effectLst/>
                <a:latin typeface="Nunito Black" pitchFamily="2" charset="0"/>
              </a:rPr>
            </a:br>
            <a:br>
              <a:rPr lang="vi-VN" b="0" i="0" dirty="0">
                <a:solidFill>
                  <a:srgbClr val="000000"/>
                </a:solidFill>
                <a:effectLst/>
                <a:latin typeface="OpenSans"/>
              </a:rPr>
            </a:br>
            <a:endParaRPr lang="en-US" dirty="0"/>
          </a:p>
        </p:txBody>
      </p:sp>
    </p:spTree>
    <p:extLst>
      <p:ext uri="{BB962C8B-B14F-4D97-AF65-F5344CB8AC3E}">
        <p14:creationId xmlns:p14="http://schemas.microsoft.com/office/powerpoint/2010/main" val="338514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C67BE9-C308-30AA-B088-6F506582D9C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09505" y="43848"/>
            <a:ext cx="1071645" cy="853220"/>
          </a:xfrm>
          <a:prstGeom prst="rect">
            <a:avLst/>
          </a:prstGeom>
        </p:spPr>
      </p:pic>
      <p:sp>
        <p:nvSpPr>
          <p:cNvPr id="3" name="TextBox 2">
            <a:extLst>
              <a:ext uri="{FF2B5EF4-FFF2-40B4-BE49-F238E27FC236}">
                <a16:creationId xmlns:a16="http://schemas.microsoft.com/office/drawing/2014/main" id="{5D2404CC-6AE0-A3D7-D8E2-ECC97DCD9E65}"/>
              </a:ext>
            </a:extLst>
          </p:cNvPr>
          <p:cNvSpPr txBox="1"/>
          <p:nvPr/>
        </p:nvSpPr>
        <p:spPr>
          <a:xfrm>
            <a:off x="1581149" y="112913"/>
            <a:ext cx="5388061"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Nunito Black" pitchFamily="2" charset="0"/>
                <a:cs typeface="Baloo 2 SemiBold" pitchFamily="2" charset="0"/>
              </a:rPr>
              <a:t>Hoạt</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động</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nối</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tiếp</a:t>
            </a:r>
            <a:r>
              <a:rPr lang="en-US" sz="3600" b="1" dirty="0">
                <a:solidFill>
                  <a:srgbClr val="008000"/>
                </a:solidFill>
                <a:latin typeface="Nunito Black" pitchFamily="2" charset="0"/>
                <a:cs typeface="Baloo 2 SemiBold" pitchFamily="2" charset="0"/>
              </a:rPr>
              <a:t>:</a:t>
            </a:r>
          </a:p>
        </p:txBody>
      </p:sp>
      <p:sp>
        <p:nvSpPr>
          <p:cNvPr id="5" name="TextBox 4">
            <a:extLst>
              <a:ext uri="{FF2B5EF4-FFF2-40B4-BE49-F238E27FC236}">
                <a16:creationId xmlns:a16="http://schemas.microsoft.com/office/drawing/2014/main" id="{EB7208FE-BAB5-3DBF-9BA1-A3BB52F34DFD}"/>
              </a:ext>
            </a:extLst>
          </p:cNvPr>
          <p:cNvSpPr txBox="1"/>
          <p:nvPr/>
        </p:nvSpPr>
        <p:spPr>
          <a:xfrm>
            <a:off x="1297620" y="1753421"/>
            <a:ext cx="9596760" cy="5632311"/>
          </a:xfrm>
          <a:prstGeom prst="rect">
            <a:avLst/>
          </a:prstGeom>
          <a:noFill/>
        </p:spPr>
        <p:txBody>
          <a:bodyPr wrap="square">
            <a:spAutoFit/>
          </a:bodyPr>
          <a:lstStyle/>
          <a:p>
            <a:pPr marL="457200" indent="-457200" algn="just">
              <a:buFontTx/>
              <a:buChar char="-"/>
            </a:pPr>
            <a:r>
              <a:rPr lang="en-US" sz="4400" b="0" i="0" dirty="0" err="1">
                <a:solidFill>
                  <a:srgbClr val="0070C0"/>
                </a:solidFill>
                <a:effectLst/>
                <a:latin typeface="Times New Roman" panose="02020603050405020304" pitchFamily="18" charset="0"/>
                <a:cs typeface="Times New Roman" panose="02020603050405020304" pitchFamily="18" charset="0"/>
              </a:rPr>
              <a:t>Bài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thơ</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giúp</a:t>
            </a:r>
            <a:r>
              <a:rPr lang="en-US" sz="4400" b="0" i="0" dirty="0">
                <a:solidFill>
                  <a:srgbClr val="0070C0"/>
                </a:solidFill>
                <a:effectLst/>
                <a:latin typeface="Times New Roman" panose="02020603050405020304" pitchFamily="18" charset="0"/>
                <a:cs typeface="Times New Roman" panose="02020603050405020304" pitchFamily="18" charset="0"/>
              </a:rPr>
              <a:t> con </a:t>
            </a:r>
            <a:r>
              <a:rPr lang="en-US" sz="4400" b="0" i="0" dirty="0" err="1">
                <a:solidFill>
                  <a:srgbClr val="0070C0"/>
                </a:solidFill>
                <a:effectLst/>
                <a:latin typeface="Times New Roman" panose="02020603050405020304" pitchFamily="18" charset="0"/>
                <a:cs typeface="Times New Roman" panose="02020603050405020304" pitchFamily="18" charset="0"/>
              </a:rPr>
              <a:t>hiểu</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thêm</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về</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nghề</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nghiệp</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của</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chú</a:t>
            </a:r>
            <a:r>
              <a:rPr lang="en-US" sz="4400" b="0" i="0" dirty="0">
                <a:solidFill>
                  <a:srgbClr val="0070C0"/>
                </a:solidFill>
                <a:effectLst/>
                <a:latin typeface="Times New Roman" panose="02020603050405020304" pitchFamily="18" charset="0"/>
                <a:cs typeface="Times New Roman" panose="02020603050405020304" pitchFamily="18" charset="0"/>
              </a:rPr>
              <a:t> phi </a:t>
            </a:r>
            <a:r>
              <a:rPr lang="en-US" sz="4400" b="0" i="0" dirty="0" err="1">
                <a:solidFill>
                  <a:srgbClr val="0070C0"/>
                </a:solidFill>
                <a:effectLst/>
                <a:latin typeface="Times New Roman" panose="02020603050405020304" pitchFamily="18" charset="0"/>
                <a:cs typeface="Times New Roman" panose="02020603050405020304" pitchFamily="18" charset="0"/>
              </a:rPr>
              <a:t>công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chú</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hải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quân</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bác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lái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tàu</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hoả</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nghề</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của</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bố</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nghề</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xây</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dựng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nghề</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của</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mẹ</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làm</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ruộng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và</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việc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a:solidFill>
                  <a:srgbClr val="0070C0"/>
                </a:solidFill>
                <a:effectLst/>
                <a:latin typeface="Times New Roman" panose="02020603050405020304" pitchFamily="18" charset="0"/>
                <a:cs typeface="Times New Roman" panose="02020603050405020304" pitchFamily="18" charset="0"/>
              </a:rPr>
              <a:t>hàng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ngày</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của</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bé</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đi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học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với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nhiều</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hình</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ảnh</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thơ</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đẹp</a:t>
            </a:r>
            <a:r>
              <a:rPr lang="en-US" sz="4400" b="0" i="0" dirty="0">
                <a:solidFill>
                  <a:srgbClr val="0070C0"/>
                </a:solidFill>
                <a:effectLst/>
                <a:latin typeface="Times New Roman" panose="02020603050405020304" pitchFamily="18" charset="0"/>
                <a:cs typeface="Times New Roman" panose="02020603050405020304" pitchFamily="18" charset="0"/>
              </a:rPr>
              <a:t>.</a:t>
            </a:r>
            <a:endParaRPr lang="vi-VN" sz="4400" b="0" i="0" dirty="0">
              <a:solidFill>
                <a:srgbClr val="0070C0"/>
              </a:solidFill>
              <a:effectLst/>
              <a:latin typeface="Nunito Black" pitchFamily="2" charset="0"/>
            </a:endParaRPr>
          </a:p>
          <a:p>
            <a:pPr algn="just"/>
            <a:endParaRPr lang="vi-VN" sz="4400" b="0" i="0" dirty="0">
              <a:solidFill>
                <a:schemeClr val="accent1"/>
              </a:solidFill>
              <a:effectLst/>
              <a:latin typeface="Nunito Black" pitchFamily="2" charset="0"/>
            </a:endParaRPr>
          </a:p>
          <a:p>
            <a:br>
              <a:rPr lang="vi-VN" sz="2800" b="0" i="0" dirty="0">
                <a:solidFill>
                  <a:srgbClr val="000000"/>
                </a:solidFill>
                <a:effectLst/>
                <a:latin typeface="Nunito Black" pitchFamily="2" charset="0"/>
              </a:rPr>
            </a:br>
            <a:br>
              <a:rPr lang="vi-VN" b="0" i="0" dirty="0">
                <a:solidFill>
                  <a:srgbClr val="000000"/>
                </a:solidFill>
                <a:effectLst/>
                <a:latin typeface="OpenSans"/>
              </a:rPr>
            </a:br>
            <a:endParaRPr lang="en-US" dirty="0"/>
          </a:p>
        </p:txBody>
      </p:sp>
    </p:spTree>
    <p:extLst>
      <p:ext uri="{BB962C8B-B14F-4D97-AF65-F5344CB8AC3E}">
        <p14:creationId xmlns:p14="http://schemas.microsoft.com/office/powerpoint/2010/main" val="4026241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011165" y="304800"/>
            <a:ext cx="5195888" cy="91440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66263040"/>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7048250" y="1363568"/>
            <a:ext cx="4915150" cy="2732092"/>
          </a:xfrm>
          <a:prstGeom prst="rect">
            <a:avLst/>
          </a:prstGeom>
        </p:spPr>
      </p:pic>
      <p:grpSp>
        <p:nvGrpSpPr>
          <p:cNvPr id="4" name="Group 3"/>
          <p:cNvGrpSpPr/>
          <p:nvPr/>
        </p:nvGrpSpPr>
        <p:grpSpPr>
          <a:xfrm>
            <a:off x="1219200" y="200524"/>
            <a:ext cx="4195123" cy="713876"/>
            <a:chOff x="1295400" y="176156"/>
            <a:chExt cx="4195123" cy="713876"/>
          </a:xfrm>
        </p:grpSpPr>
        <p:pic>
          <p:nvPicPr>
            <p:cNvPr id="5" name="Picture 4"/>
            <p:cNvPicPr>
              <a:picLocks noChangeAspect="1"/>
            </p:cNvPicPr>
            <p:nvPr/>
          </p:nvPicPr>
          <p:blipFill>
            <a:blip r:embed="rId4"/>
            <a:stretch>
              <a:fillRect/>
            </a:stretch>
          </p:blipFill>
          <p:spPr>
            <a:xfrm>
              <a:off x="1295400" y="176156"/>
              <a:ext cx="4195123" cy="713876"/>
            </a:xfrm>
            <a:prstGeom prst="rect">
              <a:avLst/>
            </a:prstGeom>
          </p:spPr>
        </p:pic>
        <p:sp>
          <p:nvSpPr>
            <p:cNvPr id="6" name="Rectangle 5"/>
            <p:cNvSpPr/>
            <p:nvPr/>
          </p:nvSpPr>
          <p:spPr>
            <a:xfrm>
              <a:off x="1524000" y="256940"/>
              <a:ext cx="3421129" cy="523220"/>
            </a:xfrm>
            <a:prstGeom prst="rect">
              <a:avLst/>
            </a:prstGeom>
          </p:spPr>
          <p:txBody>
            <a:bodyPr wrap="none">
              <a:spAutoFit/>
            </a:bodyPr>
            <a:lstStyle/>
            <a:p>
              <a:r>
                <a:rPr lang="en-US" sz="2800" b="1" dirty="0" err="1">
                  <a:solidFill>
                    <a:srgbClr val="002060"/>
                  </a:solidFill>
                  <a:latin typeface="Nunito Black" pitchFamily="2" charset="0"/>
                </a:rPr>
                <a:t>Cùng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nhau</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giải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đố</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grpSp>
      <p:pic>
        <p:nvPicPr>
          <p:cNvPr id="13" name="Picture 12"/>
          <p:cNvPicPr>
            <a:picLocks noChangeAspect="1"/>
          </p:cNvPicPr>
          <p:nvPr/>
        </p:nvPicPr>
        <p:blipFill rotWithShape="1">
          <a:blip r:embed="rId5"/>
          <a:srcRect r="5045"/>
          <a:stretch/>
        </p:blipFill>
        <p:spPr>
          <a:xfrm>
            <a:off x="193965" y="1219200"/>
            <a:ext cx="4677364" cy="2818293"/>
          </a:xfrm>
          <a:prstGeom prst="rect">
            <a:avLst/>
          </a:prstGeom>
        </p:spPr>
      </p:pic>
      <p:pic>
        <p:nvPicPr>
          <p:cNvPr id="15" name="Picture 14"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75" b="90828" l="11726" r="74919">
                        <a14:foregroundMark x1="18893" y1="10947" x2="18893" y2="10947"/>
                        <a14:foregroundMark x1="19870" y1="8580" x2="19870" y2="8580"/>
                        <a14:foregroundMark x1="26059" y1="21598" x2="26059" y2="21598"/>
                        <a14:foregroundMark x1="25081" y1="25444" x2="25081" y2="25444"/>
                        <a14:foregroundMark x1="37459" y1="22781" x2="37459" y2="22781"/>
                        <a14:foregroundMark x1="21173" y1="8580" x2="32899" y2="14201"/>
                        <a14:foregroundMark x1="26710" y1="7988" x2="37134" y2="17456"/>
                        <a14:foregroundMark x1="16938" y1="19822" x2="36482" y2="22781"/>
                        <a14:foregroundMark x1="20195" y1="10651" x2="13681" y2="13609"/>
                        <a14:foregroundMark x1="14007" y1="17160" x2="14007" y2="17160"/>
                        <a14:foregroundMark x1="14007" y1="17160" x2="14984" y2="12722"/>
                        <a14:foregroundMark x1="14984" y1="21006" x2="14984" y2="21006"/>
                        <a14:foregroundMark x1="13029" y1="19231" x2="13681" y2="21893"/>
                        <a14:foregroundMark x1="12704" y1="22781" x2="22801" y2="24852"/>
                        <a14:foregroundMark x1="25081" y1="27219" x2="35831" y2="21006"/>
                        <a14:foregroundMark x1="49511" y1="87574" x2="49511" y2="87574"/>
                        <a14:foregroundMark x1="38762" y1="88757" x2="38762" y2="88757"/>
                        <a14:foregroundMark x1="65472" y1="87870" x2="65472" y2="87870"/>
                        <a14:foregroundMark x1="38436" y1="87870" x2="67752" y2="88462"/>
                      </a14:backgroundRemoval>
                    </a14:imgEffect>
                  </a14:imgLayer>
                </a14:imgProps>
              </a:ext>
              <a:ext uri="{28A0092B-C50C-407E-A947-70E740481C1C}">
                <a14:useLocalDpi xmlns:a14="http://schemas.microsoft.com/office/drawing/2010/main" val="0"/>
              </a:ext>
            </a:extLst>
          </a:blip>
          <a:srcRect l="12195" r="26829" b="9008"/>
          <a:stretch/>
        </p:blipFill>
        <p:spPr>
          <a:xfrm>
            <a:off x="4800599" y="3557463"/>
            <a:ext cx="1905001" cy="3129826"/>
          </a:xfrm>
          <a:prstGeom prst="rect">
            <a:avLst/>
          </a:prstGeom>
        </p:spPr>
      </p:pic>
      <p:grpSp>
        <p:nvGrpSpPr>
          <p:cNvPr id="21" name="Group 20"/>
          <p:cNvGrpSpPr/>
          <p:nvPr/>
        </p:nvGrpSpPr>
        <p:grpSpPr>
          <a:xfrm>
            <a:off x="3124200" y="3869404"/>
            <a:ext cx="1862049" cy="1553544"/>
            <a:chOff x="3586941" y="4722985"/>
            <a:chExt cx="1862049" cy="1553544"/>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20" name="Rectangle 19"/>
            <p:cNvSpPr/>
            <p:nvPr/>
          </p:nvSpPr>
          <p:spPr>
            <a:xfrm>
              <a:off x="3997036" y="5268301"/>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dirty="0" err="1">
                  <a:ln>
                    <a:noFill/>
                  </a:ln>
                  <a:solidFill>
                    <a:srgbClr val="FF0000"/>
                  </a:solidFill>
                  <a:effectLst/>
                  <a:uLnTx/>
                  <a:uFillTx/>
                  <a:latin typeface="Nunito Black" pitchFamily="2" charset="0"/>
                  <a:ea typeface="+mn-ea"/>
                  <a:cs typeface="+mn-cs"/>
                </a:rPr>
                <a:t>Bác</a:t>
              </a:r>
              <a:r>
                <a:rPr kumimoji="0" lang="en-US" altLang="en-US" sz="23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altLang="en-US" sz="2300" b="0" i="0" u="none" strike="noStrike" kern="1200" cap="none" spc="0" normalizeH="0" noProof="0" dirty="0" err="1">
                  <a:ln>
                    <a:noFill/>
                  </a:ln>
                  <a:solidFill>
                    <a:srgbClr val="FF0000"/>
                  </a:solidFill>
                  <a:effectLst/>
                  <a:uLnTx/>
                  <a:uFillTx/>
                  <a:latin typeface="Nunito Black" pitchFamily="2" charset="0"/>
                  <a:ea typeface="+mn-ea"/>
                  <a:cs typeface="+mn-cs"/>
                </a:rPr>
                <a:t>sĩ</a:t>
              </a:r>
              <a:endParaRPr kumimoji="0" lang="en-US" altLang="en-US" sz="23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2" name="Group 21"/>
          <p:cNvGrpSpPr/>
          <p:nvPr/>
        </p:nvGrpSpPr>
        <p:grpSpPr>
          <a:xfrm>
            <a:off x="7010401" y="3869404"/>
            <a:ext cx="2161308" cy="1518908"/>
            <a:chOff x="3577059" y="4743767"/>
            <a:chExt cx="2094621" cy="1491620"/>
          </a:xfrm>
        </p:grpSpPr>
        <p:pic>
          <p:nvPicPr>
            <p:cNvPr id="23" name="Picture 22"/>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77059" y="4743767"/>
              <a:ext cx="1787828" cy="1491620"/>
            </a:xfrm>
            <a:prstGeom prst="rect">
              <a:avLst/>
            </a:prstGeom>
          </p:spPr>
        </p:pic>
        <p:sp>
          <p:nvSpPr>
            <p:cNvPr id="24" name="Rectangle 23"/>
            <p:cNvSpPr/>
            <p:nvPr/>
          </p:nvSpPr>
          <p:spPr>
            <a:xfrm>
              <a:off x="4110458" y="5154311"/>
              <a:ext cx="1561222" cy="7556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err="1">
                  <a:ln>
                    <a:noFill/>
                  </a:ln>
                  <a:solidFill>
                    <a:srgbClr val="FF0000"/>
                  </a:solidFill>
                  <a:effectLst/>
                  <a:uLnTx/>
                  <a:uFillTx/>
                  <a:latin typeface="Nunito Black" pitchFamily="2" charset="0"/>
                  <a:ea typeface="+mn-ea"/>
                  <a:cs typeface="+mn-cs"/>
                </a:rPr>
                <a:t>Giáo</a:t>
              </a:r>
              <a:r>
                <a:rPr kumimoji="0" lang="en-US" altLang="en-US" sz="2200" b="0" i="0" u="none" strike="noStrike" kern="1200" cap="none" spc="0" normalizeH="0" noProof="0" dirty="0">
                  <a:ln>
                    <a:noFill/>
                  </a:ln>
                  <a:solidFill>
                    <a:srgbClr val="FF0000"/>
                  </a:solidFill>
                  <a:effectLst/>
                  <a:uLnTx/>
                  <a:uFillTx/>
                  <a:latin typeface="Nunito Black"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noProof="0" dirty="0" err="1">
                  <a:ln>
                    <a:noFill/>
                  </a:ln>
                  <a:solidFill>
                    <a:srgbClr val="FF0000"/>
                  </a:solidFill>
                  <a:effectLst/>
                  <a:uLnTx/>
                  <a:uFillTx/>
                  <a:latin typeface="Nunito Black" pitchFamily="2" charset="0"/>
                  <a:ea typeface="+mn-ea"/>
                  <a:cs typeface="+mn-cs"/>
                </a:rPr>
                <a:t>viên</a:t>
              </a:r>
              <a:endParaRPr kumimoji="0" lang="en-US" altLang="en-US" sz="2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23572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743199" y="2920918"/>
            <a:ext cx="6934201"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4400" b="1" kern="0" dirty="0" err="1">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400" b="1" kern="0" dirty="0">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28  </a:t>
            </a:r>
            <a:r>
              <a:rPr lang="en-US" sz="3600" dirty="0">
                <a:solidFill>
                  <a:srgbClr val="FF0000"/>
                </a:solidFill>
                <a:latin typeface="Nunito Black" pitchFamily="2" charset="0"/>
                <a:sym typeface="Arial"/>
              </a:rPr>
              <a:t>CON ĐƯỜNG CỦA BÉ</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012917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1007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928218326"/>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5795131" y="730277"/>
            <a:ext cx="2606345" cy="2317723"/>
          </a:xfrm>
          <a:prstGeom prst="ellipse">
            <a:avLst/>
          </a:prstGeom>
          <a:ln>
            <a:noFill/>
          </a:ln>
          <a:effectLst>
            <a:softEdge rad="112500"/>
          </a:effectLst>
        </p:spPr>
      </p:pic>
      <p:pic>
        <p:nvPicPr>
          <p:cNvPr id="19" name="Picture 18"/>
          <p:cNvPicPr>
            <a:picLocks noChangeAspect="1"/>
          </p:cNvPicPr>
          <p:nvPr/>
        </p:nvPicPr>
        <p:blipFill>
          <a:blip r:embed="rId4"/>
          <a:stretch>
            <a:fillRect/>
          </a:stretch>
        </p:blipFill>
        <p:spPr>
          <a:xfrm>
            <a:off x="8533882" y="2251762"/>
            <a:ext cx="3026159" cy="2396438"/>
          </a:xfrm>
          <a:prstGeom prst="ellipse">
            <a:avLst/>
          </a:prstGeom>
          <a:ln>
            <a:noFill/>
          </a:ln>
          <a:effectLst>
            <a:softEdge rad="112500"/>
          </a:effectLst>
        </p:spPr>
      </p:pic>
      <p:pic>
        <p:nvPicPr>
          <p:cNvPr id="25" name="Picture 24"/>
          <p:cNvPicPr>
            <a:picLocks noChangeAspect="1"/>
          </p:cNvPicPr>
          <p:nvPr/>
        </p:nvPicPr>
        <p:blipFill>
          <a:blip r:embed="rId5"/>
          <a:stretch>
            <a:fillRect/>
          </a:stretch>
        </p:blipFill>
        <p:spPr>
          <a:xfrm>
            <a:off x="7086600" y="4365354"/>
            <a:ext cx="2562615" cy="2492646"/>
          </a:xfrm>
          <a:prstGeom prst="ellipse">
            <a:avLst/>
          </a:prstGeom>
          <a:ln>
            <a:noFill/>
          </a:ln>
          <a:effectLst>
            <a:softEdge rad="112500"/>
          </a:effectLst>
        </p:spPr>
      </p:pic>
      <p:sp>
        <p:nvSpPr>
          <p:cNvPr id="27" name="TextBox 26">
            <a:extLst>
              <a:ext uri="{FF2B5EF4-FFF2-40B4-BE49-F238E27FC236}">
                <a16:creationId xmlns:a16="http://schemas.microsoft.com/office/drawing/2014/main" id="{2775BEB2-DD79-A8F3-CE64-9ECC2ECDD691}"/>
              </a:ext>
            </a:extLst>
          </p:cNvPr>
          <p:cNvSpPr txBox="1"/>
          <p:nvPr/>
        </p:nvSpPr>
        <p:spPr>
          <a:xfrm>
            <a:off x="1127578" y="1096703"/>
            <a:ext cx="4535147" cy="1846194"/>
          </a:xfrm>
          <a:prstGeom prst="roundRect">
            <a:avLst/>
          </a:prstGeom>
          <a:solidFill>
            <a:schemeClr val="accent5">
              <a:lumMod val="20000"/>
              <a:lumOff val="80000"/>
            </a:schemeClr>
          </a:solidFill>
          <a:ln>
            <a:solidFill>
              <a:schemeClr val="accent1">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solidFill>
                  <a:srgbClr val="002060"/>
                </a:solidFill>
                <a:latin typeface="Nunito Black" pitchFamily="2" charset="0"/>
              </a:rPr>
              <a:t>Đường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của</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chú</a:t>
            </a:r>
            <a:r>
              <a:rPr lang="en-US" sz="2400" noProof="0" dirty="0">
                <a:solidFill>
                  <a:srgbClr val="002060"/>
                </a:solidFill>
                <a:latin typeface="Nunito Black" pitchFamily="2" charset="0"/>
              </a:rPr>
              <a:t> phi </a:t>
            </a:r>
            <a:r>
              <a:rPr lang="en-US" sz="2400" noProof="0" dirty="0" err="1">
                <a:solidFill>
                  <a:srgbClr val="002060"/>
                </a:solidFill>
                <a:latin typeface="Nunito Black" pitchFamily="2" charset="0"/>
              </a:rPr>
              <a:t>công</a:t>
            </a:r>
            <a:endParaRPr lang="en-US" sz="2400" noProof="0" dirty="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rgbClr val="002060"/>
                </a:solidFill>
                <a:effectLst/>
                <a:uLnTx/>
                <a:uFillTx/>
                <a:latin typeface="Nunito Black" pitchFamily="2" charset="0"/>
              </a:rPr>
              <a:t>Lẫn</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trong</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mây</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cao</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tít</a:t>
            </a:r>
            <a:endParaRPr kumimoji="0" lang="en-US" sz="2400" b="0" i="0" u="none" strike="noStrike" kern="1200" cap="none" spc="0" normalizeH="0" dirty="0">
              <a:ln>
                <a:noFill/>
              </a:ln>
              <a:solidFill>
                <a:srgbClr val="002060"/>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solidFill>
                  <a:srgbClr val="002060"/>
                </a:solidFill>
                <a:latin typeface="Nunito Black" pitchFamily="2" charset="0"/>
              </a:rPr>
              <a:t>Khắp</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những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vùng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trời</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xanh</a:t>
            </a:r>
            <a:endParaRPr lang="en-US" sz="2400" noProof="0" dirty="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rgbClr val="002060"/>
                </a:solidFill>
                <a:effectLst/>
                <a:uLnTx/>
                <a:uFillTx/>
                <a:latin typeface="Nunito Black" pitchFamily="2" charset="0"/>
              </a:rPr>
              <a:t>Những</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vì</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sao</a:t>
            </a:r>
            <a:r>
              <a:rPr kumimoji="0" lang="en-US" sz="2400" b="0" i="0" u="none" strike="noStrike" kern="1200" cap="none" spc="0" normalizeH="0" dirty="0">
                <a:ln>
                  <a:noFill/>
                </a:ln>
                <a:solidFill>
                  <a:srgbClr val="002060"/>
                </a:solidFill>
                <a:effectLst/>
                <a:uLnTx/>
                <a:uFillTx/>
                <a:latin typeface="Nunito Black" pitchFamily="2" charset="0"/>
              </a:rPr>
              <a:t> chi </a:t>
            </a:r>
            <a:r>
              <a:rPr kumimoji="0" lang="en-US" sz="2400" b="0" i="0" u="none" strike="noStrike" kern="1200" cap="none" spc="0" normalizeH="0" dirty="0" err="1">
                <a:ln>
                  <a:noFill/>
                </a:ln>
                <a:solidFill>
                  <a:srgbClr val="002060"/>
                </a:solidFill>
                <a:effectLst/>
                <a:uLnTx/>
                <a:uFillTx/>
                <a:latin typeface="Nunito Black" pitchFamily="2" charset="0"/>
              </a:rPr>
              <a:t>chít</a:t>
            </a:r>
            <a:r>
              <a:rPr kumimoji="0" lang="en-US" sz="2400" b="0" i="0" u="none" strike="noStrike" kern="1200" cap="none" spc="0" normalizeH="0" dirty="0">
                <a:ln>
                  <a:noFill/>
                </a:ln>
                <a:solidFill>
                  <a:srgbClr val="002060"/>
                </a:solidFill>
                <a:effectLst/>
                <a:uLnTx/>
                <a:uFillTx/>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1890246" y="3123290"/>
            <a:ext cx="4248281" cy="1677310"/>
          </a:xfrm>
          <a:prstGeom prst="roundRect">
            <a:avLst/>
          </a:prstGeom>
          <a:solidFill>
            <a:srgbClr val="92D050"/>
          </a:solidFill>
          <a:ln>
            <a:solidFill>
              <a:schemeClr val="accent6">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latin typeface="Nunito Black" pitchFamily="2" charset="0"/>
              </a:rPr>
              <a:t>Đường</a:t>
            </a:r>
            <a:r>
              <a:rPr lang="en-US" sz="2400" noProof="0" dirty="0">
                <a:latin typeface="Nunito Black" pitchFamily="2" charset="0"/>
              </a:rPr>
              <a:t> </a:t>
            </a:r>
            <a:r>
              <a:rPr lang="en-US" sz="2400" noProof="0" dirty="0" err="1">
                <a:latin typeface="Nunito Black" pitchFamily="2" charset="0"/>
              </a:rPr>
              <a:t>của</a:t>
            </a:r>
            <a:r>
              <a:rPr lang="en-US" sz="2400" noProof="0" dirty="0">
                <a:latin typeface="Nunito Black" pitchFamily="2" charset="0"/>
              </a:rPr>
              <a:t> </a:t>
            </a:r>
            <a:r>
              <a:rPr lang="en-US" sz="2400" noProof="0" dirty="0" err="1">
                <a:latin typeface="Nunito Black" pitchFamily="2" charset="0"/>
              </a:rPr>
              <a:t>chú</a:t>
            </a:r>
            <a:r>
              <a:rPr lang="en-US" sz="2400" noProof="0" dirty="0">
                <a:latin typeface="Nunito Black" pitchFamily="2" charset="0"/>
              </a:rPr>
              <a:t> </a:t>
            </a:r>
            <a:r>
              <a:rPr lang="en-US" sz="2400" noProof="0" dirty="0" err="1">
                <a:latin typeface="Nunito Black" pitchFamily="2" charset="0"/>
              </a:rPr>
              <a:t>hải</a:t>
            </a:r>
            <a:r>
              <a:rPr lang="en-US" sz="2400" noProof="0" dirty="0">
                <a:latin typeface="Nunito Black" pitchFamily="2" charset="0"/>
              </a:rPr>
              <a:t> </a:t>
            </a:r>
            <a:r>
              <a:rPr lang="en-US" sz="2400" noProof="0" dirty="0" err="1">
                <a:latin typeface="Nunito Black" pitchFamily="2" charset="0"/>
              </a:rPr>
              <a:t>quân</a:t>
            </a:r>
            <a:endParaRPr lang="en-US" sz="2400" noProof="0" dirty="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effectLst/>
                <a:uLnTx/>
                <a:uFillTx/>
                <a:latin typeface="Nunito Black" pitchFamily="2" charset="0"/>
              </a:rPr>
              <a:t>Mênh</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mông</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trên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biển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cả</a:t>
            </a:r>
            <a:endParaRPr kumimoji="0" lang="en-US" sz="2400" b="0" i="0" u="none" strike="noStrike" kern="1200" cap="none" spc="0" normalizeH="0" dirty="0">
              <a:ln>
                <a:noFill/>
              </a:ln>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latin typeface="Nunito Black" pitchFamily="2" charset="0"/>
              </a:rPr>
              <a:t>Tới</a:t>
            </a:r>
            <a:r>
              <a:rPr lang="en-US" sz="2400" noProof="0" dirty="0">
                <a:latin typeface="Nunito Black" pitchFamily="2" charset="0"/>
              </a:rPr>
              <a:t> </a:t>
            </a:r>
            <a:r>
              <a:rPr lang="en-US" sz="2400" noProof="0" dirty="0" err="1">
                <a:latin typeface="Nunito Black" pitchFamily="2" charset="0"/>
              </a:rPr>
              <a:t>những</a:t>
            </a:r>
            <a:r>
              <a:rPr lang="en-US" sz="2400" noProof="0" dirty="0">
                <a:latin typeface="Nunito Black" pitchFamily="2" charset="0"/>
              </a:rPr>
              <a:t> </a:t>
            </a:r>
            <a:r>
              <a:rPr lang="en-US" sz="2400" noProof="0" dirty="0" err="1">
                <a:latin typeface="Nunito Black" pitchFamily="2" charset="0"/>
              </a:rPr>
              <a:t>vùng</a:t>
            </a:r>
            <a:r>
              <a:rPr lang="en-US" sz="2400" noProof="0" dirty="0">
                <a:latin typeface="Nunito Black" pitchFamily="2" charset="0"/>
              </a:rPr>
              <a:t> </a:t>
            </a:r>
            <a:r>
              <a:rPr lang="en-US" sz="2400" noProof="0" dirty="0" err="1">
                <a:latin typeface="Nunito Black" pitchFamily="2" charset="0"/>
              </a:rPr>
              <a:t>đảo</a:t>
            </a:r>
            <a:r>
              <a:rPr lang="en-US" sz="2400" noProof="0" dirty="0">
                <a:latin typeface="Nunito Black" pitchFamily="2" charset="0"/>
              </a:rPr>
              <a:t> </a:t>
            </a:r>
            <a:r>
              <a:rPr lang="en-US" sz="2400" noProof="0" dirty="0" err="1">
                <a:latin typeface="Nunito Black" pitchFamily="2" charset="0"/>
              </a:rPr>
              <a:t>xa</a:t>
            </a:r>
            <a:endParaRPr lang="en-US" sz="2400" noProof="0" dirty="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effectLst/>
                <a:uLnTx/>
                <a:uFillTx/>
                <a:latin typeface="Nunito Black" pitchFamily="2" charset="0"/>
              </a:rPr>
              <a:t>Và</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những</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bờ</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bến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lạ</a:t>
            </a:r>
            <a:r>
              <a:rPr kumimoji="0" lang="en-US" sz="2400" b="0" i="0" u="none" strike="noStrike" kern="1200" cap="none" spc="0" normalizeH="0" dirty="0">
                <a:ln>
                  <a:noFill/>
                </a:ln>
                <a:effectLst/>
                <a:uLnTx/>
                <a:uFillTx/>
                <a:latin typeface="Nunito Black" pitchFamily="2" charset="0"/>
              </a:rPr>
              <a:t>.</a:t>
            </a:r>
            <a:endParaRPr kumimoji="0" lang="en-US" sz="2400" b="0" i="0" u="none" strike="noStrike" kern="1200" cap="none" spc="0" normalizeH="0" baseline="0" noProof="0" dirty="0">
              <a:ln>
                <a:noFill/>
              </a:ln>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2514600" y="4952090"/>
            <a:ext cx="4248281" cy="1677310"/>
          </a:xfrm>
          <a:prstGeom prst="roundRect">
            <a:avLst/>
          </a:prstGeom>
          <a:solidFill>
            <a:schemeClr val="accent4">
              <a:lumMod val="60000"/>
              <a:lumOff val="40000"/>
            </a:schemeClr>
          </a:solidFill>
          <a:ln>
            <a:solidFill>
              <a:schemeClr val="accent2">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a:solidFill>
                  <a:schemeClr val="accent4">
                    <a:lumMod val="50000"/>
                  </a:schemeClr>
                </a:solidFill>
                <a:latin typeface="Nunito Black" pitchFamily="2" charset="0"/>
              </a:rPr>
              <a:t>Con </a:t>
            </a:r>
            <a:r>
              <a:rPr lang="en-US" sz="2400" noProof="0" dirty="0" err="1">
                <a:solidFill>
                  <a:schemeClr val="accent4">
                    <a:lumMod val="50000"/>
                  </a:schemeClr>
                </a:solidFill>
                <a:latin typeface="Nunito Black" pitchFamily="2" charset="0"/>
              </a:rPr>
              <a:t>đường</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làm</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bằng</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sắt</a:t>
            </a:r>
            <a:endParaRPr lang="en-US" sz="2400" noProof="0" dirty="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chemeClr val="accent4">
                    <a:lumMod val="50000"/>
                  </a:schemeClr>
                </a:solidFill>
                <a:effectLst/>
                <a:uLnTx/>
                <a:uFillTx/>
                <a:latin typeface="Nunito Black" pitchFamily="2" charset="0"/>
              </a:rPr>
              <a:t>Là</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của</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bác</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lái</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tàu</a:t>
            </a:r>
            <a:endParaRPr kumimoji="0" lang="en-US" sz="2400" b="0" i="0" u="none" strike="noStrike" kern="1200" cap="none" spc="0" normalizeH="0" dirty="0">
              <a:ln>
                <a:noFill/>
              </a:ln>
              <a:solidFill>
                <a:schemeClr val="accent4">
                  <a:lumMod val="50000"/>
                </a:schemeClr>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solidFill>
                  <a:schemeClr val="accent4">
                    <a:lumMod val="50000"/>
                  </a:schemeClr>
                </a:solidFill>
                <a:latin typeface="Nunito Black" pitchFamily="2" charset="0"/>
              </a:rPr>
              <a:t>Chạy</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dài</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theo</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đất</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nước</a:t>
            </a:r>
            <a:endParaRPr lang="en-US" sz="2400" noProof="0" dirty="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solidFill>
                  <a:schemeClr val="accent4">
                    <a:lumMod val="50000"/>
                  </a:schemeClr>
                </a:solidFill>
                <a:latin typeface="Nunito Black" pitchFamily="2" charset="0"/>
              </a:rPr>
              <a:t>Đi</a:t>
            </a:r>
            <a:r>
              <a:rPr lang="en-US" sz="2400" noProof="0" dirty="0">
                <a:solidFill>
                  <a:schemeClr val="accent4">
                    <a:lumMod val="50000"/>
                  </a:schemeClr>
                </a:solidFill>
                <a:latin typeface="Nunito Black" pitchFamily="2" charset="0"/>
              </a:rPr>
              <a:t> song </a:t>
            </a:r>
            <a:r>
              <a:rPr lang="en-US" sz="2400" noProof="0" dirty="0" err="1">
                <a:solidFill>
                  <a:schemeClr val="accent4">
                    <a:lumMod val="50000"/>
                  </a:schemeClr>
                </a:solidFill>
                <a:latin typeface="Nunito Black" pitchFamily="2" charset="0"/>
              </a:rPr>
              <a:t>hành</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bên</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nhau</a:t>
            </a:r>
            <a:r>
              <a:rPr lang="en-US" sz="2400" noProof="0" dirty="0">
                <a:solidFill>
                  <a:schemeClr val="accent4">
                    <a:lumMod val="50000"/>
                  </a:schemeClr>
                </a:solidFill>
                <a:latin typeface="Nunito Black" pitchFamily="2" charset="0"/>
              </a:rPr>
              <a:t>.</a:t>
            </a:r>
            <a:endParaRPr kumimoji="0" lang="en-US" sz="24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 name="Rectangle 1"/>
          <p:cNvSpPr/>
          <p:nvPr/>
        </p:nvSpPr>
        <p:spPr>
          <a:xfrm>
            <a:off x="1127578" y="460396"/>
            <a:ext cx="4816021" cy="584775"/>
          </a:xfrm>
          <a:prstGeom prst="rect">
            <a:avLst/>
          </a:prstGeom>
        </p:spPr>
        <p:txBody>
          <a:bodyPr wrap="square">
            <a:spAutoFit/>
          </a:bodyPr>
          <a:lstStyle/>
          <a:p>
            <a:pPr>
              <a:buClr>
                <a:srgbClr val="000000"/>
              </a:buClr>
            </a:pP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CON ĐƯỜNG CỦA BÉ</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054785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775BEB2-DD79-A8F3-CE64-9ECC2ECDD691}"/>
              </a:ext>
            </a:extLst>
          </p:cNvPr>
          <p:cNvSpPr txBox="1"/>
          <p:nvPr/>
        </p:nvSpPr>
        <p:spPr>
          <a:xfrm>
            <a:off x="5105400" y="563216"/>
            <a:ext cx="4267200" cy="1746132"/>
          </a:xfrm>
          <a:prstGeom prst="roundRect">
            <a:avLst/>
          </a:prstGeom>
          <a:solidFill>
            <a:schemeClr val="accent4">
              <a:lumMod val="40000"/>
              <a:lumOff val="60000"/>
            </a:schemeClr>
          </a:solidFill>
          <a:ln>
            <a:solidFill>
              <a:schemeClr val="accent4">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a:solidFill>
                  <a:schemeClr val="accent4">
                    <a:lumMod val="50000"/>
                  </a:schemeClr>
                </a:solidFill>
                <a:latin typeface="Nunito Black" pitchFamily="2" charset="0"/>
              </a:rPr>
              <a:t>Còn</a:t>
            </a:r>
            <a:r>
              <a:rPr lang="en-US" sz="2300" dirty="0">
                <a:solidFill>
                  <a:schemeClr val="accent4">
                    <a:lumMod val="50000"/>
                  </a:schemeClr>
                </a:solidFill>
                <a:latin typeface="Nunito Black" pitchFamily="2" charset="0"/>
              </a:rPr>
              <a:t> con </a:t>
            </a:r>
            <a:r>
              <a:rPr lang="en-US" sz="2300" dirty="0" err="1">
                <a:solidFill>
                  <a:schemeClr val="accent4">
                    <a:lumMod val="50000"/>
                  </a:schemeClr>
                </a:solidFill>
                <a:latin typeface="Nunito Black" pitchFamily="2" charset="0"/>
              </a:rPr>
              <a:t>đường</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của</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bố</a:t>
            </a:r>
            <a:endParaRPr lang="en-US" sz="2300" dirty="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a:solidFill>
                  <a:schemeClr val="accent4">
                    <a:lumMod val="50000"/>
                  </a:schemeClr>
                </a:solidFill>
                <a:latin typeface="Nunito Black" pitchFamily="2" charset="0"/>
              </a:rPr>
              <a:t>Đi</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trên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giàn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giáo</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cao</a:t>
            </a:r>
            <a:endParaRPr lang="en-US" sz="2300" dirty="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4">
                    <a:lumMod val="50000"/>
                  </a:schemeClr>
                </a:solidFill>
                <a:effectLst/>
                <a:uLnTx/>
                <a:uFillTx/>
                <a:latin typeface="Nunito Black" pitchFamily="2" charset="0"/>
              </a:rPr>
              <a:t>Những</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khung</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sắt</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nối</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nhau</a:t>
            </a:r>
            <a:endParaRPr kumimoji="0" lang="en-US" sz="2300" b="0" i="0" u="none" strike="noStrike" kern="1200" cap="none" spc="0" normalizeH="0" noProof="0" dirty="0">
              <a:ln>
                <a:noFill/>
              </a:ln>
              <a:solidFill>
                <a:schemeClr val="accent4">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4">
                    <a:lumMod val="50000"/>
                  </a:schemeClr>
                </a:solidFill>
                <a:latin typeface="Nunito Black" pitchFamily="2" charset="0"/>
              </a:rPr>
              <a:t>Dựng</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nên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bao</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nhà</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mới</a:t>
            </a:r>
            <a:r>
              <a:rPr lang="en-US" sz="2300" dirty="0">
                <a:solidFill>
                  <a:schemeClr val="accent4">
                    <a:lumMod val="50000"/>
                  </a:schemeClr>
                </a:solidFill>
                <a:latin typeface="Nunito Black" pitchFamily="2" charset="0"/>
              </a:rPr>
              <a:t>.</a:t>
            </a:r>
            <a:endParaRPr kumimoji="0" lang="en-US" sz="23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5867400" y="2592431"/>
            <a:ext cx="4262659" cy="1719497"/>
          </a:xfrm>
          <a:prstGeom prst="roundRect">
            <a:avLst/>
          </a:prstGeom>
          <a:solidFill>
            <a:schemeClr val="accent2">
              <a:lumMod val="20000"/>
              <a:lumOff val="80000"/>
            </a:schemeClr>
          </a:solidFill>
          <a:ln>
            <a:solidFill>
              <a:schemeClr val="accent2">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2">
                    <a:lumMod val="50000"/>
                  </a:schemeClr>
                </a:solidFill>
                <a:effectLst/>
                <a:uLnTx/>
                <a:uFillTx/>
                <a:latin typeface="Nunito Black" pitchFamily="2" charset="0"/>
              </a:rPr>
              <a:t>Và</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con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đường</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của</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mẹ</a:t>
            </a:r>
            <a:endParaRPr kumimoji="0" lang="en-US" sz="2300" b="0" i="0" u="none" strike="noStrike" kern="1200" cap="none" spc="0" normalizeH="0" noProof="0" dirty="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2">
                    <a:lumMod val="50000"/>
                  </a:schemeClr>
                </a:solidFill>
                <a:latin typeface="Nunito Black" pitchFamily="2" charset="0"/>
              </a:rPr>
              <a:t>Là</a:t>
            </a:r>
            <a:r>
              <a:rPr lang="en-US" sz="2300" dirty="0">
                <a:solidFill>
                  <a:schemeClr val="accent2">
                    <a:lumMod val="50000"/>
                  </a:schemeClr>
                </a:solidFill>
                <a:latin typeface="Nunito Black" pitchFamily="2" charset="0"/>
              </a:rPr>
              <a:t> ở </a:t>
            </a:r>
            <a:r>
              <a:rPr lang="en-US" sz="2300" dirty="0" err="1">
                <a:solidFill>
                  <a:schemeClr val="accent2">
                    <a:lumMod val="50000"/>
                  </a:schemeClr>
                </a:solidFill>
                <a:latin typeface="Nunito Black" pitchFamily="2" charset="0"/>
              </a:rPr>
              <a:t>trên</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cánh</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đồng</a:t>
            </a:r>
            <a:endParaRPr lang="en-US" sz="2300" dirty="0">
              <a:solidFill>
                <a:schemeClr val="accent2">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2">
                    <a:lumMod val="50000"/>
                  </a:schemeClr>
                </a:solidFill>
                <a:effectLst/>
                <a:uLnTx/>
                <a:uFillTx/>
                <a:latin typeface="Nunito Black" pitchFamily="2" charset="0"/>
              </a:rPr>
              <a:t>Cỏ</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ruộng</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dâu</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xanh</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tốt</a:t>
            </a:r>
            <a:endParaRPr kumimoji="0" lang="en-US" sz="2300" b="0" i="0" u="none" strike="noStrike" kern="1200" cap="none" spc="0" normalizeH="0" noProof="0" dirty="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2">
                    <a:lumMod val="50000"/>
                  </a:schemeClr>
                </a:solidFill>
                <a:latin typeface="Nunito Black" pitchFamily="2" charset="0"/>
              </a:rPr>
              <a:t>Thảm</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lúa</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vàng</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ngát</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hương</a:t>
            </a:r>
            <a:r>
              <a:rPr lang="en-US" sz="2300" dirty="0">
                <a:solidFill>
                  <a:schemeClr val="accent2">
                    <a:lumMod val="50000"/>
                  </a:schemeClr>
                </a:solidFill>
                <a:latin typeface="Nunito Black" pitchFamily="2" charset="0"/>
              </a:rPr>
              <a:t>.</a:t>
            </a:r>
            <a:endParaRPr kumimoji="0" lang="en-US" sz="2300" b="0" i="0" u="none" strike="noStrike" kern="1200" cap="none" spc="0" normalizeH="0" baseline="0" noProof="0" dirty="0">
              <a:ln>
                <a:noFill/>
              </a:ln>
              <a:solidFill>
                <a:schemeClr val="accent2">
                  <a:lumMod val="50000"/>
                </a:schemeClr>
              </a:solidFill>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6705600" y="4581157"/>
            <a:ext cx="4835682" cy="2076725"/>
          </a:xfrm>
          <a:prstGeom prst="roundRect">
            <a:avLst/>
          </a:prstGeom>
          <a:solidFill>
            <a:schemeClr val="accent1">
              <a:lumMod val="20000"/>
              <a:lumOff val="80000"/>
            </a:schemeClr>
          </a:solidFill>
          <a:ln>
            <a:solidFill>
              <a:schemeClr val="accent5">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Bà</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bảo</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đường</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của</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bé</a:t>
            </a:r>
            <a:endParaRPr kumimoji="0" lang="en-US" sz="2300" b="0" i="0" u="none" strike="noStrike" kern="1200" cap="none" spc="0" normalizeH="0" noProof="0" dirty="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5">
                    <a:lumMod val="50000"/>
                  </a:schemeClr>
                </a:solidFill>
                <a:latin typeface="Nunito Black" pitchFamily="2" charset="0"/>
              </a:rPr>
              <a:t>Chỉ</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đi</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đến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trường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thôi</a:t>
            </a:r>
            <a:endParaRPr lang="en-US" sz="2300" dirty="0">
              <a:solidFill>
                <a:schemeClr val="accent5">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Bé</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tìm</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mỗi</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sớm</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mai</a:t>
            </a:r>
            <a:endParaRPr kumimoji="0" lang="en-US" sz="2300" b="0" i="0" u="none" strike="noStrike" kern="1200" cap="none" spc="0" normalizeH="0" noProof="0" dirty="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a:solidFill>
                  <a:schemeClr val="accent5">
                    <a:lumMod val="50000"/>
                  </a:schemeClr>
                </a:solidFill>
                <a:latin typeface="Nunito Black" pitchFamily="2" charset="0"/>
              </a:rPr>
              <a:t>Con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đường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trên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trang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sách</a:t>
            </a:r>
            <a:r>
              <a:rPr lang="en-US" sz="2300" dirty="0">
                <a:solidFill>
                  <a:schemeClr val="accent5">
                    <a:lumMod val="50000"/>
                  </a:schemeClr>
                </a:solidFill>
                <a:latin typeface="Nunito Black" pitchFamily="2" charset="0"/>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Thanh</a:t>
            </a: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thảo</a:t>
            </a: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a:t>
            </a:r>
          </a:p>
        </p:txBody>
      </p:sp>
      <p:pic>
        <p:nvPicPr>
          <p:cNvPr id="10" name="Picture 9"/>
          <p:cNvPicPr>
            <a:picLocks noChangeAspect="1"/>
          </p:cNvPicPr>
          <p:nvPr/>
        </p:nvPicPr>
        <p:blipFill>
          <a:blip r:embed="rId3"/>
          <a:stretch>
            <a:fillRect/>
          </a:stretch>
        </p:blipFill>
        <p:spPr>
          <a:xfrm>
            <a:off x="1241560" y="15431"/>
            <a:ext cx="3281362" cy="2841702"/>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244344" y="2933333"/>
            <a:ext cx="2857899" cy="2629267"/>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2743200" y="4431751"/>
            <a:ext cx="2642180" cy="2375538"/>
          </a:xfrm>
          <a:prstGeom prst="ellipse">
            <a:avLst/>
          </a:prstGeom>
        </p:spPr>
      </p:pic>
    </p:spTree>
    <p:extLst>
      <p:ext uri="{BB962C8B-B14F-4D97-AF65-F5344CB8AC3E}">
        <p14:creationId xmlns:p14="http://schemas.microsoft.com/office/powerpoint/2010/main" val="9554169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13696</TotalTime>
  <Words>1738</Words>
  <Application>Microsoft Office PowerPoint</Application>
  <PresentationFormat>Widescreen</PresentationFormat>
  <Paragraphs>242</Paragraphs>
  <Slides>34</Slides>
  <Notes>0</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34</vt:i4>
      </vt:variant>
    </vt:vector>
  </HeadingPairs>
  <TitlesOfParts>
    <vt:vector size="50" baseType="lpstr">
      <vt:lpstr>Calibri Light</vt:lpstr>
      <vt:lpstr>Great Vibes</vt:lpstr>
      <vt:lpstr>Sigmar One</vt:lpstr>
      <vt:lpstr>Calibri</vt:lpstr>
      <vt:lpstr>Nunito Black</vt:lpstr>
      <vt:lpstr>Chango</vt:lpstr>
      <vt:lpstr>Times New Roman</vt:lpstr>
      <vt:lpstr>OpenSans</vt:lpstr>
      <vt:lpstr>Arial</vt:lpstr>
      <vt:lpstr>Sriracha</vt:lpstr>
      <vt:lpstr>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Administrator</cp:lastModifiedBy>
  <cp:revision>164</cp:revision>
  <dcterms:created xsi:type="dcterms:W3CDTF">2006-08-16T00:00:00Z</dcterms:created>
  <dcterms:modified xsi:type="dcterms:W3CDTF">2022-12-05T09:33:07Z</dcterms:modified>
  <dc:identifier>DAFDiO2oNAs</dc:identifier>
</cp:coreProperties>
</file>