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Lst>
  <p:sldIdLst>
    <p:sldId id="256" r:id="rId6"/>
    <p:sldId id="301" r:id="rId7"/>
    <p:sldId id="300" r:id="rId8"/>
    <p:sldId id="258" r:id="rId9"/>
    <p:sldId id="260" r:id="rId10"/>
    <p:sldId id="261" r:id="rId11"/>
    <p:sldId id="303" r:id="rId12"/>
    <p:sldId id="265" r:id="rId13"/>
    <p:sldId id="264" r:id="rId14"/>
    <p:sldId id="305" r:id="rId15"/>
    <p:sldId id="304" r:id="rId16"/>
    <p:sldId id="306" r:id="rId17"/>
    <p:sldId id="307" r:id="rId18"/>
    <p:sldId id="308" r:id="rId19"/>
    <p:sldId id="309" r:id="rId20"/>
    <p:sldId id="310" r:id="rId21"/>
    <p:sldId id="311" r:id="rId22"/>
    <p:sldId id="269" r:id="rId23"/>
    <p:sldId id="266" r:id="rId24"/>
    <p:sldId id="270" r:id="rId25"/>
    <p:sldId id="312" r:id="rId26"/>
    <p:sldId id="272" r:id="rId27"/>
    <p:sldId id="313" r:id="rId28"/>
    <p:sldId id="273" r:id="rId29"/>
    <p:sldId id="275" r:id="rId30"/>
    <p:sldId id="314" r:id="rId31"/>
    <p:sldId id="315" r:id="rId32"/>
    <p:sldId id="291" r:id="rId33"/>
    <p:sldId id="278" r:id="rId34"/>
    <p:sldId id="316" r:id="rId35"/>
    <p:sldId id="317" r:id="rId36"/>
    <p:sldId id="318" r:id="rId37"/>
    <p:sldId id="285" r:id="rId38"/>
    <p:sldId id="286" r:id="rId39"/>
    <p:sldId id="320" r:id="rId40"/>
    <p:sldId id="321" r:id="rId41"/>
    <p:sldId id="322" r:id="rId42"/>
    <p:sldId id="323" r:id="rId43"/>
    <p:sldId id="324" r:id="rId44"/>
    <p:sldId id="325" r:id="rId45"/>
    <p:sldId id="326" r:id="rId46"/>
    <p:sldId id="292" r:id="rId47"/>
    <p:sldId id="327" r:id="rId48"/>
    <p:sldId id="328" r:id="rId49"/>
    <p:sldId id="329" r:id="rId50"/>
    <p:sldId id="330" r:id="rId51"/>
    <p:sldId id="331" r:id="rId52"/>
    <p:sldId id="332" r:id="rId53"/>
    <p:sldId id="319" r:id="rId54"/>
    <p:sldId id="333" r:id="rId55"/>
    <p:sldId id="298" r:id="rId56"/>
    <p:sldId id="33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FF99"/>
    <a:srgbClr val="FFCCFF"/>
    <a:srgbClr val="99CCFF"/>
    <a:srgbClr val="CC99FF"/>
    <a:srgbClr val="FF99CC"/>
    <a:srgbClr val="FFFFFF"/>
    <a:srgbClr val="EAEAEA"/>
    <a:srgbClr val="FF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2" autoAdjust="0"/>
    <p:restoredTop sz="94660"/>
  </p:normalViewPr>
  <p:slideViewPr>
    <p:cSldViewPr snapToGrid="0">
      <p:cViewPr varScale="1">
        <p:scale>
          <a:sx n="83" d="100"/>
          <a:sy n="83" d="100"/>
        </p:scale>
        <p:origin x="62" y="1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2022/8/17</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2022/8/17</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2022/8/17</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2022/8/17</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2022/8/17</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2022/8/17</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2022/8/17</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2022/8/17</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2022/8/17</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2022/8/17</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2022/8/17</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685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55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348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164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B6A78E-A6A1-4FC7-80C7-614CA0CBECE6}" type="datetimeFigureOut">
              <a:rPr lang="en-US" smtClean="0">
                <a:solidFill>
                  <a:prstClr val="black">
                    <a:tint val="75000"/>
                  </a:prstClr>
                </a:solidFill>
              </a:rPr>
              <a:pPr/>
              <a:t>8/17/2022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B6A78E-A6A1-4FC7-80C7-614CA0CBECE6}" type="datetimeFigureOut">
              <a:rPr lang="en-US" smtClean="0">
                <a:solidFill>
                  <a:prstClr val="black">
                    <a:tint val="75000"/>
                  </a:prstClr>
                </a:solidFill>
              </a:rPr>
              <a:pPr/>
              <a:t>8/17/2022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52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6A78E-A6A1-4FC7-80C7-614CA0CBECE6}" type="datetimeFigureOut">
              <a:rPr lang="en-US" smtClean="0">
                <a:solidFill>
                  <a:prstClr val="black">
                    <a:tint val="75000"/>
                  </a:prstClr>
                </a:solidFill>
              </a:rPr>
              <a:pPr/>
              <a:t>8/17/2022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1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596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53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167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222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36A11C-9BBA-4DA5-A576-DA3FF68E2598}" type="datetimeFigureOut">
              <a:rPr lang="en-US" smtClean="0"/>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221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112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000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36A11C-9BBA-4DA5-A576-DA3FF68E2598}" type="datetimeFigureOut">
              <a:rPr lang="en-US" smtClean="0"/>
              <a:t>8/17/2022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23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95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862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400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2794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416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52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566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36A11C-9BBA-4DA5-A576-DA3FF68E2598}" type="datetimeFigureOut">
              <a:rPr lang="en-US" smtClean="0"/>
              <a:t>8/17/2022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8/17/2022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8/17/2022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6A78E-A6A1-4FC7-80C7-614CA0CBECE6}"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158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8/17/2022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983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40.pn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7.gif"/><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3.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4.png"/><Relationship Id="rId1" Type="http://schemas.openxmlformats.org/officeDocument/2006/relationships/slideLayout" Target="../slideLayouts/slideLayout37.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4.png"/><Relationship Id="rId1" Type="http://schemas.openxmlformats.org/officeDocument/2006/relationships/slideLayout" Target="../slideLayouts/slideLayout37.xml"/><Relationship Id="rId6" Type="http://schemas.openxmlformats.org/officeDocument/2006/relationships/image" Target="../media/image54.png"/><Relationship Id="rId5" Type="http://schemas.microsoft.com/office/2007/relationships/hdphoto" Target="../media/hdphoto8.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4.png"/><Relationship Id="rId1" Type="http://schemas.openxmlformats.org/officeDocument/2006/relationships/slideLayout" Target="../slideLayouts/slideLayout37.xml"/><Relationship Id="rId5" Type="http://schemas.microsoft.com/office/2007/relationships/hdphoto" Target="../media/hdphoto8.wdp"/><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4.png"/><Relationship Id="rId1" Type="http://schemas.openxmlformats.org/officeDocument/2006/relationships/slideLayout" Target="../slideLayouts/slideLayout37.xml"/><Relationship Id="rId5" Type="http://schemas.microsoft.com/office/2007/relationships/hdphoto" Target="../media/hdphoto8.wdp"/><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5.png"/><Relationship Id="rId7"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37.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9.wdp"/><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48.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10.wdp"/></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Layout" Target="../slideLayouts/slideLayout48.xml"/><Relationship Id="rId5" Type="http://schemas.openxmlformats.org/officeDocument/2006/relationships/image" Target="../media/image61.png"/><Relationship Id="rId4" Type="http://schemas.microsoft.com/office/2007/relationships/hdphoto" Target="../media/hdphoto11.wdp"/></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microsoft.com/office/2007/relationships/hdphoto" Target="../media/hdphoto12.wdp"/><Relationship Id="rId2" Type="http://schemas.openxmlformats.org/officeDocument/2006/relationships/image" Target="../media/image34.png"/><Relationship Id="rId1" Type="http://schemas.openxmlformats.org/officeDocument/2006/relationships/slideLayout" Target="../slideLayouts/slideLayout48.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11.wdp"/><Relationship Id="rId9"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14.wdp"/><Relationship Id="rId2" Type="http://schemas.openxmlformats.org/officeDocument/2006/relationships/image" Target="../media/image34.png"/><Relationship Id="rId1" Type="http://schemas.openxmlformats.org/officeDocument/2006/relationships/slideLayout" Target="../slideLayouts/slideLayout48.xml"/><Relationship Id="rId6" Type="http://schemas.openxmlformats.org/officeDocument/2006/relationships/image" Target="../media/image64.png"/><Relationship Id="rId5" Type="http://schemas.openxmlformats.org/officeDocument/2006/relationships/image" Target="../media/image61.png"/><Relationship Id="rId4" Type="http://schemas.microsoft.com/office/2007/relationships/hdphoto" Target="../media/hdphoto11.wdp"/></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Layout" Target="../slideLayouts/slideLayout48.xml"/><Relationship Id="rId5" Type="http://schemas.openxmlformats.org/officeDocument/2006/relationships/image" Target="../media/image61.png"/><Relationship Id="rId4" Type="http://schemas.microsoft.com/office/2007/relationships/hdphoto" Target="../media/hdphoto11.wdp"/></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Layout" Target="../slideLayouts/slideLayout48.xml"/><Relationship Id="rId5" Type="http://schemas.openxmlformats.org/officeDocument/2006/relationships/image" Target="../media/image61.png"/><Relationship Id="rId4" Type="http://schemas.microsoft.com/office/2007/relationships/hdphoto" Target="../media/hdphoto11.wdp"/></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Layout" Target="../slideLayouts/slideLayout48.xml"/><Relationship Id="rId5" Type="http://schemas.openxmlformats.org/officeDocument/2006/relationships/image" Target="../media/image61.png"/><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84.svg"/><Relationship Id="rId2" Type="http://schemas.openxmlformats.org/officeDocument/2006/relationships/image" Target="../media/image34.png"/><Relationship Id="rId1" Type="http://schemas.openxmlformats.org/officeDocument/2006/relationships/slideLayout" Target="../slideLayouts/slideLayout37.xml"/><Relationship Id="rId6" Type="http://schemas.openxmlformats.org/officeDocument/2006/relationships/image" Target="../media/image66.png"/><Relationship Id="rId5" Type="http://schemas.openxmlformats.org/officeDocument/2006/relationships/image" Target="../media/image61.png"/><Relationship Id="rId4" Type="http://schemas.microsoft.com/office/2007/relationships/hdphoto" Target="../media/hdphoto15.wdp"/></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Layout" Target="../slideLayouts/slideLayout48.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11.wdp"/></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Layout" Target="../slideLayouts/slideLayout48.xml"/><Relationship Id="rId6" Type="http://schemas.openxmlformats.org/officeDocument/2006/relationships/image" Target="../media/image69.png"/><Relationship Id="rId5" Type="http://schemas.openxmlformats.org/officeDocument/2006/relationships/image" Target="../media/image67.png"/><Relationship Id="rId4" Type="http://schemas.microsoft.com/office/2007/relationships/hdphoto" Target="../media/hdphoto11.wdp"/></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Layout" Target="../slideLayouts/slideLayout48.xml"/><Relationship Id="rId6" Type="http://schemas.openxmlformats.org/officeDocument/2006/relationships/image" Target="../media/image67.png"/><Relationship Id="rId5" Type="http://schemas.openxmlformats.org/officeDocument/2006/relationships/image" Target="../media/image70.png"/><Relationship Id="rId4" Type="http://schemas.microsoft.com/office/2007/relationships/hdphoto" Target="../media/hdphoto11.wdp"/></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Layout" Target="../slideLayouts/slideLayout48.xml"/><Relationship Id="rId6" Type="http://schemas.openxmlformats.org/officeDocument/2006/relationships/image" Target="../media/image71.png"/><Relationship Id="rId5" Type="http://schemas.openxmlformats.org/officeDocument/2006/relationships/image" Target="../media/image67.png"/><Relationship Id="rId4" Type="http://schemas.microsoft.com/office/2007/relationships/hdphoto" Target="../media/hdphoto11.wdp"/></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Layout" Target="../slideLayouts/slideLayout48.xml"/><Relationship Id="rId6" Type="http://schemas.microsoft.com/office/2007/relationships/hdphoto" Target="../media/hdphoto16.wdp"/><Relationship Id="rId5" Type="http://schemas.openxmlformats.org/officeDocument/2006/relationships/image" Target="../media/image72.png"/><Relationship Id="rId4" Type="http://schemas.microsoft.com/office/2007/relationships/hdphoto" Target="../media/hdphoto11.wdp"/></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Layout" Target="../slideLayouts/slideLayout48.xml"/><Relationship Id="rId6" Type="http://schemas.microsoft.com/office/2007/relationships/hdphoto" Target="../media/hdphoto17.wdp"/><Relationship Id="rId5" Type="http://schemas.openxmlformats.org/officeDocument/2006/relationships/image" Target="../media/image73.png"/><Relationship Id="rId4" Type="http://schemas.microsoft.com/office/2007/relationships/hdphoto" Target="../media/hdphoto11.wdp"/></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Layout" Target="../slideLayouts/slideLayout48.xml"/><Relationship Id="rId4" Type="http://schemas.microsoft.com/office/2007/relationships/hdphoto" Target="../media/hdphoto11.wdp"/></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Layout" Target="../slideLayouts/slideLayout48.xml"/><Relationship Id="rId5" Type="http://schemas.openxmlformats.org/officeDocument/2006/relationships/image" Target="../media/image74.png"/><Relationship Id="rId4" Type="http://schemas.microsoft.com/office/2007/relationships/hdphoto" Target="../media/hdphoto11.wdp"/></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1.png"/><Relationship Id="rId2" Type="http://schemas.openxmlformats.org/officeDocument/2006/relationships/image" Target="../media/image34.png"/><Relationship Id="rId1" Type="http://schemas.openxmlformats.org/officeDocument/2006/relationships/slideLayout" Target="../slideLayouts/slideLayout48.xml"/><Relationship Id="rId6" Type="http://schemas.microsoft.com/office/2007/relationships/hdphoto" Target="../media/hdphoto19.wdp"/><Relationship Id="rId5" Type="http://schemas.openxmlformats.org/officeDocument/2006/relationships/image" Target="../media/image75.png"/><Relationship Id="rId4" Type="http://schemas.microsoft.com/office/2007/relationships/hdphoto" Target="../media/hdphoto18.wdp"/></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3.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60.png"/><Relationship Id="rId7" Type="http://schemas.openxmlformats.org/officeDocument/2006/relationships/image" Target="../media/image77.png"/><Relationship Id="rId2" Type="http://schemas.openxmlformats.org/officeDocument/2006/relationships/image" Target="../media/image34.png"/><Relationship Id="rId1" Type="http://schemas.openxmlformats.org/officeDocument/2006/relationships/slideLayout" Target="../slideLayouts/slideLayout48.xml"/><Relationship Id="rId6" Type="http://schemas.microsoft.com/office/2007/relationships/hdphoto" Target="../media/hdphoto20.wdp"/><Relationship Id="rId5" Type="http://schemas.openxmlformats.org/officeDocument/2006/relationships/image" Target="../media/image76.png"/><Relationship Id="rId4" Type="http://schemas.microsoft.com/office/2007/relationships/hdphoto" Target="../media/hdphoto11.wdp"/></Relationships>
</file>

<file path=ppt/slides/_rels/slide51.xml.rels><?xml version="1.0" encoding="UTF-8" standalone="yes"?>
<Relationships xmlns="http://schemas.openxmlformats.org/package/2006/relationships"><Relationship Id="rId8" Type="http://schemas.openxmlformats.org/officeDocument/2006/relationships/image" Target="../media/image84.gif"/><Relationship Id="rId3" Type="http://schemas.openxmlformats.org/officeDocument/2006/relationships/image" Target="../media/image79.gif"/><Relationship Id="rId7" Type="http://schemas.openxmlformats.org/officeDocument/2006/relationships/image" Target="../media/image83.gif"/><Relationship Id="rId2" Type="http://schemas.openxmlformats.org/officeDocument/2006/relationships/image" Target="../media/image78.png"/><Relationship Id="rId1" Type="http://schemas.openxmlformats.org/officeDocument/2006/relationships/slideLayout" Target="../slideLayouts/slideLayout42.xml"/><Relationship Id="rId6" Type="http://schemas.openxmlformats.org/officeDocument/2006/relationships/image" Target="../media/image82.gif"/><Relationship Id="rId5" Type="http://schemas.openxmlformats.org/officeDocument/2006/relationships/image" Target="../media/image81.gif"/><Relationship Id="rId4" Type="http://schemas.openxmlformats.org/officeDocument/2006/relationships/image" Target="../media/image80.gif"/></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image" Target="../media/image17.gif"/><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2042868" y="1829798"/>
            <a:ext cx="2649693" cy="1456788"/>
            <a:chOff x="1828052" y="2024192"/>
            <a:chExt cx="2649693" cy="1456788"/>
          </a:xfrm>
        </p:grpSpPr>
        <p:sp>
          <p:nvSpPr>
            <p:cNvPr id="23" name="Flowchart: Connector 22"/>
            <p:cNvSpPr/>
            <p:nvPr/>
          </p:nvSpPr>
          <p:spPr>
            <a:xfrm>
              <a:off x="2476745" y="2024192"/>
              <a:ext cx="1388410" cy="1333072"/>
            </a:xfrm>
            <a:prstGeom prst="flowChartConnector">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56766A65-AB59-44B3-F82A-2DEA307661EB}"/>
                </a:ext>
              </a:extLst>
            </p:cNvPr>
            <p:cNvSpPr txBox="1"/>
            <p:nvPr/>
          </p:nvSpPr>
          <p:spPr>
            <a:xfrm>
              <a:off x="1828052" y="2157541"/>
              <a:ext cx="2649693" cy="1323439"/>
            </a:xfrm>
            <a:prstGeom prst="rect">
              <a:avLst/>
            </a:prstGeom>
            <a:noFill/>
          </p:spPr>
          <p:txBody>
            <a:bodyPr wrap="square" rtlCol="0">
              <a:spAutoFit/>
            </a:bodyPr>
            <a:lstStyle/>
            <a:p>
              <a:pPr algn="ctr">
                <a:buClr>
                  <a:srgbClr val="000000"/>
                </a:buClr>
                <a:buFont typeface="Arial"/>
                <a:buNone/>
              </a:pPr>
              <a:r>
                <a:rPr lang="en-US" sz="40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endParaRPr lang="en-US" sz="40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a:p>
              <a:pPr algn="ctr">
                <a:buClr>
                  <a:srgbClr val="000000"/>
                </a:buClr>
                <a:buFont typeface="Arial"/>
                <a:buNone/>
              </a:pPr>
              <a:r>
                <a:rPr lang="en-US" sz="40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20</a:t>
              </a:r>
              <a:endParaRPr lang="id-ID"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grpSp>
        <p:nvGrpSpPr>
          <p:cNvPr id="17" name="Group 16"/>
          <p:cNvGrpSpPr/>
          <p:nvPr/>
        </p:nvGrpSpPr>
        <p:grpSpPr>
          <a:xfrm>
            <a:off x="2195270" y="260138"/>
            <a:ext cx="7986955" cy="1569660"/>
            <a:chOff x="2195270" y="260138"/>
            <a:chExt cx="7986955" cy="1569660"/>
          </a:xfrm>
        </p:grpSpPr>
        <p:sp>
          <p:nvSpPr>
            <p:cNvPr id="16" name="Flowchart: Terminator 15"/>
            <p:cNvSpPr/>
            <p:nvPr/>
          </p:nvSpPr>
          <p:spPr>
            <a:xfrm>
              <a:off x="2195270" y="260138"/>
              <a:ext cx="7986955" cy="1436311"/>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24727" y="260138"/>
              <a:ext cx="7324441" cy="1569660"/>
            </a:xfrm>
            <a:prstGeom prst="rect">
              <a:avLst/>
            </a:prstGeom>
            <a:noFill/>
          </p:spPr>
          <p:txBody>
            <a:bodyPr wrap="none" rtlCol="0">
              <a:spAutoFit/>
            </a:bodyPr>
            <a:lstStyle/>
            <a:p>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Thứ</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ngày</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tháng</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năm</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2022</a:t>
              </a:r>
            </a:p>
            <a:p>
              <a:pPr algn="ct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Tiếng</a:t>
              </a:r>
              <a:r>
                <a:rPr lang="en-US" sz="4800" b="1" dirty="0" smtClean="0">
                  <a:ln w="0"/>
                  <a:solidFill>
                    <a:srgbClr val="FF0000"/>
                  </a:solidFill>
                  <a:effectLst>
                    <a:outerShdw blurRad="38100" dist="25400" dir="5400000" algn="ctr" rotWithShape="0">
                      <a:srgbClr val="6E747A">
                        <a:alpha val="43000"/>
                      </a:srgbClr>
                    </a:outerShdw>
                  </a:effectLst>
                  <a:latin typeface="Great Vibes" pitchFamily="2" charset="0"/>
                </a:rPr>
                <a:t> </a:t>
              </a:r>
              <a:r>
                <a:rPr lang="en-US" sz="4800" b="1" dirty="0" err="1" smtClean="0">
                  <a:ln w="0"/>
                  <a:solidFill>
                    <a:srgbClr val="FF0000"/>
                  </a:solidFill>
                  <a:effectLst>
                    <a:outerShdw blurRad="38100" dist="25400" dir="5400000" algn="ctr" rotWithShape="0">
                      <a:srgbClr val="6E747A">
                        <a:alpha val="43000"/>
                      </a:srgbClr>
                    </a:outerShdw>
                  </a:effectLst>
                  <a:latin typeface="Great Vibes" pitchFamily="2" charset="0"/>
                </a:rPr>
                <a:t>Việt</a:t>
              </a:r>
              <a:endParaRPr lang="en-US" sz="4800" b="1" dirty="0">
                <a:ln w="0"/>
                <a:solidFill>
                  <a:srgbClr val="FF0000"/>
                </a:solidFill>
                <a:effectLst>
                  <a:outerShdw blurRad="38100" dist="25400" dir="5400000" algn="ctr" rotWithShape="0">
                    <a:srgbClr val="6E747A">
                      <a:alpha val="43000"/>
                    </a:srgbClr>
                  </a:outerShdw>
                </a:effectLst>
                <a:latin typeface="Great Vibes" pitchFamily="2" charset="0"/>
              </a:endParaRPr>
            </a:p>
          </p:txBody>
        </p:sp>
      </p:grpSp>
      <p:sp>
        <p:nvSpPr>
          <p:cNvPr id="20" name="Wave 19"/>
          <p:cNvSpPr/>
          <p:nvPr/>
        </p:nvSpPr>
        <p:spPr>
          <a:xfrm>
            <a:off x="3886200" y="1829798"/>
            <a:ext cx="5179684" cy="1369598"/>
          </a:xfrm>
          <a:prstGeom prst="wave">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276725" y="2157540"/>
            <a:ext cx="4524332" cy="671243"/>
          </a:xfrm>
          <a:prstGeom prst="rect">
            <a:avLst/>
          </a:prstGeom>
          <a:solidFill>
            <a:srgbClr val="99FF66"/>
          </a:solidFill>
        </p:spPr>
        <p:txBody>
          <a:bodyPr wrap="none" rtlCol="0">
            <a:prstTxWarp prst="textWave1">
              <a:avLst/>
            </a:prstTxWarp>
            <a:spAutoFit/>
          </a:bodyPr>
          <a:lstStyle/>
          <a:p>
            <a:r>
              <a:rPr lang="en-US" sz="3200" dirty="0" smtClean="0">
                <a:ln w="0"/>
                <a:solidFill>
                  <a:srgbClr val="0099F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TRÒ </a:t>
            </a:r>
            <a:r>
              <a:rPr lang="en-US" sz="3200" dirty="0" smtClean="0">
                <a:ln w="0"/>
                <a:solidFill>
                  <a:srgbClr val="FF66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 </a:t>
            </a:r>
            <a:r>
              <a:rPr lang="en-US" sz="3200" dirty="0" smtClean="0">
                <a:ln w="0"/>
                <a:solidFill>
                  <a:srgbClr val="FF3399"/>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CÙNG</a:t>
            </a:r>
            <a:r>
              <a:rPr lang="en-US" sz="3200" dirty="0" smtClean="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smtClean="0">
                <a:ln w="0"/>
                <a:solidFill>
                  <a:srgbClr val="008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MẸ</a:t>
            </a:r>
            <a:endParaRPr lang="en-US" sz="3200" dirty="0">
              <a:ln w="0"/>
              <a:solidFill>
                <a:srgbClr val="008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9688" b="92813" l="0" r="93906">
                        <a14:foregroundMark x1="20781" y1="80938" x2="20781" y2="80938"/>
                        <a14:foregroundMark x1="54844" y1="80781" x2="54844" y2="80781"/>
                        <a14:foregroundMark x1="53281" y1="81406" x2="53281" y2="81406"/>
                        <a14:foregroundMark x1="80625" y1="80000" x2="80625" y2="80000"/>
                      </a14:backgroundRemoval>
                    </a14:imgEffect>
                  </a14:imgLayer>
                </a14:imgProps>
              </a:ext>
            </a:extLst>
          </a:blip>
          <a:stretch>
            <a:fillRect/>
          </a:stretch>
        </p:blipFill>
        <p:spPr>
          <a:xfrm>
            <a:off x="3219450" y="2225801"/>
            <a:ext cx="5076985" cy="5076985"/>
          </a:xfrm>
          <a:prstGeom prst="rect">
            <a:avLst/>
          </a:prstGeom>
        </p:spPr>
      </p:pic>
    </p:spTree>
    <p:extLst>
      <p:ext uri="{BB962C8B-B14F-4D97-AF65-F5344CB8AC3E}">
        <p14:creationId xmlns:p14="http://schemas.microsoft.com/office/powerpoint/2010/main" val="8240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smtClean="0">
                <a:latin typeface="Nunito" pitchFamily="2" charset="0"/>
              </a:rPr>
              <a:t>       </a:t>
            </a:r>
            <a:r>
              <a:rPr lang="vi-VN" dirty="0" smtClean="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smtClean="0">
                <a:solidFill>
                  <a:srgbClr val="002060"/>
                </a:solidFill>
                <a:latin typeface="Cambria" panose="02040503050406030204" pitchFamily="18" charset="0"/>
                <a:ea typeface="Cambria" panose="02040503050406030204" pitchFamily="18" charset="0"/>
              </a:rPr>
              <a:t>        </a:t>
            </a:r>
            <a:endParaRPr lang="vi-VN" dirty="0" smtClean="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22" name="TextBox 21">
            <a:extLst>
              <a:ext uri="{FF2B5EF4-FFF2-40B4-BE49-F238E27FC236}">
                <a16:creationId xmlns:a16="http://schemas.microsoft.com/office/drawing/2014/main" xmlns="" id="{874923DD-2CD3-2D7E-2162-E433FE8F2CFE}"/>
              </a:ext>
            </a:extLst>
          </p:cNvPr>
          <p:cNvSpPr txBox="1"/>
          <p:nvPr/>
        </p:nvSpPr>
        <p:spPr>
          <a:xfrm>
            <a:off x="77914" y="17547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823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Ba </a:t>
            </a:r>
            <a:r>
              <a:rPr lang="vi-VN" sz="2800" dirty="0">
                <a:solidFill>
                  <a:srgbClr val="002060"/>
                </a:solidFill>
                <a:latin typeface="Cambria" panose="02040503050406030204" pitchFamily="18" charset="0"/>
                <a:ea typeface="Cambria" panose="02040503050406030204" pitchFamily="18" charset="0"/>
              </a:rPr>
              <a:t>mẹ con rúc rích mãi không chán. Chỉ là đến giờ ngủ thì phải ngủ thôi</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573964"/>
            <a:ext cx="851094" cy="584334"/>
            <a:chOff x="38098" y="839305"/>
            <a:chExt cx="851094" cy="584334"/>
          </a:xfrm>
        </p:grpSpPr>
        <p:pic>
          <p:nvPicPr>
            <p:cNvPr id="12" name="Picture 11">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14" name="TextBox 13">
            <a:extLst>
              <a:ext uri="{FF2B5EF4-FFF2-40B4-BE49-F238E27FC236}">
                <a16:creationId xmlns:a16="http://schemas.microsoft.com/office/drawing/2014/main" xmlns="" id="{874923DD-2CD3-2D7E-2162-E433FE8F2CFE}"/>
              </a:ext>
            </a:extLst>
          </p:cNvPr>
          <p:cNvSpPr txBox="1"/>
          <p:nvPr/>
        </p:nvSpPr>
        <p:spPr>
          <a:xfrm>
            <a:off x="87306" y="82134"/>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64474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smtClean="0">
                <a:latin typeface="Nunito" pitchFamily="2" charset="0"/>
              </a:rPr>
              <a:t>       </a:t>
            </a:r>
            <a:r>
              <a:rPr lang="vi-VN" dirty="0" smtClean="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smtClean="0">
                <a:solidFill>
                  <a:srgbClr val="002060"/>
                </a:solidFill>
                <a:latin typeface="Cambria" panose="02040503050406030204" pitchFamily="18" charset="0"/>
                <a:ea typeface="Cambria" panose="02040503050406030204" pitchFamily="18" charset="0"/>
              </a:rPr>
              <a:t>        </a:t>
            </a:r>
            <a:endParaRPr lang="vi-VN" dirty="0" smtClean="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22" name="TextBox 21">
            <a:extLst>
              <a:ext uri="{FF2B5EF4-FFF2-40B4-BE49-F238E27FC236}">
                <a16:creationId xmlns:a16="http://schemas.microsoft.com/office/drawing/2014/main" xmlns="" id="{874923DD-2CD3-2D7E-2162-E433FE8F2CFE}"/>
              </a:ext>
            </a:extLst>
          </p:cNvPr>
          <p:cNvSpPr txBox="1"/>
          <p:nvPr/>
        </p:nvSpPr>
        <p:spPr>
          <a:xfrm>
            <a:off x="244011" y="44083"/>
            <a:ext cx="2034350"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4073015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Ba </a:t>
            </a:r>
            <a:r>
              <a:rPr lang="vi-VN" sz="2800" dirty="0">
                <a:solidFill>
                  <a:srgbClr val="002060"/>
                </a:solidFill>
                <a:latin typeface="Cambria" panose="02040503050406030204" pitchFamily="18" charset="0"/>
                <a:ea typeface="Cambria" panose="02040503050406030204" pitchFamily="18" charset="0"/>
              </a:rPr>
              <a:t>mẹ con rúc rích mãi không chán. Chỉ là đến giờ ngủ thì phải ngủ thôi</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14" name="TextBox 13">
            <a:extLst>
              <a:ext uri="{FF2B5EF4-FFF2-40B4-BE49-F238E27FC236}">
                <a16:creationId xmlns:a16="http://schemas.microsoft.com/office/drawing/2014/main" xmlns="" id="{874923DD-2CD3-2D7E-2162-E433FE8F2CFE}"/>
              </a:ext>
            </a:extLst>
          </p:cNvPr>
          <p:cNvSpPr txBox="1"/>
          <p:nvPr/>
        </p:nvSpPr>
        <p:spPr>
          <a:xfrm>
            <a:off x="160458" y="57609"/>
            <a:ext cx="2152974"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3777292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874923DD-2CD3-2D7E-2162-E433FE8F2CFE}"/>
              </a:ext>
            </a:extLst>
          </p:cNvPr>
          <p:cNvSpPr txBox="1"/>
          <p:nvPr/>
        </p:nvSpPr>
        <p:spPr>
          <a:xfrm>
            <a:off x="0" y="30208"/>
            <a:ext cx="2901789" cy="987504"/>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theo</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nhóm</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smtClean="0">
                <a:solidFill>
                  <a:prstClr val="black"/>
                </a:solidFill>
                <a:latin typeface="Nunito" pitchFamily="2" charset="0"/>
              </a:rPr>
              <a:t>       </a:t>
            </a:r>
            <a:r>
              <a:rPr lang="vi-VN" dirty="0" smtClean="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smtClean="0">
                <a:solidFill>
                  <a:srgbClr val="002060"/>
                </a:solidFill>
                <a:latin typeface="Cambria" panose="02040503050406030204" pitchFamily="18" charset="0"/>
                <a:ea typeface="Cambria" panose="02040503050406030204" pitchFamily="18" charset="0"/>
              </a:rPr>
              <a:t>        </a:t>
            </a:r>
            <a:endParaRPr lang="vi-VN" dirty="0" smtClean="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4174189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9081"/>
            <a:ext cx="2932430" cy="1097375"/>
          </a:xfrm>
          <a:prstGeom prst="rect">
            <a:avLst/>
          </a:prstGeom>
        </p:spPr>
      </p:pic>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Ba </a:t>
            </a:r>
            <a:r>
              <a:rPr lang="vi-VN" sz="2800" dirty="0">
                <a:solidFill>
                  <a:srgbClr val="002060"/>
                </a:solidFill>
                <a:latin typeface="Cambria" panose="02040503050406030204" pitchFamily="18" charset="0"/>
                <a:ea typeface="Cambria" panose="02040503050406030204" pitchFamily="18" charset="0"/>
              </a:rPr>
              <a:t>mẹ con rúc rích mãi không chán. Chỉ là đến giờ ngủ thì phải ngủ thôi</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3401548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874923DD-2CD3-2D7E-2162-E433FE8F2CFE}"/>
              </a:ext>
            </a:extLst>
          </p:cNvPr>
          <p:cNvSpPr txBox="1"/>
          <p:nvPr/>
        </p:nvSpPr>
        <p:spPr>
          <a:xfrm>
            <a:off x="172310" y="286550"/>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smtClean="0">
                <a:solidFill>
                  <a:prstClr val="black"/>
                </a:solidFill>
                <a:latin typeface="Nunito" pitchFamily="2" charset="0"/>
              </a:rPr>
              <a:t>       </a:t>
            </a:r>
            <a:r>
              <a:rPr lang="vi-VN" dirty="0" smtClean="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smtClean="0">
                <a:solidFill>
                  <a:srgbClr val="002060"/>
                </a:solidFill>
                <a:latin typeface="Cambria" panose="02040503050406030204" pitchFamily="18" charset="0"/>
                <a:ea typeface="Cambria" panose="02040503050406030204" pitchFamily="18" charset="0"/>
              </a:rPr>
              <a:t>        </a:t>
            </a:r>
            <a:endParaRPr lang="vi-VN" dirty="0" smtClean="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Tree>
    <p:extLst>
      <p:ext uri="{BB962C8B-B14F-4D97-AF65-F5344CB8AC3E}">
        <p14:creationId xmlns:p14="http://schemas.microsoft.com/office/powerpoint/2010/main" val="800260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Ba </a:t>
            </a:r>
            <a:r>
              <a:rPr lang="vi-VN" sz="2800" dirty="0">
                <a:solidFill>
                  <a:srgbClr val="002060"/>
                </a:solidFill>
                <a:latin typeface="Cambria" panose="02040503050406030204" pitchFamily="18" charset="0"/>
                <a:ea typeface="Cambria" panose="02040503050406030204" pitchFamily="18" charset="0"/>
              </a:rPr>
              <a:t>mẹ con rúc rích mãi không chán. Chỉ là đến giờ ngủ thì phải ngủ thôi</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14" name="TextBox 13">
            <a:extLst>
              <a:ext uri="{FF2B5EF4-FFF2-40B4-BE49-F238E27FC236}">
                <a16:creationId xmlns:a16="http://schemas.microsoft.com/office/drawing/2014/main" xmlns="" id="{874923DD-2CD3-2D7E-2162-E433FE8F2CFE}"/>
              </a:ext>
            </a:extLst>
          </p:cNvPr>
          <p:cNvSpPr txBox="1"/>
          <p:nvPr/>
        </p:nvSpPr>
        <p:spPr>
          <a:xfrm>
            <a:off x="91296" y="361386"/>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466116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03200" y="6006875"/>
            <a:ext cx="812800" cy="812800"/>
          </a:xfrm>
          <a:prstGeom prst="rect">
            <a:avLst/>
          </a:prstGeom>
        </p:spPr>
      </p:pic>
      <p:pic>
        <p:nvPicPr>
          <p:cNvPr id="2" name="Picture 1"/>
          <p:cNvPicPr>
            <a:picLocks noChangeAspect="1"/>
          </p:cNvPicPr>
          <p:nvPr/>
        </p:nvPicPr>
        <p:blipFill>
          <a:blip r:embed="rId6"/>
          <a:stretch>
            <a:fillRect/>
          </a:stretch>
        </p:blipFill>
        <p:spPr>
          <a:xfrm>
            <a:off x="11208376" y="51868"/>
            <a:ext cx="920576" cy="835224"/>
          </a:xfrm>
          <a:prstGeom prst="rect">
            <a:avLst/>
          </a:prstGeom>
        </p:spPr>
      </p:pic>
      <p:pic>
        <p:nvPicPr>
          <p:cNvPr id="9" name="Picture 8"/>
          <p:cNvPicPr>
            <a:picLocks noChangeAspect="1"/>
          </p:cNvPicPr>
          <p:nvPr/>
        </p:nvPicPr>
        <p:blipFill>
          <a:blip r:embed="rId7"/>
          <a:stretch>
            <a:fillRect/>
          </a:stretch>
        </p:blipFill>
        <p:spPr>
          <a:xfrm>
            <a:off x="2758269" y="374904"/>
            <a:ext cx="6513747" cy="2231136"/>
          </a:xfrm>
          <a:prstGeom prst="rect">
            <a:avLst/>
          </a:prstGeom>
        </p:spPr>
      </p:pic>
      <p:sp>
        <p:nvSpPr>
          <p:cNvPr id="10" name="Rectangle 9"/>
          <p:cNvSpPr/>
          <p:nvPr/>
        </p:nvSpPr>
        <p:spPr>
          <a:xfrm>
            <a:off x="3247191" y="1123714"/>
            <a:ext cx="5825634" cy="769441"/>
          </a:xfrm>
          <a:prstGeom prst="rect">
            <a:avLst/>
          </a:prstGeom>
        </p:spPr>
        <p:txBody>
          <a:bodyPr wrap="none">
            <a:spAutoFit/>
          </a:bodyPr>
          <a:lstStyle/>
          <a:p>
            <a:pPr lvl="0" algn="ctr"/>
            <a:r>
              <a:rPr lang="en-US" sz="4400" dirty="0">
                <a:solidFill>
                  <a:srgbClr val="C00000"/>
                </a:solidFill>
                <a:latin typeface="Sigmar One" panose="00000500000000000000" pitchFamily="2" charset="0"/>
              </a:rPr>
              <a:t>TRẢ LỜI CÂU HỎI</a:t>
            </a:r>
          </a:p>
        </p:txBody>
      </p:sp>
    </p:spTree>
    <p:extLst>
      <p:ext uri="{BB962C8B-B14F-4D97-AF65-F5344CB8AC3E}">
        <p14:creationId xmlns:p14="http://schemas.microsoft.com/office/powerpoint/2010/main" val="2524241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p:cMediaNode vol="80000" numSld="50">
                <p:cTn id="2"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smtClean="0">
                <a:solidFill>
                  <a:srgbClr val="000000"/>
                </a:solidFill>
                <a:latin typeface="OpenSansBold"/>
              </a:rPr>
              <a:t>     </a:t>
            </a:r>
            <a:endParaRPr lang="en-US" sz="2800" dirty="0">
              <a:solidFill>
                <a:schemeClr val="tx1"/>
              </a:solidFill>
            </a:endParaRPr>
          </a:p>
        </p:txBody>
      </p:sp>
      <p:grpSp>
        <p:nvGrpSpPr>
          <p:cNvPr id="5" name="Group 4"/>
          <p:cNvGrpSpPr/>
          <p:nvPr/>
        </p:nvGrpSpPr>
        <p:grpSpPr>
          <a:xfrm>
            <a:off x="1667652" y="1417878"/>
            <a:ext cx="8856695" cy="1243217"/>
            <a:chOff x="1811455" y="1797923"/>
            <a:chExt cx="8856695" cy="1243217"/>
          </a:xfrm>
        </p:grpSpPr>
        <p:sp>
          <p:nvSpPr>
            <p:cNvPr id="4" name="Wave 3"/>
            <p:cNvSpPr/>
            <p:nvPr/>
          </p:nvSpPr>
          <p:spPr>
            <a:xfrm>
              <a:off x="1811455" y="1797923"/>
              <a:ext cx="8856695" cy="1243217"/>
            </a:xfrm>
            <a:prstGeom prst="wave">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33725" y="2218563"/>
              <a:ext cx="8734425" cy="461665"/>
            </a:xfrm>
            <a:prstGeom prst="rect">
              <a:avLst/>
            </a:prstGeom>
          </p:spPr>
          <p:txBody>
            <a:bodyPr wrap="square">
              <a:prstTxWarp prst="textWave1">
                <a:avLst/>
              </a:prstTxWarp>
              <a:spAutoFit/>
            </a:bodyPr>
            <a:lstStyle/>
            <a:p>
              <a:r>
                <a:rPr lang="vi-VN" sz="2400" b="1" dirty="0">
                  <a:solidFill>
                    <a:srgbClr val="FF0000"/>
                  </a:solidFill>
                  <a:latin typeface="Cambria" panose="02040503050406030204" pitchFamily="18" charset="0"/>
                  <a:ea typeface="Cambria" panose="02040503050406030204" pitchFamily="18" charset="0"/>
                </a:rPr>
                <a:t>Em đọc </a:t>
              </a:r>
              <a:r>
                <a:rPr lang="en-US" sz="2400" b="1" dirty="0" err="1" smtClean="0">
                  <a:solidFill>
                    <a:srgbClr val="FF0000"/>
                  </a:solidFill>
                  <a:latin typeface="Cambria" panose="02040503050406030204" pitchFamily="18" charset="0"/>
                  <a:ea typeface="Cambria" panose="02040503050406030204" pitchFamily="18" charset="0"/>
                </a:rPr>
                <a:t>lướt</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toàn</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bài</a:t>
              </a:r>
              <a:r>
                <a:rPr lang="vi-VN" sz="2400" b="1" dirty="0" smtClean="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để trả lời câu hỏi</a:t>
              </a:r>
              <a:r>
                <a:rPr lang="vi-VN" sz="2400" b="1" dirty="0" smtClean="0">
                  <a:solidFill>
                    <a:srgbClr val="FF0000"/>
                  </a:solidFill>
                  <a:latin typeface="Cambria" panose="02040503050406030204" pitchFamily="18" charset="0"/>
                  <a:ea typeface="Cambria" panose="02040503050406030204" pitchFamily="18" charset="0"/>
                </a:rPr>
                <a:t>.</a:t>
              </a:r>
              <a:endParaRPr lang="en-US" sz="2400" b="1" dirty="0">
                <a:solidFill>
                  <a:srgbClr val="FF0000"/>
                </a:solidFill>
                <a:latin typeface="Great Vibes" pitchFamily="2" charset="0"/>
                <a:ea typeface="Cambria" panose="02040503050406030204" pitchFamily="18" charset="0"/>
              </a:endParaRPr>
            </a:p>
          </p:txBody>
        </p:sp>
      </p:grpSp>
      <p:grpSp>
        <p:nvGrpSpPr>
          <p:cNvPr id="23" name="Group 22"/>
          <p:cNvGrpSpPr/>
          <p:nvPr/>
        </p:nvGrpSpPr>
        <p:grpSpPr>
          <a:xfrm>
            <a:off x="2226706" y="2069350"/>
            <a:ext cx="8297641" cy="1339119"/>
            <a:chOff x="3293854" y="3214948"/>
            <a:chExt cx="6155622" cy="1799532"/>
          </a:xfrm>
        </p:grpSpPr>
        <p:sp>
          <p:nvSpPr>
            <p:cNvPr id="22" name="Rounded Rectangle 21"/>
            <p:cNvSpPr/>
            <p:nvPr/>
          </p:nvSpPr>
          <p:spPr>
            <a:xfrm>
              <a:off x="3293854" y="3214948"/>
              <a:ext cx="5620888" cy="1799532"/>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353476" y="3236020"/>
              <a:ext cx="6096000" cy="1613023"/>
            </a:xfrm>
            <a:prstGeom prst="rect">
              <a:avLst/>
            </a:prstGeom>
          </p:spPr>
          <p:txBody>
            <a:bodyPr>
              <a:spAutoFit/>
            </a:bodyPr>
            <a:lstStyle/>
            <a:p>
              <a:r>
                <a:rPr lang="en-US" sz="3600" b="1" dirty="0">
                  <a:solidFill>
                    <a:srgbClr val="002060"/>
                  </a:solidFill>
                  <a:latin typeface="Cambria" panose="02040503050406030204" pitchFamily="18" charset="0"/>
                  <a:ea typeface="Cambria" panose="02040503050406030204" pitchFamily="18" charset="0"/>
                </a:rPr>
                <a:t>“</a:t>
              </a:r>
              <a:r>
                <a:rPr lang="vi-VN" sz="3600" b="1" dirty="0">
                  <a:solidFill>
                    <a:srgbClr val="002060"/>
                  </a:solidFill>
                  <a:latin typeface="Cambria" panose="02040503050406030204" pitchFamily="18" charset="0"/>
                  <a:ea typeface="Cambria" panose="02040503050406030204" pitchFamily="18" charset="0"/>
                </a:rPr>
                <a:t>Những câu chuyện của ba mẹ con thường nối vào nhau không dứt.</a:t>
              </a:r>
              <a:endParaRPr lang="en-US" sz="3600" b="1" dirty="0">
                <a:solidFill>
                  <a:srgbClr val="002060"/>
                </a:solidFill>
                <a:latin typeface="Cambria" panose="02040503050406030204" pitchFamily="18" charset="0"/>
                <a:ea typeface="Cambria" panose="02040503050406030204" pitchFamily="18" charset="0"/>
              </a:endParaRPr>
            </a:p>
          </p:txBody>
        </p:sp>
      </p:grpSp>
      <p:sp>
        <p:nvSpPr>
          <p:cNvPr id="26" name="Wave 25"/>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1</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7" name="Rectangle 6"/>
          <p:cNvSpPr/>
          <p:nvPr/>
        </p:nvSpPr>
        <p:spPr>
          <a:xfrm>
            <a:off x="1869958" y="241384"/>
            <a:ext cx="8869328" cy="1077218"/>
          </a:xfrm>
          <a:prstGeom prst="rect">
            <a:avLst/>
          </a:prstGeom>
        </p:spPr>
        <p:txBody>
          <a:bodyPr wrap="square">
            <a:spAutoFit/>
          </a:bodyPr>
          <a:lstStyle/>
          <a:p>
            <a:pPr algn="just"/>
            <a:r>
              <a:rPr lang="vi-VN" sz="3200" b="1" dirty="0">
                <a:solidFill>
                  <a:prstClr val="black"/>
                </a:solidFill>
                <a:latin typeface="Nunito Black" pitchFamily="2" charset="0"/>
              </a:rPr>
              <a:t>Chi tiết nào cho thấy ba mẹ con Thư rất thích trò chuyện với nhau trước khi đi ngủ?</a:t>
            </a:r>
            <a:endParaRPr lang="en-US" sz="2000" dirty="0"/>
          </a:p>
        </p:txBody>
      </p:sp>
      <p:grpSp>
        <p:nvGrpSpPr>
          <p:cNvPr id="10" name="Group 9"/>
          <p:cNvGrpSpPr/>
          <p:nvPr/>
        </p:nvGrpSpPr>
        <p:grpSpPr>
          <a:xfrm>
            <a:off x="805034" y="3607910"/>
            <a:ext cx="10580914" cy="1339119"/>
            <a:chOff x="1246910" y="4160186"/>
            <a:chExt cx="10580914" cy="1339119"/>
          </a:xfrm>
        </p:grpSpPr>
        <p:sp>
          <p:nvSpPr>
            <p:cNvPr id="20" name="Rounded Rectangle 19"/>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89412" y="4298976"/>
              <a:ext cx="10307184" cy="1200329"/>
            </a:xfrm>
            <a:prstGeom prst="rect">
              <a:avLst/>
            </a:prstGeom>
          </p:spPr>
          <p:txBody>
            <a:bodyPr wrap="square">
              <a:spAutoFit/>
            </a:bodyPr>
            <a:lstStyle/>
            <a:p>
              <a:pPr algn="just"/>
              <a:r>
                <a:rPr lang="vi-VN" sz="3600" b="1" dirty="0">
                  <a:solidFill>
                    <a:srgbClr val="002060"/>
                  </a:solidFill>
                  <a:latin typeface="Cambria" panose="02040503050406030204" pitchFamily="18" charset="0"/>
                  <a:ea typeface="Cambria" panose="02040503050406030204" pitchFamily="18" charset="0"/>
                </a:rPr>
                <a:t>Nhưng đôi khi chính mẹ nấn ná nghe chuyện của con, làm năm phút cứ được cộng thêm mãi.</a:t>
              </a:r>
              <a:r>
                <a:rPr lang="en-US" sz="3600" b="1" dirty="0">
                  <a:solidFill>
                    <a:srgbClr val="002060"/>
                  </a:solidFill>
                  <a:latin typeface="Cambria" panose="02040503050406030204" pitchFamily="18" charset="0"/>
                  <a:ea typeface="Cambria" panose="02040503050406030204" pitchFamily="18" charset="0"/>
                </a:rPr>
                <a:t>”</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2" name="Group 11"/>
          <p:cNvGrpSpPr/>
          <p:nvPr/>
        </p:nvGrpSpPr>
        <p:grpSpPr>
          <a:xfrm>
            <a:off x="2307075" y="5146470"/>
            <a:ext cx="7576832" cy="814688"/>
            <a:chOff x="2022846" y="5396107"/>
            <a:chExt cx="7576832" cy="814688"/>
          </a:xfrm>
        </p:grpSpPr>
        <p:sp>
          <p:nvSpPr>
            <p:cNvPr id="24" name="Rounded Rectangle 23"/>
            <p:cNvSpPr/>
            <p:nvPr/>
          </p:nvSpPr>
          <p:spPr>
            <a:xfrm>
              <a:off x="2022846" y="5396107"/>
              <a:ext cx="7576832" cy="814688"/>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26706" y="5534765"/>
              <a:ext cx="6929076" cy="584775"/>
            </a:xfrm>
            <a:prstGeom prst="rect">
              <a:avLst/>
            </a:prstGeom>
          </p:spPr>
          <p:txBody>
            <a:bodyPr wrap="none">
              <a:spAutoFit/>
            </a:bodyPr>
            <a:lstStyle/>
            <a:p>
              <a:r>
                <a:rPr lang="vi-VN" sz="3200" b="1" dirty="0">
                  <a:solidFill>
                    <a:srgbClr val="002060"/>
                  </a:solidFill>
                  <a:latin typeface="Cambria" panose="02040503050406030204" pitchFamily="18" charset="0"/>
                  <a:ea typeface="Cambria" panose="02040503050406030204" pitchFamily="18" charset="0"/>
                </a:rPr>
                <a:t>Ba mẹ con rúc rích mãi không chán. </a:t>
              </a:r>
              <a:endParaRPr lang="en-US" sz="2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556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Cloud 6"/>
          <p:cNvSpPr/>
          <p:nvPr/>
        </p:nvSpPr>
        <p:spPr>
          <a:xfrm>
            <a:off x="3905250" y="2544101"/>
            <a:ext cx="3800475" cy="161925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4" name="TextBox 3"/>
          <p:cNvSpPr txBox="1"/>
          <p:nvPr/>
        </p:nvSpPr>
        <p:spPr>
          <a:xfrm>
            <a:off x="4457700" y="2692007"/>
            <a:ext cx="3648075" cy="1323439"/>
          </a:xfrm>
          <a:prstGeom prst="rect">
            <a:avLst/>
          </a:prstGeom>
          <a:noFill/>
        </p:spPr>
        <p:txBody>
          <a:bodyPr wrap="square" rtlCol="0">
            <a:spAutoFit/>
          </a:bodyPr>
          <a:lstStyle/>
          <a:p>
            <a:r>
              <a:rPr lang="en-US" sz="8000" dirty="0" smtClean="0">
                <a:solidFill>
                  <a:srgbClr val="FF3399"/>
                </a:solidFill>
                <a:latin typeface="Sigmar One" panose="00000500000000000000" pitchFamily="2" charset="0"/>
              </a:rPr>
              <a:t>ĐỌC</a:t>
            </a:r>
            <a:endParaRPr lang="en-US" sz="8000" dirty="0">
              <a:solidFill>
                <a:srgbClr val="FF3399"/>
              </a:solidFill>
              <a:latin typeface="Sigmar One" panose="00000500000000000000" pitchFamily="2" charset="0"/>
            </a:endParaRPr>
          </a:p>
        </p:txBody>
      </p:sp>
      <p:pic>
        <p:nvPicPr>
          <p:cNvPr id="9" name="Picture 8"/>
          <p:cNvPicPr>
            <a:picLocks noChangeAspect="1"/>
          </p:cNvPicPr>
          <p:nvPr/>
        </p:nvPicPr>
        <p:blipFill>
          <a:blip r:embed="rId5"/>
          <a:stretch>
            <a:fillRect/>
          </a:stretch>
        </p:blipFill>
        <p:spPr>
          <a:xfrm>
            <a:off x="8387431" y="3554284"/>
            <a:ext cx="3804569" cy="3029115"/>
          </a:xfrm>
          <a:prstGeom prst="rect">
            <a:avLst/>
          </a:prstGeom>
        </p:spPr>
      </p:pic>
      <p:pic>
        <p:nvPicPr>
          <p:cNvPr id="10" name="Picture 9"/>
          <p:cNvPicPr>
            <a:picLocks noChangeAspect="1"/>
          </p:cNvPicPr>
          <p:nvPr/>
        </p:nvPicPr>
        <p:blipFill>
          <a:blip r:embed="rId6"/>
          <a:stretch>
            <a:fillRect/>
          </a:stretch>
        </p:blipFill>
        <p:spPr>
          <a:xfrm rot="20983717">
            <a:off x="-23066" y="2984014"/>
            <a:ext cx="3055184" cy="2421693"/>
          </a:xfrm>
          <a:prstGeom prst="rect">
            <a:avLst/>
          </a:prstGeom>
        </p:spPr>
      </p:pic>
      <p:pic>
        <p:nvPicPr>
          <p:cNvPr id="6" name="Picture 5"/>
          <p:cNvPicPr>
            <a:picLocks noChangeAspect="1"/>
          </p:cNvPicPr>
          <p:nvPr/>
        </p:nvPicPr>
        <p:blipFill>
          <a:blip r:embed="rId7"/>
          <a:stretch>
            <a:fillRect/>
          </a:stretch>
        </p:blipFill>
        <p:spPr>
          <a:xfrm>
            <a:off x="2883785" y="105131"/>
            <a:ext cx="6078337" cy="4877940"/>
          </a:xfrm>
          <a:prstGeom prst="rect">
            <a:avLst/>
          </a:prstGeom>
        </p:spPr>
      </p:pic>
      <p:sp>
        <p:nvSpPr>
          <p:cNvPr id="13" name="Cloud 12"/>
          <p:cNvSpPr/>
          <p:nvPr/>
        </p:nvSpPr>
        <p:spPr>
          <a:xfrm>
            <a:off x="4048126" y="4714875"/>
            <a:ext cx="3917940"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2" name="Rectangle 11"/>
          <p:cNvSpPr/>
          <p:nvPr/>
        </p:nvSpPr>
        <p:spPr>
          <a:xfrm>
            <a:off x="4254793" y="5130977"/>
            <a:ext cx="3711273" cy="923330"/>
          </a:xfrm>
          <a:prstGeom prst="rect">
            <a:avLst/>
          </a:prstGeom>
        </p:spPr>
        <p:txBody>
          <a:bodyPr wrap="none">
            <a:spAutoFit/>
          </a:bodyPr>
          <a:lstStyle/>
          <a:p>
            <a:pPr lvl="0" algn="ctr"/>
            <a:r>
              <a:rPr lang="en-US" sz="5400" dirty="0">
                <a:solidFill>
                  <a:srgbClr val="00CC00"/>
                </a:solidFill>
                <a:latin typeface="Sigmar One" panose="00000500000000000000" pitchFamily="2" charset="0"/>
              </a:rPr>
              <a:t>TIẾT 1 +2 </a:t>
            </a:r>
          </a:p>
        </p:txBody>
      </p:sp>
    </p:spTree>
    <p:extLst>
      <p:ext uri="{BB962C8B-B14F-4D97-AF65-F5344CB8AC3E}">
        <p14:creationId xmlns:p14="http://schemas.microsoft.com/office/powerpoint/2010/main" val="3729121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2192000" cy="1389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376105"/>
            <a:ext cx="12192000" cy="548189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smtClean="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xmlns=""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smtClean="0">
                <a:solidFill>
                  <a:srgbClr val="C00000"/>
                </a:solidFill>
                <a:latin typeface="Nunito Black" pitchFamily="2" charset="0"/>
                <a:ea typeface="Cambria" panose="02040503050406030204" pitchFamily="18" charset="0"/>
                <a:sym typeface="Arial"/>
              </a:rPr>
              <a:t>Đọc</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thầm</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đoạn</a:t>
            </a:r>
            <a:r>
              <a:rPr lang="en-US" sz="3200" dirty="0" smtClean="0">
                <a:solidFill>
                  <a:srgbClr val="C00000"/>
                </a:solidFill>
                <a:latin typeface="Nunito Black" pitchFamily="2" charset="0"/>
                <a:ea typeface="Cambria" panose="02040503050406030204" pitchFamily="18" charset="0"/>
                <a:sym typeface="Arial"/>
              </a:rPr>
              <a:t> 1 </a:t>
            </a:r>
            <a:r>
              <a:rPr lang="en-US" sz="3200" dirty="0" err="1" smtClean="0">
                <a:solidFill>
                  <a:srgbClr val="C00000"/>
                </a:solidFill>
                <a:latin typeface="Nunito Black" pitchFamily="2" charset="0"/>
                <a:ea typeface="Cambria" panose="02040503050406030204" pitchFamily="18" charset="0"/>
                <a:sym typeface="Arial"/>
              </a:rPr>
              <a:t>để</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trả</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lời</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câu</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smtClean="0">
              <a:ln>
                <a:noFill/>
              </a:ln>
              <a:solidFill>
                <a:srgbClr val="C00000"/>
              </a:solidFill>
              <a:effectLst/>
              <a:uLnTx/>
              <a:uFillTx/>
              <a:latin typeface="Nunito Black" pitchFamily="2" charset="0"/>
              <a:ea typeface="Cambria" panose="02040503050406030204" pitchFamily="18" charset="0"/>
              <a:sym typeface="Arial"/>
            </a:endParaRPr>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2</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5" name="Down Arrow 4"/>
          <p:cNvSpPr/>
          <p:nvPr/>
        </p:nvSpPr>
        <p:spPr>
          <a:xfrm>
            <a:off x="5585361" y="1510893"/>
            <a:ext cx="1021278" cy="1362857"/>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49777" y="175775"/>
            <a:ext cx="9060873" cy="1200329"/>
          </a:xfrm>
          <a:prstGeom prst="rect">
            <a:avLst/>
          </a:prstGeom>
        </p:spPr>
        <p:txBody>
          <a:bodyPr wrap="square">
            <a:spAutoFit/>
          </a:bodyPr>
          <a:lstStyle/>
          <a:p>
            <a:pPr lvl="0" algn="just"/>
            <a:r>
              <a:rPr lang="vi-VN" sz="3600" b="1" dirty="0">
                <a:solidFill>
                  <a:prstClr val="black"/>
                </a:solidFill>
                <a:latin typeface="Nunito Black" pitchFamily="2" charset="0"/>
              </a:rPr>
              <a:t>Vì sao thời gian trò chuyện của ba mẹ con cứ được cộng thêm mãi</a:t>
            </a:r>
            <a:r>
              <a:rPr lang="en-US" sz="3600" b="1" dirty="0">
                <a:solidFill>
                  <a:prstClr val="black"/>
                </a:solidFill>
                <a:latin typeface="Nunito Black" pitchFamily="2" charset="0"/>
              </a:rPr>
              <a:t>?</a:t>
            </a:r>
            <a:endParaRPr lang="en-US" sz="3600" dirty="0">
              <a:solidFill>
                <a:prstClr val="black"/>
              </a:solidFill>
              <a:latin typeface="Nunito Black" pitchFamily="2" charset="0"/>
            </a:endParaRPr>
          </a:p>
        </p:txBody>
      </p:sp>
      <p:pic>
        <p:nvPicPr>
          <p:cNvPr id="4" name="Picture 3"/>
          <p:cNvPicPr>
            <a:picLocks noChangeAspect="1"/>
          </p:cNvPicPr>
          <p:nvPr/>
        </p:nvPicPr>
        <p:blipFill>
          <a:blip r:embed="rId4"/>
          <a:stretch>
            <a:fillRect/>
          </a:stretch>
        </p:blipFill>
        <p:spPr>
          <a:xfrm>
            <a:off x="0" y="1494002"/>
            <a:ext cx="12193057" cy="2828789"/>
          </a:xfrm>
          <a:prstGeom prst="rect">
            <a:avLst/>
          </a:prstGeom>
        </p:spPr>
      </p:pic>
      <p:sp>
        <p:nvSpPr>
          <p:cNvPr id="28" name="TextBox 27">
            <a:extLst>
              <a:ext uri="{FF2B5EF4-FFF2-40B4-BE49-F238E27FC236}">
                <a16:creationId xmlns:a16="http://schemas.microsoft.com/office/drawing/2014/main" xmlns="" id="{4FAEF9A1-8A6E-5257-C2B0-174A007AFF63}"/>
              </a:ext>
            </a:extLst>
          </p:cNvPr>
          <p:cNvSpPr txBox="1"/>
          <p:nvPr/>
        </p:nvSpPr>
        <p:spPr>
          <a:xfrm>
            <a:off x="0" y="3027848"/>
            <a:ext cx="12192000" cy="1736646"/>
          </a:xfrm>
          <a:prstGeom prst="roundRect">
            <a:avLst/>
          </a:prstGeom>
          <a:solidFill>
            <a:srgbClr val="CC99FF"/>
          </a:solidFill>
          <a:ln w="25400" cap="flat" cmpd="sng" algn="ctr">
            <a:solidFill>
              <a:srgbClr val="FFFFFF"/>
            </a:solidFill>
            <a:prstDash val="solid"/>
          </a:ln>
          <a:effectLst/>
        </p:spPr>
        <p:txBody>
          <a:bodyPr wrap="square">
            <a:spAutoFit/>
          </a:bodyPr>
          <a:lstStyle/>
          <a:p>
            <a:pPr lvl="0" algn="just"/>
            <a:r>
              <a:rPr lang="en-US" sz="3200" b="1" dirty="0" err="1" smtClean="0">
                <a:solidFill>
                  <a:srgbClr val="002060"/>
                </a:solidFill>
                <a:latin typeface="Cambria" panose="02040503050406030204" pitchFamily="18" charset="0"/>
                <a:ea typeface="Cambria" panose="02040503050406030204" pitchFamily="18" charset="0"/>
              </a:rPr>
              <a:t>Vì</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a:solidFill>
                  <a:srgbClr val="002060"/>
                </a:solidFill>
                <a:latin typeface="Cambria" panose="02040503050406030204" pitchFamily="18" charset="0"/>
                <a:ea typeface="Cambria" panose="02040503050406030204" pitchFamily="18" charset="0"/>
              </a:rPr>
              <a:t>t</a:t>
            </a:r>
            <a:r>
              <a:rPr lang="vi-VN" sz="3200" b="1" dirty="0" smtClean="0">
                <a:solidFill>
                  <a:srgbClr val="002060"/>
                </a:solidFill>
                <a:latin typeface="Cambria" panose="02040503050406030204" pitchFamily="18" charset="0"/>
                <a:ea typeface="Cambria" panose="02040503050406030204" pitchFamily="18" charset="0"/>
              </a:rPr>
              <a:t>hời </a:t>
            </a:r>
            <a:r>
              <a:rPr lang="vi-VN" sz="3200" b="1" dirty="0">
                <a:solidFill>
                  <a:srgbClr val="002060"/>
                </a:solidFill>
                <a:latin typeface="Cambria" panose="02040503050406030204" pitchFamily="18" charset="0"/>
                <a:ea typeface="Cambria" panose="02040503050406030204" pitchFamily="18" charset="0"/>
              </a:rPr>
              <a:t>gian trò chuyện của ba mẹ con cứ được cộng thêm mãi vì ba mẹ con có rất nhiều điều để nói với nhau, những câu chuyện thường nối vào nhau không dứt.</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923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xit" presetSubtype="0" fill="hold"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14" grpId="0"/>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66255"/>
            <a:ext cx="12192000" cy="702425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smtClean="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xmlns=""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smtClean="0">
                <a:solidFill>
                  <a:srgbClr val="C00000"/>
                </a:solidFill>
                <a:latin typeface="Nunito Black" pitchFamily="2" charset="0"/>
                <a:ea typeface="Cambria" panose="02040503050406030204" pitchFamily="18" charset="0"/>
                <a:sym typeface="Arial"/>
              </a:rPr>
              <a:t>Đọc</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thầm</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đoạn</a:t>
            </a:r>
            <a:r>
              <a:rPr lang="en-US" sz="3200" dirty="0" smtClean="0">
                <a:solidFill>
                  <a:srgbClr val="C00000"/>
                </a:solidFill>
                <a:latin typeface="Nunito Black" pitchFamily="2" charset="0"/>
                <a:ea typeface="Cambria" panose="02040503050406030204" pitchFamily="18" charset="0"/>
                <a:sym typeface="Arial"/>
              </a:rPr>
              <a:t> 2 </a:t>
            </a:r>
            <a:r>
              <a:rPr lang="en-US" sz="3200" dirty="0" err="1" smtClean="0">
                <a:solidFill>
                  <a:srgbClr val="C00000"/>
                </a:solidFill>
                <a:latin typeface="Nunito Black" pitchFamily="2" charset="0"/>
                <a:ea typeface="Cambria" panose="02040503050406030204" pitchFamily="18" charset="0"/>
                <a:sym typeface="Arial"/>
              </a:rPr>
              <a:t>để</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trả</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lời</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câu</a:t>
            </a:r>
            <a:r>
              <a:rPr lang="en-US" sz="3200" dirty="0" smtClean="0">
                <a:solidFill>
                  <a:srgbClr val="C00000"/>
                </a:solidFill>
                <a:latin typeface="Nunito Black" pitchFamily="2" charset="0"/>
                <a:ea typeface="Cambria" panose="02040503050406030204" pitchFamily="18" charset="0"/>
                <a:sym typeface="Arial"/>
              </a:rPr>
              <a:t> </a:t>
            </a:r>
            <a:r>
              <a:rPr lang="en-US" sz="3200" dirty="0" err="1" smtClean="0">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smtClean="0">
              <a:ln>
                <a:noFill/>
              </a:ln>
              <a:solidFill>
                <a:srgbClr val="C00000"/>
              </a:solidFill>
              <a:effectLst/>
              <a:uLnTx/>
              <a:uFillTx/>
              <a:latin typeface="Nunito Black" pitchFamily="2" charset="0"/>
              <a:ea typeface="Cambria" panose="02040503050406030204" pitchFamily="18" charset="0"/>
              <a:sym typeface="Arial"/>
            </a:endParaRPr>
          </a:p>
        </p:txBody>
      </p:sp>
      <p:pic>
        <p:nvPicPr>
          <p:cNvPr id="7" name="Picture 6"/>
          <p:cNvPicPr>
            <a:picLocks noChangeAspect="1"/>
          </p:cNvPicPr>
          <p:nvPr/>
        </p:nvPicPr>
        <p:blipFill>
          <a:blip r:embed="rId3"/>
          <a:stretch>
            <a:fillRect/>
          </a:stretch>
        </p:blipFill>
        <p:spPr>
          <a:xfrm>
            <a:off x="0" y="1649914"/>
            <a:ext cx="12193057" cy="2194750"/>
          </a:xfrm>
          <a:prstGeom prst="rect">
            <a:avLst/>
          </a:prstGeom>
        </p:spPr>
      </p:pic>
      <p:sp>
        <p:nvSpPr>
          <p:cNvPr id="8" name="Rectangle 7"/>
          <p:cNvSpPr/>
          <p:nvPr/>
        </p:nvSpPr>
        <p:spPr>
          <a:xfrm>
            <a:off x="0" y="0"/>
            <a:ext cx="12192000" cy="1543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3</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4"/>
          <a:stretch>
            <a:fillRect/>
          </a:stretch>
        </p:blipFill>
        <p:spPr>
          <a:xfrm>
            <a:off x="11271424" y="0"/>
            <a:ext cx="920576" cy="835224"/>
          </a:xfrm>
          <a:prstGeom prst="rect">
            <a:avLst/>
          </a:prstGeom>
        </p:spPr>
      </p:pic>
      <p:sp>
        <p:nvSpPr>
          <p:cNvPr id="5" name="Down Arrow 4"/>
          <p:cNvSpPr/>
          <p:nvPr/>
        </p:nvSpPr>
        <p:spPr>
          <a:xfrm>
            <a:off x="5430982" y="1543792"/>
            <a:ext cx="1021278" cy="1362857"/>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4FAEF9A1-8A6E-5257-C2B0-174A007AFF63}"/>
              </a:ext>
            </a:extLst>
          </p:cNvPr>
          <p:cNvSpPr txBox="1"/>
          <p:nvPr/>
        </p:nvSpPr>
        <p:spPr>
          <a:xfrm>
            <a:off x="0" y="2943737"/>
            <a:ext cx="12192000" cy="1736646"/>
          </a:xfrm>
          <a:prstGeom prst="roundRect">
            <a:avLst/>
          </a:prstGeom>
          <a:solidFill>
            <a:srgbClr val="FFCCFF"/>
          </a:solidFill>
          <a:ln w="25400" cap="flat" cmpd="sng" algn="ctr">
            <a:solidFill>
              <a:srgbClr val="FFFFFF"/>
            </a:solidFill>
            <a:prstDash val="solid"/>
          </a:ln>
          <a:effectLst/>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Mẹ đã kể cho chị em Thư về công việc của mẹ, về những ngày mẹ còn </a:t>
            </a:r>
            <a:r>
              <a:rPr lang="vi-VN" sz="3200" b="1" dirty="0" smtClean="0">
                <a:solidFill>
                  <a:srgbClr val="002060"/>
                </a:solidFill>
                <a:latin typeface="Cambria" panose="02040503050406030204" pitchFamily="18" charset="0"/>
                <a:ea typeface="Cambria" panose="02040503050406030204" pitchFamily="18" charset="0"/>
              </a:rPr>
              <a:t>bé</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vì</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mẹ</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muốn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chị</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em</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Thư</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biết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về</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công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việc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của</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mẹ</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biết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những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chuyện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ngày</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mẹ</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còn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bé</a:t>
            </a:r>
            <a:r>
              <a:rPr lang="en-US" sz="3200" b="1" dirty="0" smtClean="0">
                <a:solidFill>
                  <a:srgbClr val="002060"/>
                </a:solidFill>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Rectangle 11"/>
          <p:cNvSpPr/>
          <p:nvPr/>
        </p:nvSpPr>
        <p:spPr>
          <a:xfrm>
            <a:off x="1798245" y="481237"/>
            <a:ext cx="9737615" cy="646331"/>
          </a:xfrm>
          <a:prstGeom prst="rect">
            <a:avLst/>
          </a:prstGeom>
        </p:spPr>
        <p:txBody>
          <a:bodyPr wrap="square">
            <a:spAutoFit/>
          </a:bodyPr>
          <a:lstStyle/>
          <a:p>
            <a:pPr lvl="0"/>
            <a:r>
              <a:rPr lang="vi-VN" sz="3600" b="1" dirty="0">
                <a:solidFill>
                  <a:prstClr val="black"/>
                </a:solidFill>
                <a:latin typeface="Nunito Black" pitchFamily="2" charset="0"/>
              </a:rPr>
              <a:t>Mẹ đã kể cho chị em Thư những chuyện gì?</a:t>
            </a:r>
            <a:endParaRPr lang="en-US" sz="3600" dirty="0">
              <a:solidFill>
                <a:prstClr val="black"/>
              </a:solidFill>
              <a:latin typeface="Nunito Black" pitchFamily="2" charset="0"/>
            </a:endParaRPr>
          </a:p>
        </p:txBody>
      </p:sp>
    </p:spTree>
    <p:extLst>
      <p:ext uri="{BB962C8B-B14F-4D97-AF65-F5344CB8AC3E}">
        <p14:creationId xmlns:p14="http://schemas.microsoft.com/office/powerpoint/2010/main" val="751083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28"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83251" y="1657350"/>
            <a:ext cx="5320278" cy="5392700"/>
          </a:xfrm>
          <a:prstGeom prst="rect">
            <a:avLst/>
          </a:prstGeom>
        </p:spPr>
      </p:pic>
      <p:sp>
        <p:nvSpPr>
          <p:cNvPr id="6" name="Rectangle 5"/>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smtClean="0">
                <a:solidFill>
                  <a:srgbClr val="000000"/>
                </a:solidFill>
                <a:latin typeface="OpenSansBold"/>
              </a:rPr>
              <a:t> </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4</a:t>
            </a:r>
            <a:endParaRPr lang="en-US" sz="2800" dirty="0">
              <a:solidFill>
                <a:schemeClr val="accent4">
                  <a:lumMod val="20000"/>
                  <a:lumOff val="80000"/>
                </a:schemeClr>
              </a:solidFill>
              <a:latin typeface="Nunito Black" pitchFamily="2" charset="0"/>
            </a:endParaRPr>
          </a:p>
        </p:txBody>
      </p:sp>
      <p:sp>
        <p:nvSpPr>
          <p:cNvPr id="9" name="Rounded Rectangle 8"/>
          <p:cNvSpPr/>
          <p:nvPr/>
        </p:nvSpPr>
        <p:spPr>
          <a:xfrm>
            <a:off x="2180181" y="139086"/>
            <a:ext cx="8087757"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Nunito Black" pitchFamily="2" charset="0"/>
              </a:rPr>
              <a:t>Đóng vai Thư hoặc Hân nhắc lại những chuyện mình đã kể cho mẹ nghe.</a:t>
            </a:r>
            <a:endParaRPr lang="vi-VN" sz="3200" dirty="0">
              <a:solidFill>
                <a:schemeClr val="tx1"/>
              </a:solidFill>
              <a:latin typeface="Nunito Black" pitchFamily="2" charset="0"/>
            </a:endParaRPr>
          </a:p>
        </p:txBody>
      </p:sp>
      <p:pic>
        <p:nvPicPr>
          <p:cNvPr id="2" name="Picture 1"/>
          <p:cNvPicPr>
            <a:picLocks noChangeAspect="1"/>
          </p:cNvPicPr>
          <p:nvPr/>
        </p:nvPicPr>
        <p:blipFill>
          <a:blip r:embed="rId4"/>
          <a:stretch>
            <a:fillRect/>
          </a:stretch>
        </p:blipFill>
        <p:spPr>
          <a:xfrm>
            <a:off x="11271423" y="41078"/>
            <a:ext cx="920576" cy="83522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27" name="TextBox 26">
            <a:extLst>
              <a:ext uri="{FF2B5EF4-FFF2-40B4-BE49-F238E27FC236}">
                <a16:creationId xmlns:a16="http://schemas.microsoft.com/office/drawing/2014/main" xmlns="" id="{4FAEF9A1-8A6E-5257-C2B0-174A007AFF63}"/>
              </a:ext>
            </a:extLst>
          </p:cNvPr>
          <p:cNvSpPr txBox="1"/>
          <p:nvPr/>
        </p:nvSpPr>
        <p:spPr>
          <a:xfrm>
            <a:off x="273132" y="3361049"/>
            <a:ext cx="5130141" cy="2962513"/>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800" dirty="0">
                <a:solidFill>
                  <a:prstClr val="black"/>
                </a:solidFill>
                <a:latin typeface="Cambria" panose="02040503050406030204" pitchFamily="18" charset="0"/>
                <a:ea typeface="Cambria" panose="02040503050406030204" pitchFamily="18" charset="0"/>
              </a:rPr>
              <a:t>Tớ đã kể cho mẹ nghe về các bạn ở lớp mẫu giáo của mình, về những trò chơi mà tớ được cô dạy và cả những món quà chiều mà tớ ăn rồi nhưng cứ muốn ăn thêm nữa.</a:t>
            </a: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28" name="TextBox 27">
            <a:extLst>
              <a:ext uri="{FF2B5EF4-FFF2-40B4-BE49-F238E27FC236}">
                <a16:creationId xmlns:a16="http://schemas.microsoft.com/office/drawing/2014/main" xmlns="" id="{4FAEF9A1-8A6E-5257-C2B0-174A007AFF63}"/>
              </a:ext>
            </a:extLst>
          </p:cNvPr>
          <p:cNvSpPr txBox="1"/>
          <p:nvPr/>
        </p:nvSpPr>
        <p:spPr>
          <a:xfrm>
            <a:off x="6360954" y="3361049"/>
            <a:ext cx="5285150" cy="2962513"/>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2400" b="1" dirty="0">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Mình kể cho mẹ nghe về chuyện mình được cô giáo mời đọc bài văn trước cả lớp và cả những bài toán thử trí thông minh các bạn trong lớp thường đố nhau vào giờ ra chơi.</a:t>
            </a:r>
          </a:p>
        </p:txBody>
      </p:sp>
    </p:spTree>
    <p:extLst>
      <p:ext uri="{BB962C8B-B14F-4D97-AF65-F5344CB8AC3E}">
        <p14:creationId xmlns:p14="http://schemas.microsoft.com/office/powerpoint/2010/main" val="225463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912192" y="2320671"/>
            <a:ext cx="6279808" cy="4489564"/>
          </a:xfrm>
          <a:prstGeom prst="rect">
            <a:avLst/>
          </a:prstGeom>
          <a:ln>
            <a:noFill/>
          </a:ln>
          <a:effectLst>
            <a:softEdge rad="112500"/>
          </a:effectLst>
        </p:spPr>
      </p:pic>
      <p:sp>
        <p:nvSpPr>
          <p:cNvPr id="12" name="Wave 11"/>
          <p:cNvSpPr/>
          <p:nvPr/>
        </p:nvSpPr>
        <p:spPr>
          <a:xfrm>
            <a:off x="331315" y="281952"/>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4</a:t>
            </a:r>
            <a:endParaRPr lang="en-US" sz="2800" dirty="0">
              <a:solidFill>
                <a:schemeClr val="accent4">
                  <a:lumMod val="20000"/>
                  <a:lumOff val="80000"/>
                </a:schemeClr>
              </a:solidFill>
              <a:latin typeface="Nunito Black" pitchFamily="2" charset="0"/>
            </a:endParaRPr>
          </a:p>
        </p:txBody>
      </p:sp>
      <p:sp>
        <p:nvSpPr>
          <p:cNvPr id="14" name="Rounded Rectangle 13"/>
          <p:cNvSpPr/>
          <p:nvPr/>
        </p:nvSpPr>
        <p:spPr>
          <a:xfrm>
            <a:off x="1727757" y="281952"/>
            <a:ext cx="9350759"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Nunito Black" pitchFamily="2" charset="0"/>
              </a:rPr>
              <a:t>Nêu cảm nghĩ của em sau khi đọc câu chuyện</a:t>
            </a:r>
            <a:r>
              <a:rPr lang="vi-VN" sz="3200" b="1" dirty="0" smtClean="0">
                <a:solidFill>
                  <a:schemeClr val="tx1"/>
                </a:solidFill>
                <a:latin typeface="Nunito Black" pitchFamily="2" charset="0"/>
              </a:rPr>
              <a:t>.</a:t>
            </a:r>
            <a:endParaRPr lang="vi-VN" sz="3200" dirty="0">
              <a:solidFill>
                <a:schemeClr val="tx1"/>
              </a:solidFill>
              <a:latin typeface="Nunito Black" pitchFamily="2" charset="0"/>
            </a:endParaRPr>
          </a:p>
        </p:txBody>
      </p:sp>
      <p:grpSp>
        <p:nvGrpSpPr>
          <p:cNvPr id="9" name="Group 8"/>
          <p:cNvGrpSpPr/>
          <p:nvPr/>
        </p:nvGrpSpPr>
        <p:grpSpPr>
          <a:xfrm>
            <a:off x="-1191643" y="1506849"/>
            <a:ext cx="9668865" cy="5550046"/>
            <a:chOff x="-1191643" y="1506849"/>
            <a:chExt cx="9668865" cy="5550046"/>
          </a:xfrm>
        </p:grpSpPr>
        <p:sp>
          <p:nvSpPr>
            <p:cNvPr id="7" name="Oval Callout 6"/>
            <p:cNvSpPr/>
            <p:nvPr/>
          </p:nvSpPr>
          <p:spPr>
            <a:xfrm>
              <a:off x="1090771" y="1506849"/>
              <a:ext cx="7386451" cy="2774351"/>
            </a:xfrm>
            <a:prstGeom prst="wedgeEllipseCallout">
              <a:avLst>
                <a:gd name="adj1" fmla="val -39701"/>
                <a:gd name="adj2" fmla="val 57146"/>
              </a:avLst>
            </a:prstGeom>
            <a:solidFill>
              <a:schemeClr val="accent1">
                <a:lumMod val="20000"/>
                <a:lumOff val="8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98587" y="1948031"/>
              <a:ext cx="6570821" cy="2246769"/>
            </a:xfrm>
            <a:prstGeom prst="rect">
              <a:avLst/>
            </a:prstGeom>
          </p:spPr>
          <p:txBody>
            <a:bodyPr wrap="square">
              <a:spAutoFit/>
            </a:bodyPr>
            <a:lstStyle/>
            <a:p>
              <a:pPr lvl="0" algn="ctr"/>
              <a:r>
                <a:rPr lang="vi-VN" sz="2800" b="1" dirty="0">
                  <a:solidFill>
                    <a:srgbClr val="002060"/>
                  </a:solidFill>
                  <a:latin typeface="Cambria" panose="02040503050406030204" pitchFamily="18" charset="0"/>
                  <a:ea typeface="Cambria" panose="02040503050406030204" pitchFamily="18" charset="0"/>
                </a:rPr>
                <a:t>Em cảm thấy ba mẹ con nhà Thư rất thân thiết với nhau. Em mong gia đình em cũng có những buổi trò chuyện thân thiết như vậy để cả nhà có thể </a:t>
              </a:r>
              <a:r>
                <a:rPr lang="en-US" sz="2800" b="1" dirty="0" smtClean="0">
                  <a:solidFill>
                    <a:srgbClr val="002060"/>
                  </a:solidFill>
                  <a:latin typeface="Cambria" panose="02040503050406030204" pitchFamily="18" charset="0"/>
                  <a:ea typeface="Cambria" panose="02040503050406030204" pitchFamily="18" charset="0"/>
                </a:rPr>
                <a:t>        </a:t>
              </a:r>
              <a:r>
                <a:rPr lang="vi-VN" sz="2800" b="1" dirty="0" smtClean="0">
                  <a:solidFill>
                    <a:srgbClr val="002060"/>
                  </a:solidFill>
                  <a:latin typeface="Cambria" panose="02040503050406030204" pitchFamily="18" charset="0"/>
                  <a:ea typeface="Cambria" panose="02040503050406030204" pitchFamily="18" charset="0"/>
                </a:rPr>
                <a:t>hiểu </a:t>
              </a:r>
              <a:r>
                <a:rPr lang="vi-VN" sz="2800" b="1" dirty="0">
                  <a:solidFill>
                    <a:srgbClr val="002060"/>
                  </a:solidFill>
                  <a:latin typeface="Cambria" panose="02040503050406030204" pitchFamily="18" charset="0"/>
                  <a:ea typeface="Cambria" panose="02040503050406030204" pitchFamily="18" charset="0"/>
                </a:rPr>
                <a:t>nhau hơn</a:t>
              </a:r>
              <a:r>
                <a:rPr lang="vi-VN" sz="2800" dirty="0">
                  <a:solidFill>
                    <a:prstClr val="black"/>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6952" l="3355" r="96805">
                          <a14:foregroundMark x1="40096" y1="31640" x2="42812" y2="32511"/>
                          <a14:foregroundMark x1="53355" y1="30624" x2="58147" y2="33091"/>
                          <a14:foregroundMark x1="26198" y1="47460" x2="35942" y2="50798"/>
                          <a14:foregroundMark x1="39137" y1="88389" x2="46486" y2="89695"/>
                          <a14:foregroundMark x1="51118" y1="82293" x2="54792" y2="88534"/>
                          <a14:foregroundMark x1="44089" y1="82583" x2="45208" y2="86067"/>
                          <a14:foregroundMark x1="40575" y1="88970" x2="43610" y2="86938"/>
                          <a14:foregroundMark x1="41214" y1="87373" x2="41214" y2="87373"/>
                          <a14:foregroundMark x1="55431" y1="87808" x2="57029" y2="87808"/>
                        </a14:backgroundRemoval>
                      </a14:imgEffect>
                    </a14:imgLayer>
                  </a14:imgProps>
                </a:ext>
              </a:extLst>
            </a:blip>
            <a:stretch>
              <a:fillRect/>
            </a:stretch>
          </p:blipFill>
          <p:spPr>
            <a:xfrm>
              <a:off x="-1191643" y="2239145"/>
              <a:ext cx="4377230" cy="4817750"/>
            </a:xfrm>
            <a:prstGeom prst="rect">
              <a:avLst/>
            </a:prstGeom>
          </p:spPr>
        </p:pic>
      </p:grpSp>
    </p:spTree>
    <p:extLst>
      <p:ext uri="{BB962C8B-B14F-4D97-AF65-F5344CB8AC3E}">
        <p14:creationId xmlns:p14="http://schemas.microsoft.com/office/powerpoint/2010/main" val="3088269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smtClean="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2800767"/>
          </a:xfrm>
          <a:prstGeom prst="rect">
            <a:avLst/>
          </a:prstGeom>
        </p:spPr>
        <p:txBody>
          <a:bodyPr wrap="square">
            <a:spAutoFit/>
          </a:bodyPr>
          <a:lstStyle/>
          <a:p>
            <a:pPr algn="just"/>
            <a:r>
              <a:rPr lang="en-US" sz="4400" b="1" dirty="0" smtClean="0">
                <a:solidFill>
                  <a:srgbClr val="002060"/>
                </a:solidFill>
                <a:latin typeface="Cambria" panose="02040503050406030204" pitchFamily="18" charset="0"/>
                <a:ea typeface="Cambria" panose="02040503050406030204" pitchFamily="18" charset="0"/>
              </a:rPr>
              <a:t>      </a:t>
            </a:r>
            <a:r>
              <a:rPr lang="vi-VN" sz="4400" b="1" dirty="0" smtClean="0">
                <a:solidFill>
                  <a:srgbClr val="002060"/>
                </a:solidFill>
                <a:latin typeface="Cambria" panose="02040503050406030204" pitchFamily="18" charset="0"/>
                <a:ea typeface="Cambria" panose="02040503050406030204" pitchFamily="18" charset="0"/>
              </a:rPr>
              <a:t>Bài </a:t>
            </a:r>
            <a:r>
              <a:rPr lang="vi-VN" sz="4400" b="1" dirty="0">
                <a:solidFill>
                  <a:srgbClr val="002060"/>
                </a:solidFill>
                <a:latin typeface="Cambria" panose="02040503050406030204" pitchFamily="18" charset="0"/>
                <a:ea typeface="Cambria" panose="02040503050406030204" pitchFamily="18" charset="0"/>
              </a:rPr>
              <a:t>đọc “Trò chuyện cùng mẹ” kể về thời gian vui nhất trong buổi tối của Thư và Hân là trước khi đi ngủ. Bởi lúc đó ba mẹ con sẽ đọc sách rồi thủ thỉ chuyện trò.</a:t>
            </a:r>
            <a:endParaRPr lang="en-US" sz="20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6274086" y="3057040"/>
            <a:ext cx="5746547" cy="4082696"/>
          </a:xfrm>
          <a:prstGeom prst="rect">
            <a:avLst/>
          </a:prstGeom>
        </p:spPr>
      </p:pic>
    </p:spTree>
    <p:extLst>
      <p:ext uri="{BB962C8B-B14F-4D97-AF65-F5344CB8AC3E}">
        <p14:creationId xmlns:p14="http://schemas.microsoft.com/office/powerpoint/2010/main" val="146368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2527499" y="1170481"/>
            <a:ext cx="7547637" cy="1862048"/>
          </a:xfrm>
          <a:prstGeom prst="rect">
            <a:avLst/>
          </a:prstGeom>
          <a:noFill/>
        </p:spPr>
        <p:txBody>
          <a:bodyPr wrap="square" rtlCol="0">
            <a:spAutoFit/>
          </a:bodyPr>
          <a:lstStyle/>
          <a:p>
            <a:r>
              <a:rPr lang="en-US" sz="11500" b="1" dirty="0" err="1" smtClean="0">
                <a:solidFill>
                  <a:srgbClr val="C00000"/>
                </a:solidFill>
                <a:latin typeface="Great Vibes" pitchFamily="2" charset="0"/>
              </a:rPr>
              <a:t>Luyện</a:t>
            </a:r>
            <a:r>
              <a:rPr lang="en-US" sz="11500" b="1" dirty="0" smtClean="0">
                <a:solidFill>
                  <a:srgbClr val="C00000"/>
                </a:solidFill>
                <a:latin typeface="Great Vibes" pitchFamily="2" charset="0"/>
              </a:rPr>
              <a:t> </a:t>
            </a:r>
            <a:r>
              <a:rPr lang="en-US" sz="11500" b="1" dirty="0" err="1" smtClean="0">
                <a:solidFill>
                  <a:srgbClr val="C00000"/>
                </a:solidFill>
                <a:latin typeface="Great Vibes" pitchFamily="2" charset="0"/>
              </a:rPr>
              <a:t>đọc</a:t>
            </a:r>
            <a:r>
              <a:rPr lang="en-US" sz="11500" b="1" dirty="0" smtClean="0">
                <a:solidFill>
                  <a:srgbClr val="C00000"/>
                </a:solidFill>
                <a:latin typeface="Great Vibes" pitchFamily="2" charset="0"/>
              </a:rPr>
              <a:t> </a:t>
            </a:r>
            <a:r>
              <a:rPr lang="en-US" sz="11500" b="1" dirty="0" err="1" smtClean="0">
                <a:solidFill>
                  <a:srgbClr val="C00000"/>
                </a:solidFill>
                <a:latin typeface="Great Vibes" pitchFamily="2" charset="0"/>
              </a:rPr>
              <a:t>lại</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smtClean="0">
                <a:solidFill>
                  <a:prstClr val="black"/>
                </a:solidFill>
                <a:latin typeface="Nunito" pitchFamily="2" charset="0"/>
              </a:rPr>
              <a:t>       </a:t>
            </a:r>
            <a:r>
              <a:rPr lang="vi-VN" dirty="0" smtClean="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smtClean="0">
                <a:solidFill>
                  <a:srgbClr val="002060"/>
                </a:solidFill>
                <a:latin typeface="Cambria" panose="02040503050406030204" pitchFamily="18" charset="0"/>
                <a:ea typeface="Cambria" panose="02040503050406030204" pitchFamily="18" charset="0"/>
              </a:rPr>
              <a:t>       </a:t>
            </a:r>
          </a:p>
          <a:p>
            <a:pPr marL="0" indent="0" algn="just">
              <a:buFont typeface="Arial" panose="020B0604020202020204" pitchFamily="34" charset="0"/>
              <a:buNone/>
            </a:pPr>
            <a:r>
              <a:rPr lang="en-US" dirty="0">
                <a:solidFill>
                  <a:srgbClr val="002060"/>
                </a:solidFill>
                <a:latin typeface="Cambria" panose="02040503050406030204" pitchFamily="18" charset="0"/>
                <a:ea typeface="Cambria" panose="02040503050406030204" pitchFamily="18" charset="0"/>
              </a:rPr>
              <a:t> </a:t>
            </a:r>
            <a:r>
              <a:rPr lang="en-US" dirty="0" smtClean="0">
                <a:solidFill>
                  <a:srgbClr val="002060"/>
                </a:solidFill>
                <a:latin typeface="Cambria" panose="02040503050406030204" pitchFamily="18" charset="0"/>
                <a:ea typeface="Cambria" panose="02040503050406030204" pitchFamily="18" charset="0"/>
              </a:rPr>
              <a:t>      </a:t>
            </a:r>
            <a:r>
              <a:rPr lang="vi-VN" dirty="0" smtClean="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2337593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r>
              <a:rPr lang="vi-VN" sz="2800" dirty="0" smtClean="0">
                <a:solidFill>
                  <a:srgbClr val="002060"/>
                </a:solidFill>
                <a:latin typeface="Cambria" panose="02040503050406030204" pitchFamily="18" charset="0"/>
                <a:ea typeface="Cambria" panose="02040503050406030204" pitchFamily="18" charset="0"/>
              </a:rPr>
              <a:t>…</a:t>
            </a:r>
            <a:endParaRPr lang="en-US" sz="2800" dirty="0" smtClean="0">
              <a:solidFill>
                <a:srgbClr val="002060"/>
              </a:solidFill>
              <a:latin typeface="Cambria" panose="02040503050406030204" pitchFamily="18" charset="0"/>
              <a:ea typeface="Cambria" panose="02040503050406030204" pitchFamily="18" charset="0"/>
            </a:endParaRPr>
          </a:p>
          <a:p>
            <a:pPr indent="914400"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Ba </a:t>
            </a:r>
            <a:r>
              <a:rPr lang="vi-VN" sz="2800" dirty="0">
                <a:solidFill>
                  <a:srgbClr val="002060"/>
                </a:solidFill>
                <a:latin typeface="Cambria" panose="02040503050406030204" pitchFamily="18" charset="0"/>
                <a:ea typeface="Cambria" panose="02040503050406030204" pitchFamily="18" charset="0"/>
              </a:rPr>
              <a:t>mẹ con rúc rích mãi không chán. Chỉ là đến giờ ngủ thì phải ngủ thôi</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381844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77440" y="221381"/>
            <a:ext cx="7632834" cy="1837759"/>
          </a:xfrm>
          <a:prstGeom prst="rect">
            <a:avLst/>
          </a:prstGeom>
        </p:spPr>
      </p:pic>
      <p:sp>
        <p:nvSpPr>
          <p:cNvPr id="8" name="TextBox 7"/>
          <p:cNvSpPr txBox="1"/>
          <p:nvPr/>
        </p:nvSpPr>
        <p:spPr>
          <a:xfrm>
            <a:off x="2737433" y="416985"/>
            <a:ext cx="6912848" cy="1446550"/>
          </a:xfrm>
          <a:prstGeom prst="rect">
            <a:avLst/>
          </a:prstGeom>
          <a:noFill/>
        </p:spPr>
        <p:txBody>
          <a:bodyPr wrap="square" rtlCol="0">
            <a:spAutoFit/>
          </a:bodyPr>
          <a:lstStyle/>
          <a:p>
            <a:pPr algn="ctr"/>
            <a:r>
              <a:rPr lang="en-US" sz="8800" b="1" dirty="0" err="1" smtClean="0">
                <a:solidFill>
                  <a:srgbClr val="002060"/>
                </a:solidFill>
                <a:latin typeface="Great Vibes" pitchFamily="2" charset="0"/>
              </a:rPr>
              <a:t>Đọc</a:t>
            </a:r>
            <a:r>
              <a:rPr lang="en-US" sz="8800" b="1" dirty="0" smtClean="0">
                <a:solidFill>
                  <a:srgbClr val="002060"/>
                </a:solidFill>
                <a:latin typeface="Great Vibes" pitchFamily="2" charset="0"/>
              </a:rPr>
              <a:t> </a:t>
            </a:r>
            <a:r>
              <a:rPr lang="en-US" sz="8800" b="1" dirty="0" err="1" smtClean="0">
                <a:solidFill>
                  <a:srgbClr val="002060"/>
                </a:solidFill>
                <a:latin typeface="Great Vibes" pitchFamily="2" charset="0"/>
              </a:rPr>
              <a:t>mở</a:t>
            </a:r>
            <a:r>
              <a:rPr lang="en-US" sz="8800" b="1" dirty="0" smtClean="0">
                <a:solidFill>
                  <a:srgbClr val="002060"/>
                </a:solidFill>
                <a:latin typeface="Great Vibes" pitchFamily="2" charset="0"/>
              </a:rPr>
              <a:t> </a:t>
            </a:r>
            <a:r>
              <a:rPr lang="en-US" sz="8800" b="1" dirty="0" err="1" smtClean="0">
                <a:solidFill>
                  <a:srgbClr val="002060"/>
                </a:solidFill>
                <a:latin typeface="Great Vibes" pitchFamily="2" charset="0"/>
              </a:rPr>
              <a:t>rộng</a:t>
            </a:r>
            <a:endParaRPr lang="en-US" sz="8800" b="1" dirty="0">
              <a:solidFill>
                <a:srgbClr val="002060"/>
              </a:solidFill>
              <a:latin typeface="Great Vibes" pitchFamily="2" charset="0"/>
            </a:endParaRPr>
          </a:p>
        </p:txBody>
      </p:sp>
      <p:pic>
        <p:nvPicPr>
          <p:cNvPr id="4" name="Picture 3"/>
          <p:cNvPicPr>
            <a:picLocks noChangeAspect="1"/>
          </p:cNvPicPr>
          <p:nvPr/>
        </p:nvPicPr>
        <p:blipFill>
          <a:blip r:embed="rId4"/>
          <a:stretch>
            <a:fillRect/>
          </a:stretch>
        </p:blipFill>
        <p:spPr>
          <a:xfrm>
            <a:off x="1848634" y="1266772"/>
            <a:ext cx="8071804" cy="5383235"/>
          </a:xfrm>
          <a:prstGeom prst="rect">
            <a:avLst/>
          </a:prstGeom>
        </p:spPr>
      </p:pic>
    </p:spTree>
    <p:extLst>
      <p:ext uri="{BB962C8B-B14F-4D97-AF65-F5344CB8AC3E}">
        <p14:creationId xmlns:p14="http://schemas.microsoft.com/office/powerpoint/2010/main" val="38869814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ĐỌC</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MỞ </a:t>
            </a:r>
            <a:r>
              <a:rPr lang="en-US" b="1" dirty="0" smtClean="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 </a:t>
            </a:r>
            <a:r>
              <a:rPr lang="vi-VN" sz="2800" b="1" dirty="0" smtClean="0">
                <a:solidFill>
                  <a:srgbClr val="0070C0"/>
                </a:solidFill>
                <a:latin typeface="Nunito Black" pitchFamily="2" charset="0"/>
              </a:rPr>
              <a:t>Tìm </a:t>
            </a:r>
            <a:r>
              <a:rPr lang="vi-VN" sz="2800" b="1" dirty="0">
                <a:solidFill>
                  <a:srgbClr val="0070C0"/>
                </a:solidFill>
                <a:latin typeface="Nunito Black" pitchFamily="2" charset="0"/>
              </a:rPr>
              <a:t>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pic>
        <p:nvPicPr>
          <p:cNvPr id="3" name="Picture 2"/>
          <p:cNvPicPr>
            <a:picLocks noChangeAspect="1"/>
          </p:cNvPicPr>
          <p:nvPr/>
        </p:nvPicPr>
        <p:blipFill>
          <a:blip r:embed="rId6"/>
          <a:stretch>
            <a:fillRect/>
          </a:stretch>
        </p:blipFill>
        <p:spPr>
          <a:xfrm>
            <a:off x="1286863" y="2282919"/>
            <a:ext cx="9110471" cy="3221364"/>
          </a:xfrm>
          <a:prstGeom prst="rect">
            <a:avLst/>
          </a:prstGeom>
        </p:spPr>
      </p:pic>
      <p:sp>
        <p:nvSpPr>
          <p:cNvPr id="12" name="Rounded Rectangle 11"/>
          <p:cNvSpPr/>
          <p:nvPr/>
        </p:nvSpPr>
        <p:spPr>
          <a:xfrm>
            <a:off x="1430309" y="5518816"/>
            <a:ext cx="9331381" cy="1055608"/>
          </a:xfrm>
          <a:prstGeom prst="roundRect">
            <a:avLst/>
          </a:prstGeom>
          <a:solidFill>
            <a:schemeClr val="accent4">
              <a:lumMod val="20000"/>
              <a:lumOff val="80000"/>
            </a:schemeClr>
          </a:solidFill>
        </p:spPr>
        <p:txBody>
          <a:bodyPr wrap="square">
            <a:spAutoFit/>
          </a:bodyPr>
          <a:lstStyle/>
          <a:p>
            <a:pPr algn="just"/>
            <a:r>
              <a:rPr lang="vi-VN" sz="2800" b="1" dirty="0">
                <a:solidFill>
                  <a:schemeClr val="accent2">
                    <a:lumMod val="50000"/>
                  </a:schemeClr>
                </a:solidFill>
                <a:latin typeface="Cambria" panose="02040503050406030204" pitchFamily="18" charset="0"/>
                <a:ea typeface="Cambria" panose="02040503050406030204" pitchFamily="18" charset="0"/>
              </a:rPr>
              <a:t>Em tìm đọc ở sách báo, trên mạng hoặc hỏi người thân trong gia đình và điền thông tin vào phiếu đọc sách</a:t>
            </a:r>
            <a:r>
              <a:rPr lang="vi-VN" sz="2800" b="1" dirty="0" smtClean="0">
                <a:solidFill>
                  <a:schemeClr val="accent2">
                    <a:lumMod val="50000"/>
                  </a:schemeClr>
                </a:solidFill>
                <a:latin typeface="Cambria" panose="02040503050406030204" pitchFamily="18" charset="0"/>
                <a:ea typeface="Cambria" panose="02040503050406030204" pitchFamily="18" charset="0"/>
              </a:rPr>
              <a:t>.</a:t>
            </a:r>
            <a:endParaRPr lang="en-US" sz="28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9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57134" y="-104275"/>
            <a:ext cx="9925215" cy="1627773"/>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14" name="Google Shape;1910;p31">
            <a:extLst>
              <a:ext uri="{FF2B5EF4-FFF2-40B4-BE49-F238E27FC236}">
                <a16:creationId xmlns="" xmlns:a16="http://schemas.microsoft.com/office/drawing/2014/main" id="{B4486D36-6C53-75D6-BF08-C59D05FCF23A}"/>
              </a:ext>
            </a:extLst>
          </p:cNvPr>
          <p:cNvSpPr txBox="1">
            <a:spLocks/>
          </p:cNvSpPr>
          <p:nvPr/>
        </p:nvSpPr>
        <p:spPr>
          <a:xfrm>
            <a:off x="2752726" y="123825"/>
            <a:ext cx="7172324" cy="1171575"/>
          </a:xfrm>
          <a:prstGeom prst="rect">
            <a:avLst/>
          </a:prstGeom>
          <a:noFill/>
          <a:ln>
            <a:noFill/>
          </a:ln>
        </p:spPr>
        <p:txBody>
          <a:bodyPr spcFirstLastPara="1" wrap="square" lIns="91425" tIns="91425" rIns="91425" bIns="91425" numCol="1" anchor="ctr" anchorCtr="0">
            <a:prstTxWarp prst="textPlain">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000" kern="0" dirty="0" smtClean="0">
                <a:ln w="0"/>
                <a:solidFill>
                  <a:srgbClr val="FF3399"/>
                </a:solidFill>
                <a:effectLst>
                  <a:outerShdw blurRad="38100" dist="19050" dir="2700000" algn="tl" rotWithShape="0">
                    <a:schemeClr val="dk1">
                      <a:alpha val="40000"/>
                    </a:schemeClr>
                  </a:outerShdw>
                </a:effectLst>
                <a:latin typeface="Sigmar One" panose="00000500000000000000" pitchFamily="2" charset="0"/>
              </a:rPr>
              <a:t>KHỞI ĐỘNG</a:t>
            </a:r>
            <a:endParaRPr lang="en-US" sz="8000" kern="0" dirty="0">
              <a:ln w="0"/>
              <a:solidFill>
                <a:srgbClr val="FF3399"/>
              </a:solidFill>
              <a:effectLst>
                <a:outerShdw blurRad="38100" dist="19050" dir="2700000" algn="tl" rotWithShape="0">
                  <a:schemeClr val="dk1">
                    <a:alpha val="40000"/>
                  </a:schemeClr>
                </a:outerShdw>
              </a:effectLst>
              <a:latin typeface="Sigmar One" panose="00000500000000000000" pitchFamily="2" charset="0"/>
            </a:endParaRPr>
          </a:p>
        </p:txBody>
      </p:sp>
    </p:spTree>
    <p:extLst>
      <p:ext uri="{BB962C8B-B14F-4D97-AF65-F5344CB8AC3E}">
        <p14:creationId xmlns:p14="http://schemas.microsoft.com/office/powerpoint/2010/main" val="1408262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ĐỌC</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MỞ </a:t>
            </a:r>
            <a:r>
              <a:rPr lang="en-US" b="1" dirty="0" smtClean="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smtClean="0">
                <a:solidFill>
                  <a:srgbClr val="0070C0"/>
                </a:solidFill>
                <a:latin typeface="Nunito Black" pitchFamily="2" charset="0"/>
              </a:rPr>
              <a:t>Tìm </a:t>
            </a:r>
            <a:r>
              <a:rPr lang="vi-VN" sz="2800" b="1" dirty="0">
                <a:solidFill>
                  <a:srgbClr val="0070C0"/>
                </a:solidFill>
                <a:latin typeface="Nunito Black" pitchFamily="2" charset="0"/>
              </a:rPr>
              <a:t>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4" name="Rectangle 3"/>
          <p:cNvSpPr/>
          <p:nvPr/>
        </p:nvSpPr>
        <p:spPr>
          <a:xfrm>
            <a:off x="2910840" y="2282919"/>
            <a:ext cx="6096000" cy="4154984"/>
          </a:xfrm>
          <a:prstGeom prst="rect">
            <a:avLst/>
          </a:prstGeom>
        </p:spPr>
        <p:txBody>
          <a:bodyPr>
            <a:spAutoFit/>
          </a:bodyPr>
          <a:lstStyle/>
          <a:p>
            <a:pPr algn="ctr"/>
            <a:r>
              <a:rPr lang="vi-VN" sz="2400" b="1" dirty="0">
                <a:solidFill>
                  <a:srgbClr val="FF0000"/>
                </a:solidFill>
                <a:latin typeface="Cambria" panose="02040503050406030204" pitchFamily="18" charset="0"/>
                <a:ea typeface="Cambria" panose="02040503050406030204" pitchFamily="18" charset="0"/>
              </a:rPr>
              <a:t>Bài thơ: </a:t>
            </a:r>
            <a:r>
              <a:rPr lang="vi-VN" sz="2400" b="1" i="1" dirty="0">
                <a:solidFill>
                  <a:srgbClr val="FF0000"/>
                </a:solidFill>
                <a:latin typeface="Cambria" panose="02040503050406030204" pitchFamily="18" charset="0"/>
                <a:ea typeface="Cambria" panose="02040503050406030204" pitchFamily="18" charset="0"/>
              </a:rPr>
              <a:t>Mẹ tôi – Phạm Văn Ngoạn</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dirty="0">
                <a:solidFill>
                  <a:srgbClr val="000000"/>
                </a:solidFill>
                <a:latin typeface="Cambria" panose="02040503050406030204" pitchFamily="18" charset="0"/>
                <a:ea typeface="Cambria" panose="02040503050406030204" pitchFamily="18" charset="0"/>
              </a:rPr>
              <a:t>Con cò lặn lội bờ sông</a:t>
            </a:r>
          </a:p>
          <a:p>
            <a:pPr algn="ctr"/>
            <a:r>
              <a:rPr lang="vi-VN" sz="2400" dirty="0">
                <a:solidFill>
                  <a:srgbClr val="000000"/>
                </a:solidFill>
                <a:latin typeface="Cambria" panose="02040503050406030204" pitchFamily="18" charset="0"/>
                <a:ea typeface="Cambria" panose="02040503050406030204" pitchFamily="18" charset="0"/>
              </a:rPr>
              <a:t>Lam lũ nuôi chồng, nuôi cả đàn con</a:t>
            </a:r>
          </a:p>
          <a:p>
            <a:pPr algn="ctr"/>
            <a:r>
              <a:rPr lang="vi-VN" sz="2400" dirty="0">
                <a:solidFill>
                  <a:srgbClr val="000000"/>
                </a:solidFill>
                <a:latin typeface="Cambria" panose="02040503050406030204" pitchFamily="18" charset="0"/>
                <a:ea typeface="Cambria" panose="02040503050406030204" pitchFamily="18" charset="0"/>
              </a:rPr>
              <a:t>Tháng năm thân mẹ hao mòn</a:t>
            </a:r>
          </a:p>
          <a:p>
            <a:pPr algn="ctr"/>
            <a:r>
              <a:rPr lang="vi-VN" sz="2400" dirty="0">
                <a:solidFill>
                  <a:srgbClr val="000000"/>
                </a:solidFill>
                <a:latin typeface="Cambria" panose="02040503050406030204" pitchFamily="18" charset="0"/>
                <a:ea typeface="Cambria" panose="02040503050406030204" pitchFamily="18" charset="0"/>
              </a:rPr>
              <a:t>Sớm khuya vất vả, héo hon khô </a:t>
            </a:r>
            <a:r>
              <a:rPr lang="vi-VN" sz="2400" dirty="0" smtClean="0">
                <a:solidFill>
                  <a:srgbClr val="000000"/>
                </a:solidFill>
                <a:latin typeface="Cambria" panose="02040503050406030204" pitchFamily="18" charset="0"/>
                <a:ea typeface="Cambria" panose="02040503050406030204" pitchFamily="18" charset="0"/>
              </a:rPr>
              <a:t>gầy</a:t>
            </a:r>
            <a:r>
              <a:rPr lang="en-US" sz="2400" dirty="0" smtClean="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r>
              <a:rPr lang="vi-VN" sz="2400" dirty="0">
                <a:latin typeface="Cambria" panose="02040503050406030204" pitchFamily="18" charset="0"/>
                <a:ea typeface="Cambria" panose="02040503050406030204" pitchFamily="18" charset="0"/>
              </a:rPr>
              <a:t/>
            </a:r>
            <a:br>
              <a:rPr lang="vi-VN" sz="2400" dirty="0">
                <a:latin typeface="Cambria" panose="02040503050406030204" pitchFamily="18" charset="0"/>
                <a:ea typeface="Cambria" panose="02040503050406030204" pitchFamily="18" charset="0"/>
              </a:rPr>
            </a:br>
            <a:r>
              <a:rPr lang="vi-VN" sz="2400" dirty="0">
                <a:solidFill>
                  <a:srgbClr val="000000"/>
                </a:solidFill>
                <a:latin typeface="Cambria" panose="02040503050406030204" pitchFamily="18" charset="0"/>
                <a:ea typeface="Cambria" panose="02040503050406030204" pitchFamily="18" charset="0"/>
              </a:rPr>
              <a:t>Cho con cuộc sống hàng ngày</a:t>
            </a:r>
          </a:p>
          <a:p>
            <a:pPr algn="ctr"/>
            <a:r>
              <a:rPr lang="vi-VN" sz="2400" dirty="0">
                <a:solidFill>
                  <a:srgbClr val="000000"/>
                </a:solidFill>
                <a:latin typeface="Cambria" panose="02040503050406030204" pitchFamily="18" charset="0"/>
                <a:ea typeface="Cambria" panose="02040503050406030204" pitchFamily="18" charset="0"/>
              </a:rPr>
              <a:t>Dạy con khôn lớn dựng xây cuộc đời</a:t>
            </a:r>
          </a:p>
          <a:p>
            <a:pPr algn="ctr"/>
            <a:r>
              <a:rPr lang="vi-VN" sz="2400" dirty="0">
                <a:solidFill>
                  <a:srgbClr val="000000"/>
                </a:solidFill>
                <a:latin typeface="Cambria" panose="02040503050406030204" pitchFamily="18" charset="0"/>
                <a:ea typeface="Cambria" panose="02040503050406030204" pitchFamily="18" charset="0"/>
              </a:rPr>
              <a:t>Lẽ thường nước mắt chảy xuôi</a:t>
            </a:r>
          </a:p>
          <a:p>
            <a:pPr algn="ctr"/>
            <a:r>
              <a:rPr lang="vi-VN" sz="2400" dirty="0">
                <a:solidFill>
                  <a:srgbClr val="000000"/>
                </a:solidFill>
                <a:latin typeface="Cambria" panose="02040503050406030204" pitchFamily="18" charset="0"/>
                <a:ea typeface="Cambria" panose="02040503050406030204" pitchFamily="18" charset="0"/>
              </a:rPr>
              <a:t>Vu Lan nhớ mẹ, con ngồi lệ </a:t>
            </a:r>
            <a:r>
              <a:rPr lang="vi-VN" sz="2400" dirty="0" smtClean="0">
                <a:solidFill>
                  <a:srgbClr val="000000"/>
                </a:solidFill>
                <a:latin typeface="Cambria" panose="02040503050406030204" pitchFamily="18" charset="0"/>
                <a:ea typeface="Cambria" panose="02040503050406030204" pitchFamily="18" charset="0"/>
              </a:rPr>
              <a:t>tuôn</a:t>
            </a:r>
            <a:r>
              <a:rPr lang="en-US" sz="2400" dirty="0" smtClean="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r>
              <a:rPr lang="en-US" sz="2400" dirty="0" smtClean="0">
                <a:latin typeface="Cambria" panose="02040503050406030204" pitchFamily="18" charset="0"/>
                <a:ea typeface="Cambria" panose="02040503050406030204" pitchFamily="18" charset="0"/>
              </a:rPr>
              <a:t>.................</a:t>
            </a:r>
            <a:endParaRPr lang="vi-VN" sz="240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93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ĐỌC</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MỞ </a:t>
            </a:r>
            <a:r>
              <a:rPr lang="en-US" b="1" dirty="0" smtClean="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smtClean="0">
                <a:solidFill>
                  <a:srgbClr val="0070C0"/>
                </a:solidFill>
                <a:latin typeface="Nunito Black" pitchFamily="2" charset="0"/>
              </a:rPr>
              <a:t>Tìm </a:t>
            </a:r>
            <a:r>
              <a:rPr lang="vi-VN" sz="2800" b="1" dirty="0">
                <a:solidFill>
                  <a:srgbClr val="0070C0"/>
                </a:solidFill>
                <a:latin typeface="Nunito Black" pitchFamily="2" charset="0"/>
              </a:rPr>
              <a:t>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64609583"/>
              </p:ext>
            </p:extLst>
          </p:nvPr>
        </p:nvGraphicFramePr>
        <p:xfrm>
          <a:off x="2155144" y="2479961"/>
          <a:ext cx="7147624" cy="3430111"/>
        </p:xfrm>
        <a:graphic>
          <a:graphicData uri="http://schemas.openxmlformats.org/drawingml/2006/table">
            <a:tbl>
              <a:tblPr/>
              <a:tblGrid>
                <a:gridCol w="2197400"/>
                <a:gridCol w="4950224"/>
              </a:tblGrid>
              <a:tr h="473551">
                <a:tc gridSpan="2">
                  <a:txBody>
                    <a:bodyPr/>
                    <a:lstStyle/>
                    <a:p>
                      <a:pPr algn="ctr" fontAlgn="t"/>
                      <a:r>
                        <a:rPr lang="en-US" sz="2400" b="1" dirty="0">
                          <a:solidFill>
                            <a:srgbClr val="000000"/>
                          </a:solidFill>
                          <a:effectLst/>
                          <a:latin typeface="Nunito Black" pitchFamily="2" charset="0"/>
                        </a:rPr>
                        <a:t>PHIẾU ĐỌC SÁCH</a:t>
                      </a:r>
                      <a:endParaRPr lang="en-US" sz="2400" dirty="0">
                        <a:solidFill>
                          <a:srgbClr val="000000"/>
                        </a:solidFill>
                        <a:effectLst/>
                        <a:latin typeface="Nunito Black" pitchFamily="2"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r>
              <a:tr h="0">
                <a:tc gridSpan="2">
                  <a:txBody>
                    <a:bodyPr/>
                    <a:lstStyle/>
                    <a:p>
                      <a:pPr algn="just" fontAlgn="t"/>
                      <a:r>
                        <a:rPr lang="en-US" sz="2400" dirty="0" smtClean="0">
                          <a:solidFill>
                            <a:srgbClr val="000000"/>
                          </a:solidFill>
                          <a:effectLst/>
                          <a:latin typeface="Nunito Black" pitchFamily="2" charset="0"/>
                        </a:rPr>
                        <a:t>- </a:t>
                      </a:r>
                      <a:r>
                        <a:rPr lang="en-US" sz="2400" dirty="0" err="1" smtClean="0">
                          <a:solidFill>
                            <a:srgbClr val="000000"/>
                          </a:solidFill>
                          <a:effectLst/>
                          <a:latin typeface="Nunito Black" pitchFamily="2" charset="0"/>
                        </a:rPr>
                        <a:t>Ngày</a:t>
                      </a:r>
                      <a:r>
                        <a:rPr lang="en-US" sz="2400" baseline="0" dirty="0" smtClean="0">
                          <a:solidFill>
                            <a:srgbClr val="000000"/>
                          </a:solidFill>
                          <a:effectLst/>
                          <a:latin typeface="Nunito Black" pitchFamily="2" charset="0"/>
                        </a:rPr>
                        <a:t> </a:t>
                      </a:r>
                      <a:r>
                        <a:rPr lang="en-US" sz="2400" baseline="0" dirty="0" err="1" smtClean="0">
                          <a:solidFill>
                            <a:srgbClr val="000000"/>
                          </a:solidFill>
                          <a:effectLst/>
                          <a:latin typeface="Nunito Black" pitchFamily="2" charset="0"/>
                        </a:rPr>
                        <a:t>đọc</a:t>
                      </a:r>
                      <a:r>
                        <a:rPr lang="en-US" sz="2400" baseline="0" dirty="0" smtClean="0">
                          <a:solidFill>
                            <a:srgbClr val="000000"/>
                          </a:solidFill>
                          <a:effectLst/>
                          <a:latin typeface="Nunito Black" pitchFamily="2" charset="0"/>
                        </a:rPr>
                        <a:t>: 16/11/2022</a:t>
                      </a:r>
                      <a:endParaRPr lang="en-US" sz="2400" dirty="0" smtClean="0">
                        <a:solidFill>
                          <a:srgbClr val="000000"/>
                        </a:solidFill>
                        <a:effectLst/>
                        <a:latin typeface="Nunito Black" pitchFamily="2" charset="0"/>
                      </a:endParaRPr>
                    </a:p>
                    <a:p>
                      <a:pPr algn="just" fontAlgn="t"/>
                      <a:r>
                        <a:rPr lang="en-US" sz="2400" dirty="0" smtClean="0">
                          <a:solidFill>
                            <a:srgbClr val="000000"/>
                          </a:solidFill>
                          <a:effectLst/>
                          <a:latin typeface="Nunito Black" pitchFamily="2" charset="0"/>
                        </a:rPr>
                        <a:t>– </a:t>
                      </a:r>
                      <a:r>
                        <a:rPr lang="en-US" sz="2400" dirty="0" err="1">
                          <a:solidFill>
                            <a:srgbClr val="000000"/>
                          </a:solidFill>
                          <a:effectLst/>
                          <a:latin typeface="Nunito Black" pitchFamily="2" charset="0"/>
                        </a:rPr>
                        <a:t>Tên</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bài</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Mẹ</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tôi</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Tác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giả</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Phạm</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Văn</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Ngoạn</a:t>
                      </a:r>
                      <a:endParaRPr lang="en-US" sz="2400" dirty="0">
                        <a:solidFill>
                          <a:srgbClr val="000000"/>
                        </a:solidFill>
                        <a:effectLst/>
                        <a:latin typeface="Nunito Black" pitchFamily="2"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0">
                <a:tc>
                  <a:txBody>
                    <a:bodyPr/>
                    <a:lstStyle/>
                    <a:p>
                      <a:pPr algn="just" fontAlgn="t"/>
                      <a:r>
                        <a:rPr lang="en-US" sz="2400">
                          <a:solidFill>
                            <a:srgbClr val="000000"/>
                          </a:solidFill>
                          <a:effectLst/>
                          <a:latin typeface="Nunito Black" pitchFamily="2" charset="0"/>
                        </a:rPr>
                        <a:t>Nhân vật em thích nhất: Nhân vật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400" dirty="0">
                          <a:solidFill>
                            <a:srgbClr val="000000"/>
                          </a:solidFill>
                          <a:effectLst/>
                          <a:latin typeface="Nunito Black" pitchFamily="2" charset="0"/>
                        </a:rPr>
                        <a:t>Lí do em thích nhân vật: Vì em yêu mẹ, mẹ thương và nuôi em thành người. Em rất biết ơn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6410">
                <a:tc gridSpan="2">
                  <a:txBody>
                    <a:bodyPr/>
                    <a:lstStyle/>
                    <a:p>
                      <a:pPr algn="just"/>
                      <a:r>
                        <a:rPr lang="en-US" sz="2400" dirty="0" err="1">
                          <a:solidFill>
                            <a:srgbClr val="000000"/>
                          </a:solidFill>
                          <a:effectLst/>
                          <a:latin typeface="Nunito Black" pitchFamily="2" charset="0"/>
                        </a:rPr>
                        <a:t>Mức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độ</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yêu</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thích</a:t>
                      </a:r>
                      <a:r>
                        <a:rPr lang="en-US" sz="2400" dirty="0">
                          <a:solidFill>
                            <a:srgbClr val="000000"/>
                          </a:solidFill>
                          <a:effectLst/>
                          <a:latin typeface="Nunito Black" pitchFamily="2" charset="0"/>
                        </a:rPr>
                        <a:t>: </a:t>
                      </a:r>
                      <a:r>
                        <a:rPr lang="en-US" sz="3200" dirty="0">
                          <a:solidFill>
                            <a:srgbClr val="FFFF00"/>
                          </a:solidFill>
                          <a:effectLst/>
                          <a:latin typeface="Nunito Black" pitchFamily="2"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spTree>
    <p:extLst>
      <p:ext uri="{BB962C8B-B14F-4D97-AF65-F5344CB8AC3E}">
        <p14:creationId xmlns:p14="http://schemas.microsoft.com/office/powerpoint/2010/main" val="2800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18115" y="1005805"/>
            <a:ext cx="11523365" cy="1444788"/>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a:t>
            </a:r>
            <a:r>
              <a:rPr lang="en-US" sz="2800" b="1" dirty="0" smtClean="0">
                <a:solidFill>
                  <a:srgbClr val="FF0000"/>
                </a:solidFill>
                <a:latin typeface="Nunito Black" pitchFamily="2" charset="0"/>
              </a:rPr>
              <a:t>2</a:t>
            </a:r>
            <a:r>
              <a:rPr lang="en-US" sz="2800" dirty="0" smtClean="0">
                <a:solidFill>
                  <a:srgbClr val="FF0000"/>
                </a:solidFill>
                <a:latin typeface="Nunito Black" pitchFamily="2" charset="0"/>
              </a:rPr>
              <a:t>:</a:t>
            </a:r>
            <a:r>
              <a:rPr lang="en-US" sz="2800" dirty="0" smtClean="0">
                <a:solidFill>
                  <a:srgbClr val="0070C0"/>
                </a:solidFill>
                <a:latin typeface="Nunito Black" pitchFamily="2" charset="0"/>
              </a:rPr>
              <a:t> </a:t>
            </a:r>
            <a:r>
              <a:rPr lang="vi-VN" sz="2800" b="1" dirty="0">
                <a:solidFill>
                  <a:srgbClr val="0070C0"/>
                </a:solidFill>
                <a:latin typeface="Nunito Black" pitchFamily="2" charset="0"/>
              </a:rPr>
              <a:t>Chia sẻ với bạn về những nhân vật em yêu thích nhất: Nhân vật đó làm gì? Nhân vật đó có gì thú vị? Em học hỏi được điều gì ở nhân vật đó?</a:t>
            </a:r>
            <a:endParaRPr lang="en-US" sz="2800" dirty="0">
              <a:solidFill>
                <a:srgbClr val="0070C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99" b="98657" l="0" r="100000"/>
                    </a14:imgEffect>
                  </a14:imgLayer>
                </a14:imgProps>
              </a:ext>
            </a:extLst>
          </a:blip>
          <a:stretch>
            <a:fillRect/>
          </a:stretch>
        </p:blipFill>
        <p:spPr>
          <a:xfrm>
            <a:off x="5393048" y="1864943"/>
            <a:ext cx="5377138" cy="4993057"/>
          </a:xfrm>
          <a:prstGeom prst="rect">
            <a:avLst/>
          </a:prstGeom>
        </p:spPr>
      </p:pic>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ĐỌC</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MỞ </a:t>
            </a:r>
            <a:r>
              <a:rPr lang="en-US" b="1" dirty="0" smtClean="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3" name="Rectangle 2"/>
          <p:cNvSpPr/>
          <p:nvPr/>
        </p:nvSpPr>
        <p:spPr>
          <a:xfrm>
            <a:off x="5796002" y="3575513"/>
            <a:ext cx="4571229" cy="3108543"/>
          </a:xfrm>
          <a:prstGeom prst="rect">
            <a:avLst/>
          </a:prstGeom>
        </p:spPr>
        <p:txBody>
          <a:bodyPr wrap="square">
            <a:spAutoFit/>
          </a:bodyPr>
          <a:lstStyle/>
          <a:p>
            <a:pPr lvl="0" algn="just"/>
            <a:r>
              <a:rPr lang="en-US" sz="2800" dirty="0" smtClean="0">
                <a:solidFill>
                  <a:prstClr val="black"/>
                </a:solidFill>
                <a:latin typeface="Nunito" pitchFamily="2" charset="0"/>
              </a:rPr>
              <a:t>      </a:t>
            </a:r>
            <a:r>
              <a:rPr lang="vi-VN" sz="2400" b="1" dirty="0" smtClean="0">
                <a:solidFill>
                  <a:prstClr val="black"/>
                </a:solidFill>
                <a:latin typeface="Cambria" panose="02040503050406030204" pitchFamily="18" charset="0"/>
                <a:ea typeface="Cambria" panose="02040503050406030204" pitchFamily="18" charset="0"/>
              </a:rPr>
              <a:t>Nhân </a:t>
            </a:r>
            <a:r>
              <a:rPr lang="vi-VN" sz="2400" b="1" dirty="0">
                <a:solidFill>
                  <a:prstClr val="black"/>
                </a:solidFill>
                <a:latin typeface="Cambria" panose="02040503050406030204" pitchFamily="18" charset="0"/>
                <a:ea typeface="Cambria" panose="02040503050406030204" pitchFamily="18" charset="0"/>
              </a:rPr>
              <a:t>vật mà mình yêu thích nhất là người cháu trong bài Thương ông. Người cháu dù còn nhỏ nhưng đã biết giúp đỡ, quan tâm và chăm sóc khi ông mình bị đau chân. Qua bài thơ đó, mình học được ở người cháu sự hiếu thảo.</a:t>
            </a:r>
            <a:endParaRPr lang="en-US" sz="2400" b="1" dirty="0">
              <a:solidFill>
                <a:prstClr val="black"/>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7231" y="4488383"/>
            <a:ext cx="2931447" cy="2295261"/>
          </a:xfrm>
          <a:prstGeom prst="rect">
            <a:avLst/>
          </a:prstGeom>
        </p:spPr>
      </p:pic>
      <p:grpSp>
        <p:nvGrpSpPr>
          <p:cNvPr id="13" name="Group 12"/>
          <p:cNvGrpSpPr/>
          <p:nvPr/>
        </p:nvGrpSpPr>
        <p:grpSpPr>
          <a:xfrm>
            <a:off x="652263" y="2980638"/>
            <a:ext cx="4320250" cy="1816803"/>
            <a:chOff x="318115" y="2671579"/>
            <a:chExt cx="4320250" cy="1816803"/>
          </a:xfrm>
        </p:grpSpPr>
        <p:sp>
          <p:nvSpPr>
            <p:cNvPr id="10" name="Cloud 9"/>
            <p:cNvSpPr/>
            <p:nvPr/>
          </p:nvSpPr>
          <p:spPr>
            <a:xfrm>
              <a:off x="318115" y="2671579"/>
              <a:ext cx="4320249" cy="1816803"/>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7" name="Rectangle 6"/>
            <p:cNvSpPr/>
            <p:nvPr/>
          </p:nvSpPr>
          <p:spPr>
            <a:xfrm>
              <a:off x="738651" y="2975348"/>
              <a:ext cx="3899714" cy="1200329"/>
            </a:xfrm>
            <a:prstGeom prst="rect">
              <a:avLst/>
            </a:prstGeom>
          </p:spPr>
          <p:txBody>
            <a:bodyPr wrap="square">
              <a:spAutoFit/>
            </a:bodyPr>
            <a:lstStyle/>
            <a:p>
              <a:pPr lvl="0"/>
              <a:r>
                <a:rPr lang="vi-VN" sz="2400" dirty="0">
                  <a:solidFill>
                    <a:prstClr val="white"/>
                  </a:solidFill>
                  <a:latin typeface="Nunito Black" pitchFamily="2" charset="0"/>
                </a:rPr>
                <a:t>Em dựa vào bài đọc mà mình đã tìm đọc ở bài tập trước để chia sẻ.</a:t>
              </a:r>
              <a:endParaRPr lang="en-US" sz="2400" dirty="0">
                <a:solidFill>
                  <a:prstClr val="white"/>
                </a:solidFill>
                <a:latin typeface="Nunito Black" pitchFamily="2" charset="0"/>
              </a:endParaRPr>
            </a:p>
          </p:txBody>
        </p:sp>
      </p:grpSp>
    </p:spTree>
    <p:extLst>
      <p:ext uri="{BB962C8B-B14F-4D97-AF65-F5344CB8AC3E}">
        <p14:creationId xmlns:p14="http://schemas.microsoft.com/office/powerpoint/2010/main" val="2826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 name="Picture 9" descr="C:\Users\ADMIN\Desktop\Tai nguyen thiet ke tro choi\Bảng gỗ\image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175998" y="51868"/>
            <a:ext cx="4329827" cy="2917283"/>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080607" y="1594175"/>
            <a:ext cx="4193276" cy="1203488"/>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smtClean="0">
                <a:ln w="22225">
                  <a:solidFill>
                    <a:srgbClr val="ED7D31"/>
                  </a:solidFill>
                  <a:prstDash val="solid"/>
                </a:ln>
                <a:solidFill>
                  <a:srgbClr val="FFFF00"/>
                </a:solidFill>
                <a:effectLst/>
                <a:uLnTx/>
                <a:uFillTx/>
                <a:latin typeface="Great Vibes" pitchFamily="2" charset="0"/>
                <a:cs typeface="Times New Roman" panose="02020603050405020304" pitchFamily="18" charset="0"/>
              </a:rPr>
              <a:t>Tiết</a:t>
            </a:r>
            <a:r>
              <a:rPr kumimoji="0" lang="en-US" sz="7200" b="1" i="0" u="none" strike="noStrike" kern="0" cap="none" spc="0" normalizeH="0" noProof="0" dirty="0" smtClean="0">
                <a:ln w="22225">
                  <a:solidFill>
                    <a:srgbClr val="ED7D31"/>
                  </a:solidFill>
                  <a:prstDash val="solid"/>
                </a:ln>
                <a:solidFill>
                  <a:srgbClr val="FFFF00"/>
                </a:solidFill>
                <a:effectLst/>
                <a:uLnTx/>
                <a:uFillTx/>
                <a:latin typeface="Great Vibes" pitchFamily="2" charset="0"/>
                <a:cs typeface="Times New Roman" panose="02020603050405020304" pitchFamily="18" charset="0"/>
              </a:rPr>
              <a:t> 3+4</a:t>
            </a:r>
            <a:endParaRPr kumimoji="0" lang="en-US" sz="7200" b="1" i="0" u="none" strike="noStrike" kern="0" cap="none" spc="0" normalizeH="0" baseline="0" noProof="0" dirty="0" smtClean="0">
              <a:ln w="22225">
                <a:solidFill>
                  <a:srgbClr val="ED7D31"/>
                </a:solidFill>
                <a:prstDash val="solid"/>
              </a:ln>
              <a:solidFill>
                <a:srgbClr val="FFFF00"/>
              </a:solidFill>
              <a:effectLst/>
              <a:uLnTx/>
              <a:uFillTx/>
              <a:latin typeface="Great Vibes" pitchFamily="2"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8505825" y="1840523"/>
            <a:ext cx="4021438" cy="5017477"/>
          </a:xfrm>
          <a:prstGeom prst="rect">
            <a:avLst/>
          </a:prstGeom>
        </p:spPr>
      </p:pic>
      <p:sp>
        <p:nvSpPr>
          <p:cNvPr id="12" name="TextBox 11"/>
          <p:cNvSpPr txBox="1"/>
          <p:nvPr/>
        </p:nvSpPr>
        <p:spPr>
          <a:xfrm>
            <a:off x="1737678" y="3759413"/>
            <a:ext cx="7781460" cy="2308324"/>
          </a:xfrm>
          <a:prstGeom prst="rect">
            <a:avLst/>
          </a:prstGeom>
          <a:noFill/>
        </p:spPr>
        <p:txBody>
          <a:bodyPr wrap="square" rtlCol="0">
            <a:spAutoFit/>
          </a:bodyPr>
          <a:lstStyle/>
          <a:p>
            <a:pPr algn="ctr"/>
            <a:r>
              <a:rPr lang="en-US" sz="7200" dirty="0" smtClean="0">
                <a:solidFill>
                  <a:srgbClr val="FFC000"/>
                </a:solidFill>
                <a:latin typeface="Sigmar One" panose="00000500000000000000" pitchFamily="2" charset="0"/>
              </a:rPr>
              <a:t>LUYỆN TỪ</a:t>
            </a:r>
          </a:p>
          <a:p>
            <a:pPr algn="ctr"/>
            <a:r>
              <a:rPr lang="en-US" sz="7200" dirty="0" smtClean="0">
                <a:solidFill>
                  <a:srgbClr val="FFC000"/>
                </a:solidFill>
                <a:latin typeface="Sigmar One" panose="00000500000000000000" pitchFamily="2" charset="0"/>
              </a:rPr>
              <a:t> VÀ CÂU</a:t>
            </a:r>
            <a:endParaRPr lang="en-US" sz="7200" dirty="0">
              <a:solidFill>
                <a:srgbClr val="FFC000"/>
              </a:solidFill>
              <a:latin typeface="Sigmar One" panose="00000500000000000000" pitchFamily="2" charset="0"/>
            </a:endParaRPr>
          </a:p>
        </p:txBody>
      </p:sp>
      <p:pic>
        <p:nvPicPr>
          <p:cNvPr id="13" name="Picture 12"/>
          <p:cNvPicPr>
            <a:picLocks noChangeAspect="1"/>
          </p:cNvPicPr>
          <p:nvPr/>
        </p:nvPicPr>
        <p:blipFill>
          <a:blip r:embed="rId6"/>
          <a:stretch>
            <a:fillRect/>
          </a:stretch>
        </p:blipFill>
        <p:spPr>
          <a:xfrm>
            <a:off x="-182651" y="4134967"/>
            <a:ext cx="2166614" cy="2723033"/>
          </a:xfrm>
          <a:prstGeom prst="rect">
            <a:avLst/>
          </a:prstGeom>
        </p:spPr>
      </p:pic>
    </p:spTree>
    <p:extLst>
      <p:ext uri="{BB962C8B-B14F-4D97-AF65-F5344CB8AC3E}">
        <p14:creationId xmlns:p14="http://schemas.microsoft.com/office/powerpoint/2010/main" val="18552713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79429" y="236348"/>
            <a:ext cx="11993477" cy="935228"/>
            <a:chOff x="-159954" y="236348"/>
            <a:chExt cx="10691710" cy="935228"/>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59954" y="236348"/>
              <a:ext cx="10561427" cy="935228"/>
            </a:xfrm>
            <a:prstGeom prst="rect">
              <a:avLst/>
            </a:prstGeom>
          </p:spPr>
        </p:pic>
        <p:sp>
          <p:nvSpPr>
            <p:cNvPr id="2" name="Rectangle 1"/>
            <p:cNvSpPr/>
            <p:nvPr/>
          </p:nvSpPr>
          <p:spPr>
            <a:xfrm>
              <a:off x="367175" y="425992"/>
              <a:ext cx="10164581" cy="584775"/>
            </a:xfrm>
            <a:prstGeom prst="rect">
              <a:avLst/>
            </a:prstGeom>
          </p:spPr>
          <p:txBody>
            <a:bodyPr wrap="square">
              <a:spAutoFit/>
            </a:bodyPr>
            <a:lstStyle/>
            <a:p>
              <a:pPr lvl="0"/>
              <a:r>
                <a:rPr lang="vi-VN" sz="3200" b="1" dirty="0" smtClean="0">
                  <a:solidFill>
                    <a:prstClr val="black"/>
                  </a:solidFill>
                  <a:latin typeface="Nunito Black" pitchFamily="2" charset="0"/>
                </a:rPr>
                <a:t>1</a:t>
              </a:r>
              <a:r>
                <a:rPr lang="en-US" sz="3200" dirty="0">
                  <a:solidFill>
                    <a:prstClr val="black"/>
                  </a:solidFill>
                  <a:latin typeface="Nunito Black" pitchFamily="2" charset="0"/>
                </a:rPr>
                <a:t>.</a:t>
              </a:r>
              <a:r>
                <a:rPr lang="en-US" sz="3200" dirty="0" smtClean="0">
                  <a:solidFill>
                    <a:prstClr val="black"/>
                  </a:solidFill>
                  <a:latin typeface="Nunito Black" pitchFamily="2" charset="0"/>
                </a:rPr>
                <a:t> </a:t>
              </a:r>
              <a:r>
                <a:rPr lang="vi-VN" sz="3200" b="1" dirty="0">
                  <a:solidFill>
                    <a:prstClr val="black"/>
                  </a:solidFill>
                  <a:latin typeface="Nunito Black" pitchFamily="2" charset="0"/>
                </a:rPr>
                <a:t>Tìm các từ chỉ người thân trong đoạn văn dưới </a:t>
              </a:r>
              <a:r>
                <a:rPr lang="vi-VN" sz="3200" b="1" dirty="0" smtClean="0">
                  <a:solidFill>
                    <a:prstClr val="black"/>
                  </a:solidFill>
                  <a:latin typeface="Nunito Black" pitchFamily="2" charset="0"/>
                </a:rPr>
                <a:t>đây</a:t>
              </a:r>
              <a:r>
                <a:rPr lang="en-US" sz="3200" b="1" dirty="0" smtClean="0">
                  <a:solidFill>
                    <a:prstClr val="black"/>
                  </a:solidFill>
                  <a:latin typeface="Nunito Black" pitchFamily="2" charset="0"/>
                </a:rPr>
                <a:t>.</a:t>
              </a:r>
              <a:endParaRPr lang="vi-VN" sz="3200" dirty="0">
                <a:solidFill>
                  <a:prstClr val="black"/>
                </a:solidFill>
                <a:latin typeface="Nunito Black" pitchFamily="2" charset="0"/>
              </a:endParaRPr>
            </a:p>
          </p:txBody>
        </p:sp>
      </p:grpSp>
      <p:sp>
        <p:nvSpPr>
          <p:cNvPr id="14" name="Rounded Rectangle 13"/>
          <p:cNvSpPr/>
          <p:nvPr/>
        </p:nvSpPr>
        <p:spPr>
          <a:xfrm>
            <a:off x="3666744" y="3392423"/>
            <a:ext cx="3694176" cy="832105"/>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Làm</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việc</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theo</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nhóm</a:t>
            </a:r>
            <a:endPar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6" name="Picture 25"/>
          <p:cNvPicPr>
            <a:picLocks noChangeAspect="1"/>
          </p:cNvPicPr>
          <p:nvPr/>
        </p:nvPicPr>
        <p:blipFill>
          <a:blip r:embed="rId5"/>
          <a:stretch>
            <a:fillRect/>
          </a:stretch>
        </p:blipFill>
        <p:spPr>
          <a:xfrm>
            <a:off x="9433122" y="3666694"/>
            <a:ext cx="3139712" cy="3011685"/>
          </a:xfrm>
          <a:prstGeom prst="rect">
            <a:avLst/>
          </a:prstGeom>
        </p:spPr>
      </p:pic>
      <p:sp>
        <p:nvSpPr>
          <p:cNvPr id="4" name="Rectangle 3"/>
          <p:cNvSpPr/>
          <p:nvPr/>
        </p:nvSpPr>
        <p:spPr>
          <a:xfrm>
            <a:off x="1350547" y="1400230"/>
            <a:ext cx="9524834" cy="1815882"/>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vi-VN" sz="2800" b="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endParaRPr kumimoji="0" lang="en-US" sz="1800" b="0" i="0" u="none" strike="noStrike" kern="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25" name="Rounded Rectangle 24"/>
          <p:cNvSpPr/>
          <p:nvPr/>
        </p:nvSpPr>
        <p:spPr>
          <a:xfrm>
            <a:off x="3715512" y="3392423"/>
            <a:ext cx="3596640" cy="832105"/>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Các</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trình</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bày</a:t>
            </a:r>
            <a:endPar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1779758" y="3504479"/>
            <a:ext cx="7736112" cy="523220"/>
          </a:xfrm>
          <a:prstGeom prst="rect">
            <a:avLst/>
          </a:prstGeom>
          <a:ln w="28575">
            <a:solidFill>
              <a:schemeClr val="accent2">
                <a:lumMod val="75000"/>
              </a:schemeClr>
            </a:solidFill>
          </a:ln>
        </p:spPr>
        <p:txBody>
          <a:bodyPr wrap="square">
            <a:spAutoFit/>
          </a:bodyPr>
          <a:lstStyle/>
          <a:p>
            <a:r>
              <a:rPr lang="vi-VN" sz="2800" b="1" dirty="0" smtClean="0">
                <a:solidFill>
                  <a:srgbClr val="002060"/>
                </a:solidFill>
                <a:latin typeface="Cambria" panose="02040503050406030204" pitchFamily="18" charset="0"/>
                <a:ea typeface="Cambria" panose="02040503050406030204" pitchFamily="18" charset="0"/>
              </a:rPr>
              <a:t>Các từ ngữ chỉ người thân trong đoạn văn là: </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p:cNvSpPr/>
          <p:nvPr/>
        </p:nvSpPr>
        <p:spPr>
          <a:xfrm>
            <a:off x="700369" y="4512895"/>
            <a:ext cx="1300356" cy="523220"/>
          </a:xfrm>
          <a:prstGeom prst="rect">
            <a:avLst/>
          </a:prstGeom>
          <a:solidFill>
            <a:schemeClr val="accent1">
              <a:lumMod val="40000"/>
              <a:lumOff val="60000"/>
            </a:schemeClr>
          </a:solidFill>
        </p:spPr>
        <p:txBody>
          <a:bodyPr wrap="none">
            <a:spAutoFit/>
          </a:bodyPr>
          <a:lstStyle/>
          <a:p>
            <a:r>
              <a:rPr lang="vi-VN" sz="2800" b="1" dirty="0">
                <a:solidFill>
                  <a:srgbClr val="FF0000"/>
                </a:solidFill>
                <a:latin typeface="Nunito" pitchFamily="2" charset="0"/>
              </a:rPr>
              <a:t>bà </a:t>
            </a:r>
            <a:r>
              <a:rPr lang="vi-VN" sz="2800" b="1" dirty="0" smtClean="0">
                <a:solidFill>
                  <a:srgbClr val="FF0000"/>
                </a:solidFill>
                <a:latin typeface="Nunito" pitchFamily="2" charset="0"/>
              </a:rPr>
              <a:t>nội </a:t>
            </a:r>
            <a:endParaRPr lang="en-US" dirty="0">
              <a:solidFill>
                <a:srgbClr val="FF0000"/>
              </a:solidFill>
            </a:endParaRPr>
          </a:p>
        </p:txBody>
      </p:sp>
      <p:sp>
        <p:nvSpPr>
          <p:cNvPr id="7" name="Rectangle 6"/>
          <p:cNvSpPr/>
          <p:nvPr/>
        </p:nvSpPr>
        <p:spPr>
          <a:xfrm>
            <a:off x="2528738" y="4512895"/>
            <a:ext cx="1713931" cy="523220"/>
          </a:xfrm>
          <a:prstGeom prst="rect">
            <a:avLst/>
          </a:prstGeom>
          <a:solidFill>
            <a:srgbClr val="92D050"/>
          </a:solidFill>
        </p:spPr>
        <p:txBody>
          <a:bodyPr wrap="none">
            <a:spAutoFit/>
          </a:bodyPr>
          <a:lstStyle/>
          <a:p>
            <a:r>
              <a:rPr lang="vi-VN" sz="2800" b="1" dirty="0">
                <a:solidFill>
                  <a:srgbClr val="FF0000"/>
                </a:solidFill>
                <a:latin typeface="Nunito" pitchFamily="2" charset="0"/>
              </a:rPr>
              <a:t>bà ngoại </a:t>
            </a:r>
            <a:endParaRPr lang="en-US" dirty="0">
              <a:solidFill>
                <a:srgbClr val="FF0000"/>
              </a:solidFill>
            </a:endParaRPr>
          </a:p>
        </p:txBody>
      </p:sp>
      <p:sp>
        <p:nvSpPr>
          <p:cNvPr id="8" name="Rectangle 7"/>
          <p:cNvSpPr/>
          <p:nvPr/>
        </p:nvSpPr>
        <p:spPr>
          <a:xfrm>
            <a:off x="7816459" y="4520841"/>
            <a:ext cx="1149122" cy="523220"/>
          </a:xfrm>
          <a:prstGeom prst="rect">
            <a:avLst/>
          </a:prstGeom>
          <a:solidFill>
            <a:schemeClr val="accent2">
              <a:lumMod val="40000"/>
              <a:lumOff val="60000"/>
            </a:schemeClr>
          </a:solidFill>
        </p:spPr>
        <p:txBody>
          <a:bodyPr wrap="square">
            <a:spAutoFit/>
          </a:bodyPr>
          <a:lstStyle/>
          <a:p>
            <a:pPr algn="ctr"/>
            <a:r>
              <a:rPr lang="vi-VN" sz="2800" b="1" dirty="0" smtClean="0">
                <a:solidFill>
                  <a:srgbClr val="FF0000"/>
                </a:solidFill>
                <a:latin typeface="Nunito" pitchFamily="2" charset="0"/>
              </a:rPr>
              <a:t>chị</a:t>
            </a:r>
            <a:endParaRPr lang="en-US" dirty="0">
              <a:solidFill>
                <a:srgbClr val="FF0000"/>
              </a:solidFill>
            </a:endParaRPr>
          </a:p>
        </p:txBody>
      </p:sp>
      <p:sp>
        <p:nvSpPr>
          <p:cNvPr id="10" name="Rectangle 9"/>
          <p:cNvSpPr/>
          <p:nvPr/>
        </p:nvSpPr>
        <p:spPr>
          <a:xfrm>
            <a:off x="4622609" y="4520841"/>
            <a:ext cx="1143783" cy="523220"/>
          </a:xfrm>
          <a:prstGeom prst="rect">
            <a:avLst/>
          </a:prstGeom>
          <a:solidFill>
            <a:srgbClr val="CC99FF"/>
          </a:solidFill>
        </p:spPr>
        <p:txBody>
          <a:bodyPr wrap="square">
            <a:spAutoFit/>
          </a:bodyPr>
          <a:lstStyle/>
          <a:p>
            <a:pPr algn="ctr"/>
            <a:r>
              <a:rPr lang="vi-VN" sz="2800" b="1" dirty="0">
                <a:solidFill>
                  <a:srgbClr val="FF0000"/>
                </a:solidFill>
                <a:latin typeface="Nunito" pitchFamily="2" charset="0"/>
              </a:rPr>
              <a:t>bà</a:t>
            </a:r>
            <a:endParaRPr lang="en-US" dirty="0">
              <a:solidFill>
                <a:srgbClr val="FF0000"/>
              </a:solidFill>
            </a:endParaRPr>
          </a:p>
        </p:txBody>
      </p:sp>
      <p:sp>
        <p:nvSpPr>
          <p:cNvPr id="28" name="Rectangle 27"/>
          <p:cNvSpPr/>
          <p:nvPr/>
        </p:nvSpPr>
        <p:spPr>
          <a:xfrm>
            <a:off x="6240486" y="4520841"/>
            <a:ext cx="1011556" cy="523220"/>
          </a:xfrm>
          <a:prstGeom prst="rect">
            <a:avLst/>
          </a:prstGeom>
          <a:solidFill>
            <a:srgbClr val="FFFF99"/>
          </a:solidFill>
        </p:spPr>
        <p:txBody>
          <a:bodyPr wrap="square">
            <a:spAutoFit/>
          </a:bodyPr>
          <a:lstStyle/>
          <a:p>
            <a:pPr algn="ctr"/>
            <a:r>
              <a:rPr lang="vi-VN" sz="2800" b="1" dirty="0" smtClean="0">
                <a:solidFill>
                  <a:srgbClr val="FF0000"/>
                </a:solidFill>
                <a:latin typeface="Nunito" pitchFamily="2" charset="0"/>
              </a:rPr>
              <a:t>em</a:t>
            </a:r>
            <a:endParaRPr lang="en-US" dirty="0">
              <a:solidFill>
                <a:srgbClr val="FF0000"/>
              </a:solidFill>
            </a:endParaRPr>
          </a:p>
        </p:txBody>
      </p:sp>
    </p:spTree>
    <p:extLst>
      <p:ext uri="{BB962C8B-B14F-4D97-AF65-F5344CB8AC3E}">
        <p14:creationId xmlns:p14="http://schemas.microsoft.com/office/powerpoint/2010/main" val="345785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xit" presetSubtype="0" fill="hold" grpId="1"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5"/>
                                        </p:tgtEl>
                                      </p:cBhvr>
                                    </p:animEffect>
                                    <p:set>
                                      <p:cBhvr>
                                        <p:cTn id="30" dur="1" fill="hold">
                                          <p:stCondLst>
                                            <p:cond delay="499"/>
                                          </p:stCondLst>
                                        </p:cTn>
                                        <p:tgtEl>
                                          <p:spTgt spid="25"/>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 grpId="0"/>
      <p:bldP spid="25" grpId="0" animBg="1"/>
      <p:bldP spid="25" grpId="1" animBg="1"/>
      <p:bldP spid="27" grpId="0" animBg="1"/>
      <p:bldP spid="5" grpId="0" animBg="1"/>
      <p:bldP spid="7" grpId="0" animBg="1"/>
      <p:bldP spid="8" grpId="0" animBg="1"/>
      <p:bldP spid="10"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275852" y="126153"/>
            <a:ext cx="11847331" cy="1455292"/>
            <a:chOff x="-245911" y="126153"/>
            <a:chExt cx="10561427" cy="1455292"/>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45911" y="126153"/>
              <a:ext cx="10561427" cy="1455292"/>
            </a:xfrm>
            <a:prstGeom prst="rect">
              <a:avLst/>
            </a:prstGeom>
          </p:spPr>
        </p:pic>
        <p:sp>
          <p:nvSpPr>
            <p:cNvPr id="2" name="Rectangle 1"/>
            <p:cNvSpPr/>
            <p:nvPr/>
          </p:nvSpPr>
          <p:spPr>
            <a:xfrm>
              <a:off x="624351" y="411039"/>
              <a:ext cx="9520612" cy="1077218"/>
            </a:xfrm>
            <a:prstGeom prst="rect">
              <a:avLst/>
            </a:prstGeom>
          </p:spPr>
          <p:txBody>
            <a:bodyPr wrap="square">
              <a:spAutoFit/>
            </a:bodyPr>
            <a:lstStyle/>
            <a:p>
              <a:pPr lvl="0"/>
              <a:r>
                <a:rPr lang="en-US" sz="3200" b="1" dirty="0" smtClean="0">
                  <a:solidFill>
                    <a:prstClr val="black"/>
                  </a:solidFill>
                  <a:latin typeface="Nunito Black" pitchFamily="2" charset="0"/>
                </a:rPr>
                <a:t>2</a:t>
              </a:r>
              <a:r>
                <a:rPr lang="en-US" sz="3200" dirty="0" smtClean="0">
                  <a:solidFill>
                    <a:prstClr val="black"/>
                  </a:solidFill>
                  <a:latin typeface="Nunito Black" pitchFamily="2" charset="0"/>
                </a:rPr>
                <a:t>. </a:t>
              </a:r>
              <a:r>
                <a:rPr lang="vi-VN" sz="3200" b="1" dirty="0">
                  <a:solidFill>
                    <a:srgbClr val="000000"/>
                  </a:solidFill>
                  <a:latin typeface="Nunito Black" pitchFamily="2" charset="0"/>
                </a:rPr>
                <a:t>Tìm thêm từ ngữ chỉ những người thân bên nội và bên ngoại</a:t>
              </a:r>
              <a:r>
                <a:rPr lang="en-US" sz="3200" b="1" dirty="0">
                  <a:solidFill>
                    <a:srgbClr val="000000"/>
                  </a:solidFill>
                  <a:latin typeface="Nunito Black" pitchFamily="2" charset="0"/>
                </a:rPr>
                <a:t>.</a:t>
              </a:r>
              <a:endParaRPr lang="en-US" sz="3200" dirty="0">
                <a:solidFill>
                  <a:prstClr val="black"/>
                </a:solidFill>
                <a:latin typeface="Nunito Black" pitchFamily="2" charset="0"/>
              </a:endParaRPr>
            </a:p>
          </p:txBody>
        </p:sp>
      </p:grpSp>
      <p:sp>
        <p:nvSpPr>
          <p:cNvPr id="14" name="Rounded Rectangle 13"/>
          <p:cNvSpPr/>
          <p:nvPr/>
        </p:nvSpPr>
        <p:spPr>
          <a:xfrm>
            <a:off x="121387" y="2829757"/>
            <a:ext cx="2084832" cy="832105"/>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Làm</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việc</a:t>
            </a:r>
            <a:endParaRPr lang="en-US" sz="2800" b="1" kern="0" dirty="0">
              <a:solidFill>
                <a:srgbClr val="002060"/>
              </a:solidFill>
              <a:latin typeface="Cambria" panose="02040503050406030204" pitchFamily="18" charset="0"/>
              <a:ea typeface="Cambria" panose="020405030504060302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theo</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nhóm</a:t>
            </a:r>
            <a:endPar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25" name="Rounded Rectangle 24"/>
          <p:cNvSpPr/>
          <p:nvPr/>
        </p:nvSpPr>
        <p:spPr>
          <a:xfrm>
            <a:off x="189259" y="2829757"/>
            <a:ext cx="1874296" cy="832105"/>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Các</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trình</a:t>
            </a:r>
            <a:r>
              <a:rPr kumimoji="0" lang="en-US" sz="2800" b="1" i="0" u="none" strike="noStrike" kern="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rPr>
              <a:t>bày</a:t>
            </a:r>
            <a:endPar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16" name="Group 15"/>
          <p:cNvGrpSpPr/>
          <p:nvPr/>
        </p:nvGrpSpPr>
        <p:grpSpPr>
          <a:xfrm>
            <a:off x="2415945" y="1581445"/>
            <a:ext cx="4183662" cy="4559565"/>
            <a:chOff x="2415945" y="1581445"/>
            <a:chExt cx="4183662" cy="4559565"/>
          </a:xfrm>
        </p:grpSpPr>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05" b="98473" l="0" r="99501">
                          <a14:foregroundMark x1="36772" y1="6107" x2="54077" y2="48092"/>
                          <a14:foregroundMark x1="38103" y1="29771" x2="39101" y2="30382"/>
                          <a14:foregroundMark x1="32612" y1="33435" x2="40100" y2="38931"/>
                          <a14:foregroundMark x1="53245" y1="28397" x2="61231" y2="40305"/>
                          <a14:foregroundMark x1="66556" y1="48244" x2="69717" y2="49924"/>
                          <a14:foregroundMark x1="25790" y1="46412" x2="30116" y2="50076"/>
                        </a14:backgroundRemoval>
                      </a14:imgEffect>
                    </a14:imgLayer>
                  </a14:imgProps>
                </a:ext>
              </a:extLst>
            </a:blip>
            <a:stretch>
              <a:fillRect/>
            </a:stretch>
          </p:blipFill>
          <p:spPr>
            <a:xfrm>
              <a:off x="2415945" y="1581445"/>
              <a:ext cx="4183662" cy="4559565"/>
            </a:xfrm>
            <a:prstGeom prst="rect">
              <a:avLst/>
            </a:prstGeom>
          </p:spPr>
        </p:pic>
        <p:sp>
          <p:nvSpPr>
            <p:cNvPr id="11" name="Rectangle 10"/>
            <p:cNvSpPr/>
            <p:nvPr/>
          </p:nvSpPr>
          <p:spPr>
            <a:xfrm>
              <a:off x="2756794" y="4394684"/>
              <a:ext cx="3381290" cy="954107"/>
            </a:xfrm>
            <a:prstGeom prst="rect">
              <a:avLst/>
            </a:prstGeom>
          </p:spPr>
          <p:txBody>
            <a:bodyPr wrap="square">
              <a:spAutoFit/>
            </a:bodyPr>
            <a:lstStyle/>
            <a:p>
              <a:pPr lvl="0" algn="ctr"/>
              <a:r>
                <a:rPr lang="en-US" sz="2800" dirty="0" err="1" smtClean="0">
                  <a:solidFill>
                    <a:srgbClr val="000000"/>
                  </a:solidFill>
                  <a:latin typeface="Nunito Black" pitchFamily="2" charset="0"/>
                </a:rPr>
                <a:t>Chú</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thím</a:t>
              </a:r>
              <a:r>
                <a:rPr lang="vi-VN" sz="2800" dirty="0" smtClean="0">
                  <a:solidFill>
                    <a:srgbClr val="000000"/>
                  </a:solidFill>
                  <a:latin typeface="Nunito Black" pitchFamily="2" charset="0"/>
                </a:rPr>
                <a:t>, </a:t>
              </a:r>
              <a:r>
                <a:rPr lang="vi-VN" sz="2800" dirty="0">
                  <a:solidFill>
                    <a:srgbClr val="000000"/>
                  </a:solidFill>
                  <a:latin typeface="Nunito Black" pitchFamily="2" charset="0"/>
                </a:rPr>
                <a:t>bác, </a:t>
              </a:r>
              <a:endParaRPr lang="en-US" sz="2800" dirty="0" smtClean="0">
                <a:solidFill>
                  <a:srgbClr val="000000"/>
                </a:solidFill>
                <a:latin typeface="Nunito Black" pitchFamily="2" charset="0"/>
              </a:endParaRPr>
            </a:p>
            <a:p>
              <a:pPr lvl="0" algn="ctr"/>
              <a:r>
                <a:rPr lang="vi-VN" sz="2800" dirty="0" smtClean="0">
                  <a:solidFill>
                    <a:srgbClr val="000000"/>
                  </a:solidFill>
                  <a:latin typeface="Nunito Black" pitchFamily="2" charset="0"/>
                </a:rPr>
                <a:t>cô</a:t>
              </a:r>
              <a:r>
                <a:rPr lang="vi-VN" sz="2800" dirty="0">
                  <a:solidFill>
                    <a:srgbClr val="000000"/>
                  </a:solidFill>
                  <a:latin typeface="Nunito Black" pitchFamily="2" charset="0"/>
                </a:rPr>
                <a:t>, </a:t>
              </a:r>
              <a:r>
                <a:rPr lang="en-US" sz="2800" dirty="0" err="1" smtClean="0">
                  <a:solidFill>
                    <a:srgbClr val="000000"/>
                  </a:solidFill>
                  <a:latin typeface="Nunito Black" pitchFamily="2" charset="0"/>
                </a:rPr>
                <a:t>anh</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chị</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em</a:t>
              </a:r>
              <a:r>
                <a:rPr lang="en-US" sz="2800" dirty="0" smtClean="0">
                  <a:solidFill>
                    <a:srgbClr val="000000"/>
                  </a:solidFill>
                  <a:latin typeface="Nunito Black" pitchFamily="2" charset="0"/>
                </a:rPr>
                <a:t>,...</a:t>
              </a:r>
              <a:endParaRPr lang="vi-VN" sz="2800" dirty="0">
                <a:solidFill>
                  <a:srgbClr val="000000"/>
                </a:solidFill>
                <a:latin typeface="Nunito Black" pitchFamily="2" charset="0"/>
              </a:endParaRPr>
            </a:p>
          </p:txBody>
        </p:sp>
      </p:grpSp>
      <p:grpSp>
        <p:nvGrpSpPr>
          <p:cNvPr id="17" name="Group 16"/>
          <p:cNvGrpSpPr/>
          <p:nvPr/>
        </p:nvGrpSpPr>
        <p:grpSpPr>
          <a:xfrm>
            <a:off x="6314279" y="1581444"/>
            <a:ext cx="4074402" cy="4559565"/>
            <a:chOff x="6314279" y="1581445"/>
            <a:chExt cx="4074402" cy="4439770"/>
          </a:xfrm>
        </p:grpSpPr>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2993" b="97007" l="2717" r="97283">
                          <a14:foregroundMark x1="27446" y1="20200" x2="41576" y2="33416"/>
                          <a14:foregroundMark x1="52717" y1="21696" x2="63587" y2="33666"/>
                          <a14:foregroundMark x1="55707" y1="10973" x2="67663" y2="21197"/>
                        </a14:backgroundRemoval>
                      </a14:imgEffect>
                    </a14:imgLayer>
                  </a14:imgProps>
                </a:ext>
              </a:extLst>
            </a:blip>
            <a:stretch>
              <a:fillRect/>
            </a:stretch>
          </p:blipFill>
          <p:spPr>
            <a:xfrm>
              <a:off x="6314279" y="1581445"/>
              <a:ext cx="4074402" cy="4439770"/>
            </a:xfrm>
            <a:prstGeom prst="rect">
              <a:avLst/>
            </a:prstGeom>
          </p:spPr>
        </p:pic>
        <p:sp>
          <p:nvSpPr>
            <p:cNvPr id="20" name="Rectangle 19"/>
            <p:cNvSpPr/>
            <p:nvPr/>
          </p:nvSpPr>
          <p:spPr>
            <a:xfrm>
              <a:off x="6809333" y="4410957"/>
              <a:ext cx="3084293" cy="954107"/>
            </a:xfrm>
            <a:prstGeom prst="rect">
              <a:avLst/>
            </a:prstGeom>
          </p:spPr>
          <p:txBody>
            <a:bodyPr wrap="square">
              <a:spAutoFit/>
            </a:bodyPr>
            <a:lstStyle/>
            <a:p>
              <a:pPr lvl="0" algn="ctr"/>
              <a:r>
                <a:rPr lang="vi-VN" sz="2800" dirty="0" smtClean="0">
                  <a:solidFill>
                    <a:srgbClr val="000000"/>
                  </a:solidFill>
                  <a:latin typeface="Nunito Black" pitchFamily="2" charset="0"/>
                </a:rPr>
                <a:t>bác</a:t>
              </a:r>
              <a:r>
                <a:rPr lang="vi-VN" sz="2800" dirty="0">
                  <a:solidFill>
                    <a:srgbClr val="000000"/>
                  </a:solidFill>
                  <a:latin typeface="Nunito Black" pitchFamily="2" charset="0"/>
                </a:rPr>
                <a:t>, </a:t>
              </a:r>
              <a:r>
                <a:rPr lang="en-US" sz="2800" dirty="0" err="1" smtClean="0">
                  <a:solidFill>
                    <a:srgbClr val="000000"/>
                  </a:solidFill>
                  <a:latin typeface="Nunito Black" pitchFamily="2" charset="0"/>
                </a:rPr>
                <a:t>dì</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cậu</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mợ</a:t>
              </a:r>
              <a:r>
                <a:rPr lang="vi-VN" sz="2800" dirty="0" smtClean="0">
                  <a:solidFill>
                    <a:srgbClr val="000000"/>
                  </a:solidFill>
                  <a:latin typeface="Nunito Black" pitchFamily="2" charset="0"/>
                </a:rPr>
                <a:t>, </a:t>
              </a:r>
              <a:r>
                <a:rPr lang="en-US" sz="2800" dirty="0" err="1" smtClean="0">
                  <a:solidFill>
                    <a:srgbClr val="000000"/>
                  </a:solidFill>
                  <a:latin typeface="Nunito Black" pitchFamily="2" charset="0"/>
                </a:rPr>
                <a:t>anh</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chị</a:t>
              </a:r>
              <a:r>
                <a:rPr lang="en-US" sz="2800" dirty="0" smtClean="0">
                  <a:solidFill>
                    <a:srgbClr val="000000"/>
                  </a:solidFill>
                  <a:latin typeface="Nunito Black" pitchFamily="2" charset="0"/>
                </a:rPr>
                <a:t>, </a:t>
              </a:r>
              <a:r>
                <a:rPr lang="en-US" sz="2800" dirty="0" err="1" smtClean="0">
                  <a:solidFill>
                    <a:srgbClr val="000000"/>
                  </a:solidFill>
                  <a:latin typeface="Nunito Black" pitchFamily="2" charset="0"/>
                </a:rPr>
                <a:t>em</a:t>
              </a:r>
              <a:r>
                <a:rPr lang="en-US" sz="2800" dirty="0" smtClean="0">
                  <a:solidFill>
                    <a:srgbClr val="000000"/>
                  </a:solidFill>
                  <a:latin typeface="Nunito Black" pitchFamily="2" charset="0"/>
                </a:rPr>
                <a:t>,....</a:t>
              </a:r>
              <a:endParaRPr lang="vi-VN" sz="2800" dirty="0">
                <a:solidFill>
                  <a:srgbClr val="000000"/>
                </a:solidFill>
                <a:latin typeface="Nunito Black" pitchFamily="2" charset="0"/>
              </a:endParaRPr>
            </a:p>
          </p:txBody>
        </p:sp>
      </p:grpSp>
      <p:sp>
        <p:nvSpPr>
          <p:cNvPr id="24" name="Rounded Rectangle 23"/>
          <p:cNvSpPr/>
          <p:nvPr/>
        </p:nvSpPr>
        <p:spPr>
          <a:xfrm>
            <a:off x="3691443" y="5883635"/>
            <a:ext cx="1511992" cy="653484"/>
          </a:xfrm>
          <a:prstGeom prst="roundRect">
            <a:avLst/>
          </a:prstGeom>
          <a:solidFill>
            <a:srgbClr val="00B05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chemeClr val="bg1"/>
                </a:solidFill>
                <a:effectLst/>
                <a:uLnTx/>
                <a:uFillTx/>
                <a:latin typeface="Cambria" panose="02040503050406030204" pitchFamily="18" charset="0"/>
                <a:ea typeface="Cambria" panose="02040503050406030204" pitchFamily="18" charset="0"/>
              </a:rPr>
              <a:t>Bên</a:t>
            </a:r>
            <a:r>
              <a:rPr kumimoji="0" lang="en-US" sz="2800" b="1" i="0" u="none" strike="noStrike" kern="0" cap="none" spc="0" normalizeH="0" noProof="0" dirty="0" smtClean="0">
                <a:ln>
                  <a:noFill/>
                </a:ln>
                <a:solidFill>
                  <a:schemeClr val="bg1"/>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chemeClr val="bg1"/>
                </a:solidFill>
                <a:effectLst/>
                <a:uLnTx/>
                <a:uFillTx/>
                <a:latin typeface="Cambria" panose="02040503050406030204" pitchFamily="18" charset="0"/>
                <a:ea typeface="Cambria" panose="02040503050406030204" pitchFamily="18" charset="0"/>
              </a:rPr>
              <a:t>nội</a:t>
            </a:r>
            <a:endParaRPr kumimoji="0" lang="vi-VN" sz="28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endParaRPr>
          </a:p>
        </p:txBody>
      </p:sp>
      <p:sp>
        <p:nvSpPr>
          <p:cNvPr id="29" name="Rounded Rectangle 28"/>
          <p:cNvSpPr/>
          <p:nvPr/>
        </p:nvSpPr>
        <p:spPr>
          <a:xfrm>
            <a:off x="7392009" y="5841958"/>
            <a:ext cx="1899395" cy="675216"/>
          </a:xfrm>
          <a:prstGeom prst="roundRect">
            <a:avLst/>
          </a:prstGeom>
          <a:solidFill>
            <a:srgbClr val="FFC00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chemeClr val="bg1"/>
                </a:solidFill>
                <a:effectLst/>
                <a:uLnTx/>
                <a:uFillTx/>
                <a:latin typeface="Cambria" panose="02040503050406030204" pitchFamily="18" charset="0"/>
                <a:ea typeface="Cambria" panose="02040503050406030204" pitchFamily="18" charset="0"/>
              </a:rPr>
              <a:t>Bên</a:t>
            </a:r>
            <a:r>
              <a:rPr kumimoji="0" lang="en-US" sz="2800" b="1" i="0" u="none" strike="noStrike" kern="0" cap="none" spc="0" normalizeH="0" noProof="0" dirty="0" smtClean="0">
                <a:ln>
                  <a:noFill/>
                </a:ln>
                <a:solidFill>
                  <a:schemeClr val="bg1"/>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chemeClr val="bg1"/>
                </a:solidFill>
                <a:effectLst/>
                <a:uLnTx/>
                <a:uFillTx/>
                <a:latin typeface="Cambria" panose="02040503050406030204" pitchFamily="18" charset="0"/>
                <a:ea typeface="Cambria" panose="02040503050406030204" pitchFamily="18" charset="0"/>
              </a:rPr>
              <a:t>ngoại</a:t>
            </a:r>
            <a:endParaRPr kumimoji="0" lang="vi-VN" sz="28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endParaRPr>
          </a:p>
        </p:txBody>
      </p:sp>
      <p:sp>
        <p:nvSpPr>
          <p:cNvPr id="30" name="Rounded Rectangle 29"/>
          <p:cNvSpPr/>
          <p:nvPr/>
        </p:nvSpPr>
        <p:spPr>
          <a:xfrm>
            <a:off x="189259" y="2209476"/>
            <a:ext cx="2029968" cy="2185208"/>
          </a:xfrm>
          <a:prstGeom prst="roundRect">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chemeClr val="bg1"/>
                </a:solidFill>
                <a:effectLst/>
                <a:uLnTx/>
                <a:uFillTx/>
                <a:latin typeface="Cambria" panose="02040503050406030204" pitchFamily="18" charset="0"/>
                <a:ea typeface="Cambria" panose="02040503050406030204" pitchFamily="18" charset="0"/>
              </a:rPr>
              <a:t>Chú</a:t>
            </a:r>
            <a:r>
              <a:rPr kumimoji="0" lang="en-US" sz="2800" b="1" i="0" u="none" strike="noStrike" kern="0" cap="none" spc="0" normalizeH="0" noProof="0" dirty="0" smtClean="0">
                <a:ln>
                  <a:noFill/>
                </a:ln>
                <a:solidFill>
                  <a:schemeClr val="bg1"/>
                </a:solidFill>
                <a:effectLst/>
                <a:uLnTx/>
                <a:uFillTx/>
                <a:latin typeface="Cambria" panose="02040503050406030204" pitchFamily="18" charset="0"/>
                <a:ea typeface="Cambria" panose="02040503050406030204" pitchFamily="18" charset="0"/>
              </a:rPr>
              <a:t> ý: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smtClean="0">
                <a:ln>
                  <a:noFill/>
                </a:ln>
                <a:solidFill>
                  <a:schemeClr val="bg1"/>
                </a:solidFill>
                <a:effectLst/>
                <a:uLnTx/>
                <a:uFillTx/>
                <a:latin typeface="Cambria" panose="02040503050406030204" pitchFamily="18" charset="0"/>
                <a:ea typeface="Cambria" panose="02040503050406030204" pitchFamily="18" charset="0"/>
              </a:rPr>
              <a:t>Có</a:t>
            </a:r>
            <a:r>
              <a:rPr kumimoji="0" lang="en-US" sz="2800" b="1" i="0" u="none" strike="noStrike" kern="0" cap="none" spc="0" normalizeH="0" noProof="0" dirty="0" smtClean="0">
                <a:ln>
                  <a:noFill/>
                </a:ln>
                <a:solidFill>
                  <a:schemeClr val="bg1"/>
                </a:solidFill>
                <a:effectLst/>
                <a:uLnTx/>
                <a:uFillTx/>
                <a:latin typeface="Cambria" panose="02040503050406030204" pitchFamily="18" charset="0"/>
                <a:ea typeface="Cambria" panose="02040503050406030204" pitchFamily="18" charset="0"/>
              </a:rPr>
              <a:t> 1 </a:t>
            </a:r>
            <a:r>
              <a:rPr kumimoji="0" lang="en-US" sz="2800" b="1" i="0" u="none" strike="noStrike" kern="0" cap="none" spc="0" normalizeH="0" noProof="0" dirty="0" err="1" smtClean="0">
                <a:ln>
                  <a:noFill/>
                </a:ln>
                <a:solidFill>
                  <a:schemeClr val="bg1"/>
                </a:solidFill>
                <a:effectLst/>
                <a:uLnTx/>
                <a:uFillTx/>
                <a:latin typeface="Cambria" panose="02040503050406030204" pitchFamily="18" charset="0"/>
                <a:ea typeface="Cambria" panose="02040503050406030204" pitchFamily="18" charset="0"/>
              </a:rPr>
              <a:t>số</a:t>
            </a:r>
            <a:r>
              <a:rPr kumimoji="0" lang="en-US" sz="2800" b="1" i="0" u="none" strike="noStrike" kern="0" cap="none" spc="0" normalizeH="0" noProof="0" dirty="0" smtClean="0">
                <a:ln>
                  <a:noFill/>
                </a:ln>
                <a:solidFill>
                  <a:schemeClr val="bg1"/>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chemeClr val="bg1"/>
                </a:solidFill>
                <a:effectLst/>
                <a:uLnTx/>
                <a:uFillTx/>
                <a:latin typeface="Cambria" panose="02040503050406030204" pitchFamily="18" charset="0"/>
                <a:ea typeface="Cambria" panose="02040503050406030204" pitchFamily="18" charset="0"/>
              </a:rPr>
              <a:t>từ</a:t>
            </a:r>
            <a:endParaRPr lang="en-US" sz="2800" b="1" kern="0" dirty="0">
              <a:solidFill>
                <a:schemeClr val="bg1"/>
              </a:solidFill>
              <a:latin typeface="Cambria" panose="02040503050406030204" pitchFamily="18" charset="0"/>
              <a:ea typeface="Cambria" panose="020405030504060302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err="1" smtClean="0">
                <a:ln>
                  <a:noFill/>
                </a:ln>
                <a:solidFill>
                  <a:schemeClr val="bg1"/>
                </a:solidFill>
                <a:effectLst/>
                <a:uLnTx/>
                <a:uFillTx/>
                <a:latin typeface="Cambria" panose="02040503050406030204" pitchFamily="18" charset="0"/>
                <a:ea typeface="Cambria" panose="02040503050406030204" pitchFamily="18" charset="0"/>
              </a:rPr>
              <a:t>thuộc</a:t>
            </a:r>
            <a:r>
              <a:rPr kumimoji="0" lang="en-US" sz="2800" b="1" i="0" u="none" strike="noStrike" kern="0" cap="none" spc="0" normalizeH="0" noProof="0" dirty="0" smtClean="0">
                <a:ln>
                  <a:noFill/>
                </a:ln>
                <a:solidFill>
                  <a:schemeClr val="bg1"/>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noProof="0" dirty="0" err="1" smtClean="0">
                <a:ln>
                  <a:noFill/>
                </a:ln>
                <a:solidFill>
                  <a:schemeClr val="bg1"/>
                </a:solidFill>
                <a:effectLst/>
                <a:uLnTx/>
                <a:uFillTx/>
                <a:latin typeface="Cambria" panose="02040503050406030204" pitchFamily="18" charset="0"/>
                <a:ea typeface="Cambria" panose="02040503050406030204" pitchFamily="18" charset="0"/>
              </a:rPr>
              <a:t>cả</a:t>
            </a:r>
            <a:endParaRPr lang="en-US" sz="2800" b="1" kern="0" dirty="0">
              <a:solidFill>
                <a:schemeClr val="bg1"/>
              </a:solidFill>
              <a:latin typeface="Cambria" panose="02040503050406030204" pitchFamily="18" charset="0"/>
              <a:ea typeface="Cambria" panose="020405030504060302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noProof="0" dirty="0" smtClean="0">
                <a:ln>
                  <a:noFill/>
                </a:ln>
                <a:solidFill>
                  <a:schemeClr val="bg1"/>
                </a:solidFill>
                <a:effectLst/>
                <a:uLnTx/>
                <a:uFillTx/>
                <a:latin typeface="Cambria" panose="02040503050406030204" pitchFamily="18" charset="0"/>
                <a:ea typeface="Cambria" panose="02040503050406030204" pitchFamily="18" charset="0"/>
              </a:rPr>
              <a:t>2 </a:t>
            </a:r>
            <a:r>
              <a:rPr kumimoji="0" lang="en-US" sz="2800" b="1" i="0" u="none" strike="noStrike" kern="0" cap="none" spc="0" normalizeH="0" noProof="0" dirty="0" err="1" smtClean="0">
                <a:ln>
                  <a:noFill/>
                </a:ln>
                <a:solidFill>
                  <a:schemeClr val="bg1"/>
                </a:solidFill>
                <a:effectLst/>
                <a:uLnTx/>
                <a:uFillTx/>
                <a:latin typeface="Cambria" panose="02040503050406030204" pitchFamily="18" charset="0"/>
                <a:ea typeface="Cambria" panose="02040503050406030204" pitchFamily="18" charset="0"/>
              </a:rPr>
              <a:t>nhóm</a:t>
            </a:r>
            <a:endParaRPr kumimoji="0" lang="vi-VN" sz="28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023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xit" presetSubtype="0" fill="hold" grpId="1" nodeType="withEffect">
                                  <p:stCondLst>
                                    <p:cond delay="0"/>
                                  </p:stCondLst>
                                  <p:childTnLst>
                                    <p:animEffect transition="out" filter="fad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5"/>
                                        </p:tgtEl>
                                      </p:cBhvr>
                                    </p:animEffect>
                                    <p:set>
                                      <p:cBhvr>
                                        <p:cTn id="33" dur="1" fill="hold">
                                          <p:stCondLst>
                                            <p:cond delay="499"/>
                                          </p:stCondLst>
                                        </p:cTn>
                                        <p:tgtEl>
                                          <p:spTgt spid="2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5" grpId="0" animBg="1"/>
      <p:bldP spid="25" grpId="1" animBg="1"/>
      <p:bldP spid="24" grpId="0" animBg="1"/>
      <p:bldP spid="29" grpId="0" animBg="1"/>
      <p:bldP spid="30" grpId="0" animBg="1"/>
      <p:bldP spid="3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93555" y="144441"/>
            <a:ext cx="11921189" cy="1079126"/>
            <a:chOff x="-286668" y="62145"/>
            <a:chExt cx="10627268" cy="1079126"/>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86668" y="62145"/>
              <a:ext cx="9815789" cy="1079126"/>
            </a:xfrm>
            <a:prstGeom prst="rect">
              <a:avLst/>
            </a:prstGeom>
          </p:spPr>
        </p:pic>
        <p:sp>
          <p:nvSpPr>
            <p:cNvPr id="2" name="Rectangle 1"/>
            <p:cNvSpPr/>
            <p:nvPr/>
          </p:nvSpPr>
          <p:spPr>
            <a:xfrm>
              <a:off x="440182" y="309320"/>
              <a:ext cx="9900418" cy="584775"/>
            </a:xfrm>
            <a:prstGeom prst="rect">
              <a:avLst/>
            </a:prstGeom>
          </p:spPr>
          <p:txBody>
            <a:bodyPr wrap="square">
              <a:spAutoFit/>
            </a:bodyPr>
            <a:lstStyle/>
            <a:p>
              <a:pPr lvl="0"/>
              <a:r>
                <a:rPr lang="en-US" sz="3200" b="1" dirty="0" smtClean="0">
                  <a:solidFill>
                    <a:prstClr val="black"/>
                  </a:solidFill>
                  <a:latin typeface="Nunito Black" pitchFamily="2" charset="0"/>
                </a:rPr>
                <a:t>3</a:t>
              </a:r>
              <a:r>
                <a:rPr lang="en-US" sz="3200" dirty="0" smtClean="0">
                  <a:solidFill>
                    <a:prstClr val="black"/>
                  </a:solidFill>
                  <a:latin typeface="Nunito Black" pitchFamily="2" charset="0"/>
                </a:rPr>
                <a:t>. </a:t>
              </a:r>
              <a:r>
                <a:rPr lang="en-US" sz="3200" b="1" i="1" dirty="0">
                  <a:solidFill>
                    <a:srgbClr val="000000"/>
                  </a:solidFill>
                  <a:latin typeface="Nunito Black" pitchFamily="2" charset="0"/>
                </a:rPr>
                <a:t>D</a:t>
              </a:r>
              <a:r>
                <a:rPr lang="vi-VN" sz="3200" b="1" i="1" dirty="0" smtClean="0">
                  <a:solidFill>
                    <a:srgbClr val="000000"/>
                  </a:solidFill>
                  <a:latin typeface="Nunito Black" pitchFamily="2" charset="0"/>
                </a:rPr>
                <a:t>ấu </a:t>
              </a:r>
              <a:r>
                <a:rPr lang="vi-VN" sz="3200" b="1" i="1" dirty="0">
                  <a:solidFill>
                    <a:srgbClr val="000000"/>
                  </a:solidFill>
                  <a:latin typeface="Nunito Black" pitchFamily="2" charset="0"/>
                </a:rPr>
                <a:t>hai chấm </a:t>
              </a:r>
              <a:r>
                <a:rPr lang="vi-VN" sz="3200" b="1" dirty="0">
                  <a:solidFill>
                    <a:srgbClr val="000000"/>
                  </a:solidFill>
                  <a:latin typeface="Nunito Black" pitchFamily="2" charset="0"/>
                </a:rPr>
                <a:t>trong </a:t>
              </a:r>
              <a:r>
                <a:rPr lang="vi-VN" sz="3200" b="1" dirty="0" smtClean="0">
                  <a:solidFill>
                    <a:srgbClr val="000000"/>
                  </a:solidFill>
                  <a:latin typeface="Nunito Black" pitchFamily="2" charset="0"/>
                </a:rPr>
                <a:t>câu sau</a:t>
              </a:r>
              <a:r>
                <a:rPr lang="en-US"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dùng</a:t>
              </a:r>
              <a:r>
                <a:rPr lang="en-US"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để</a:t>
              </a:r>
              <a:r>
                <a:rPr lang="en-US"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làm</a:t>
              </a:r>
              <a:r>
                <a:rPr lang="en-US"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gì</a:t>
              </a:r>
              <a:r>
                <a:rPr lang="en-US" sz="3200" b="1" dirty="0" smtClean="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7" name="Flowchart: Alternate Process 6"/>
          <p:cNvSpPr/>
          <p:nvPr/>
        </p:nvSpPr>
        <p:spPr>
          <a:xfrm>
            <a:off x="1120593" y="1470742"/>
            <a:ext cx="10259568" cy="1709928"/>
          </a:xfrm>
          <a:prstGeom prst="flowChartAlternateProcess">
            <a:avLst/>
          </a:prstGeom>
          <a:solidFill>
            <a:schemeClr val="bg1"/>
          </a:solidFill>
          <a:ln w="28575">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 </a:t>
            </a:r>
            <a:r>
              <a:rPr lang="en-US" sz="2800" dirty="0" smtClean="0">
                <a:solidFill>
                  <a:srgbClr val="000000"/>
                </a:solidFill>
                <a:latin typeface="Cambria" panose="02040503050406030204" pitchFamily="18" charset="0"/>
                <a:ea typeface="Cambria" panose="02040503050406030204" pitchFamily="18" charset="0"/>
              </a:rPr>
              <a:t>  </a:t>
            </a:r>
            <a:r>
              <a:rPr lang="en-US" sz="28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Cảnh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vật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xung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quanh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tôi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đều</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thay</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đổi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vì</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chính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lòng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tôi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đang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có</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sự</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thay</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đổi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lớn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hôm</a:t>
            </a:r>
            <a:r>
              <a:rPr lang="en-US" sz="3200" dirty="0" smtClean="0">
                <a:solidFill>
                  <a:srgbClr val="000000"/>
                </a:solidFill>
                <a:latin typeface="Cambria" panose="02040503050406030204" pitchFamily="18" charset="0"/>
                <a:ea typeface="Cambria" panose="02040503050406030204" pitchFamily="18" charset="0"/>
              </a:rPr>
              <a:t> nay </a:t>
            </a:r>
            <a:r>
              <a:rPr lang="en-US" sz="3200" dirty="0" err="1" smtClean="0">
                <a:solidFill>
                  <a:srgbClr val="000000"/>
                </a:solidFill>
                <a:latin typeface="Cambria" panose="02040503050406030204" pitchFamily="18" charset="0"/>
                <a:ea typeface="Cambria" panose="02040503050406030204" pitchFamily="18" charset="0"/>
              </a:rPr>
              <a:t>tôi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học</a:t>
            </a:r>
            <a:r>
              <a:rPr lang="en-US" sz="3200" dirty="0" smtClean="0">
                <a:solidFill>
                  <a:srgbClr val="000000"/>
                </a:solidFill>
                <a:latin typeface="Cambria" panose="02040503050406030204" pitchFamily="18" charset="0"/>
                <a:ea typeface="Cambria" panose="02040503050406030204" pitchFamily="18" charset="0"/>
              </a:rPr>
              <a:t>.</a:t>
            </a:r>
            <a:endParaRPr lang="en-US" sz="3200" dirty="0" smtClean="0">
              <a:solidFill>
                <a:srgbClr val="000000"/>
              </a:solidFill>
              <a:latin typeface="Cambria" panose="02040503050406030204" pitchFamily="18" charset="0"/>
              <a:ea typeface="Cambria" panose="02040503050406030204" pitchFamily="18" charset="0"/>
            </a:endParaRPr>
          </a:p>
          <a:p>
            <a:pPr lvl="0" algn="r"/>
            <a:r>
              <a:rPr lang="en-US" sz="3200" dirty="0" smtClean="0">
                <a:solidFill>
                  <a:srgbClr val="000000"/>
                </a:solidFill>
                <a:latin typeface="Cambria" panose="02040503050406030204" pitchFamily="18" charset="0"/>
                <a:ea typeface="Cambria" panose="02040503050406030204" pitchFamily="18" charset="0"/>
              </a:rPr>
              <a:t>(</a:t>
            </a:r>
            <a:r>
              <a:rPr lang="en-US" sz="3200" i="1" dirty="0" smtClean="0">
                <a:solidFill>
                  <a:srgbClr val="000000"/>
                </a:solidFill>
                <a:latin typeface="Cambria" panose="02040503050406030204" pitchFamily="18" charset="0"/>
                <a:ea typeface="Cambria" panose="02040503050406030204" pitchFamily="18" charset="0"/>
              </a:rPr>
              <a:t>Theo</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Thanh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Tịnh</a:t>
            </a:r>
            <a:r>
              <a:rPr lang="en-US" sz="3200" dirty="0" smtClean="0">
                <a:solidFill>
                  <a:srgbClr val="000000"/>
                </a:solidFill>
                <a:latin typeface="Cambria" panose="02040503050406030204" pitchFamily="18" charset="0"/>
                <a:ea typeface="Cambria" panose="02040503050406030204" pitchFamily="18" charset="0"/>
              </a:rPr>
              <a:t>)</a:t>
            </a:r>
            <a:endParaRPr lang="en-US" sz="3200" dirty="0" smtClean="0">
              <a:solidFill>
                <a:srgbClr val="000000"/>
              </a:solidFill>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xmlns="" id="{7C63C92D-84AA-4FBF-4C07-278825C6C1AC}"/>
              </a:ext>
            </a:extLst>
          </p:cNvPr>
          <p:cNvGrpSpPr/>
          <p:nvPr/>
        </p:nvGrpSpPr>
        <p:grpSpPr>
          <a:xfrm>
            <a:off x="2261081" y="2979567"/>
            <a:ext cx="5790664" cy="1166161"/>
            <a:chOff x="1738784" y="2685603"/>
            <a:chExt cx="4471619" cy="1276449"/>
          </a:xfrm>
        </p:grpSpPr>
        <p:sp>
          <p:nvSpPr>
            <p:cNvPr id="9" name="Freeform: Shape 8">
              <a:extLst>
                <a:ext uri="{FF2B5EF4-FFF2-40B4-BE49-F238E27FC236}">
                  <a16:creationId xmlns:a16="http://schemas.microsoft.com/office/drawing/2014/main" xmlns="" id="{58245217-77D1-04F5-1A0F-ACEC991A9615}"/>
                </a:ext>
              </a:extLst>
            </p:cNvPr>
            <p:cNvSpPr/>
            <p:nvPr/>
          </p:nvSpPr>
          <p:spPr>
            <a:xfrm>
              <a:off x="1738784" y="2685603"/>
              <a:ext cx="4257846" cy="1276449"/>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ECFF"/>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10" name="TextBox 9">
              <a:extLst>
                <a:ext uri="{FF2B5EF4-FFF2-40B4-BE49-F238E27FC236}">
                  <a16:creationId xmlns:a16="http://schemas.microsoft.com/office/drawing/2014/main" xmlns="" id="{F5BD5560-E7D2-6AC8-9D2C-A6505DFA0F3C}"/>
                </a:ext>
              </a:extLst>
            </p:cNvPr>
            <p:cNvSpPr txBox="1"/>
            <p:nvPr/>
          </p:nvSpPr>
          <p:spPr>
            <a:xfrm>
              <a:off x="1741069" y="3023890"/>
              <a:ext cx="4469334" cy="80532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2800" b="1" kern="0" dirty="0" smtClean="0">
                  <a:latin typeface="Cambria" panose="02040503050406030204" pitchFamily="18" charset="0"/>
                  <a:ea typeface="Cambria" panose="02040503050406030204" pitchFamily="18" charset="0"/>
                  <a:sym typeface="Arial"/>
                </a:rPr>
                <a:t>a. </a:t>
              </a:r>
              <a:r>
                <a:rPr lang="en-US" sz="2800" b="1" kern="0" dirty="0" err="1" smtClean="0">
                  <a:latin typeface="Cambria" panose="02040503050406030204" pitchFamily="18" charset="0"/>
                  <a:ea typeface="Cambria" panose="02040503050406030204" pitchFamily="18" charset="0"/>
                  <a:sym typeface="Arial"/>
                </a:rPr>
                <a:t>Để</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báo</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hiệu</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lời</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nói</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trực</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tiếp</a:t>
              </a:r>
              <a:endParaRPr lang="vi-VN" sz="2800" b="1" kern="0" dirty="0" smtClean="0">
                <a:latin typeface="Cambria" panose="02040503050406030204" pitchFamily="18" charset="0"/>
                <a:ea typeface="Cambria" panose="02040503050406030204" pitchFamily="18" charset="0"/>
                <a:sym typeface="Arial"/>
              </a:endParaRPr>
            </a:p>
          </p:txBody>
        </p:sp>
      </p:grpSp>
      <p:grpSp>
        <p:nvGrpSpPr>
          <p:cNvPr id="11" name="Group 10">
            <a:extLst>
              <a:ext uri="{FF2B5EF4-FFF2-40B4-BE49-F238E27FC236}">
                <a16:creationId xmlns:a16="http://schemas.microsoft.com/office/drawing/2014/main" xmlns="" id="{7C63C92D-84AA-4FBF-4C07-278825C6C1AC}"/>
              </a:ext>
            </a:extLst>
          </p:cNvPr>
          <p:cNvGrpSpPr/>
          <p:nvPr/>
        </p:nvGrpSpPr>
        <p:grpSpPr>
          <a:xfrm>
            <a:off x="3660220" y="4071707"/>
            <a:ext cx="5710206" cy="1109667"/>
            <a:chOff x="1738784" y="2846556"/>
            <a:chExt cx="4409488" cy="1214612"/>
          </a:xfrm>
        </p:grpSpPr>
        <p:sp>
          <p:nvSpPr>
            <p:cNvPr id="12" name="Freeform: Shape 8">
              <a:extLst>
                <a:ext uri="{FF2B5EF4-FFF2-40B4-BE49-F238E27FC236}">
                  <a16:creationId xmlns:a16="http://schemas.microsoft.com/office/drawing/2014/main" xmlns="" id="{58245217-77D1-04F5-1A0F-ACEC991A9615}"/>
                </a:ext>
              </a:extLst>
            </p:cNvPr>
            <p:cNvSpPr/>
            <p:nvPr/>
          </p:nvSpPr>
          <p:spPr>
            <a:xfrm>
              <a:off x="1738784" y="2846556"/>
              <a:ext cx="4257846" cy="1214612"/>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ECFF"/>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13" name="TextBox 12">
              <a:extLst>
                <a:ext uri="{FF2B5EF4-FFF2-40B4-BE49-F238E27FC236}">
                  <a16:creationId xmlns:a16="http://schemas.microsoft.com/office/drawing/2014/main" xmlns="" id="{F5BD5560-E7D2-6AC8-9D2C-A6505DFA0F3C}"/>
                </a:ext>
              </a:extLst>
            </p:cNvPr>
            <p:cNvSpPr txBox="1"/>
            <p:nvPr/>
          </p:nvSpPr>
          <p:spPr>
            <a:xfrm>
              <a:off x="1809731" y="3140084"/>
              <a:ext cx="4338541" cy="80532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2800" b="1" kern="0" dirty="0" smtClean="0">
                  <a:latin typeface="Cambria" panose="02040503050406030204" pitchFamily="18" charset="0"/>
                  <a:ea typeface="Cambria" panose="02040503050406030204" pitchFamily="18" charset="0"/>
                  <a:sym typeface="Arial"/>
                </a:rPr>
                <a:t>b. </a:t>
              </a:r>
              <a:r>
                <a:rPr lang="en-US" sz="2800" b="1" kern="0" dirty="0" err="1" smtClean="0">
                  <a:latin typeface="Cambria" panose="02040503050406030204" pitchFamily="18" charset="0"/>
                  <a:ea typeface="Cambria" panose="02040503050406030204" pitchFamily="18" charset="0"/>
                  <a:sym typeface="Arial"/>
                </a:rPr>
                <a:t>Để</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báo</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hiệu</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phần</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giải</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thích</a:t>
              </a:r>
              <a:endParaRPr lang="vi-VN" sz="2800" b="1" kern="0" dirty="0" smtClean="0">
                <a:latin typeface="Cambria" panose="02040503050406030204" pitchFamily="18" charset="0"/>
                <a:ea typeface="Cambria" panose="02040503050406030204" pitchFamily="18" charset="0"/>
                <a:sym typeface="Arial"/>
              </a:endParaRPr>
            </a:p>
          </p:txBody>
        </p:sp>
      </p:grpSp>
      <p:grpSp>
        <p:nvGrpSpPr>
          <p:cNvPr id="14" name="Group 13">
            <a:extLst>
              <a:ext uri="{FF2B5EF4-FFF2-40B4-BE49-F238E27FC236}">
                <a16:creationId xmlns:a16="http://schemas.microsoft.com/office/drawing/2014/main" xmlns="" id="{7C63C92D-84AA-4FBF-4C07-278825C6C1AC}"/>
              </a:ext>
            </a:extLst>
          </p:cNvPr>
          <p:cNvGrpSpPr/>
          <p:nvPr/>
        </p:nvGrpSpPr>
        <p:grpSpPr>
          <a:xfrm>
            <a:off x="4239680" y="5181374"/>
            <a:ext cx="5710203" cy="1323385"/>
            <a:chOff x="1738784" y="2612627"/>
            <a:chExt cx="4409486" cy="1448543"/>
          </a:xfrm>
        </p:grpSpPr>
        <p:sp>
          <p:nvSpPr>
            <p:cNvPr id="15" name="Freeform: Shape 8">
              <a:extLst>
                <a:ext uri="{FF2B5EF4-FFF2-40B4-BE49-F238E27FC236}">
                  <a16:creationId xmlns:a16="http://schemas.microsoft.com/office/drawing/2014/main" xmlns="" id="{58245217-77D1-04F5-1A0F-ACEC991A9615}"/>
                </a:ext>
              </a:extLst>
            </p:cNvPr>
            <p:cNvSpPr/>
            <p:nvPr/>
          </p:nvSpPr>
          <p:spPr>
            <a:xfrm>
              <a:off x="1966586" y="2612627"/>
              <a:ext cx="3842166" cy="144854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CCECFF"/>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16" name="TextBox 15">
              <a:extLst>
                <a:ext uri="{FF2B5EF4-FFF2-40B4-BE49-F238E27FC236}">
                  <a16:creationId xmlns:a16="http://schemas.microsoft.com/office/drawing/2014/main" xmlns="" id="{F5BD5560-E7D2-6AC8-9D2C-A6505DFA0F3C}"/>
                </a:ext>
              </a:extLst>
            </p:cNvPr>
            <p:cNvSpPr txBox="1"/>
            <p:nvPr/>
          </p:nvSpPr>
          <p:spPr>
            <a:xfrm>
              <a:off x="1738784" y="3033103"/>
              <a:ext cx="4409486" cy="80532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2800" b="1" kern="0" dirty="0" smtClean="0">
                  <a:latin typeface="Cambria" panose="02040503050406030204" pitchFamily="18" charset="0"/>
                  <a:ea typeface="Cambria" panose="02040503050406030204" pitchFamily="18" charset="0"/>
                  <a:sym typeface="Arial"/>
                </a:rPr>
                <a:t>c. </a:t>
              </a:r>
              <a:r>
                <a:rPr lang="en-US" sz="2800" b="1" kern="0" dirty="0" err="1" smtClean="0">
                  <a:latin typeface="Cambria" panose="02040503050406030204" pitchFamily="18" charset="0"/>
                  <a:ea typeface="Cambria" panose="02040503050406030204" pitchFamily="18" charset="0"/>
                  <a:sym typeface="Arial"/>
                </a:rPr>
                <a:t>Để</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báo</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hiệu</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phần</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liệt</a:t>
              </a:r>
              <a:r>
                <a:rPr lang="en-US" sz="2800" b="1" kern="0" dirty="0" smtClean="0">
                  <a:latin typeface="Cambria" panose="02040503050406030204" pitchFamily="18" charset="0"/>
                  <a:ea typeface="Cambria" panose="02040503050406030204" pitchFamily="18" charset="0"/>
                  <a:sym typeface="Arial"/>
                </a:rPr>
                <a:t> </a:t>
              </a:r>
              <a:r>
                <a:rPr lang="en-US" sz="2800" b="1" kern="0" dirty="0" err="1" smtClean="0">
                  <a:latin typeface="Cambria" panose="02040503050406030204" pitchFamily="18" charset="0"/>
                  <a:ea typeface="Cambria" panose="02040503050406030204" pitchFamily="18" charset="0"/>
                  <a:sym typeface="Arial"/>
                </a:rPr>
                <a:t>kê</a:t>
              </a:r>
              <a:endParaRPr lang="vi-VN" sz="2800" b="1" kern="0" dirty="0" smtClean="0">
                <a:latin typeface="Cambria" panose="02040503050406030204" pitchFamily="18" charset="0"/>
                <a:ea typeface="Cambria" panose="02040503050406030204" pitchFamily="18" charset="0"/>
                <a:sym typeface="Arial"/>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21739" y1="37500" x2="44022" y2="32292"/>
                        <a14:foregroundMark x1="31522" y1="72917" x2="30978" y2="80556"/>
                      </a14:backgroundRemoval>
                    </a14:imgEffect>
                  </a14:imgLayer>
                </a14:imgProps>
              </a:ext>
            </a:extLst>
          </a:blip>
          <a:stretch>
            <a:fillRect/>
          </a:stretch>
        </p:blipFill>
        <p:spPr>
          <a:xfrm>
            <a:off x="276210" y="4857474"/>
            <a:ext cx="2243522" cy="1755800"/>
          </a:xfrm>
          <a:prstGeom prst="rect">
            <a:avLst/>
          </a:prstGeom>
        </p:spPr>
      </p:pic>
      <p:grpSp>
        <p:nvGrpSpPr>
          <p:cNvPr id="17" name="Group 16"/>
          <p:cNvGrpSpPr/>
          <p:nvPr/>
        </p:nvGrpSpPr>
        <p:grpSpPr>
          <a:xfrm>
            <a:off x="1014983" y="3427846"/>
            <a:ext cx="3230837" cy="1617304"/>
            <a:chOff x="392020" y="2939391"/>
            <a:chExt cx="3730481" cy="1752335"/>
          </a:xfrm>
        </p:grpSpPr>
        <p:sp>
          <p:nvSpPr>
            <p:cNvPr id="18" name="Cloud 17"/>
            <p:cNvSpPr/>
            <p:nvPr/>
          </p:nvSpPr>
          <p:spPr>
            <a:xfrm>
              <a:off x="392020" y="2939391"/>
              <a:ext cx="3730481" cy="1752335"/>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19" name="Rectangle 18"/>
            <p:cNvSpPr/>
            <p:nvPr/>
          </p:nvSpPr>
          <p:spPr>
            <a:xfrm>
              <a:off x="872267" y="3158423"/>
              <a:ext cx="2902158" cy="1300546"/>
            </a:xfrm>
            <a:prstGeom prst="rect">
              <a:avLst/>
            </a:prstGeom>
          </p:spPr>
          <p:txBody>
            <a:bodyPr wrap="square">
              <a:spAutoFit/>
            </a:bodyPr>
            <a:lstStyle/>
            <a:p>
              <a:pPr lvl="0" algn="just"/>
              <a:r>
                <a:rPr lang="en-US" sz="2400" dirty="0" err="1" smtClean="0">
                  <a:solidFill>
                    <a:prstClr val="white"/>
                  </a:solidFill>
                  <a:latin typeface="Nunito Black" pitchFamily="2" charset="0"/>
                </a:rPr>
                <a:t>Em</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hãy</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nhớ</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lại</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công</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dụng</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của</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dấu</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hai</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chấm</a:t>
              </a:r>
              <a:r>
                <a:rPr lang="en-US" sz="2400" dirty="0" smtClean="0">
                  <a:solidFill>
                    <a:prstClr val="white"/>
                  </a:solidFill>
                  <a:latin typeface="Nunito Black" pitchFamily="2" charset="0"/>
                </a:rPr>
                <a:t>.</a:t>
              </a:r>
              <a:endParaRPr lang="en-US" sz="2400" dirty="0">
                <a:solidFill>
                  <a:prstClr val="white"/>
                </a:solidFill>
                <a:latin typeface="Nunito Black" pitchFamily="2" charset="0"/>
              </a:endParaRPr>
            </a:p>
          </p:txBody>
        </p:sp>
      </p:grpSp>
      <p:grpSp>
        <p:nvGrpSpPr>
          <p:cNvPr id="20" name="Group 19"/>
          <p:cNvGrpSpPr/>
          <p:nvPr/>
        </p:nvGrpSpPr>
        <p:grpSpPr>
          <a:xfrm>
            <a:off x="948573" y="3288625"/>
            <a:ext cx="3181016" cy="1944558"/>
            <a:chOff x="392021" y="2939391"/>
            <a:chExt cx="3672955" cy="2106912"/>
          </a:xfrm>
        </p:grpSpPr>
        <p:sp>
          <p:nvSpPr>
            <p:cNvPr id="21" name="Cloud 20"/>
            <p:cNvSpPr/>
            <p:nvPr/>
          </p:nvSpPr>
          <p:spPr>
            <a:xfrm>
              <a:off x="392021" y="2939391"/>
              <a:ext cx="3672955" cy="2106912"/>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22" name="Rectangle 21"/>
            <p:cNvSpPr/>
            <p:nvPr/>
          </p:nvSpPr>
          <p:spPr>
            <a:xfrm>
              <a:off x="814741" y="3365596"/>
              <a:ext cx="3250234" cy="1300546"/>
            </a:xfrm>
            <a:prstGeom prst="rect">
              <a:avLst/>
            </a:prstGeom>
          </p:spPr>
          <p:txBody>
            <a:bodyPr wrap="square">
              <a:spAutoFit/>
            </a:bodyPr>
            <a:lstStyle/>
            <a:p>
              <a:pPr lvl="0" algn="just"/>
              <a:r>
                <a:rPr lang="en-US" sz="2400" dirty="0" err="1" smtClean="0">
                  <a:solidFill>
                    <a:prstClr val="white"/>
                  </a:solidFill>
                  <a:latin typeface="Nunito Black" pitchFamily="2" charset="0"/>
                </a:rPr>
                <a:t>Dấu</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hai</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chấm</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dùng</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để</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báo</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hiệu</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phần</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liệt</a:t>
              </a:r>
              <a:r>
                <a:rPr lang="en-US" sz="2400" dirty="0" smtClean="0">
                  <a:solidFill>
                    <a:prstClr val="white"/>
                  </a:solidFill>
                  <a:latin typeface="Nunito Black" pitchFamily="2" charset="0"/>
                </a:rPr>
                <a:t> </a:t>
              </a:r>
              <a:r>
                <a:rPr lang="en-US" sz="2400" dirty="0" err="1" smtClean="0">
                  <a:solidFill>
                    <a:prstClr val="white"/>
                  </a:solidFill>
                  <a:latin typeface="Nunito Black" pitchFamily="2" charset="0"/>
                </a:rPr>
                <a:t>kê</a:t>
              </a:r>
              <a:r>
                <a:rPr lang="en-US" sz="2400" dirty="0" smtClean="0">
                  <a:solidFill>
                    <a:prstClr val="white"/>
                  </a:solidFill>
                  <a:latin typeface="Nunito Black" pitchFamily="2" charset="0"/>
                </a:rPr>
                <a:t>.</a:t>
              </a:r>
              <a:endParaRPr lang="en-US" sz="2400" dirty="0">
                <a:solidFill>
                  <a:prstClr val="white"/>
                </a:solidFill>
                <a:latin typeface="Nunito Black" pitchFamily="2" charset="0"/>
              </a:endParaRPr>
            </a:p>
          </p:txBody>
        </p:sp>
      </p:grpSp>
    </p:spTree>
    <p:extLst>
      <p:ext uri="{BB962C8B-B14F-4D97-AF65-F5344CB8AC3E}">
        <p14:creationId xmlns:p14="http://schemas.microsoft.com/office/powerpoint/2010/main" val="132195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42" presetClass="path" presetSubtype="0" accel="50000" decel="50000" fill="hold" nodeType="withEffect">
                                  <p:stCondLst>
                                    <p:cond delay="0"/>
                                  </p:stCondLst>
                                  <p:childTnLst>
                                    <p:animMotion origin="layout" path="M 5E-6 2.96296E-6 L -0.03568 -0.08843 " pathEditMode="relative" rAng="0" ptsTypes="AA">
                                      <p:cBhvr>
                                        <p:cTn id="58" dur="2000" fill="hold"/>
                                        <p:tgtEl>
                                          <p:spTgt spid="11"/>
                                        </p:tgtEl>
                                        <p:attrNameLst>
                                          <p:attrName>ppt_x</p:attrName>
                                          <p:attrName>ppt_y</p:attrName>
                                        </p:attrNameLst>
                                      </p:cBhvr>
                                      <p:rCtr x="-1784" y="-4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lgn="just">
              <a:buAutoNum type="alphaLcPeriod"/>
            </a:pPr>
            <a:r>
              <a:rPr lang="vi-VN" sz="2800" dirty="0" smtClean="0">
                <a:solidFill>
                  <a:srgbClr val="000000"/>
                </a:solidFill>
                <a:latin typeface="Cambria" panose="02040503050406030204" pitchFamily="18" charset="0"/>
                <a:ea typeface="Cambria" panose="02040503050406030204" pitchFamily="18" charset="0"/>
              </a:rPr>
              <a:t>Trong </a:t>
            </a:r>
            <a:r>
              <a:rPr lang="vi-VN" sz="2800" dirty="0">
                <a:solidFill>
                  <a:srgbClr val="000000"/>
                </a:solidFill>
                <a:latin typeface="Cambria" panose="02040503050406030204" pitchFamily="18" charset="0"/>
                <a:ea typeface="Cambria" panose="02040503050406030204" pitchFamily="18" charset="0"/>
              </a:rPr>
              <a:t>túi vải thô của bà có đủ thứ quà, mùa nào thức nấy: nhãn tháng Sáu, na tháng Bảy, roi mùa hạ, gương sen mùa thu</a:t>
            </a:r>
            <a:r>
              <a:rPr lang="vi-VN" sz="2800" dirty="0" smtClean="0">
                <a:solidFill>
                  <a:srgbClr val="000000"/>
                </a:solidFill>
                <a:latin typeface="Cambria" panose="02040503050406030204" pitchFamily="18" charset="0"/>
                <a:ea typeface="Cambria" panose="02040503050406030204" pitchFamily="18" charset="0"/>
              </a:rPr>
              <a:t>.</a:t>
            </a:r>
            <a:endParaRPr lang="en-US" sz="2800" dirty="0" smtClean="0">
              <a:solidFill>
                <a:srgbClr val="000000"/>
              </a:solidFill>
              <a:latin typeface="Cambria" panose="02040503050406030204" pitchFamily="18" charset="0"/>
              <a:ea typeface="Cambria" panose="02040503050406030204" pitchFamily="18" charset="0"/>
            </a:endParaRPr>
          </a:p>
          <a:p>
            <a:pPr lvl="0" algn="r"/>
            <a:r>
              <a:rPr lang="en-US" sz="2800" dirty="0" smtClean="0">
                <a:solidFill>
                  <a:srgbClr val="000000"/>
                </a:solidFill>
                <a:latin typeface="Cambria" panose="02040503050406030204" pitchFamily="18" charset="0"/>
                <a:ea typeface="Cambria" panose="02040503050406030204" pitchFamily="18" charset="0"/>
              </a:rPr>
              <a:t>(</a:t>
            </a:r>
            <a:r>
              <a:rPr lang="en-US" sz="2800" i="1" dirty="0" smtClean="0">
                <a:solidFill>
                  <a:srgbClr val="000000"/>
                </a:solidFill>
                <a:latin typeface="Cambria" panose="02040503050406030204" pitchFamily="18" charset="0"/>
                <a:ea typeface="Cambria" panose="02040503050406030204" pitchFamily="18" charset="0"/>
              </a:rPr>
              <a:t>Theo</a:t>
            </a:r>
            <a:r>
              <a:rPr lang="en-US" sz="2800" dirty="0" smtClean="0">
                <a:solidFill>
                  <a:srgbClr val="000000"/>
                </a:solidFill>
                <a:latin typeface="Cambria" panose="02040503050406030204" pitchFamily="18" charset="0"/>
                <a:ea typeface="Cambria" panose="02040503050406030204" pitchFamily="18" charset="0"/>
              </a:rPr>
              <a:t> Ma </a:t>
            </a:r>
            <a:r>
              <a:rPr lang="en-US" sz="2800" dirty="0" err="1" smtClean="0">
                <a:solidFill>
                  <a:srgbClr val="000000"/>
                </a:solidFill>
                <a:latin typeface="Cambria" panose="02040503050406030204" pitchFamily="18" charset="0"/>
                <a:ea typeface="Cambria" panose="02040503050406030204" pitchFamily="18" charset="0"/>
              </a:rPr>
              <a:t>Văn</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Kháng</a:t>
            </a:r>
            <a:r>
              <a:rPr lang="en-US" sz="2800" dirty="0" smtClean="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smtClean="0">
                  <a:solidFill>
                    <a:prstClr val="black"/>
                  </a:solidFill>
                  <a:latin typeface="Nunito Black" pitchFamily="2" charset="0"/>
                </a:rPr>
                <a:t>4</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Xác</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định</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công</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dụng</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của</a:t>
              </a:r>
              <a:r>
                <a:rPr lang="en-US" sz="3200" dirty="0" smtClean="0">
                  <a:solidFill>
                    <a:prstClr val="black"/>
                  </a:solidFill>
                  <a:latin typeface="Nunito Black" pitchFamily="2" charset="0"/>
                </a:rPr>
                <a:t> </a:t>
              </a:r>
              <a:r>
                <a:rPr lang="en-US" sz="3200" b="1" dirty="0">
                  <a:solidFill>
                    <a:srgbClr val="000000"/>
                  </a:solidFill>
                  <a:latin typeface="Nunito Black" pitchFamily="2" charset="0"/>
                </a:rPr>
                <a:t>d</a:t>
              </a:r>
              <a:r>
                <a:rPr lang="vi-VN" sz="3200" b="1" dirty="0" smtClean="0">
                  <a:solidFill>
                    <a:srgbClr val="000000"/>
                  </a:solidFill>
                  <a:latin typeface="Nunito Black" pitchFamily="2" charset="0"/>
                </a:rPr>
                <a:t>ấu </a:t>
              </a:r>
              <a:r>
                <a:rPr lang="vi-VN" sz="3200" b="1" dirty="0">
                  <a:solidFill>
                    <a:srgbClr val="000000"/>
                  </a:solidFill>
                  <a:latin typeface="Nunito Black" pitchFamily="2" charset="0"/>
                </a:rPr>
                <a:t>hai chấm </a:t>
              </a:r>
              <a:r>
                <a:rPr lang="vi-VN" sz="3200" b="1" dirty="0" smtClean="0">
                  <a:solidFill>
                    <a:srgbClr val="000000"/>
                  </a:solidFill>
                  <a:latin typeface="Nunito Black" pitchFamily="2" charset="0"/>
                </a:rPr>
                <a:t>trong</a:t>
              </a:r>
              <a:endParaRPr lang="en-US" sz="3200" b="1" dirty="0" smtClean="0">
                <a:solidFill>
                  <a:srgbClr val="000000"/>
                </a:solidFill>
                <a:latin typeface="Nunito Black" pitchFamily="2" charset="0"/>
              </a:endParaRPr>
            </a:p>
            <a:p>
              <a:pPr lvl="0"/>
              <a:r>
                <a:rPr lang="vi-VN"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mỗi</a:t>
              </a:r>
              <a:r>
                <a:rPr lang="en-US" sz="3200" b="1" dirty="0" smtClean="0">
                  <a:solidFill>
                    <a:srgbClr val="000000"/>
                  </a:solidFill>
                  <a:latin typeface="Nunito Black" pitchFamily="2" charset="0"/>
                </a:rPr>
                <a:t> </a:t>
              </a:r>
              <a:r>
                <a:rPr lang="vi-VN" sz="3200" b="1" dirty="0" smtClean="0">
                  <a:solidFill>
                    <a:srgbClr val="000000"/>
                  </a:solidFill>
                  <a:latin typeface="Nunito Black" pitchFamily="2" charset="0"/>
                </a:rPr>
                <a:t>câu </a:t>
              </a:r>
              <a:r>
                <a:rPr lang="en-US" sz="3200" b="1" dirty="0" err="1" smtClean="0">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smtClean="0">
                  <a:solidFill>
                    <a:srgbClr val="000000"/>
                  </a:solidFill>
                  <a:latin typeface="Nunito Black" pitchFamily="2" charset="0"/>
                </a:rPr>
                <a:t>dưới</a:t>
              </a:r>
              <a:r>
                <a:rPr lang="en-US"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đây</a:t>
              </a:r>
              <a:r>
                <a:rPr lang="en-US" sz="3200" b="1" dirty="0" smtClean="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Nunito Black" pitchFamily="2" charset="0"/>
              </a:rPr>
              <a:t>Báo</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hiệu</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phần</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giải</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7003840"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smtClean="0">
                <a:solidFill>
                  <a:srgbClr val="FF0000"/>
                </a:solidFill>
                <a:latin typeface="Nunito Black" pitchFamily="2" charset="0"/>
              </a:rPr>
              <a:t>cách</a:t>
            </a:r>
            <a:r>
              <a:rPr lang="en-US" sz="2800" dirty="0" smtClean="0">
                <a:solidFill>
                  <a:srgbClr val="FF0000"/>
                </a:solidFill>
                <a:latin typeface="Nunito Black" pitchFamily="2" charset="0"/>
              </a:rPr>
              <a:t> </a:t>
            </a:r>
            <a:r>
              <a:rPr lang="en-US" sz="2800" dirty="0" err="1">
                <a:solidFill>
                  <a:srgbClr val="FF0000"/>
                </a:solidFill>
                <a:latin typeface="Nunito Black" pitchFamily="2" charset="0"/>
              </a:rPr>
              <a:t>thức</a:t>
            </a:r>
            <a:r>
              <a:rPr lang="en-US" sz="2800" dirty="0">
                <a:solidFill>
                  <a:srgbClr val="FF0000"/>
                </a:solidFill>
                <a:latin typeface="Nunito Black" pitchFamily="2" charset="0"/>
              </a:rPr>
              <a:t> </a:t>
            </a:r>
            <a:r>
              <a:rPr lang="en-US" sz="2800" dirty="0" err="1">
                <a:solidFill>
                  <a:srgbClr val="FF0000"/>
                </a:solidFill>
                <a:latin typeface="Nunito Black" pitchFamily="2" charset="0"/>
              </a:rPr>
              <a:t>quả</a:t>
            </a:r>
            <a:r>
              <a:rPr lang="en-US" sz="2800" dirty="0">
                <a:solidFill>
                  <a:srgbClr val="FF0000"/>
                </a:solidFill>
                <a:latin typeface="Nunito Black" pitchFamily="2" charset="0"/>
              </a:rPr>
              <a:t> </a:t>
            </a:r>
            <a:r>
              <a:rPr lang="en-US" sz="2800" dirty="0" err="1">
                <a:solidFill>
                  <a:srgbClr val="FF0000"/>
                </a:solidFill>
                <a:latin typeface="Nunito Black" pitchFamily="2" charset="0"/>
              </a:rPr>
              <a:t>theo</a:t>
            </a:r>
            <a:r>
              <a:rPr lang="en-US" sz="2800" dirty="0">
                <a:solidFill>
                  <a:srgbClr val="FF0000"/>
                </a:solidFill>
                <a:latin typeface="Nunito Black" pitchFamily="2" charset="0"/>
              </a:rPr>
              <a:t> </a:t>
            </a:r>
            <a:r>
              <a:rPr lang="en-US" sz="2800" dirty="0" err="1">
                <a:solidFill>
                  <a:srgbClr val="FF0000"/>
                </a:solidFill>
                <a:latin typeface="Nunito Black" pitchFamily="2" charset="0"/>
              </a:rPr>
              <a:t>từng</a:t>
            </a:r>
            <a:r>
              <a:rPr lang="en-US" sz="2800" dirty="0">
                <a:solidFill>
                  <a:srgbClr val="FF0000"/>
                </a:solidFill>
                <a:latin typeface="Nunito Black" pitchFamily="2" charset="0"/>
              </a:rPr>
              <a:t> </a:t>
            </a:r>
            <a:r>
              <a:rPr lang="en-US" sz="2800" dirty="0" err="1">
                <a:solidFill>
                  <a:srgbClr val="FF0000"/>
                </a:solidFill>
                <a:latin typeface="Nunito Black" pitchFamily="2" charset="0"/>
              </a:rPr>
              <a:t>mùa</a:t>
            </a:r>
            <a:r>
              <a:rPr lang="en-US" sz="2800" dirty="0">
                <a:solidFill>
                  <a:srgbClr val="FF0000"/>
                </a:solidFill>
                <a:latin typeface="Nunito Black" pitchFamily="2" charset="0"/>
              </a:rPr>
              <a:t>.</a:t>
            </a: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Nunito Black" pitchFamily="2" charset="0"/>
              </a:rPr>
              <a:t>Báo</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hiệu</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phần</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liệt</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334028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0.04205 -0.01064 L -0.23711 0.39908 " pathEditMode="relative" rAng="0" ptsTypes="AA">
                                      <p:cBhvr>
                                        <p:cTn id="14" dur="2000" fill="hold"/>
                                        <p:tgtEl>
                                          <p:spTgt spid="7"/>
                                        </p:tgtEl>
                                        <p:attrNameLst>
                                          <p:attrName>ppt_x</p:attrName>
                                          <p:attrName>ppt_y</p:attrName>
                                        </p:attrNameLst>
                                      </p:cBhvr>
                                      <p:rCtr x="-13958" y="20486"/>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smtClean="0">
                <a:solidFill>
                  <a:srgbClr val="000000"/>
                </a:solidFill>
                <a:latin typeface="Cambria" panose="02040503050406030204" pitchFamily="18" charset="0"/>
                <a:ea typeface="Cambria" panose="02040503050406030204" pitchFamily="18" charset="0"/>
              </a:rPr>
              <a:t>b.    </a:t>
            </a:r>
            <a:r>
              <a:rPr lang="en-US" sz="2800" dirty="0" err="1" smtClean="0">
                <a:solidFill>
                  <a:srgbClr val="000000"/>
                </a:solidFill>
                <a:latin typeface="Cambria" panose="02040503050406030204" pitchFamily="18" charset="0"/>
                <a:ea typeface="Cambria" panose="02040503050406030204" pitchFamily="18" charset="0"/>
              </a:rPr>
              <a:t>Hoa</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giấy</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có</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một</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đặc</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điểm</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khác</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với</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nhiều</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loài</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hoa</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hoa</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rụng</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mà</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vẫn</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còn</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tươi</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nguyên</a:t>
            </a:r>
            <a:r>
              <a:rPr lang="en-US" sz="2800" dirty="0" smtClean="0">
                <a:solidFill>
                  <a:srgbClr val="000000"/>
                </a:solidFill>
                <a:latin typeface="Cambria" panose="02040503050406030204" pitchFamily="18" charset="0"/>
                <a:ea typeface="Cambria" panose="02040503050406030204" pitchFamily="18" charset="0"/>
              </a:rPr>
              <a:t>.</a:t>
            </a:r>
            <a:endParaRPr lang="en-US" sz="2800" dirty="0" smtClean="0">
              <a:solidFill>
                <a:srgbClr val="000000"/>
              </a:solidFill>
              <a:latin typeface="Cambria" panose="02040503050406030204" pitchFamily="18" charset="0"/>
              <a:ea typeface="Cambria" panose="02040503050406030204" pitchFamily="18" charset="0"/>
            </a:endParaRPr>
          </a:p>
          <a:p>
            <a:pPr lvl="0" algn="r"/>
            <a:r>
              <a:rPr lang="en-US" sz="2800" dirty="0" smtClean="0">
                <a:solidFill>
                  <a:srgbClr val="000000"/>
                </a:solidFill>
                <a:latin typeface="Cambria" panose="02040503050406030204" pitchFamily="18" charset="0"/>
                <a:ea typeface="Cambria" panose="02040503050406030204" pitchFamily="18" charset="0"/>
              </a:rPr>
              <a:t>(</a:t>
            </a:r>
            <a:r>
              <a:rPr lang="en-US" sz="2800" i="1" dirty="0" smtClean="0">
                <a:solidFill>
                  <a:srgbClr val="000000"/>
                </a:solidFill>
                <a:latin typeface="Cambria" panose="02040503050406030204" pitchFamily="18" charset="0"/>
                <a:ea typeface="Cambria" panose="02040503050406030204" pitchFamily="18" charset="0"/>
              </a:rPr>
              <a:t>Theo</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Trần</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Hoài</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Dương</a:t>
            </a:r>
            <a:r>
              <a:rPr lang="en-US" sz="2800" dirty="0" smtClean="0">
                <a:solidFill>
                  <a:srgbClr val="000000"/>
                </a:solidFill>
                <a:latin typeface="Cambria" panose="02040503050406030204" pitchFamily="18" charset="0"/>
                <a:ea typeface="Cambria" panose="02040503050406030204" pitchFamily="18" charset="0"/>
              </a:rPr>
              <a:t>)</a:t>
            </a:r>
            <a:endParaRPr lang="en-US" sz="2800" dirty="0" smtClean="0">
              <a:solidFill>
                <a:srgbClr val="000000"/>
              </a:solidFill>
              <a:latin typeface="Cambria" panose="02040503050406030204" pitchFamily="18" charset="0"/>
              <a:ea typeface="Cambria" panose="02040503050406030204" pitchFamily="18" charset="0"/>
            </a:endParaRP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smtClean="0">
                  <a:solidFill>
                    <a:prstClr val="black"/>
                  </a:solidFill>
                  <a:latin typeface="Nunito Black" pitchFamily="2" charset="0"/>
                </a:rPr>
                <a:t>4</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Xác</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định</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công</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dụng</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của</a:t>
              </a:r>
              <a:r>
                <a:rPr lang="en-US" sz="3200" dirty="0" smtClean="0">
                  <a:solidFill>
                    <a:prstClr val="black"/>
                  </a:solidFill>
                  <a:latin typeface="Nunito Black" pitchFamily="2" charset="0"/>
                </a:rPr>
                <a:t> </a:t>
              </a:r>
              <a:r>
                <a:rPr lang="en-US" sz="3200" b="1" dirty="0">
                  <a:solidFill>
                    <a:srgbClr val="000000"/>
                  </a:solidFill>
                  <a:latin typeface="Nunito Black" pitchFamily="2" charset="0"/>
                </a:rPr>
                <a:t>d</a:t>
              </a:r>
              <a:r>
                <a:rPr lang="vi-VN" sz="3200" b="1" dirty="0" smtClean="0">
                  <a:solidFill>
                    <a:srgbClr val="000000"/>
                  </a:solidFill>
                  <a:latin typeface="Nunito Black" pitchFamily="2" charset="0"/>
                </a:rPr>
                <a:t>ấu </a:t>
              </a:r>
              <a:r>
                <a:rPr lang="vi-VN" sz="3200" b="1" dirty="0">
                  <a:solidFill>
                    <a:srgbClr val="000000"/>
                  </a:solidFill>
                  <a:latin typeface="Nunito Black" pitchFamily="2" charset="0"/>
                </a:rPr>
                <a:t>hai chấm </a:t>
              </a:r>
              <a:r>
                <a:rPr lang="vi-VN" sz="3200" b="1" dirty="0" smtClean="0">
                  <a:solidFill>
                    <a:srgbClr val="000000"/>
                  </a:solidFill>
                  <a:latin typeface="Nunito Black" pitchFamily="2" charset="0"/>
                </a:rPr>
                <a:t>trong</a:t>
              </a:r>
              <a:endParaRPr lang="en-US" sz="3200" b="1" dirty="0" smtClean="0">
                <a:solidFill>
                  <a:srgbClr val="000000"/>
                </a:solidFill>
                <a:latin typeface="Nunito Black" pitchFamily="2" charset="0"/>
              </a:endParaRPr>
            </a:p>
            <a:p>
              <a:pPr lvl="0"/>
              <a:r>
                <a:rPr lang="vi-VN"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mỗi</a:t>
              </a:r>
              <a:r>
                <a:rPr lang="en-US" sz="3200" b="1" dirty="0" smtClean="0">
                  <a:solidFill>
                    <a:srgbClr val="000000"/>
                  </a:solidFill>
                  <a:latin typeface="Nunito Black" pitchFamily="2" charset="0"/>
                </a:rPr>
                <a:t> </a:t>
              </a:r>
              <a:r>
                <a:rPr lang="vi-VN" sz="3200" b="1" dirty="0" smtClean="0">
                  <a:solidFill>
                    <a:srgbClr val="000000"/>
                  </a:solidFill>
                  <a:latin typeface="Nunito Black" pitchFamily="2" charset="0"/>
                </a:rPr>
                <a:t>câu </a:t>
              </a:r>
              <a:r>
                <a:rPr lang="en-US" sz="3200" b="1" dirty="0" err="1" smtClean="0">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smtClean="0">
                  <a:solidFill>
                    <a:srgbClr val="000000"/>
                  </a:solidFill>
                  <a:latin typeface="Nunito Black" pitchFamily="2" charset="0"/>
                </a:rPr>
                <a:t>dưới</a:t>
              </a:r>
              <a:r>
                <a:rPr lang="en-US"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đây</a:t>
              </a:r>
              <a:r>
                <a:rPr lang="en-US" sz="3200" b="1" dirty="0" smtClean="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Nunito Black" pitchFamily="2" charset="0"/>
              </a:rPr>
              <a:t>Báo</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hiệu</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phần</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giải</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6696064"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smtClean="0">
                <a:solidFill>
                  <a:srgbClr val="FF0000"/>
                </a:solidFill>
                <a:latin typeface="Nunito Black" pitchFamily="2" charset="0"/>
              </a:rPr>
              <a:t>đặc</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điểm</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khác</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của</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hoa</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giấy</a:t>
            </a:r>
            <a:r>
              <a:rPr lang="en-US" sz="2800" dirty="0" smtClean="0">
                <a:solidFill>
                  <a:srgbClr val="FF0000"/>
                </a:solidFill>
                <a:latin typeface="Nunito Black" pitchFamily="2" charset="0"/>
              </a:rPr>
              <a:t>.</a:t>
            </a:r>
            <a:endParaRPr lang="en-US" sz="2800" dirty="0">
              <a:solidFill>
                <a:srgbClr val="FF0000"/>
              </a:solidFill>
              <a:latin typeface="Nunito Black" pitchFamily="2" charset="0"/>
            </a:endParaRP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Nunito Black" pitchFamily="2" charset="0"/>
              </a:rPr>
              <a:t>Báo</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hiệu</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phần</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liệt</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274150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2.5E-6 -4.81481E-6 L 0.19545 0.38959 " pathEditMode="relative" rAng="0" ptsTypes="AA">
                                      <p:cBhvr>
                                        <p:cTn id="14" dur="2000" fill="hold"/>
                                        <p:tgtEl>
                                          <p:spTgt spid="4"/>
                                        </p:tgtEl>
                                        <p:attrNameLst>
                                          <p:attrName>ppt_x</p:attrName>
                                          <p:attrName>ppt_y</p:attrName>
                                        </p:attrNameLst>
                                      </p:cBhvr>
                                      <p:rCtr x="9766" y="19468"/>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Alternate Process 4"/>
          <p:cNvSpPr/>
          <p:nvPr/>
        </p:nvSpPr>
        <p:spPr>
          <a:xfrm>
            <a:off x="847147" y="2634641"/>
            <a:ext cx="10259568" cy="1709928"/>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smtClean="0">
                <a:solidFill>
                  <a:srgbClr val="000000"/>
                </a:solidFill>
                <a:latin typeface="Cambria" panose="02040503050406030204" pitchFamily="18" charset="0"/>
                <a:ea typeface="Cambria" panose="02040503050406030204" pitchFamily="18" charset="0"/>
              </a:rPr>
              <a:t>c.   </a:t>
            </a:r>
            <a:r>
              <a:rPr lang="en-US" sz="2800" dirty="0" err="1" smtClean="0">
                <a:solidFill>
                  <a:srgbClr val="000000"/>
                </a:solidFill>
                <a:latin typeface="Cambria" panose="02040503050406030204" pitchFamily="18" charset="0"/>
                <a:ea typeface="Cambria" panose="02040503050406030204" pitchFamily="18" charset="0"/>
              </a:rPr>
              <a:t>Chú</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sóc</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có</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bộ</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lông</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khá</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đẹp</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lưng</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xám</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nhưng</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bụng</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và</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chóp</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đuôi</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lại</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đỏ</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rực</a:t>
            </a:r>
            <a:r>
              <a:rPr lang="en-US" sz="2800" dirty="0" smtClean="0">
                <a:solidFill>
                  <a:srgbClr val="000000"/>
                </a:solidFill>
                <a:latin typeface="Cambria" panose="02040503050406030204" pitchFamily="18" charset="0"/>
                <a:ea typeface="Cambria" panose="02040503050406030204" pitchFamily="18" charset="0"/>
              </a:rPr>
              <a:t>.</a:t>
            </a:r>
            <a:endParaRPr lang="en-US" sz="2800" dirty="0" smtClean="0">
              <a:solidFill>
                <a:srgbClr val="000000"/>
              </a:solidFill>
              <a:latin typeface="Cambria" panose="02040503050406030204" pitchFamily="18" charset="0"/>
              <a:ea typeface="Cambria" panose="02040503050406030204" pitchFamily="18" charset="0"/>
            </a:endParaRPr>
          </a:p>
          <a:p>
            <a:pPr lvl="0" algn="r"/>
            <a:r>
              <a:rPr lang="en-US" sz="2800" dirty="0" smtClean="0">
                <a:solidFill>
                  <a:srgbClr val="000000"/>
                </a:solidFill>
                <a:latin typeface="Cambria" panose="02040503050406030204" pitchFamily="18" charset="0"/>
                <a:ea typeface="Cambria" panose="02040503050406030204" pitchFamily="18" charset="0"/>
              </a:rPr>
              <a:t>(</a:t>
            </a:r>
            <a:r>
              <a:rPr lang="en-US" sz="2800" i="1" dirty="0" smtClean="0">
                <a:solidFill>
                  <a:srgbClr val="000000"/>
                </a:solidFill>
                <a:latin typeface="Cambria" panose="02040503050406030204" pitchFamily="18" charset="0"/>
                <a:ea typeface="Cambria" panose="02040503050406030204" pitchFamily="18" charset="0"/>
              </a:rPr>
              <a:t>Theo</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Ngô</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Quân</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Miện</a:t>
            </a:r>
            <a:r>
              <a:rPr lang="en-US" sz="2800" dirty="0" smtClean="0">
                <a:solidFill>
                  <a:srgbClr val="000000"/>
                </a:solidFill>
                <a:latin typeface="Cambria" panose="02040503050406030204" pitchFamily="18" charset="0"/>
                <a:ea typeface="Cambria" panose="02040503050406030204" pitchFamily="18" charset="0"/>
              </a:rPr>
              <a:t>)</a:t>
            </a:r>
            <a:endParaRPr lang="en-US" sz="2800" dirty="0" smtClean="0">
              <a:solidFill>
                <a:srgbClr val="000000"/>
              </a:solidFill>
              <a:latin typeface="Cambria" panose="02040503050406030204" pitchFamily="18" charset="0"/>
              <a:ea typeface="Cambria" panose="02040503050406030204" pitchFamily="18" charset="0"/>
            </a:endParaRP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smtClean="0">
                  <a:solidFill>
                    <a:prstClr val="black"/>
                  </a:solidFill>
                  <a:latin typeface="Nunito Black" pitchFamily="2" charset="0"/>
                </a:rPr>
                <a:t>4</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Xác</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định</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công</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dụng</a:t>
              </a:r>
              <a:r>
                <a:rPr lang="en-US" sz="3200" dirty="0" smtClean="0">
                  <a:solidFill>
                    <a:prstClr val="black"/>
                  </a:solidFill>
                  <a:latin typeface="Nunito Black" pitchFamily="2" charset="0"/>
                </a:rPr>
                <a:t> </a:t>
              </a:r>
              <a:r>
                <a:rPr lang="en-US" sz="3200" dirty="0" err="1" smtClean="0">
                  <a:solidFill>
                    <a:prstClr val="black"/>
                  </a:solidFill>
                  <a:latin typeface="Nunito Black" pitchFamily="2" charset="0"/>
                </a:rPr>
                <a:t>của</a:t>
              </a:r>
              <a:r>
                <a:rPr lang="en-US" sz="3200" dirty="0" smtClean="0">
                  <a:solidFill>
                    <a:prstClr val="black"/>
                  </a:solidFill>
                  <a:latin typeface="Nunito Black" pitchFamily="2" charset="0"/>
                </a:rPr>
                <a:t> </a:t>
              </a:r>
              <a:r>
                <a:rPr lang="en-US" sz="3200" b="1" dirty="0">
                  <a:solidFill>
                    <a:srgbClr val="000000"/>
                  </a:solidFill>
                  <a:latin typeface="Nunito Black" pitchFamily="2" charset="0"/>
                </a:rPr>
                <a:t>d</a:t>
              </a:r>
              <a:r>
                <a:rPr lang="vi-VN" sz="3200" b="1" dirty="0" smtClean="0">
                  <a:solidFill>
                    <a:srgbClr val="000000"/>
                  </a:solidFill>
                  <a:latin typeface="Nunito Black" pitchFamily="2" charset="0"/>
                </a:rPr>
                <a:t>ấu </a:t>
              </a:r>
              <a:r>
                <a:rPr lang="vi-VN" sz="3200" b="1" dirty="0">
                  <a:solidFill>
                    <a:srgbClr val="000000"/>
                  </a:solidFill>
                  <a:latin typeface="Nunito Black" pitchFamily="2" charset="0"/>
                </a:rPr>
                <a:t>hai chấm </a:t>
              </a:r>
              <a:r>
                <a:rPr lang="vi-VN" sz="3200" b="1" dirty="0" smtClean="0">
                  <a:solidFill>
                    <a:srgbClr val="000000"/>
                  </a:solidFill>
                  <a:latin typeface="Nunito Black" pitchFamily="2" charset="0"/>
                </a:rPr>
                <a:t>trong</a:t>
              </a:r>
              <a:endParaRPr lang="en-US" sz="3200" b="1" dirty="0" smtClean="0">
                <a:solidFill>
                  <a:srgbClr val="000000"/>
                </a:solidFill>
                <a:latin typeface="Nunito Black" pitchFamily="2" charset="0"/>
              </a:endParaRPr>
            </a:p>
            <a:p>
              <a:pPr lvl="0"/>
              <a:r>
                <a:rPr lang="vi-VN"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mỗi</a:t>
              </a:r>
              <a:r>
                <a:rPr lang="en-US" sz="3200" b="1" dirty="0" smtClean="0">
                  <a:solidFill>
                    <a:srgbClr val="000000"/>
                  </a:solidFill>
                  <a:latin typeface="Nunito Black" pitchFamily="2" charset="0"/>
                </a:rPr>
                <a:t> </a:t>
              </a:r>
              <a:r>
                <a:rPr lang="vi-VN" sz="3200" b="1" dirty="0" smtClean="0">
                  <a:solidFill>
                    <a:srgbClr val="000000"/>
                  </a:solidFill>
                  <a:latin typeface="Nunito Black" pitchFamily="2" charset="0"/>
                </a:rPr>
                <a:t>câu </a:t>
              </a:r>
              <a:r>
                <a:rPr lang="en-US" sz="3200" b="1" dirty="0" err="1" smtClean="0">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smtClean="0">
                  <a:solidFill>
                    <a:srgbClr val="000000"/>
                  </a:solidFill>
                  <a:latin typeface="Nunito Black" pitchFamily="2" charset="0"/>
                </a:rPr>
                <a:t>dưới</a:t>
              </a:r>
              <a:r>
                <a:rPr lang="en-US" sz="3200" b="1" dirty="0" smtClean="0">
                  <a:solidFill>
                    <a:srgbClr val="000000"/>
                  </a:solidFill>
                  <a:latin typeface="Nunito Black" pitchFamily="2" charset="0"/>
                </a:rPr>
                <a:t> </a:t>
              </a:r>
              <a:r>
                <a:rPr lang="en-US" sz="3200" b="1" dirty="0" err="1" smtClean="0">
                  <a:solidFill>
                    <a:srgbClr val="000000"/>
                  </a:solidFill>
                  <a:latin typeface="Nunito Black" pitchFamily="2" charset="0"/>
                </a:rPr>
                <a:t>đây</a:t>
              </a:r>
              <a:r>
                <a:rPr lang="en-US" sz="3200" b="1" dirty="0" smtClean="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5"/>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Nunito Black" pitchFamily="2" charset="0"/>
              </a:rPr>
              <a:t>Báo</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hiệu</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phần</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giải</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212919" y="5366273"/>
            <a:ext cx="7528023"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smtClean="0">
                <a:solidFill>
                  <a:srgbClr val="FF0000"/>
                </a:solidFill>
                <a:latin typeface="Nunito Black" pitchFamily="2" charset="0"/>
              </a:rPr>
              <a:t>đặc</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điểm</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về</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bộ</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lông</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của</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chú</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sóc</a:t>
            </a:r>
            <a:r>
              <a:rPr lang="en-US" sz="2800" dirty="0" smtClean="0">
                <a:solidFill>
                  <a:srgbClr val="FF0000"/>
                </a:solidFill>
                <a:latin typeface="Nunito Black" pitchFamily="2" charset="0"/>
              </a:rPr>
              <a:t>.</a:t>
            </a:r>
            <a:endParaRPr lang="en-US" sz="2800" dirty="0">
              <a:solidFill>
                <a:srgbClr val="FF0000"/>
              </a:solidFill>
              <a:latin typeface="Nunito Black" pitchFamily="2" charset="0"/>
            </a:endParaRPr>
          </a:p>
        </p:txBody>
      </p:sp>
      <p:sp>
        <p:nvSpPr>
          <p:cNvPr id="7" name="Flowchart: Terminator 6"/>
          <p:cNvSpPr/>
          <p:nvPr/>
        </p:nvSpPr>
        <p:spPr>
          <a:xfrm>
            <a:off x="6305793"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Nunito Black" pitchFamily="2" charset="0"/>
              </a:rPr>
              <a:t>Báo</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hiệu</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phần</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liệt</a:t>
            </a:r>
            <a:r>
              <a:rPr lang="en-US" sz="2400" dirty="0" smtClean="0">
                <a:solidFill>
                  <a:schemeClr val="tx1"/>
                </a:solidFill>
                <a:latin typeface="Nunito Black" pitchFamily="2" charset="0"/>
              </a:rPr>
              <a:t> </a:t>
            </a:r>
            <a:r>
              <a:rPr lang="en-US" sz="2400" dirty="0" err="1" smtClean="0">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133965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5E-6 -4.81481E-6 L 0.19545 0.40163 " pathEditMode="relative" rAng="0" ptsTypes="AA">
                                      <p:cBhvr>
                                        <p:cTn id="11" dur="2000" fill="hold"/>
                                        <p:tgtEl>
                                          <p:spTgt spid="4"/>
                                        </p:tgtEl>
                                        <p:attrNameLst>
                                          <p:attrName>ppt_x</p:attrName>
                                          <p:attrName>ppt_y</p:attrName>
                                        </p:attrNameLst>
                                      </p:cBhvr>
                                      <p:rCtr x="9766" y="20069"/>
                                    </p:animMotion>
                                  </p:childTnLst>
                                </p:cTn>
                              </p:par>
                              <p:par>
                                <p:cTn id="12" presetID="10" presetClass="exit" presetSubtype="0" fill="hold" grpId="0"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09653" y="2799740"/>
            <a:ext cx="4304713" cy="4304713"/>
          </a:xfrm>
          <a:prstGeom prst="rect">
            <a:avLst/>
          </a:prstGeom>
        </p:spPr>
      </p:pic>
      <p:pic>
        <p:nvPicPr>
          <p:cNvPr id="6" name="Picture 5"/>
          <p:cNvPicPr>
            <a:picLocks noChangeAspect="1"/>
          </p:cNvPicPr>
          <p:nvPr/>
        </p:nvPicPr>
        <p:blipFill>
          <a:blip r:embed="rId4"/>
          <a:stretch>
            <a:fillRect/>
          </a:stretch>
        </p:blipFill>
        <p:spPr>
          <a:xfrm>
            <a:off x="2601498" y="2609850"/>
            <a:ext cx="4816310" cy="4816310"/>
          </a:xfrm>
          <a:prstGeom prst="rect">
            <a:avLst/>
          </a:prstGeom>
        </p:spPr>
      </p:pic>
      <p:sp>
        <p:nvSpPr>
          <p:cNvPr id="10" name="Rounded Rectangle 9"/>
          <p:cNvSpPr/>
          <p:nvPr/>
        </p:nvSpPr>
        <p:spPr>
          <a:xfrm>
            <a:off x="-31172" y="-4225"/>
            <a:ext cx="12223171" cy="1156750"/>
          </a:xfrm>
          <a:prstGeom prst="round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11119821" y="54989"/>
            <a:ext cx="920576" cy="835224"/>
          </a:xfrm>
          <a:prstGeom prst="rect">
            <a:avLst/>
          </a:prstGeom>
        </p:spPr>
      </p:pic>
      <p:sp>
        <p:nvSpPr>
          <p:cNvPr id="4" name="Rectangle 3"/>
          <p:cNvSpPr/>
          <p:nvPr/>
        </p:nvSpPr>
        <p:spPr>
          <a:xfrm>
            <a:off x="690745" y="342680"/>
            <a:ext cx="10277474" cy="534072"/>
          </a:xfrm>
          <a:prstGeom prst="rect">
            <a:avLst/>
          </a:prstGeom>
        </p:spPr>
        <p:txBody>
          <a:bodyPr wrap="square">
            <a:spAutoFit/>
          </a:bodyPr>
          <a:lstStyle/>
          <a:p>
            <a:pPr lvl="0" algn="just">
              <a:buClr>
                <a:srgbClr val="FFFFFF"/>
              </a:buClr>
            </a:pPr>
            <a:r>
              <a:rPr lang="en-US" sz="2800" dirty="0" err="1">
                <a:solidFill>
                  <a:srgbClr val="FF0000"/>
                </a:solidFill>
                <a:latin typeface="Nunito Black" pitchFamily="2" charset="0"/>
              </a:rPr>
              <a:t>Kể</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một</a:t>
            </a:r>
            <a:r>
              <a:rPr lang="en-US" sz="2800" dirty="0">
                <a:solidFill>
                  <a:srgbClr val="FF0000"/>
                </a:solidFill>
                <a:latin typeface="Nunito Black" pitchFamily="2" charset="0"/>
              </a:rPr>
              <a:t> </a:t>
            </a:r>
            <a:r>
              <a:rPr lang="en-US" sz="2800" dirty="0" err="1">
                <a:solidFill>
                  <a:srgbClr val="FF0000"/>
                </a:solidFill>
                <a:latin typeface="Nunito Black" pitchFamily="2" charset="0"/>
              </a:rPr>
              <a:t>hoạt</a:t>
            </a:r>
            <a:r>
              <a:rPr lang="en-US" sz="2800" dirty="0">
                <a:solidFill>
                  <a:srgbClr val="FF0000"/>
                </a:solidFill>
                <a:latin typeface="Nunito Black" pitchFamily="2" charset="0"/>
              </a:rPr>
              <a:t> </a:t>
            </a:r>
            <a:r>
              <a:rPr lang="en-US" sz="2800" dirty="0" err="1">
                <a:solidFill>
                  <a:srgbClr val="FF0000"/>
                </a:solidFill>
                <a:latin typeface="Nunito Black" pitchFamily="2" charset="0"/>
              </a:rPr>
              <a:t>động</a:t>
            </a:r>
            <a:r>
              <a:rPr lang="en-US" sz="2800" dirty="0">
                <a:solidFill>
                  <a:srgbClr val="FF0000"/>
                </a:solidFill>
                <a:latin typeface="Nunito Black" pitchFamily="2" charset="0"/>
              </a:rPr>
              <a:t> </a:t>
            </a:r>
            <a:r>
              <a:rPr lang="en-US" sz="2800" dirty="0" err="1">
                <a:solidFill>
                  <a:srgbClr val="FF0000"/>
                </a:solidFill>
                <a:latin typeface="Nunito Black" pitchFamily="2" charset="0"/>
              </a:rPr>
              <a:t>chung</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gia</a:t>
            </a:r>
            <a:r>
              <a:rPr lang="en-US" sz="2800" dirty="0">
                <a:solidFill>
                  <a:srgbClr val="FF0000"/>
                </a:solidFill>
                <a:latin typeface="Nunito Black" pitchFamily="2" charset="0"/>
              </a:rPr>
              <a:t> </a:t>
            </a:r>
            <a:r>
              <a:rPr lang="en-US" sz="2800" dirty="0" err="1">
                <a:solidFill>
                  <a:srgbClr val="FF0000"/>
                </a:solidFill>
                <a:latin typeface="Nunito Black" pitchFamily="2" charset="0"/>
              </a:rPr>
              <a:t>đình</a:t>
            </a:r>
            <a:r>
              <a:rPr lang="en-US" sz="2800" dirty="0">
                <a:solidFill>
                  <a:srgbClr val="FF0000"/>
                </a:solidFill>
                <a:latin typeface="Nunito Black" pitchFamily="2" charset="0"/>
              </a:rPr>
              <a:t> </a:t>
            </a:r>
            <a:r>
              <a:rPr lang="en-US" sz="2800" dirty="0" err="1">
                <a:solidFill>
                  <a:srgbClr val="FF0000"/>
                </a:solidFill>
                <a:latin typeface="Nunito Black" pitchFamily="2" charset="0"/>
              </a:rPr>
              <a:t>em</a:t>
            </a:r>
            <a:r>
              <a:rPr lang="en-US" sz="2800" dirty="0">
                <a:solidFill>
                  <a:srgbClr val="FF0000"/>
                </a:solidFill>
                <a:latin typeface="Nunito Black" pitchFamily="2" charset="0"/>
              </a:rPr>
              <a:t> </a:t>
            </a:r>
            <a:r>
              <a:rPr lang="en-US" sz="2800" dirty="0" err="1">
                <a:solidFill>
                  <a:srgbClr val="FF0000"/>
                </a:solidFill>
                <a:latin typeface="Nunito Black" pitchFamily="2" charset="0"/>
              </a:rPr>
              <a:t>vào</a:t>
            </a:r>
            <a:r>
              <a:rPr lang="en-US" sz="2800" dirty="0">
                <a:solidFill>
                  <a:srgbClr val="FF0000"/>
                </a:solidFill>
                <a:latin typeface="Nunito Black" pitchFamily="2" charset="0"/>
              </a:rPr>
              <a:t> </a:t>
            </a:r>
            <a:r>
              <a:rPr lang="en-US" sz="2800" dirty="0" err="1">
                <a:solidFill>
                  <a:srgbClr val="FF0000"/>
                </a:solidFill>
                <a:latin typeface="Nunito Black" pitchFamily="2" charset="0"/>
              </a:rPr>
              <a:t>buổi</a:t>
            </a:r>
            <a:r>
              <a:rPr lang="en-US" sz="2800" dirty="0">
                <a:solidFill>
                  <a:srgbClr val="FF0000"/>
                </a:solidFill>
                <a:latin typeface="Nunito Black" pitchFamily="2" charset="0"/>
              </a:rPr>
              <a:t> </a:t>
            </a:r>
            <a:r>
              <a:rPr lang="en-US" sz="2800" dirty="0" err="1">
                <a:solidFill>
                  <a:srgbClr val="FF0000"/>
                </a:solidFill>
                <a:latin typeface="Nunito Black" pitchFamily="2" charset="0"/>
              </a:rPr>
              <a:t>tối</a:t>
            </a:r>
            <a:r>
              <a:rPr lang="en-US" sz="2800" dirty="0">
                <a:solidFill>
                  <a:srgbClr val="FF0000"/>
                </a:solidFill>
                <a:latin typeface="Nunito Black" pitchFamily="2" charset="0"/>
              </a:rPr>
              <a:t>.</a:t>
            </a:r>
            <a:endParaRPr lang="vi-VN" sz="2800" b="1" kern="0" dirty="0">
              <a:ln/>
              <a:solidFill>
                <a:srgbClr val="FF0000"/>
              </a:solidFill>
              <a:latin typeface="Nunito Black" pitchFamily="2" charset="0"/>
              <a:sym typeface="Chango"/>
            </a:endParaRPr>
          </a:p>
        </p:txBody>
      </p:sp>
      <p:sp>
        <p:nvSpPr>
          <p:cNvPr id="16" name="Flowchart: Terminator 15"/>
          <p:cNvSpPr/>
          <p:nvPr/>
        </p:nvSpPr>
        <p:spPr>
          <a:xfrm>
            <a:off x="-126421" y="1339724"/>
            <a:ext cx="4429125" cy="2524124"/>
          </a:xfrm>
          <a:prstGeom prst="flowChartTerminator">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90000"/>
              </a:lnSpc>
              <a:spcBef>
                <a:spcPts val="1000"/>
              </a:spcBef>
            </a:pPr>
            <a:r>
              <a:rPr lang="vi-VN" sz="2400" b="1" dirty="0">
                <a:solidFill>
                  <a:srgbClr val="002060"/>
                </a:solidFill>
                <a:latin typeface="Cambria" panose="02040503050406030204" pitchFamily="18" charset="0"/>
                <a:ea typeface="Cambria" panose="02040503050406030204" pitchFamily="18" charset="0"/>
              </a:rPr>
              <a:t>Buổi tối trước khi đi ngủ, cả gia đình mình thường cùng nhau trò chuyện. Bố và mẹ sẽ hỏi về một ngày đi học của em và em trai. Sau đó bố mẹ sẽ động viên chúng em cố gắng học tập.</a:t>
            </a:r>
          </a:p>
        </p:txBody>
      </p:sp>
      <p:sp>
        <p:nvSpPr>
          <p:cNvPr id="20" name="Flowchart: Terminator 19"/>
          <p:cNvSpPr/>
          <p:nvPr/>
        </p:nvSpPr>
        <p:spPr>
          <a:xfrm>
            <a:off x="7756400" y="1339724"/>
            <a:ext cx="4429125" cy="2524124"/>
          </a:xfrm>
          <a:prstGeom prst="flowChartTerminator">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7030A0"/>
                </a:solidFill>
                <a:latin typeface="Cambria" panose="02040503050406030204" pitchFamily="18" charset="0"/>
                <a:ea typeface="Cambria" panose="02040503050406030204" pitchFamily="18" charset="0"/>
              </a:rPr>
              <a:t>Tối nào bố cũng kể chuyện cho anh em em trước khi đi ngủ. Anh em em sẽ lựa chọn một cuốn truyện trong giá sách và bố sẽ là người kể câu chuyện đó.</a:t>
            </a:r>
          </a:p>
        </p:txBody>
      </p:sp>
    </p:spTree>
    <p:extLst>
      <p:ext uri="{BB962C8B-B14F-4D97-AF65-F5344CB8AC3E}">
        <p14:creationId xmlns:p14="http://schemas.microsoft.com/office/powerpoint/2010/main" val="108984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401568" y="-215466"/>
            <a:ext cx="8193023" cy="7457513"/>
          </a:xfrm>
          <a:prstGeom prst="rect">
            <a:avLst/>
          </a:prstGeom>
        </p:spPr>
      </p:pic>
      <p:sp>
        <p:nvSpPr>
          <p:cNvPr id="8" name="TextBox 7"/>
          <p:cNvSpPr txBox="1"/>
          <p:nvPr/>
        </p:nvSpPr>
        <p:spPr>
          <a:xfrm>
            <a:off x="5584540" y="2001892"/>
            <a:ext cx="4112242" cy="3416320"/>
          </a:xfrm>
          <a:prstGeom prst="rect">
            <a:avLst/>
          </a:prstGeom>
          <a:noFill/>
        </p:spPr>
        <p:txBody>
          <a:bodyPr wrap="square" rtlCol="0">
            <a:spAutoFit/>
          </a:bodyPr>
          <a:lstStyle/>
          <a:p>
            <a:pPr algn="ctr"/>
            <a:r>
              <a:rPr lang="en-US" sz="7000" dirty="0" smtClean="0">
                <a:solidFill>
                  <a:srgbClr val="00B050"/>
                </a:solidFill>
                <a:latin typeface="Sigmar One" panose="00000500000000000000" pitchFamily="2" charset="0"/>
              </a:rPr>
              <a:t>LUYỆN VIẾT ĐOẠN</a:t>
            </a:r>
            <a:endParaRPr lang="en-US" sz="7000" dirty="0">
              <a:solidFill>
                <a:srgbClr val="00B050"/>
              </a:solidFill>
              <a:latin typeface="Sigmar One" panose="00000500000000000000" pitchFamily="2" charset="0"/>
            </a:endParaRPr>
          </a:p>
        </p:txBody>
      </p:sp>
      <p:pic>
        <p:nvPicPr>
          <p:cNvPr id="11" name="Picture 10"/>
          <p:cNvPicPr>
            <a:picLocks noChangeAspect="1"/>
          </p:cNvPicPr>
          <p:nvPr/>
        </p:nvPicPr>
        <p:blipFill>
          <a:blip r:embed="rId5"/>
          <a:stretch>
            <a:fillRect/>
          </a:stretch>
        </p:blipFill>
        <p:spPr>
          <a:xfrm>
            <a:off x="10148935" y="4447808"/>
            <a:ext cx="2371075" cy="2274390"/>
          </a:xfrm>
          <a:prstGeom prst="rect">
            <a:avLst/>
          </a:prstGeom>
        </p:spPr>
      </p:pic>
      <p:pic>
        <p:nvPicPr>
          <p:cNvPr id="6" name="Picture 5">
            <a:extLst>
              <a:ext uri="{FF2B5EF4-FFF2-40B4-BE49-F238E27FC236}">
                <a16:creationId xmlns:a16="http://schemas.microsoft.com/office/drawing/2014/main" xmlns="" id="{EBBF361E-F561-9F7D-45A5-664B39FAA2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0" y="1009420"/>
            <a:ext cx="4547257" cy="5712778"/>
          </a:xfrm>
          <a:prstGeom prst="rect">
            <a:avLst/>
          </a:prstGeom>
        </p:spPr>
      </p:pic>
    </p:spTree>
    <p:extLst>
      <p:ext uri="{BB962C8B-B14F-4D97-AF65-F5344CB8AC3E}">
        <p14:creationId xmlns:p14="http://schemas.microsoft.com/office/powerpoint/2010/main" val="40393148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80" y="416446"/>
              <a:ext cx="11765663" cy="545926"/>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1. </a:t>
              </a:r>
              <a:r>
                <a:rPr lang="en-US" sz="2800" b="1" dirty="0" err="1" smtClean="0">
                  <a:latin typeface="Nunito Black" pitchFamily="2" charset="0"/>
                </a:rPr>
                <a:t>Quan</a:t>
              </a:r>
              <a:r>
                <a:rPr lang="en-US" sz="2800" b="1" dirty="0" smtClean="0">
                  <a:latin typeface="Nunito Black" pitchFamily="2" charset="0"/>
                </a:rPr>
                <a:t> </a:t>
              </a:r>
              <a:r>
                <a:rPr lang="en-US" sz="2800" b="1" dirty="0" err="1" smtClean="0">
                  <a:latin typeface="Nunito Black" pitchFamily="2" charset="0"/>
                </a:rPr>
                <a:t>sách</a:t>
              </a:r>
              <a:r>
                <a:rPr lang="en-US" sz="2800" b="1" dirty="0" smtClean="0">
                  <a:latin typeface="Nunito Black" pitchFamily="2" charset="0"/>
                </a:rPr>
                <a:t> </a:t>
              </a:r>
              <a:r>
                <a:rPr lang="en-US" sz="2800" b="1" dirty="0" err="1" smtClean="0">
                  <a:latin typeface="Nunito Black" pitchFamily="2" charset="0"/>
                </a:rPr>
                <a:t>tranh</a:t>
              </a:r>
              <a:r>
                <a:rPr lang="en-US" sz="2800" b="1" dirty="0" smtClean="0">
                  <a:latin typeface="Nunito Black" pitchFamily="2" charset="0"/>
                </a:rPr>
                <a:t>, </a:t>
              </a:r>
              <a:r>
                <a:rPr lang="en-US" sz="2800" b="1" dirty="0" err="1" smtClean="0">
                  <a:latin typeface="Nunito Black" pitchFamily="2" charset="0"/>
                </a:rPr>
                <a:t>nêu</a:t>
              </a:r>
              <a:r>
                <a:rPr lang="en-US" sz="2800" b="1" dirty="0" smtClean="0">
                  <a:latin typeface="Nunito Black" pitchFamily="2" charset="0"/>
                </a:rPr>
                <a:t> </a:t>
              </a:r>
              <a:r>
                <a:rPr lang="en-US" sz="2800" b="1" dirty="0" err="1" smtClean="0">
                  <a:latin typeface="Nunito Black" pitchFamily="2" charset="0"/>
                </a:rPr>
                <a:t>đặc</a:t>
              </a:r>
              <a:r>
                <a:rPr lang="en-US" sz="2800" b="1" dirty="0" smtClean="0">
                  <a:latin typeface="Nunito Black" pitchFamily="2" charset="0"/>
                </a:rPr>
                <a:t> </a:t>
              </a:r>
              <a:r>
                <a:rPr lang="en-US" sz="2800" b="1" dirty="0" err="1" smtClean="0">
                  <a:latin typeface="Nunito Black" pitchFamily="2" charset="0"/>
                </a:rPr>
                <a:t>điểm</a:t>
              </a:r>
              <a:r>
                <a:rPr lang="en-US" sz="2800" b="1" dirty="0" smtClean="0">
                  <a:latin typeface="Nunito Black" pitchFamily="2" charset="0"/>
                </a:rPr>
                <a:t> </a:t>
              </a:r>
              <a:r>
                <a:rPr lang="en-US" sz="2800" b="1" dirty="0" err="1" smtClean="0">
                  <a:latin typeface="Nunito Black" pitchFamily="2" charset="0"/>
                </a:rPr>
                <a:t>của</a:t>
              </a:r>
              <a:r>
                <a:rPr lang="en-US" sz="2800" b="1" dirty="0" smtClean="0">
                  <a:latin typeface="Nunito Black" pitchFamily="2" charset="0"/>
                </a:rPr>
                <a:t> </a:t>
              </a:r>
              <a:r>
                <a:rPr lang="en-US" sz="2800" b="1" dirty="0" err="1" smtClean="0">
                  <a:latin typeface="Nunito Black" pitchFamily="2" charset="0"/>
                </a:rPr>
                <a:t>sự</a:t>
              </a:r>
              <a:r>
                <a:rPr lang="en-US" sz="2800" b="1" dirty="0" smtClean="0">
                  <a:latin typeface="Nunito Black" pitchFamily="2" charset="0"/>
                </a:rPr>
                <a:t> </a:t>
              </a:r>
              <a:r>
                <a:rPr lang="en-US" sz="2800" b="1" dirty="0" err="1" smtClean="0">
                  <a:latin typeface="Nunito Black" pitchFamily="2" charset="0"/>
                </a:rPr>
                <a:t>vật</a:t>
              </a:r>
              <a:r>
                <a:rPr lang="en-US" sz="2800" b="1" dirty="0" smtClean="0">
                  <a:latin typeface="Nunito Black" pitchFamily="2" charset="0"/>
                </a:rPr>
                <a:t> </a:t>
              </a:r>
              <a:r>
                <a:rPr lang="en-US" sz="2800" b="1" dirty="0" err="1" smtClean="0">
                  <a:latin typeface="Nunito Black" pitchFamily="2" charset="0"/>
                </a:rPr>
                <a:t>trong</a:t>
              </a:r>
              <a:r>
                <a:rPr lang="en-US" sz="2800" b="1" dirty="0" smtClean="0">
                  <a:latin typeface="Nunito Black" pitchFamily="2" charset="0"/>
                </a:rPr>
                <a:t> </a:t>
              </a:r>
              <a:r>
                <a:rPr lang="en-US" sz="2800" b="1" dirty="0" err="1" smtClean="0">
                  <a:latin typeface="Nunito Black" pitchFamily="2" charset="0"/>
                </a:rPr>
                <a:t>mỗi</a:t>
              </a:r>
              <a:r>
                <a:rPr lang="en-US" sz="2800" b="1" dirty="0" smtClean="0">
                  <a:latin typeface="Nunito Black" pitchFamily="2" charset="0"/>
                </a:rPr>
                <a:t> </a:t>
              </a:r>
              <a:r>
                <a:rPr lang="en-US" sz="2800" b="1" dirty="0" err="1" smtClean="0">
                  <a:latin typeface="Nunito Black" pitchFamily="2" charset="0"/>
                </a:rPr>
                <a:t>tranh</a:t>
              </a:r>
              <a:r>
                <a:rPr lang="en-US" sz="2800" b="1" dirty="0" smtClean="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9447042" y="3725902"/>
            <a:ext cx="3142068" cy="3011149"/>
          </a:xfrm>
          <a:prstGeom prst="rect">
            <a:avLst/>
          </a:prstGeom>
        </p:spPr>
      </p:pic>
      <p:pic>
        <p:nvPicPr>
          <p:cNvPr id="5" name="Picture 4"/>
          <p:cNvPicPr>
            <a:picLocks noChangeAspect="1"/>
          </p:cNvPicPr>
          <p:nvPr/>
        </p:nvPicPr>
        <p:blipFill>
          <a:blip r:embed="rId6"/>
          <a:stretch>
            <a:fillRect/>
          </a:stretch>
        </p:blipFill>
        <p:spPr>
          <a:xfrm>
            <a:off x="1160498" y="1037259"/>
            <a:ext cx="9857578" cy="2710145"/>
          </a:xfrm>
          <a:prstGeom prst="rect">
            <a:avLst/>
          </a:prstGeom>
        </p:spPr>
      </p:pic>
      <p:sp>
        <p:nvSpPr>
          <p:cNvPr id="30" name="Rounded Rectangle 29"/>
          <p:cNvSpPr/>
          <p:nvPr/>
        </p:nvSpPr>
        <p:spPr>
          <a:xfrm>
            <a:off x="3730752" y="4828032"/>
            <a:ext cx="3685032" cy="1022006"/>
          </a:xfrm>
          <a:prstGeom prst="roundRect">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rPr>
              <a:t>THẢO</a:t>
            </a:r>
            <a:r>
              <a:rPr kumimoji="0" lang="en-US" sz="2800" b="1" i="0" u="none" strike="noStrike" kern="0" cap="none" spc="0" normalizeH="0" noProof="0" dirty="0" smtClean="0">
                <a:ln>
                  <a:noFill/>
                </a:ln>
                <a:solidFill>
                  <a:schemeClr val="bg1"/>
                </a:solidFill>
                <a:effectLst/>
                <a:uLnTx/>
                <a:uFillTx/>
                <a:latin typeface="Cambria" panose="02040503050406030204" pitchFamily="18" charset="0"/>
                <a:ea typeface="Cambria" panose="02040503050406030204" pitchFamily="18" charset="0"/>
              </a:rPr>
              <a:t> LUẬN NHÓM</a:t>
            </a:r>
            <a:endParaRPr kumimoji="0" lang="vi-VN" sz="28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endParaRPr>
          </a:p>
        </p:txBody>
      </p:sp>
      <p:sp>
        <p:nvSpPr>
          <p:cNvPr id="33" name="Rounded Rectangle 32"/>
          <p:cNvSpPr/>
          <p:nvPr/>
        </p:nvSpPr>
        <p:spPr>
          <a:xfrm>
            <a:off x="1818425" y="3766086"/>
            <a:ext cx="1683727" cy="682150"/>
          </a:xfrm>
          <a:prstGeom prst="roundRect">
            <a:avLst/>
          </a:prstGeom>
          <a:solidFill>
            <a:srgbClr val="CCE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smtClean="0">
                <a:ln>
                  <a:noFill/>
                </a:ln>
                <a:effectLst/>
                <a:uLnTx/>
                <a:uFillTx/>
                <a:latin typeface="Cambria" panose="02040503050406030204" pitchFamily="18" charset="0"/>
                <a:ea typeface="Cambria" panose="02040503050406030204" pitchFamily="18" charset="0"/>
              </a:rPr>
              <a:t> 1</a:t>
            </a:r>
            <a:endParaRPr kumimoji="0" lang="vi-VN" sz="2800" b="1" i="0" u="none" strike="noStrike" kern="0" cap="none" spc="0" normalizeH="0" baseline="0" noProof="0" dirty="0" smtClean="0">
              <a:ln>
                <a:noFill/>
              </a:ln>
              <a:effectLst/>
              <a:uLnTx/>
              <a:uFillTx/>
              <a:latin typeface="Cambria" panose="02040503050406030204" pitchFamily="18" charset="0"/>
              <a:ea typeface="Cambria" panose="02040503050406030204" pitchFamily="18" charset="0"/>
            </a:endParaRPr>
          </a:p>
        </p:txBody>
      </p:sp>
      <p:sp>
        <p:nvSpPr>
          <p:cNvPr id="34" name="Rounded Rectangle 33"/>
          <p:cNvSpPr/>
          <p:nvPr/>
        </p:nvSpPr>
        <p:spPr>
          <a:xfrm>
            <a:off x="4997774" y="3824907"/>
            <a:ext cx="1683727" cy="682150"/>
          </a:xfrm>
          <a:prstGeom prst="roundRect">
            <a:avLst/>
          </a:prstGeom>
          <a:solidFill>
            <a:srgbClr val="FFC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smtClean="0">
                <a:ln>
                  <a:noFill/>
                </a:ln>
                <a:effectLst/>
                <a:uLnTx/>
                <a:uFillTx/>
                <a:latin typeface="Cambria" panose="02040503050406030204" pitchFamily="18" charset="0"/>
                <a:ea typeface="Cambria" panose="02040503050406030204" pitchFamily="18" charset="0"/>
              </a:rPr>
              <a:t> 2</a:t>
            </a:r>
            <a:endParaRPr kumimoji="0" lang="vi-VN" sz="2800" b="1" i="0" u="none" strike="noStrike" kern="0" cap="none" spc="0" normalizeH="0" baseline="0" noProof="0" dirty="0" smtClean="0">
              <a:ln>
                <a:noFill/>
              </a:ln>
              <a:effectLst/>
              <a:uLnTx/>
              <a:uFillTx/>
              <a:latin typeface="Cambria" panose="02040503050406030204" pitchFamily="18" charset="0"/>
              <a:ea typeface="Cambria" panose="02040503050406030204" pitchFamily="18" charset="0"/>
            </a:endParaRPr>
          </a:p>
        </p:txBody>
      </p:sp>
      <p:sp>
        <p:nvSpPr>
          <p:cNvPr id="35" name="Rounded Rectangle 34"/>
          <p:cNvSpPr/>
          <p:nvPr/>
        </p:nvSpPr>
        <p:spPr>
          <a:xfrm>
            <a:off x="8177123" y="3824907"/>
            <a:ext cx="1683727" cy="682150"/>
          </a:xfrm>
          <a:prstGeom prst="roundRect">
            <a:avLst/>
          </a:prstGeom>
          <a:solidFill>
            <a:srgbClr val="FFFF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effectLst/>
                <a:uLnTx/>
                <a:uFillTx/>
                <a:latin typeface="Cambria" panose="02040503050406030204" pitchFamily="18" charset="0"/>
                <a:ea typeface="Cambria" panose="02040503050406030204" pitchFamily="18" charset="0"/>
              </a:rPr>
              <a:t>NHÓM</a:t>
            </a:r>
            <a:r>
              <a:rPr kumimoji="0" lang="en-US" sz="2800" b="1" i="0" u="none" strike="noStrike" kern="0" cap="none" spc="0" normalizeH="0" noProof="0" dirty="0" smtClean="0">
                <a:ln>
                  <a:noFill/>
                </a:ln>
                <a:effectLst/>
                <a:uLnTx/>
                <a:uFillTx/>
                <a:latin typeface="Cambria" panose="02040503050406030204" pitchFamily="18" charset="0"/>
                <a:ea typeface="Cambria" panose="02040503050406030204" pitchFamily="18" charset="0"/>
              </a:rPr>
              <a:t> 3</a:t>
            </a:r>
            <a:endParaRPr kumimoji="0" lang="vi-VN" sz="2800" b="1" i="0" u="none" strike="noStrike" kern="0" cap="none" spc="0" normalizeH="0" baseline="0" noProof="0" dirty="0" smtClean="0">
              <a:ln>
                <a:noFill/>
              </a:ln>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540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3" grpId="0" animBg="1"/>
      <p:bldP spid="34" grpId="0" animBg="1"/>
      <p:bldP spid="3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1. </a:t>
              </a:r>
              <a:r>
                <a:rPr lang="en-US" sz="2800" b="1" dirty="0" err="1" smtClean="0">
                  <a:latin typeface="Nunito Black" pitchFamily="2" charset="0"/>
                </a:rPr>
                <a:t>Quan</a:t>
              </a:r>
              <a:r>
                <a:rPr lang="en-US" sz="2800" b="1" dirty="0" smtClean="0">
                  <a:latin typeface="Nunito Black" pitchFamily="2" charset="0"/>
                </a:rPr>
                <a:t> </a:t>
              </a:r>
              <a:r>
                <a:rPr lang="en-US" sz="2800" b="1" dirty="0" err="1" smtClean="0">
                  <a:latin typeface="Nunito Black" pitchFamily="2" charset="0"/>
                </a:rPr>
                <a:t>sách</a:t>
              </a:r>
              <a:r>
                <a:rPr lang="en-US" sz="2800" b="1" dirty="0" smtClean="0">
                  <a:latin typeface="Nunito Black" pitchFamily="2" charset="0"/>
                </a:rPr>
                <a:t> </a:t>
              </a:r>
              <a:r>
                <a:rPr lang="en-US" sz="2800" b="1" dirty="0" err="1" smtClean="0">
                  <a:latin typeface="Nunito Black" pitchFamily="2" charset="0"/>
                </a:rPr>
                <a:t>tranh</a:t>
              </a:r>
              <a:r>
                <a:rPr lang="en-US" sz="2800" b="1" dirty="0" smtClean="0">
                  <a:latin typeface="Nunito Black" pitchFamily="2" charset="0"/>
                </a:rPr>
                <a:t>, </a:t>
              </a:r>
              <a:r>
                <a:rPr lang="en-US" sz="2800" b="1" dirty="0" err="1" smtClean="0">
                  <a:latin typeface="Nunito Black" pitchFamily="2" charset="0"/>
                </a:rPr>
                <a:t>nêu</a:t>
              </a:r>
              <a:r>
                <a:rPr lang="en-US" sz="2800" b="1" dirty="0" smtClean="0">
                  <a:latin typeface="Nunito Black" pitchFamily="2" charset="0"/>
                </a:rPr>
                <a:t> </a:t>
              </a:r>
              <a:r>
                <a:rPr lang="en-US" sz="2800" b="1" dirty="0" err="1" smtClean="0">
                  <a:latin typeface="Nunito Black" pitchFamily="2" charset="0"/>
                </a:rPr>
                <a:t>đặc</a:t>
              </a:r>
              <a:r>
                <a:rPr lang="en-US" sz="2800" b="1" dirty="0" smtClean="0">
                  <a:latin typeface="Nunito Black" pitchFamily="2" charset="0"/>
                </a:rPr>
                <a:t> </a:t>
              </a:r>
              <a:r>
                <a:rPr lang="en-US" sz="2800" b="1" dirty="0" err="1" smtClean="0">
                  <a:latin typeface="Nunito Black" pitchFamily="2" charset="0"/>
                </a:rPr>
                <a:t>điểm</a:t>
              </a:r>
              <a:r>
                <a:rPr lang="en-US" sz="2800" b="1" dirty="0" smtClean="0">
                  <a:latin typeface="Nunito Black" pitchFamily="2" charset="0"/>
                </a:rPr>
                <a:t> </a:t>
              </a:r>
              <a:r>
                <a:rPr lang="en-US" sz="2800" b="1" dirty="0" err="1" smtClean="0">
                  <a:latin typeface="Nunito Black" pitchFamily="2" charset="0"/>
                </a:rPr>
                <a:t>của</a:t>
              </a:r>
              <a:r>
                <a:rPr lang="en-US" sz="2800" b="1" dirty="0" smtClean="0">
                  <a:latin typeface="Nunito Black" pitchFamily="2" charset="0"/>
                </a:rPr>
                <a:t> </a:t>
              </a:r>
              <a:r>
                <a:rPr lang="en-US" sz="2800" b="1" dirty="0" err="1" smtClean="0">
                  <a:latin typeface="Nunito Black" pitchFamily="2" charset="0"/>
                </a:rPr>
                <a:t>sự</a:t>
              </a:r>
              <a:r>
                <a:rPr lang="en-US" sz="2800" b="1" dirty="0" smtClean="0">
                  <a:latin typeface="Nunito Black" pitchFamily="2" charset="0"/>
                </a:rPr>
                <a:t> </a:t>
              </a:r>
              <a:r>
                <a:rPr lang="en-US" sz="2800" b="1" dirty="0" err="1" smtClean="0">
                  <a:latin typeface="Nunito Black" pitchFamily="2" charset="0"/>
                </a:rPr>
                <a:t>vật</a:t>
              </a:r>
              <a:r>
                <a:rPr lang="en-US" sz="2800" b="1" dirty="0" smtClean="0">
                  <a:latin typeface="Nunito Black" pitchFamily="2" charset="0"/>
                </a:rPr>
                <a:t> </a:t>
              </a:r>
              <a:r>
                <a:rPr lang="en-US" sz="2800" b="1" dirty="0" err="1" smtClean="0">
                  <a:latin typeface="Nunito Black" pitchFamily="2" charset="0"/>
                </a:rPr>
                <a:t>trong</a:t>
              </a:r>
              <a:r>
                <a:rPr lang="en-US" sz="2800" b="1" dirty="0" smtClean="0">
                  <a:latin typeface="Nunito Black" pitchFamily="2" charset="0"/>
                </a:rPr>
                <a:t> </a:t>
              </a:r>
              <a:r>
                <a:rPr lang="en-US" sz="2800" b="1" dirty="0" err="1" smtClean="0">
                  <a:latin typeface="Nunito Black" pitchFamily="2" charset="0"/>
                </a:rPr>
                <a:t>mỗi</a:t>
              </a:r>
              <a:r>
                <a:rPr lang="en-US" sz="2800" b="1" dirty="0" smtClean="0">
                  <a:latin typeface="Nunito Black" pitchFamily="2" charset="0"/>
                </a:rPr>
                <a:t> </a:t>
              </a:r>
              <a:r>
                <a:rPr lang="en-US" sz="2800" b="1" dirty="0" err="1" smtClean="0">
                  <a:latin typeface="Nunito Black" pitchFamily="2" charset="0"/>
                </a:rPr>
                <a:t>tranh</a:t>
              </a:r>
              <a:r>
                <a:rPr lang="en-US" sz="2800" b="1" dirty="0" smtClean="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10358266" y="4786330"/>
            <a:ext cx="2100942" cy="2013403"/>
          </a:xfrm>
          <a:prstGeom prst="rect">
            <a:avLst/>
          </a:prstGeom>
        </p:spPr>
      </p:pic>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smtClean="0">
                <a:solidFill>
                  <a:srgbClr val="000000"/>
                </a:solidFill>
                <a:latin typeface="Cambria" panose="02040503050406030204" pitchFamily="18" charset="0"/>
                <a:ea typeface="Cambria" panose="02040503050406030204" pitchFamily="18" charset="0"/>
              </a:rPr>
              <a:t>Gợi</a:t>
            </a:r>
            <a:r>
              <a:rPr lang="en-US" altLang="en-US" sz="2800" dirty="0" smtClean="0">
                <a:solidFill>
                  <a:srgbClr val="000000"/>
                </a:solidFill>
                <a:latin typeface="Cambria" panose="02040503050406030204" pitchFamily="18" charset="0"/>
                <a:ea typeface="Cambria" panose="02040503050406030204" pitchFamily="18" charset="0"/>
              </a:rPr>
              <a:t> ý: </a:t>
            </a:r>
            <a:endParaRPr lang="en-US" altLang="en-US" sz="2800" dirty="0" smtClean="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Ngôi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nhà</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trong</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tranh</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thuộc</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loại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nhà</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gì</a:t>
            </a:r>
            <a:r>
              <a:rPr lang="en-US" altLang="en-US" sz="2800" dirty="0" smtClean="0">
                <a:solidFill>
                  <a:srgbClr val="000000"/>
                </a:solidFill>
                <a:latin typeface="Cambria" panose="02040503050406030204" pitchFamily="18" charset="0"/>
                <a:ea typeface="Cambria" panose="02040503050406030204" pitchFamily="18" charset="0"/>
              </a:rPr>
              <a:t>?</a:t>
            </a:r>
            <a:endParaRPr lang="en-US" altLang="en-US" sz="2800" dirty="0" smtClean="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Ngôi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nhà</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đó</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có</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những</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đặc</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điểm</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gì</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nổi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bật</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hình</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dạng</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màu</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sắc</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cảnh</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vật</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xung</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quanh</a:t>
            </a:r>
            <a:r>
              <a:rPr lang="en-US" altLang="en-US" sz="2800" dirty="0" smtClean="0">
                <a:solidFill>
                  <a:srgbClr val="000000"/>
                </a:solidFill>
                <a:latin typeface="Cambria" panose="02040503050406030204" pitchFamily="18" charset="0"/>
                <a:ea typeface="Cambria" panose="02040503050406030204" pitchFamily="18" charset="0"/>
              </a:rPr>
              <a:t>,…)</a:t>
            </a:r>
            <a:endParaRPr lang="en-US" altLang="en-US" sz="2800" dirty="0" smtClean="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Em</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có</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cảm</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nghĩ</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gì</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khi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quan</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sát</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ngôi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nhà</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đó</a:t>
            </a:r>
            <a:r>
              <a:rPr lang="en-US" altLang="en-US" sz="2800" dirty="0" smtClean="0">
                <a:solidFill>
                  <a:srgbClr val="000000"/>
                </a:solidFill>
                <a:latin typeface="Cambria" panose="02040503050406030204" pitchFamily="18" charset="0"/>
                <a:ea typeface="Cambria" panose="02040503050406030204" pitchFamily="18" charset="0"/>
              </a:rPr>
              <a:t>?</a:t>
            </a:r>
            <a:endParaRPr lang="en-US" altLang="en-US" sz="2800" dirty="0" smtClean="0">
              <a:solidFill>
                <a:prstClr val="black"/>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6"/>
          <a:stretch>
            <a:fillRect/>
          </a:stretch>
        </p:blipFill>
        <p:spPr>
          <a:xfrm>
            <a:off x="636520" y="1077398"/>
            <a:ext cx="3432561" cy="2629400"/>
          </a:xfrm>
          <a:prstGeom prst="rect">
            <a:avLst/>
          </a:prstGeom>
        </p:spPr>
      </p:pic>
      <p:grpSp>
        <p:nvGrpSpPr>
          <p:cNvPr id="15" name="Group 14"/>
          <p:cNvGrpSpPr/>
          <p:nvPr/>
        </p:nvGrpSpPr>
        <p:grpSpPr>
          <a:xfrm>
            <a:off x="1609148" y="3706798"/>
            <a:ext cx="9237989" cy="2648504"/>
            <a:chOff x="1654868" y="3706798"/>
            <a:chExt cx="9237989" cy="2648504"/>
          </a:xfrm>
        </p:grpSpPr>
        <p:sp>
          <p:nvSpPr>
            <p:cNvPr id="14" name="Rounded Rectangle 13"/>
            <p:cNvSpPr/>
            <p:nvPr/>
          </p:nvSpPr>
          <p:spPr>
            <a:xfrm>
              <a:off x="1654868" y="3706798"/>
              <a:ext cx="8703398" cy="2648504"/>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654868" y="3839277"/>
              <a:ext cx="9237989" cy="2246769"/>
            </a:xfrm>
            <a:prstGeom prst="rect">
              <a:avLst/>
            </a:prstGeom>
          </p:spPr>
          <p:txBody>
            <a:bodyPr wrap="square">
              <a:spAutoFit/>
            </a:bodyPr>
            <a:lstStyle/>
            <a:p>
              <a:pPr eaLnBrk="0" fontAlgn="base" hangingPunct="0">
                <a:spcBef>
                  <a:spcPct val="0"/>
                </a:spcBef>
                <a:spcAft>
                  <a:spcPct val="0"/>
                </a:spcAft>
              </a:pPr>
              <a:r>
                <a:rPr lang="en-US" altLang="en-US" sz="2800" b="1" u="sng" dirty="0" err="1" smtClean="0">
                  <a:solidFill>
                    <a:srgbClr val="FF0000"/>
                  </a:solidFill>
                  <a:latin typeface="Cambria" panose="02040503050406030204" pitchFamily="18" charset="0"/>
                  <a:ea typeface="Cambria" panose="02040503050406030204" pitchFamily="18" charset="0"/>
                </a:rPr>
                <a:t>Tranh</a:t>
              </a:r>
              <a:r>
                <a:rPr lang="en-US" altLang="en-US" sz="2800" b="1" u="sng" dirty="0" smtClean="0">
                  <a:solidFill>
                    <a:srgbClr val="FF0000"/>
                  </a:solidFill>
                  <a:latin typeface="Cambria" panose="02040503050406030204" pitchFamily="18" charset="0"/>
                  <a:ea typeface="Cambria" panose="02040503050406030204" pitchFamily="18" charset="0"/>
                </a:rPr>
                <a:t> 1</a:t>
              </a:r>
              <a:endParaRPr lang="en-US" altLang="en-US" sz="2800" b="1" u="sng" dirty="0" smtClean="0">
                <a:solidFill>
                  <a:srgbClr val="FF0000"/>
                </a:solidFill>
                <a:latin typeface="Cambria" panose="02040503050406030204" pitchFamily="18" charset="0"/>
                <a:ea typeface="Cambria" panose="02040503050406030204" pitchFamily="18" charset="0"/>
              </a:endParaRPr>
            </a:p>
            <a:p>
              <a:pPr eaLnBrk="0" fontAlgn="base" hangingPunct="0">
                <a:spcBef>
                  <a:spcPct val="0"/>
                </a:spcBef>
                <a:spcAft>
                  <a:spcPct val="0"/>
                </a:spcAft>
              </a:pP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Ngôi</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nhà</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trong</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tranh</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là</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nhà</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sàn</a:t>
              </a:r>
              <a:endParaRPr lang="en-US" altLang="en-US" sz="2800" b="1" dirty="0" smtClean="0">
                <a:solidFill>
                  <a:srgbClr val="002060"/>
                </a:solidFill>
                <a:latin typeface="Cambria" panose="02040503050406030204" pitchFamily="18" charset="0"/>
                <a:ea typeface="Cambria" panose="02040503050406030204" pitchFamily="18" charset="0"/>
              </a:endParaRPr>
            </a:p>
            <a:p>
              <a:pPr eaLnBrk="0" fontAlgn="base" hangingPunct="0">
                <a:spcBef>
                  <a:spcPct val="0"/>
                </a:spcBef>
                <a:spcAft>
                  <a:spcPct val="0"/>
                </a:spcAft>
              </a:pP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Ngôi</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nhà</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được</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xây</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bằng</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gỗ</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tre</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nứa</a:t>
              </a:r>
              <a:r>
                <a:rPr lang="en-US" altLang="en-US" sz="2800" b="1" dirty="0" smtClean="0">
                  <a:solidFill>
                    <a:srgbClr val="002060"/>
                  </a:solidFill>
                  <a:latin typeface="Cambria" panose="02040503050406030204" pitchFamily="18" charset="0"/>
                  <a:ea typeface="Cambria" panose="02040503050406030204" pitchFamily="18" charset="0"/>
                </a:rPr>
                <a:t>,…</a:t>
              </a:r>
            </a:p>
            <a:p>
              <a:pPr eaLnBrk="0" fontAlgn="base" hangingPunct="0">
                <a:spcBef>
                  <a:spcPct val="0"/>
                </a:spcBef>
                <a:spcAft>
                  <a:spcPct val="0"/>
                </a:spcAft>
              </a:pP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Xung</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quanh</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là</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đồi</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núi</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trập</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trùng</a:t>
              </a:r>
              <a:r>
                <a:rPr lang="en-US" altLang="en-US" sz="2800" b="1" dirty="0" smtClean="0">
                  <a:solidFill>
                    <a:srgbClr val="002060"/>
                  </a:solidFill>
                  <a:latin typeface="Cambria" panose="02040503050406030204" pitchFamily="18" charset="0"/>
                  <a:ea typeface="Cambria" panose="02040503050406030204" pitchFamily="18" charset="0"/>
                </a:rPr>
                <a:t>.</a:t>
              </a:r>
            </a:p>
            <a:p>
              <a:pPr eaLnBrk="0" fontAlgn="base" hangingPunct="0">
                <a:spcBef>
                  <a:spcPct val="0"/>
                </a:spcBef>
                <a:spcAft>
                  <a:spcPct val="0"/>
                </a:spcAft>
              </a:pP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Đây</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là</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ngôi</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nhà</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của</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những</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người</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sống</a:t>
              </a:r>
              <a:r>
                <a:rPr lang="en-US" altLang="en-US" sz="2800" b="1" dirty="0" smtClean="0">
                  <a:solidFill>
                    <a:srgbClr val="002060"/>
                  </a:solidFill>
                  <a:latin typeface="Cambria" panose="02040503050406030204" pitchFamily="18" charset="0"/>
                  <a:ea typeface="Cambria" panose="02040503050406030204" pitchFamily="18" charset="0"/>
                </a:rPr>
                <a:t> ở </a:t>
              </a:r>
              <a:r>
                <a:rPr lang="en-US" altLang="en-US" sz="2800" b="1" dirty="0" err="1" smtClean="0">
                  <a:solidFill>
                    <a:srgbClr val="002060"/>
                  </a:solidFill>
                  <a:latin typeface="Cambria" panose="02040503050406030204" pitchFamily="18" charset="0"/>
                  <a:ea typeface="Cambria" panose="02040503050406030204" pitchFamily="18" charset="0"/>
                </a:rPr>
                <a:t>vùng</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núi</a:t>
              </a:r>
              <a:r>
                <a:rPr lang="en-US" altLang="en-US" sz="2800" b="1" dirty="0" smtClean="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34549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1. </a:t>
              </a:r>
              <a:r>
                <a:rPr lang="en-US" sz="2800" b="1" dirty="0" err="1" smtClean="0">
                  <a:latin typeface="Nunito Black" pitchFamily="2" charset="0"/>
                </a:rPr>
                <a:t>Quan</a:t>
              </a:r>
              <a:r>
                <a:rPr lang="en-US" sz="2800" b="1" dirty="0" smtClean="0">
                  <a:latin typeface="Nunito Black" pitchFamily="2" charset="0"/>
                </a:rPr>
                <a:t> </a:t>
              </a:r>
              <a:r>
                <a:rPr lang="en-US" sz="2800" b="1" dirty="0" err="1" smtClean="0">
                  <a:latin typeface="Nunito Black" pitchFamily="2" charset="0"/>
                </a:rPr>
                <a:t>sách</a:t>
              </a:r>
              <a:r>
                <a:rPr lang="en-US" sz="2800" b="1" dirty="0" smtClean="0">
                  <a:latin typeface="Nunito Black" pitchFamily="2" charset="0"/>
                </a:rPr>
                <a:t> </a:t>
              </a:r>
              <a:r>
                <a:rPr lang="en-US" sz="2800" b="1" dirty="0" err="1" smtClean="0">
                  <a:latin typeface="Nunito Black" pitchFamily="2" charset="0"/>
                </a:rPr>
                <a:t>tranh</a:t>
              </a:r>
              <a:r>
                <a:rPr lang="en-US" sz="2800" b="1" dirty="0" smtClean="0">
                  <a:latin typeface="Nunito Black" pitchFamily="2" charset="0"/>
                </a:rPr>
                <a:t>, </a:t>
              </a:r>
              <a:r>
                <a:rPr lang="en-US" sz="2800" b="1" dirty="0" err="1" smtClean="0">
                  <a:latin typeface="Nunito Black" pitchFamily="2" charset="0"/>
                </a:rPr>
                <a:t>nêu</a:t>
              </a:r>
              <a:r>
                <a:rPr lang="en-US" sz="2800" b="1" dirty="0" smtClean="0">
                  <a:latin typeface="Nunito Black" pitchFamily="2" charset="0"/>
                </a:rPr>
                <a:t> </a:t>
              </a:r>
              <a:r>
                <a:rPr lang="en-US" sz="2800" b="1" dirty="0" err="1" smtClean="0">
                  <a:latin typeface="Nunito Black" pitchFamily="2" charset="0"/>
                </a:rPr>
                <a:t>đặc</a:t>
              </a:r>
              <a:r>
                <a:rPr lang="en-US" sz="2800" b="1" dirty="0" smtClean="0">
                  <a:latin typeface="Nunito Black" pitchFamily="2" charset="0"/>
                </a:rPr>
                <a:t> </a:t>
              </a:r>
              <a:r>
                <a:rPr lang="en-US" sz="2800" b="1" dirty="0" err="1" smtClean="0">
                  <a:latin typeface="Nunito Black" pitchFamily="2" charset="0"/>
                </a:rPr>
                <a:t>điểm</a:t>
              </a:r>
              <a:r>
                <a:rPr lang="en-US" sz="2800" b="1" dirty="0" smtClean="0">
                  <a:latin typeface="Nunito Black" pitchFamily="2" charset="0"/>
                </a:rPr>
                <a:t> </a:t>
              </a:r>
              <a:r>
                <a:rPr lang="en-US" sz="2800" b="1" dirty="0" err="1" smtClean="0">
                  <a:latin typeface="Nunito Black" pitchFamily="2" charset="0"/>
                </a:rPr>
                <a:t>của</a:t>
              </a:r>
              <a:r>
                <a:rPr lang="en-US" sz="2800" b="1" dirty="0" smtClean="0">
                  <a:latin typeface="Nunito Black" pitchFamily="2" charset="0"/>
                </a:rPr>
                <a:t> </a:t>
              </a:r>
              <a:r>
                <a:rPr lang="en-US" sz="2800" b="1" dirty="0" err="1" smtClean="0">
                  <a:latin typeface="Nunito Black" pitchFamily="2" charset="0"/>
                </a:rPr>
                <a:t>sự</a:t>
              </a:r>
              <a:r>
                <a:rPr lang="en-US" sz="2800" b="1" dirty="0" smtClean="0">
                  <a:latin typeface="Nunito Black" pitchFamily="2" charset="0"/>
                </a:rPr>
                <a:t> </a:t>
              </a:r>
              <a:r>
                <a:rPr lang="en-US" sz="2800" b="1" dirty="0" err="1" smtClean="0">
                  <a:latin typeface="Nunito Black" pitchFamily="2" charset="0"/>
                </a:rPr>
                <a:t>vật</a:t>
              </a:r>
              <a:r>
                <a:rPr lang="en-US" sz="2800" b="1" dirty="0" smtClean="0">
                  <a:latin typeface="Nunito Black" pitchFamily="2" charset="0"/>
                </a:rPr>
                <a:t> </a:t>
              </a:r>
              <a:r>
                <a:rPr lang="en-US" sz="2800" b="1" dirty="0" err="1" smtClean="0">
                  <a:latin typeface="Nunito Black" pitchFamily="2" charset="0"/>
                </a:rPr>
                <a:t>trong</a:t>
              </a:r>
              <a:r>
                <a:rPr lang="en-US" sz="2800" b="1" dirty="0" smtClean="0">
                  <a:latin typeface="Nunito Black" pitchFamily="2" charset="0"/>
                </a:rPr>
                <a:t> </a:t>
              </a:r>
              <a:r>
                <a:rPr lang="en-US" sz="2800" b="1" dirty="0" err="1" smtClean="0">
                  <a:latin typeface="Nunito Black" pitchFamily="2" charset="0"/>
                </a:rPr>
                <a:t>mỗi</a:t>
              </a:r>
              <a:r>
                <a:rPr lang="en-US" sz="2800" b="1" dirty="0" smtClean="0">
                  <a:latin typeface="Nunito Black" pitchFamily="2" charset="0"/>
                </a:rPr>
                <a:t> </a:t>
              </a:r>
              <a:r>
                <a:rPr lang="en-US" sz="2800" b="1" dirty="0" err="1" smtClean="0">
                  <a:latin typeface="Nunito Black" pitchFamily="2" charset="0"/>
                </a:rPr>
                <a:t>tranh</a:t>
              </a:r>
              <a:r>
                <a:rPr lang="en-US" sz="2800" b="1" dirty="0" smtClean="0">
                  <a:latin typeface="Nunito Black" pitchFamily="2" charset="0"/>
                </a:rPr>
                <a:t>.</a:t>
              </a:r>
              <a:endParaRPr lang="en-US" sz="2800" b="1" kern="0" dirty="0">
                <a:latin typeface="Nunito Black" panose="00000A00000000000000" pitchFamily="2" charset="0"/>
              </a:endParaRPr>
            </a:p>
          </p:txBody>
        </p:sp>
      </p:grpSp>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smtClean="0">
                <a:solidFill>
                  <a:srgbClr val="000000"/>
                </a:solidFill>
                <a:latin typeface="Cambria" panose="02040503050406030204" pitchFamily="18" charset="0"/>
                <a:ea typeface="Cambria" panose="02040503050406030204" pitchFamily="18" charset="0"/>
              </a:rPr>
              <a:t>Gợi</a:t>
            </a:r>
            <a:r>
              <a:rPr lang="en-US" altLang="en-US" sz="2800" dirty="0" smtClean="0">
                <a:solidFill>
                  <a:srgbClr val="000000"/>
                </a:solidFill>
                <a:latin typeface="Cambria" panose="02040503050406030204" pitchFamily="18" charset="0"/>
                <a:ea typeface="Cambria" panose="02040503050406030204" pitchFamily="18" charset="0"/>
              </a:rPr>
              <a:t> ý: </a:t>
            </a:r>
            <a:endParaRPr lang="en-US" altLang="en-US" sz="2800" dirty="0" smtClean="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Ngôi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nhà</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trong</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tranh</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thuộc</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loại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nhà</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gì</a:t>
            </a:r>
            <a:r>
              <a:rPr lang="en-US" altLang="en-US" sz="2800" dirty="0" smtClean="0">
                <a:solidFill>
                  <a:srgbClr val="000000"/>
                </a:solidFill>
                <a:latin typeface="Cambria" panose="02040503050406030204" pitchFamily="18" charset="0"/>
                <a:ea typeface="Cambria" panose="02040503050406030204" pitchFamily="18" charset="0"/>
              </a:rPr>
              <a:t>?</a:t>
            </a:r>
            <a:endParaRPr lang="en-US" altLang="en-US" sz="2800" dirty="0" smtClean="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Ngôi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nhà</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đó</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có</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những</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đặc</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điểm</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gì</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nổi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bật</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hình</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dạng</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màu</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sắc</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cảnh</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vật</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xung</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quanh</a:t>
            </a:r>
            <a:r>
              <a:rPr lang="en-US" altLang="en-US" sz="2800" dirty="0" smtClean="0">
                <a:solidFill>
                  <a:srgbClr val="000000"/>
                </a:solidFill>
                <a:latin typeface="Cambria" panose="02040503050406030204" pitchFamily="18" charset="0"/>
                <a:ea typeface="Cambria" panose="02040503050406030204" pitchFamily="18" charset="0"/>
              </a:rPr>
              <a:t>,…)</a:t>
            </a:r>
            <a:endParaRPr lang="en-US" altLang="en-US" sz="2800" dirty="0" smtClean="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Em</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có</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cảm</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nghĩ</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gì</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khi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quan</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sát</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ngôi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nhà</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đó</a:t>
            </a:r>
            <a:r>
              <a:rPr lang="en-US" altLang="en-US" sz="2800" dirty="0" smtClean="0">
                <a:solidFill>
                  <a:srgbClr val="000000"/>
                </a:solidFill>
                <a:latin typeface="Cambria" panose="02040503050406030204" pitchFamily="18" charset="0"/>
                <a:ea typeface="Cambria" panose="02040503050406030204" pitchFamily="18" charset="0"/>
              </a:rPr>
              <a:t>?</a:t>
            </a:r>
            <a:endParaRPr lang="en-US" altLang="en-US" sz="2800" dirty="0" smtClean="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675784" y="972296"/>
            <a:ext cx="3164696" cy="2518452"/>
          </a:xfrm>
          <a:prstGeom prst="rect">
            <a:avLst/>
          </a:prstGeom>
        </p:spPr>
      </p:pic>
      <p:grpSp>
        <p:nvGrpSpPr>
          <p:cNvPr id="7" name="Group 6"/>
          <p:cNvGrpSpPr/>
          <p:nvPr/>
        </p:nvGrpSpPr>
        <p:grpSpPr>
          <a:xfrm>
            <a:off x="841248" y="3604237"/>
            <a:ext cx="10268712" cy="2580882"/>
            <a:chOff x="841248" y="3604237"/>
            <a:chExt cx="10268712" cy="2580882"/>
          </a:xfrm>
        </p:grpSpPr>
        <p:sp>
          <p:nvSpPr>
            <p:cNvPr id="14" name="Rounded Rectangle 13"/>
            <p:cNvSpPr/>
            <p:nvPr/>
          </p:nvSpPr>
          <p:spPr>
            <a:xfrm>
              <a:off x="841248" y="3635930"/>
              <a:ext cx="10122407" cy="2549189"/>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3720" y="3604237"/>
              <a:ext cx="10116240" cy="2523768"/>
            </a:xfrm>
            <a:prstGeom prst="rect">
              <a:avLst/>
            </a:prstGeom>
          </p:spPr>
          <p:txBody>
            <a:bodyPr wrap="square">
              <a:spAutoFit/>
            </a:bodyPr>
            <a:lstStyle/>
            <a:p>
              <a:pPr lvl="0" eaLnBrk="0" fontAlgn="base" hangingPunct="0">
                <a:spcBef>
                  <a:spcPct val="0"/>
                </a:spcBef>
                <a:spcAft>
                  <a:spcPct val="0"/>
                </a:spcAft>
              </a:pPr>
              <a:r>
                <a:rPr kumimoji="0" lang="en-US" altLang="en-US" sz="2800" b="1" i="0" u="sng" strike="noStrike" cap="none" normalizeH="0" baseline="0" dirty="0" err="1" smtClean="0">
                  <a:ln>
                    <a:noFill/>
                  </a:ln>
                  <a:solidFill>
                    <a:srgbClr val="FF0000"/>
                  </a:solidFill>
                  <a:effectLst/>
                  <a:latin typeface="Cambria" panose="02040503050406030204" pitchFamily="18" charset="0"/>
                  <a:ea typeface="Cambria" panose="02040503050406030204" pitchFamily="18" charset="0"/>
                </a:rPr>
                <a:t>Tranh</a:t>
              </a:r>
              <a:r>
                <a:rPr kumimoji="0" lang="en-US" altLang="en-US" sz="2800" b="1" i="0" u="sng" strike="noStrike" cap="none" normalizeH="0" baseline="0" dirty="0" smtClean="0">
                  <a:ln>
                    <a:noFill/>
                  </a:ln>
                  <a:solidFill>
                    <a:srgbClr val="FF0000"/>
                  </a:solidFill>
                  <a:effectLst/>
                  <a:latin typeface="Cambria" panose="02040503050406030204" pitchFamily="18" charset="0"/>
                  <a:ea typeface="Cambria" panose="02040503050406030204" pitchFamily="18" charset="0"/>
                </a:rPr>
                <a:t> </a:t>
              </a:r>
              <a:r>
                <a:rPr kumimoji="0" lang="en-US" altLang="en-US" sz="2800" b="1" i="0" u="sng" strike="noStrike" cap="none" normalizeH="0" baseline="0" dirty="0" smtClean="0">
                  <a:ln>
                    <a:noFill/>
                  </a:ln>
                  <a:solidFill>
                    <a:srgbClr val="FF0000"/>
                  </a:solidFill>
                  <a:effectLst/>
                  <a:latin typeface="Cambria" panose="02040503050406030204" pitchFamily="18" charset="0"/>
                  <a:ea typeface="Cambria" panose="02040503050406030204" pitchFamily="18" charset="0"/>
                </a:rPr>
                <a:t>2:</a:t>
              </a:r>
            </a:p>
            <a:p>
              <a:pPr lvl="0" algn="just" eaLnBrk="0" fontAlgn="base" hangingPunct="0">
                <a:spcBef>
                  <a:spcPct val="0"/>
                </a:spcBef>
                <a:spcAft>
                  <a:spcPct val="0"/>
                </a:spcAft>
              </a:pP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trong</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bức</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tranh</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cấp</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bốn</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ở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vùng</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nông</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thôn</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được</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sơn</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tường</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màu</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vàng</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mái</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ngói</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đỏ</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tươi</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Xung</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quanh</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cây</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cối</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vườn</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tược</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Bức</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tranh</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về</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ngôi</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nhà</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này</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đem</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lại</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cho</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em</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cảm</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giác</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bình</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dị</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a:t>
              </a:r>
            </a:p>
            <a:p>
              <a:pPr lvl="0" algn="just" eaLnBrk="0" fontAlgn="base" hangingPunct="0">
                <a:spcBef>
                  <a:spcPct val="0"/>
                </a:spcBef>
                <a:spcAft>
                  <a:spcPct val="0"/>
                </a:spcAft>
              </a:pP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yên</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smtClean="0">
                  <a:ln>
                    <a:noFill/>
                  </a:ln>
                  <a:solidFill>
                    <a:srgbClr val="002060"/>
                  </a:solidFill>
                  <a:effectLst/>
                  <a:latin typeface="Cambria" panose="02040503050406030204" pitchFamily="18" charset="0"/>
                  <a:ea typeface="Cambria" panose="02040503050406030204" pitchFamily="18" charset="0"/>
                </a:rPr>
                <a:t>bình</a:t>
              </a:r>
              <a:r>
                <a:rPr kumimoji="0" lang="en-US" altLang="en-US" sz="2600" b="1" i="0" u="none" strike="noStrike" cap="none" normalizeH="0" baseline="0" dirty="0" smtClean="0">
                  <a:ln>
                    <a:noFill/>
                  </a:ln>
                  <a:solidFill>
                    <a:srgbClr val="002060"/>
                  </a:solidFill>
                  <a:effectLst/>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6"/>
          <a:stretch>
            <a:fillRect/>
          </a:stretch>
        </p:blipFill>
        <p:spPr>
          <a:xfrm>
            <a:off x="10465897" y="5011303"/>
            <a:ext cx="1885679" cy="1807109"/>
          </a:xfrm>
          <a:prstGeom prst="rect">
            <a:avLst/>
          </a:prstGeom>
        </p:spPr>
      </p:pic>
    </p:spTree>
    <p:extLst>
      <p:ext uri="{BB962C8B-B14F-4D97-AF65-F5344CB8AC3E}">
        <p14:creationId xmlns:p14="http://schemas.microsoft.com/office/powerpoint/2010/main" val="368861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0405" y="205031"/>
            <a:ext cx="11418467" cy="872367"/>
            <a:chOff x="485752" y="219765"/>
            <a:chExt cx="12061720"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2" y="219765"/>
              <a:ext cx="12061720" cy="910224"/>
            </a:xfrm>
            <a:prstGeom prst="rect">
              <a:avLst/>
            </a:prstGeom>
          </p:spPr>
        </p:pic>
        <p:sp>
          <p:nvSpPr>
            <p:cNvPr id="2" name="Rectangle 1"/>
            <p:cNvSpPr/>
            <p:nvPr/>
          </p:nvSpPr>
          <p:spPr>
            <a:xfrm>
              <a:off x="633779" y="401446"/>
              <a:ext cx="11765663" cy="545926"/>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1. </a:t>
              </a:r>
              <a:r>
                <a:rPr lang="en-US" sz="2800" b="1" dirty="0" err="1" smtClean="0">
                  <a:latin typeface="Nunito Black" pitchFamily="2" charset="0"/>
                </a:rPr>
                <a:t>Quan</a:t>
              </a:r>
              <a:r>
                <a:rPr lang="en-US" sz="2800" b="1" dirty="0" smtClean="0">
                  <a:latin typeface="Nunito Black" pitchFamily="2" charset="0"/>
                </a:rPr>
                <a:t> </a:t>
              </a:r>
              <a:r>
                <a:rPr lang="en-US" sz="2800" b="1" dirty="0" err="1" smtClean="0">
                  <a:latin typeface="Nunito Black" pitchFamily="2" charset="0"/>
                </a:rPr>
                <a:t>sách</a:t>
              </a:r>
              <a:r>
                <a:rPr lang="en-US" sz="2800" b="1" dirty="0" smtClean="0">
                  <a:latin typeface="Nunito Black" pitchFamily="2" charset="0"/>
                </a:rPr>
                <a:t> </a:t>
              </a:r>
              <a:r>
                <a:rPr lang="en-US" sz="2800" b="1" dirty="0" err="1" smtClean="0">
                  <a:latin typeface="Nunito Black" pitchFamily="2" charset="0"/>
                </a:rPr>
                <a:t>tranh</a:t>
              </a:r>
              <a:r>
                <a:rPr lang="en-US" sz="2800" b="1" dirty="0" smtClean="0">
                  <a:latin typeface="Nunito Black" pitchFamily="2" charset="0"/>
                </a:rPr>
                <a:t>, </a:t>
              </a:r>
              <a:r>
                <a:rPr lang="en-US" sz="2800" b="1" dirty="0" err="1" smtClean="0">
                  <a:latin typeface="Nunito Black" pitchFamily="2" charset="0"/>
                </a:rPr>
                <a:t>nêu</a:t>
              </a:r>
              <a:r>
                <a:rPr lang="en-US" sz="2800" b="1" dirty="0" smtClean="0">
                  <a:latin typeface="Nunito Black" pitchFamily="2" charset="0"/>
                </a:rPr>
                <a:t> </a:t>
              </a:r>
              <a:r>
                <a:rPr lang="en-US" sz="2800" b="1" dirty="0" err="1" smtClean="0">
                  <a:latin typeface="Nunito Black" pitchFamily="2" charset="0"/>
                </a:rPr>
                <a:t>đặc</a:t>
              </a:r>
              <a:r>
                <a:rPr lang="en-US" sz="2800" b="1" dirty="0" smtClean="0">
                  <a:latin typeface="Nunito Black" pitchFamily="2" charset="0"/>
                </a:rPr>
                <a:t> </a:t>
              </a:r>
              <a:r>
                <a:rPr lang="en-US" sz="2800" b="1" dirty="0" err="1" smtClean="0">
                  <a:latin typeface="Nunito Black" pitchFamily="2" charset="0"/>
                </a:rPr>
                <a:t>điểm</a:t>
              </a:r>
              <a:r>
                <a:rPr lang="en-US" sz="2800" b="1" dirty="0" smtClean="0">
                  <a:latin typeface="Nunito Black" pitchFamily="2" charset="0"/>
                </a:rPr>
                <a:t> </a:t>
              </a:r>
              <a:r>
                <a:rPr lang="en-US" sz="2800" b="1" dirty="0" err="1" smtClean="0">
                  <a:latin typeface="Nunito Black" pitchFamily="2" charset="0"/>
                </a:rPr>
                <a:t>của</a:t>
              </a:r>
              <a:r>
                <a:rPr lang="en-US" sz="2800" b="1" dirty="0" smtClean="0">
                  <a:latin typeface="Nunito Black" pitchFamily="2" charset="0"/>
                </a:rPr>
                <a:t> </a:t>
              </a:r>
              <a:r>
                <a:rPr lang="en-US" sz="2800" b="1" dirty="0" err="1" smtClean="0">
                  <a:latin typeface="Nunito Black" pitchFamily="2" charset="0"/>
                </a:rPr>
                <a:t>sự</a:t>
              </a:r>
              <a:r>
                <a:rPr lang="en-US" sz="2800" b="1" dirty="0" smtClean="0">
                  <a:latin typeface="Nunito Black" pitchFamily="2" charset="0"/>
                </a:rPr>
                <a:t> </a:t>
              </a:r>
              <a:r>
                <a:rPr lang="en-US" sz="2800" b="1" dirty="0" err="1" smtClean="0">
                  <a:latin typeface="Nunito Black" pitchFamily="2" charset="0"/>
                </a:rPr>
                <a:t>vật</a:t>
              </a:r>
              <a:r>
                <a:rPr lang="en-US" sz="2800" b="1" dirty="0" smtClean="0">
                  <a:latin typeface="Nunito Black" pitchFamily="2" charset="0"/>
                </a:rPr>
                <a:t> </a:t>
              </a:r>
              <a:r>
                <a:rPr lang="en-US" sz="2800" b="1" dirty="0" err="1" smtClean="0">
                  <a:latin typeface="Nunito Black" pitchFamily="2" charset="0"/>
                </a:rPr>
                <a:t>trong</a:t>
              </a:r>
              <a:r>
                <a:rPr lang="en-US" sz="2800" b="1" dirty="0" smtClean="0">
                  <a:latin typeface="Nunito Black" pitchFamily="2" charset="0"/>
                </a:rPr>
                <a:t> </a:t>
              </a:r>
              <a:r>
                <a:rPr lang="en-US" sz="2800" b="1" dirty="0" err="1" smtClean="0">
                  <a:latin typeface="Nunito Black" pitchFamily="2" charset="0"/>
                </a:rPr>
                <a:t>mỗi</a:t>
              </a:r>
              <a:r>
                <a:rPr lang="en-US" sz="2800" b="1" dirty="0" smtClean="0">
                  <a:latin typeface="Nunito Black" pitchFamily="2" charset="0"/>
                </a:rPr>
                <a:t> </a:t>
              </a:r>
              <a:r>
                <a:rPr lang="en-US" sz="2800" b="1" dirty="0" err="1" smtClean="0">
                  <a:latin typeface="Nunito Black" pitchFamily="2" charset="0"/>
                </a:rPr>
                <a:t>tranh</a:t>
              </a:r>
              <a:r>
                <a:rPr lang="en-US" sz="2800" b="1" dirty="0" smtClean="0">
                  <a:latin typeface="Nunito Black" pitchFamily="2" charset="0"/>
                </a:rPr>
                <a:t>.</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10358266" y="4786330"/>
            <a:ext cx="2100942" cy="2013403"/>
          </a:xfrm>
          <a:prstGeom prst="rect">
            <a:avLst/>
          </a:prstGeom>
        </p:spPr>
      </p:pic>
      <p:sp>
        <p:nvSpPr>
          <p:cNvPr id="40" name="Rectangle 39"/>
          <p:cNvSpPr/>
          <p:nvPr/>
        </p:nvSpPr>
        <p:spPr>
          <a:xfrm>
            <a:off x="4233673" y="1129089"/>
            <a:ext cx="7175066" cy="2246769"/>
          </a:xfrm>
          <a:prstGeom prst="rect">
            <a:avLst/>
          </a:prstGeom>
        </p:spPr>
        <p:txBody>
          <a:bodyPr wrap="square">
            <a:spAutoFit/>
          </a:bodyPr>
          <a:lstStyle/>
          <a:p>
            <a:pPr algn="just" eaLnBrk="0" fontAlgn="base" hangingPunct="0">
              <a:spcBef>
                <a:spcPct val="0"/>
              </a:spcBef>
              <a:spcAft>
                <a:spcPct val="0"/>
              </a:spcAft>
            </a:pPr>
            <a:r>
              <a:rPr lang="en-US" altLang="en-US" sz="2800" dirty="0" err="1" smtClean="0">
                <a:solidFill>
                  <a:srgbClr val="000000"/>
                </a:solidFill>
                <a:latin typeface="Cambria" panose="02040503050406030204" pitchFamily="18" charset="0"/>
                <a:ea typeface="Cambria" panose="02040503050406030204" pitchFamily="18" charset="0"/>
              </a:rPr>
              <a:t>Gợi</a:t>
            </a:r>
            <a:r>
              <a:rPr lang="en-US" altLang="en-US" sz="2800" dirty="0" smtClean="0">
                <a:solidFill>
                  <a:srgbClr val="000000"/>
                </a:solidFill>
                <a:latin typeface="Cambria" panose="02040503050406030204" pitchFamily="18" charset="0"/>
                <a:ea typeface="Cambria" panose="02040503050406030204" pitchFamily="18" charset="0"/>
              </a:rPr>
              <a:t> ý: </a:t>
            </a:r>
            <a:endParaRPr lang="en-US" altLang="en-US" sz="2800" dirty="0" smtClean="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Ngôi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nhà</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trong</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tranh</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thuộc</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loại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nhà</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gì</a:t>
            </a:r>
            <a:r>
              <a:rPr lang="en-US" altLang="en-US" sz="2800" dirty="0" smtClean="0">
                <a:solidFill>
                  <a:srgbClr val="000000"/>
                </a:solidFill>
                <a:latin typeface="Cambria" panose="02040503050406030204" pitchFamily="18" charset="0"/>
                <a:ea typeface="Cambria" panose="02040503050406030204" pitchFamily="18" charset="0"/>
              </a:rPr>
              <a:t>?</a:t>
            </a:r>
            <a:endParaRPr lang="en-US" altLang="en-US" sz="2800" dirty="0" smtClean="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Ngôi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nhà</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đó</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có</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những</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đặc</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điểm</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gì</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nổi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bật</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hình</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dạng</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màu</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sắc</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cảnh</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vật</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xung</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quanh</a:t>
            </a:r>
            <a:r>
              <a:rPr lang="en-US" altLang="en-US" sz="2800" dirty="0" smtClean="0">
                <a:solidFill>
                  <a:srgbClr val="000000"/>
                </a:solidFill>
                <a:latin typeface="Cambria" panose="02040503050406030204" pitchFamily="18" charset="0"/>
                <a:ea typeface="Cambria" panose="02040503050406030204" pitchFamily="18" charset="0"/>
              </a:rPr>
              <a:t>,…)</a:t>
            </a:r>
            <a:endParaRPr lang="en-US" altLang="en-US" sz="2800" dirty="0" smtClean="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Em</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có</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cảm</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nghĩ</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gì</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khi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quan</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sát</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ngôi</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nhà</a:t>
            </a:r>
            <a:r>
              <a:rPr lang="en-US" altLang="en-US" sz="2800" dirty="0" smtClean="0">
                <a:solidFill>
                  <a:srgbClr val="000000"/>
                </a:solidFill>
                <a:latin typeface="Cambria" panose="02040503050406030204" pitchFamily="18" charset="0"/>
                <a:ea typeface="Cambria" panose="02040503050406030204" pitchFamily="18" charset="0"/>
              </a:rPr>
              <a:t> </a:t>
            </a:r>
            <a:r>
              <a:rPr lang="en-US" altLang="en-US" sz="2800" dirty="0" err="1" smtClean="0">
                <a:solidFill>
                  <a:srgbClr val="000000"/>
                </a:solidFill>
                <a:latin typeface="Cambria" panose="02040503050406030204" pitchFamily="18" charset="0"/>
                <a:ea typeface="Cambria" panose="02040503050406030204" pitchFamily="18" charset="0"/>
              </a:rPr>
              <a:t>đó</a:t>
            </a:r>
            <a:r>
              <a:rPr lang="en-US" altLang="en-US" sz="2800" dirty="0" smtClean="0">
                <a:solidFill>
                  <a:srgbClr val="000000"/>
                </a:solidFill>
                <a:latin typeface="Cambria" panose="02040503050406030204" pitchFamily="18" charset="0"/>
                <a:ea typeface="Cambria" panose="02040503050406030204" pitchFamily="18" charset="0"/>
              </a:rPr>
              <a:t>?</a:t>
            </a:r>
            <a:endParaRPr lang="en-US" altLang="en-US" sz="2800" dirty="0" smtClean="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6"/>
          <a:stretch>
            <a:fillRect/>
          </a:stretch>
        </p:blipFill>
        <p:spPr>
          <a:xfrm>
            <a:off x="466344" y="948402"/>
            <a:ext cx="3566159" cy="2758396"/>
          </a:xfrm>
          <a:prstGeom prst="rect">
            <a:avLst/>
          </a:prstGeom>
        </p:spPr>
      </p:pic>
      <p:grpSp>
        <p:nvGrpSpPr>
          <p:cNvPr id="7" name="Group 6"/>
          <p:cNvGrpSpPr/>
          <p:nvPr/>
        </p:nvGrpSpPr>
        <p:grpSpPr>
          <a:xfrm>
            <a:off x="1487937" y="3650520"/>
            <a:ext cx="9018518" cy="2704782"/>
            <a:chOff x="1487937" y="3650520"/>
            <a:chExt cx="9018518" cy="2704782"/>
          </a:xfrm>
        </p:grpSpPr>
        <p:sp>
          <p:nvSpPr>
            <p:cNvPr id="14" name="Rounded Rectangle 13"/>
            <p:cNvSpPr/>
            <p:nvPr/>
          </p:nvSpPr>
          <p:spPr>
            <a:xfrm>
              <a:off x="1487937" y="3706798"/>
              <a:ext cx="9018517" cy="2648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97152" y="3650520"/>
              <a:ext cx="8909303" cy="2677656"/>
            </a:xfrm>
            <a:prstGeom prst="rect">
              <a:avLst/>
            </a:prstGeom>
          </p:spPr>
          <p:txBody>
            <a:bodyPr wrap="square">
              <a:spAutoFit/>
            </a:bodyPr>
            <a:lstStyle/>
            <a:p>
              <a:pPr eaLnBrk="0" fontAlgn="base" hangingPunct="0">
                <a:spcBef>
                  <a:spcPct val="0"/>
                </a:spcBef>
                <a:spcAft>
                  <a:spcPct val="0"/>
                </a:spcAft>
              </a:pPr>
              <a:r>
                <a:rPr lang="en-US" altLang="en-US" sz="2800" b="1" u="sng" dirty="0" err="1" smtClean="0">
                  <a:solidFill>
                    <a:srgbClr val="FF0000"/>
                  </a:solidFill>
                  <a:latin typeface="Cambria" panose="02040503050406030204" pitchFamily="18" charset="0"/>
                  <a:ea typeface="Cambria" panose="02040503050406030204" pitchFamily="18" charset="0"/>
                </a:rPr>
                <a:t>Tranh</a:t>
              </a:r>
              <a:r>
                <a:rPr lang="en-US" altLang="en-US" sz="2800" b="1" u="sng" dirty="0" smtClean="0">
                  <a:solidFill>
                    <a:srgbClr val="FF0000"/>
                  </a:solidFill>
                  <a:latin typeface="Cambria" panose="02040503050406030204" pitchFamily="18" charset="0"/>
                  <a:ea typeface="Cambria" panose="02040503050406030204" pitchFamily="18" charset="0"/>
                </a:rPr>
                <a:t> </a:t>
              </a:r>
              <a:r>
                <a:rPr lang="en-US" altLang="en-US" sz="2800" b="1" u="sng" dirty="0" smtClean="0">
                  <a:solidFill>
                    <a:srgbClr val="FF0000"/>
                  </a:solidFill>
                  <a:latin typeface="Cambria" panose="02040503050406030204" pitchFamily="18" charset="0"/>
                  <a:ea typeface="Cambria" panose="02040503050406030204" pitchFamily="18" charset="0"/>
                </a:rPr>
                <a:t>3:</a:t>
              </a:r>
            </a:p>
            <a:p>
              <a:pPr algn="just" eaLnBrk="0" fontAlgn="base" hangingPunct="0">
                <a:spcBef>
                  <a:spcPct val="0"/>
                </a:spcBef>
                <a:spcAft>
                  <a:spcPct val="0"/>
                </a:spcAft>
              </a:pP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Ngôi</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nhà</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trong</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tranh</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là</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ngôi</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nhà</a:t>
              </a:r>
              <a:r>
                <a:rPr lang="en-US" altLang="en-US" sz="2800" b="1" dirty="0" smtClean="0">
                  <a:solidFill>
                    <a:srgbClr val="002060"/>
                  </a:solidFill>
                  <a:latin typeface="Cambria" panose="02040503050406030204" pitchFamily="18" charset="0"/>
                  <a:ea typeface="Cambria" panose="02040503050406030204" pitchFamily="18" charset="0"/>
                </a:rPr>
                <a:t> ở </a:t>
              </a:r>
              <a:r>
                <a:rPr lang="en-US" altLang="en-US" sz="2800" b="1" dirty="0" err="1" smtClean="0">
                  <a:solidFill>
                    <a:srgbClr val="002060"/>
                  </a:solidFill>
                  <a:latin typeface="Cambria" panose="02040503050406030204" pitchFamily="18" charset="0"/>
                  <a:ea typeface="Cambria" panose="02040503050406030204" pitchFamily="18" charset="0"/>
                </a:rPr>
                <a:t>thành</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phố</a:t>
              </a:r>
              <a:endParaRPr lang="en-US" altLang="en-US" sz="2800" b="1" dirty="0" smtClean="0">
                <a:solidFill>
                  <a:srgbClr val="002060"/>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pP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Ngôi</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nhà</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có</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những</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thiết</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bị</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hiện</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đại</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như</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ti</a:t>
              </a:r>
              <a:r>
                <a:rPr lang="en-US" altLang="en-US" sz="2800" b="1" dirty="0" smtClean="0">
                  <a:solidFill>
                    <a:srgbClr val="002060"/>
                  </a:solidFill>
                  <a:latin typeface="Cambria" panose="02040503050406030204" pitchFamily="18" charset="0"/>
                  <a:ea typeface="Cambria" panose="02040503050406030204" pitchFamily="18" charset="0"/>
                </a:rPr>
                <a:t> vi </a:t>
              </a:r>
              <a:r>
                <a:rPr lang="en-US" altLang="en-US" sz="2800" b="1" dirty="0" err="1" smtClean="0">
                  <a:solidFill>
                    <a:srgbClr val="002060"/>
                  </a:solidFill>
                  <a:latin typeface="Cambria" panose="02040503050406030204" pitchFamily="18" charset="0"/>
                  <a:ea typeface="Cambria" panose="02040503050406030204" pitchFamily="18" charset="0"/>
                </a:rPr>
                <a:t>màn</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hình</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phẳng</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điều</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hòa</a:t>
              </a:r>
              <a:r>
                <a:rPr lang="en-US" altLang="en-US" sz="2800" b="1" dirty="0" smtClean="0">
                  <a:solidFill>
                    <a:srgbClr val="002060"/>
                  </a:solidFill>
                  <a:latin typeface="Cambria" panose="02040503050406030204" pitchFamily="18" charset="0"/>
                  <a:ea typeface="Cambria" panose="02040503050406030204" pitchFamily="18" charset="0"/>
                </a:rPr>
                <a:t>,…</a:t>
              </a:r>
            </a:p>
            <a:p>
              <a:pPr algn="just" eaLnBrk="0" fontAlgn="base" hangingPunct="0">
                <a:spcBef>
                  <a:spcPct val="0"/>
                </a:spcBef>
                <a:spcAft>
                  <a:spcPct val="0"/>
                </a:spcAft>
              </a:pP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Tường</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của</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ngôi</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nhà</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được</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sơn</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màu</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hồng</a:t>
              </a:r>
              <a:r>
                <a:rPr lang="en-US" altLang="en-US" sz="2800" b="1" dirty="0" smtClean="0">
                  <a:solidFill>
                    <a:srgbClr val="002060"/>
                  </a:solidFill>
                  <a:latin typeface="Cambria" panose="02040503050406030204" pitchFamily="18" charset="0"/>
                  <a:ea typeface="Cambria" panose="02040503050406030204" pitchFamily="18" charset="0"/>
                </a:rPr>
                <a:t>.</a:t>
              </a:r>
            </a:p>
            <a:p>
              <a:pPr algn="just" eaLnBrk="0" fontAlgn="base" hangingPunct="0">
                <a:spcBef>
                  <a:spcPct val="0"/>
                </a:spcBef>
                <a:spcAft>
                  <a:spcPct val="0"/>
                </a:spcAft>
              </a:pP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Ngôi</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nhà</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này</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mang</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lại</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cho</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em</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cảm</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giác</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tiện</a:t>
              </a:r>
              <a:r>
                <a:rPr lang="en-US" altLang="en-US" sz="2800" b="1" dirty="0" smtClean="0">
                  <a:solidFill>
                    <a:srgbClr val="002060"/>
                  </a:solidFill>
                  <a:latin typeface="Cambria" panose="02040503050406030204" pitchFamily="18" charset="0"/>
                  <a:ea typeface="Cambria" panose="02040503050406030204" pitchFamily="18" charset="0"/>
                </a:rPr>
                <a:t> </a:t>
              </a:r>
              <a:r>
                <a:rPr lang="en-US" altLang="en-US" sz="2800" b="1" dirty="0" err="1" smtClean="0">
                  <a:solidFill>
                    <a:srgbClr val="002060"/>
                  </a:solidFill>
                  <a:latin typeface="Cambria" panose="02040503050406030204" pitchFamily="18" charset="0"/>
                  <a:ea typeface="Cambria" panose="02040503050406030204" pitchFamily="18" charset="0"/>
                </a:rPr>
                <a:t>nghi</a:t>
              </a:r>
              <a:r>
                <a:rPr lang="en-US" altLang="en-US" sz="2800" b="1" dirty="0" smtClean="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04149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2. </a:t>
              </a:r>
              <a:r>
                <a:rPr lang="en-US" sz="2800" kern="0" dirty="0" err="1" smtClean="0">
                  <a:latin typeface="Nunito Black" panose="00000A00000000000000" pitchFamily="2" charset="0"/>
                </a:rPr>
                <a:t>Viết</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đoạn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văn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tả</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ngôi</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nhà</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của</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em</a:t>
              </a:r>
              <a:r>
                <a:rPr lang="en-US" sz="2800" kern="0" dirty="0" smtClean="0">
                  <a:latin typeface="Nunito Black" panose="00000A00000000000000" pitchFamily="2" charset="0"/>
                </a:rPr>
                <a:t>. </a:t>
              </a:r>
              <a:endParaRPr lang="en-US" sz="2800" b="1" kern="0" dirty="0">
                <a:latin typeface="Nunito Black" panose="00000A00000000000000" pitchFamily="2" charset="0"/>
              </a:endParaRPr>
            </a:p>
          </p:txBody>
        </p:sp>
      </p:grpSp>
      <p:sp>
        <p:nvSpPr>
          <p:cNvPr id="13" name="Rounded Rectangle 12"/>
          <p:cNvSpPr/>
          <p:nvPr/>
        </p:nvSpPr>
        <p:spPr>
          <a:xfrm>
            <a:off x="1563624" y="1038330"/>
            <a:ext cx="9125712" cy="5550456"/>
          </a:xfrm>
          <a:prstGeom prst="roundRect">
            <a:avLst/>
          </a:prstGeom>
          <a:solidFill>
            <a:schemeClr val="bg1"/>
          </a:solidFill>
          <a:ln w="28575">
            <a:solidFill>
              <a:schemeClr val="accent2">
                <a:lumMod val="75000"/>
              </a:schemeClr>
            </a:solidFill>
          </a:ln>
        </p:spPr>
        <p:txBody>
          <a:bodyPr wrap="square">
            <a:spAutoFit/>
          </a:bodyPr>
          <a:lstStyle/>
          <a:p>
            <a:pPr algn="just"/>
            <a:r>
              <a:rPr lang="en-US" sz="4000" dirty="0" err="1" smtClean="0">
                <a:solidFill>
                  <a:srgbClr val="FF0000"/>
                </a:solidFill>
                <a:latin typeface="Great Vibes" pitchFamily="2" charset="0"/>
                <a:ea typeface="Cambria" panose="02040503050406030204" pitchFamily="18" charset="0"/>
              </a:rPr>
              <a:t>Gợi</a:t>
            </a:r>
            <a:r>
              <a:rPr lang="en-US" sz="4000" dirty="0" smtClean="0">
                <a:solidFill>
                  <a:srgbClr val="FF0000"/>
                </a:solidFill>
                <a:latin typeface="Great Vibes" pitchFamily="2" charset="0"/>
                <a:ea typeface="Cambria" panose="02040503050406030204" pitchFamily="18" charset="0"/>
              </a:rPr>
              <a:t> ý:</a:t>
            </a:r>
            <a:endParaRPr lang="vi-VN" sz="4000" dirty="0" smtClean="0">
              <a:solidFill>
                <a:srgbClr val="FF0000"/>
              </a:solidFill>
              <a:latin typeface="Cambria" panose="02040503050406030204" pitchFamily="18" charset="0"/>
              <a:ea typeface="Cambria" panose="02040503050406030204" pitchFamily="18" charset="0"/>
            </a:endParaRPr>
          </a:p>
          <a:p>
            <a:pPr algn="just"/>
            <a:r>
              <a:rPr lang="vi-VN" sz="2800" b="1" dirty="0" smtClean="0">
                <a:solidFill>
                  <a:srgbClr val="002060"/>
                </a:solidFill>
                <a:latin typeface="Cambria" panose="02040503050406030204" pitchFamily="18" charset="0"/>
                <a:ea typeface="Cambria" panose="02040503050406030204" pitchFamily="18" charset="0"/>
              </a:rPr>
              <a:t>a. Giới thiệu về ngôi nhà</a:t>
            </a:r>
          </a:p>
          <a:p>
            <a:pPr algn="just"/>
            <a:r>
              <a:rPr lang="vi-VN" sz="2800" b="1" dirty="0" smtClean="0">
                <a:solidFill>
                  <a:srgbClr val="002060"/>
                </a:solidFill>
                <a:latin typeface="Cambria" panose="02040503050406030204" pitchFamily="18" charset="0"/>
                <a:ea typeface="Cambria" panose="02040503050406030204" pitchFamily="18" charset="0"/>
              </a:rPr>
              <a:t>- Nhà em ở đâu?</a:t>
            </a:r>
          </a:p>
          <a:p>
            <a:pPr algn="just"/>
            <a:r>
              <a:rPr lang="vi-VN" sz="2800" b="1" dirty="0" smtClean="0">
                <a:solidFill>
                  <a:srgbClr val="002060"/>
                </a:solidFill>
                <a:latin typeface="Cambria" panose="02040503050406030204" pitchFamily="18" charset="0"/>
                <a:ea typeface="Cambria" panose="02040503050406030204" pitchFamily="18" charset="0"/>
              </a:rPr>
              <a:t>- Gia đình em ở đó từ khi nào?</a:t>
            </a:r>
          </a:p>
          <a:p>
            <a:pPr algn="just"/>
            <a:r>
              <a:rPr lang="vi-VN" sz="2800" b="1" dirty="0" smtClean="0">
                <a:solidFill>
                  <a:srgbClr val="002060"/>
                </a:solidFill>
                <a:latin typeface="Cambria" panose="02040503050406030204" pitchFamily="18" charset="0"/>
                <a:ea typeface="Cambria" panose="02040503050406030204" pitchFamily="18" charset="0"/>
              </a:rPr>
              <a:t>b. Tả bao quát về ngôi nhà</a:t>
            </a:r>
          </a:p>
          <a:p>
            <a:pPr algn="just"/>
            <a:r>
              <a:rPr lang="vi-VN" sz="2800" b="1" dirty="0" smtClean="0">
                <a:solidFill>
                  <a:srgbClr val="002060"/>
                </a:solidFill>
                <a:latin typeface="Cambria" panose="02040503050406030204" pitchFamily="18" charset="0"/>
                <a:ea typeface="Cambria" panose="02040503050406030204" pitchFamily="18" charset="0"/>
              </a:rPr>
              <a:t>- Hình dạng</a:t>
            </a:r>
          </a:p>
          <a:p>
            <a:pPr algn="just"/>
            <a:r>
              <a:rPr lang="vi-VN" sz="2800" b="1" dirty="0" smtClean="0">
                <a:solidFill>
                  <a:srgbClr val="002060"/>
                </a:solidFill>
                <a:latin typeface="Cambria" panose="02040503050406030204" pitchFamily="18" charset="0"/>
                <a:ea typeface="Cambria" panose="02040503050406030204" pitchFamily="18" charset="0"/>
              </a:rPr>
              <a:t>- Cảnh vật xung quanh</a:t>
            </a:r>
          </a:p>
          <a:p>
            <a:pPr algn="just"/>
            <a:r>
              <a:rPr lang="vi-VN" sz="2800" b="1" dirty="0" smtClean="0">
                <a:solidFill>
                  <a:srgbClr val="002060"/>
                </a:solidFill>
                <a:latin typeface="Cambria" panose="02040503050406030204" pitchFamily="18" charset="0"/>
                <a:ea typeface="Cambria" panose="02040503050406030204" pitchFamily="18" charset="0"/>
              </a:rPr>
              <a:t>c. Đặc điểm nổi bật của ngôi nhà</a:t>
            </a:r>
          </a:p>
          <a:p>
            <a:pPr algn="just"/>
            <a:r>
              <a:rPr lang="vi-VN" sz="2800" b="1" dirty="0" smtClean="0">
                <a:solidFill>
                  <a:srgbClr val="002060"/>
                </a:solidFill>
                <a:latin typeface="Cambria" panose="02040503050406030204" pitchFamily="18" charset="0"/>
                <a:ea typeface="Cambria" panose="02040503050406030204" pitchFamily="18" charset="0"/>
              </a:rPr>
              <a:t>- Bên ngoài (mái, tường, vách, cửa sổ, cửa ra vào,…)</a:t>
            </a:r>
          </a:p>
          <a:p>
            <a:pPr algn="just"/>
            <a:r>
              <a:rPr lang="vi-VN" sz="2800" b="1" dirty="0" smtClean="0">
                <a:solidFill>
                  <a:srgbClr val="002060"/>
                </a:solidFill>
                <a:latin typeface="Cambria" panose="02040503050406030204" pitchFamily="18" charset="0"/>
                <a:ea typeface="Cambria" panose="02040503050406030204" pitchFamily="18" charset="0"/>
              </a:rPr>
              <a:t>- Bên trong (phòng bếp, phòng khách, đồ đạc,…)</a:t>
            </a:r>
          </a:p>
          <a:p>
            <a:pPr algn="just"/>
            <a:r>
              <a:rPr lang="vi-VN" sz="2800" b="1" dirty="0" smtClean="0">
                <a:solidFill>
                  <a:srgbClr val="002060"/>
                </a:solidFill>
                <a:latin typeface="Cambria" panose="02040503050406030204" pitchFamily="18" charset="0"/>
                <a:ea typeface="Cambria" panose="02040503050406030204" pitchFamily="18" charset="0"/>
              </a:rPr>
              <a:t>d. Nêu tình cảm của em với ngôi nhà</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9944" b="89869" l="0" r="100000"/>
                    </a14:imgEffect>
                  </a14:imgLayer>
                </a14:imgProps>
              </a:ext>
            </a:extLst>
          </a:blip>
          <a:stretch>
            <a:fillRect/>
          </a:stretch>
        </p:blipFill>
        <p:spPr>
          <a:xfrm>
            <a:off x="6881061" y="-146304"/>
            <a:ext cx="3749040" cy="4995595"/>
          </a:xfrm>
          <a:prstGeom prst="rect">
            <a:avLst/>
          </a:prstGeom>
        </p:spPr>
      </p:pic>
    </p:spTree>
    <p:extLst>
      <p:ext uri="{BB962C8B-B14F-4D97-AF65-F5344CB8AC3E}">
        <p14:creationId xmlns:p14="http://schemas.microsoft.com/office/powerpoint/2010/main" val="110490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2. </a:t>
              </a:r>
              <a:r>
                <a:rPr lang="en-US" sz="2800" kern="0" dirty="0" err="1" smtClean="0">
                  <a:latin typeface="Nunito Black" panose="00000A00000000000000" pitchFamily="2" charset="0"/>
                </a:rPr>
                <a:t>Viết</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đoạn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văn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tả</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ngôi</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nhà</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của</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em</a:t>
              </a:r>
              <a:r>
                <a:rPr lang="en-US" sz="2800" kern="0" dirty="0" smtClean="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130403" y="1206906"/>
            <a:ext cx="11967109" cy="5414248"/>
          </a:xfrm>
          <a:prstGeom prst="roundRect">
            <a:avLst/>
          </a:prstGeom>
          <a:solidFill>
            <a:schemeClr val="bg1"/>
          </a:solidFill>
          <a:ln w="38100">
            <a:solidFill>
              <a:srgbClr val="00B0F0"/>
            </a:solidFill>
          </a:ln>
        </p:spPr>
        <p:txBody>
          <a:bodyPr wrap="square">
            <a:spAutoFit/>
          </a:bodyPr>
          <a:lstStyle/>
          <a:p>
            <a:pPr algn="ctr"/>
            <a:r>
              <a:rPr lang="vi-VN" sz="3200" b="1" dirty="0" smtClean="0">
                <a:solidFill>
                  <a:srgbClr val="000000"/>
                </a:solidFill>
                <a:latin typeface="Cambria" panose="02040503050406030204" pitchFamily="18" charset="0"/>
                <a:ea typeface="Cambria" panose="02040503050406030204" pitchFamily="18" charset="0"/>
              </a:rPr>
              <a:t>Bài tham khảo 1:</a:t>
            </a:r>
            <a:endParaRPr lang="vi-VN" sz="3200" dirty="0" smtClean="0">
              <a:solidFill>
                <a:srgbClr val="000000"/>
              </a:solidFill>
              <a:latin typeface="Cambria" panose="02040503050406030204" pitchFamily="18" charset="0"/>
              <a:ea typeface="Cambria" panose="02040503050406030204" pitchFamily="18" charset="0"/>
            </a:endParaRPr>
          </a:p>
          <a:p>
            <a:pPr algn="just"/>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a:t>
            </a:r>
            <a:r>
              <a:rPr lang="vi-VN" sz="2800" dirty="0" smtClean="0">
                <a:solidFill>
                  <a:srgbClr val="000000"/>
                </a:solidFill>
                <a:latin typeface="Cambria" panose="02040503050406030204" pitchFamily="18" charset="0"/>
                <a:ea typeface="Cambria" panose="02040503050406030204" pitchFamily="18" charset="0"/>
              </a:rPr>
              <a:t>Tầng thứ hai gồm có phòng thờ, phòng đọc sách, </a:t>
            </a:r>
            <a:endParaRPr lang="en-US" sz="2800" dirty="0" smtClean="0">
              <a:solidFill>
                <a:srgbClr val="000000"/>
              </a:solidFill>
              <a:latin typeface="Cambria" panose="02040503050406030204" pitchFamily="18" charset="0"/>
              <a:ea typeface="Cambria" panose="02040503050406030204" pitchFamily="18" charset="0"/>
            </a:endParaRPr>
          </a:p>
          <a:p>
            <a:pPr algn="just"/>
            <a:r>
              <a:rPr lang="vi-VN" sz="2800" dirty="0" smtClean="0">
                <a:solidFill>
                  <a:srgbClr val="000000"/>
                </a:solidFill>
                <a:latin typeface="Cambria" panose="02040503050406030204" pitchFamily="18" charset="0"/>
                <a:ea typeface="Cambria" panose="02040503050406030204" pitchFamily="18" charset="0"/>
              </a:rPr>
              <a:t>Phòng</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ngủ </a:t>
            </a:r>
            <a:r>
              <a:rPr lang="vi-VN" sz="2800" dirty="0" smtClean="0">
                <a:solidFill>
                  <a:srgbClr val="000000"/>
                </a:solidFill>
                <a:latin typeface="Cambria" panose="02040503050406030204" pitchFamily="18" charset="0"/>
                <a:ea typeface="Cambria" panose="02040503050406030204" pitchFamily="18" charset="0"/>
              </a:rPr>
              <a:t>của em và chị gái. Các đồ dùng trong nhà đều </a:t>
            </a:r>
            <a:endParaRPr lang="en-US" sz="2800" dirty="0" smtClean="0">
              <a:solidFill>
                <a:srgbClr val="000000"/>
              </a:solidFill>
              <a:latin typeface="Cambria" panose="02040503050406030204" pitchFamily="18" charset="0"/>
              <a:ea typeface="Cambria" panose="02040503050406030204" pitchFamily="18" charset="0"/>
            </a:endParaRPr>
          </a:p>
          <a:p>
            <a:pPr algn="just"/>
            <a:r>
              <a:rPr lang="vi-VN" sz="2800" dirty="0" smtClean="0">
                <a:solidFill>
                  <a:srgbClr val="000000"/>
                </a:solidFill>
                <a:latin typeface="Cambria" panose="02040503050406030204" pitchFamily="18" charset="0"/>
                <a:ea typeface="Cambria" panose="02040503050406030204" pitchFamily="18" charset="0"/>
              </a:rPr>
              <a:t>còn </a:t>
            </a:r>
            <a:r>
              <a:rPr lang="vi-VN" sz="2800" dirty="0" smtClean="0">
                <a:solidFill>
                  <a:srgbClr val="000000"/>
                </a:solidFill>
                <a:latin typeface="Cambria" panose="02040503050406030204" pitchFamily="18" charset="0"/>
                <a:ea typeface="Cambria" panose="02040503050406030204" pitchFamily="18" charset="0"/>
              </a:rPr>
              <a:t>rất </a:t>
            </a:r>
            <a:r>
              <a:rPr lang="vi-VN" sz="2800" dirty="0" smtClean="0">
                <a:solidFill>
                  <a:srgbClr val="000000"/>
                </a:solidFill>
                <a:latin typeface="Cambria" panose="02040503050406030204" pitchFamily="18" charset="0"/>
                <a:ea typeface="Cambria" panose="02040503050406030204" pitchFamily="18" charset="0"/>
              </a:rPr>
              <a:t>mới</a:t>
            </a:r>
            <a:r>
              <a:rPr lang="vi-VN" sz="2800" dirty="0" smtClean="0">
                <a:solidFill>
                  <a:srgbClr val="000000"/>
                </a:solidFill>
                <a:latin typeface="Cambria" panose="02040503050406030204" pitchFamily="18" charset="0"/>
                <a:ea typeface="Cambria" panose="02040503050406030204" pitchFamily="18" charset="0"/>
              </a:rPr>
              <a:t>. Trên cùng là tầng thượng có rất nhiều cây </a:t>
            </a:r>
            <a:endParaRPr lang="en-US" sz="2800" dirty="0" smtClean="0">
              <a:solidFill>
                <a:srgbClr val="000000"/>
              </a:solidFill>
              <a:latin typeface="Cambria" panose="02040503050406030204" pitchFamily="18" charset="0"/>
              <a:ea typeface="Cambria" panose="02040503050406030204" pitchFamily="18" charset="0"/>
            </a:endParaRPr>
          </a:p>
          <a:p>
            <a:pPr algn="just"/>
            <a:r>
              <a:rPr lang="vi-VN" sz="2800" dirty="0" smtClean="0">
                <a:solidFill>
                  <a:srgbClr val="000000"/>
                </a:solidFill>
                <a:latin typeface="Cambria" panose="02040503050406030204" pitchFamily="18" charset="0"/>
                <a:ea typeface="Cambria" panose="02040503050406030204" pitchFamily="18" charset="0"/>
              </a:rPr>
              <a:t>cảnh của </a:t>
            </a:r>
            <a:r>
              <a:rPr lang="vi-VN" sz="2800" dirty="0" smtClean="0">
                <a:solidFill>
                  <a:srgbClr val="000000"/>
                </a:solidFill>
                <a:latin typeface="Cambria" panose="02040503050406030204" pitchFamily="18" charset="0"/>
                <a:ea typeface="Cambria" panose="02040503050406030204" pitchFamily="18" charset="0"/>
              </a:rPr>
              <a:t>bố. Những lúc rảnh rỗi, cả gia đình em lại lên </a:t>
            </a:r>
            <a:endParaRPr lang="en-US" sz="2800" dirty="0" smtClean="0">
              <a:solidFill>
                <a:srgbClr val="000000"/>
              </a:solidFill>
              <a:latin typeface="Cambria" panose="02040503050406030204" pitchFamily="18" charset="0"/>
              <a:ea typeface="Cambria" panose="02040503050406030204" pitchFamily="18" charset="0"/>
            </a:endParaRPr>
          </a:p>
          <a:p>
            <a:pPr algn="just"/>
            <a:r>
              <a:rPr lang="vi-VN" sz="2800" dirty="0" smtClean="0">
                <a:solidFill>
                  <a:srgbClr val="000000"/>
                </a:solidFill>
                <a:latin typeface="Cambria" panose="02040503050406030204" pitchFamily="18" charset="0"/>
                <a:ea typeface="Cambria" panose="02040503050406030204" pitchFamily="18" charset="0"/>
              </a:rPr>
              <a:t>sân thượng </a:t>
            </a:r>
            <a:r>
              <a:rPr lang="vi-VN" sz="2800" dirty="0" smtClean="0">
                <a:solidFill>
                  <a:srgbClr val="000000"/>
                </a:solidFill>
                <a:latin typeface="Cambria" panose="02040503050406030204" pitchFamily="18" charset="0"/>
                <a:ea typeface="Cambria" panose="02040503050406030204" pitchFamily="18" charset="0"/>
              </a:rPr>
              <a:t>ngồi hóng mát, trò chuyện. Em rất thích </a:t>
            </a:r>
            <a:r>
              <a:rPr lang="vi-VN" sz="2800" dirty="0" smtClean="0">
                <a:solidFill>
                  <a:srgbClr val="000000"/>
                </a:solidFill>
                <a:latin typeface="Cambria" panose="02040503050406030204" pitchFamily="18" charset="0"/>
                <a:ea typeface="Cambria" panose="02040503050406030204" pitchFamily="18" charset="0"/>
              </a:rPr>
              <a:t>ngôi</a:t>
            </a:r>
            <a:endParaRPr lang="en-US" sz="2800" dirty="0" smtClean="0">
              <a:solidFill>
                <a:srgbClr val="000000"/>
              </a:solidFill>
              <a:latin typeface="Cambria" panose="02040503050406030204" pitchFamily="18" charset="0"/>
              <a:ea typeface="Cambria" panose="02040503050406030204" pitchFamily="18" charset="0"/>
            </a:endParaRPr>
          </a:p>
          <a:p>
            <a:pPr algn="just"/>
            <a:r>
              <a:rPr lang="vi-VN"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nhà mới của mình.</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90000" l="31250" r="91016">
                        <a14:foregroundMark x1="42891" y1="18194" x2="49141" y2="18194"/>
                        <a14:foregroundMark x1="67578" y1="23889" x2="75781" y2="31389"/>
                        <a14:foregroundMark x1="50781" y1="12639" x2="53203" y2="20000"/>
                        <a14:foregroundMark x1="74453" y1="22222" x2="76094" y2="28611"/>
                        <a14:foregroundMark x1="68359" y1="26667" x2="69297" y2="29583"/>
                        <a14:foregroundMark x1="67656" y1="30833" x2="72500" y2="31944"/>
                        <a14:foregroundMark x1="43047" y1="34167" x2="44453" y2="42361"/>
                        <a14:foregroundMark x1="49531" y1="31944" x2="54141" y2="43889"/>
                        <a14:foregroundMark x1="39922" y1="63472" x2="49297" y2="72083"/>
                        <a14:foregroundMark x1="54375" y1="77361" x2="62031" y2="83472"/>
                        <a14:foregroundMark x1="64219" y1="63472" x2="77500" y2="72917"/>
                        <a14:foregroundMark x1="38047" y1="64306" x2="43359" y2="77222"/>
                        <a14:foregroundMark x1="52188" y1="79861" x2="59297" y2="84861"/>
                        <a14:foregroundMark x1="65234" y1="64861" x2="67109" y2="72917"/>
                        <a14:foregroundMark x1="53984" y1="84722" x2="60000" y2="85278"/>
                        <a14:foregroundMark x1="40547" y1="33194" x2="42734" y2="43194"/>
                        <a14:foregroundMark x1="53438" y1="31944" x2="54453" y2="42778"/>
                      </a14:backgroundRemoval>
                    </a14:imgEffect>
                  </a14:imgLayer>
                </a14:imgProps>
              </a:ext>
            </a:extLst>
          </a:blip>
          <a:stretch>
            <a:fillRect/>
          </a:stretch>
        </p:blipFill>
        <p:spPr>
          <a:xfrm>
            <a:off x="7275732" y="3776472"/>
            <a:ext cx="5909916" cy="3372110"/>
          </a:xfrm>
          <a:prstGeom prst="rect">
            <a:avLst/>
          </a:prstGeom>
        </p:spPr>
      </p:pic>
    </p:spTree>
    <p:extLst>
      <p:ext uri="{BB962C8B-B14F-4D97-AF65-F5344CB8AC3E}">
        <p14:creationId xmlns:p14="http://schemas.microsoft.com/office/powerpoint/2010/main" val="22028851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536597" y="204582"/>
            <a:ext cx="11138198" cy="872367"/>
            <a:chOff x="-1275160" y="219297"/>
            <a:chExt cx="11765663"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485750" y="219297"/>
              <a:ext cx="8217392" cy="910224"/>
            </a:xfrm>
            <a:prstGeom prst="rect">
              <a:avLst/>
            </a:prstGeom>
          </p:spPr>
        </p:pic>
        <p:sp>
          <p:nvSpPr>
            <p:cNvPr id="2" name="Rectangle 1"/>
            <p:cNvSpPr/>
            <p:nvPr/>
          </p:nvSpPr>
          <p:spPr>
            <a:xfrm>
              <a:off x="-1275160" y="435852"/>
              <a:ext cx="11765663" cy="545926"/>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2. </a:t>
              </a:r>
              <a:r>
                <a:rPr lang="en-US" sz="2800" kern="0" dirty="0" err="1" smtClean="0">
                  <a:latin typeface="Nunito Black" panose="00000A00000000000000" pitchFamily="2" charset="0"/>
                </a:rPr>
                <a:t>Viết</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đoạn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văn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tả</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ngôi</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nhà</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của</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em</a:t>
              </a:r>
              <a:r>
                <a:rPr lang="en-US" sz="2800" kern="0" dirty="0" smtClean="0">
                  <a:latin typeface="Nunito Black" panose="00000A00000000000000" pitchFamily="2" charset="0"/>
                </a:rPr>
                <a:t>. </a:t>
              </a:r>
              <a:endParaRPr lang="en-US" sz="2800" b="1" kern="0" dirty="0">
                <a:latin typeface="Nunito Black" panose="00000A00000000000000" pitchFamily="2" charset="0"/>
              </a:endParaRPr>
            </a:p>
          </p:txBody>
        </p:sp>
      </p:grpSp>
      <p:sp>
        <p:nvSpPr>
          <p:cNvPr id="9" name="Rounded Rectangle 8"/>
          <p:cNvSpPr/>
          <p:nvPr/>
        </p:nvSpPr>
        <p:spPr>
          <a:xfrm>
            <a:off x="130403" y="1223151"/>
            <a:ext cx="11967109" cy="5414248"/>
          </a:xfrm>
          <a:prstGeom prst="roundRect">
            <a:avLst/>
          </a:prstGeom>
          <a:solidFill>
            <a:schemeClr val="bg1"/>
          </a:solidFill>
          <a:ln w="38100">
            <a:solidFill>
              <a:srgbClr val="00B0F0"/>
            </a:solidFill>
          </a:ln>
        </p:spPr>
        <p:txBody>
          <a:bodyPr wrap="square">
            <a:spAutoFit/>
          </a:bodyPr>
          <a:lstStyle/>
          <a:p>
            <a:pPr algn="ctr"/>
            <a:r>
              <a:rPr lang="vi-VN" sz="3200" b="1" dirty="0" smtClean="0">
                <a:solidFill>
                  <a:srgbClr val="000000"/>
                </a:solidFill>
                <a:latin typeface="Cambria" panose="02040503050406030204" pitchFamily="18" charset="0"/>
                <a:ea typeface="Cambria" panose="02040503050406030204" pitchFamily="18" charset="0"/>
              </a:rPr>
              <a:t>Bài tham khảo </a:t>
            </a:r>
            <a:r>
              <a:rPr lang="en-US" sz="3200" b="1" dirty="0" smtClean="0">
                <a:solidFill>
                  <a:srgbClr val="000000"/>
                </a:solidFill>
                <a:latin typeface="Cambria" panose="02040503050406030204" pitchFamily="18" charset="0"/>
                <a:ea typeface="Cambria" panose="02040503050406030204" pitchFamily="18" charset="0"/>
              </a:rPr>
              <a:t>2</a:t>
            </a:r>
            <a:r>
              <a:rPr lang="vi-VN" sz="3200" b="1" dirty="0" smtClean="0">
                <a:solidFill>
                  <a:srgbClr val="000000"/>
                </a:solidFill>
                <a:latin typeface="Cambria" panose="02040503050406030204" pitchFamily="18" charset="0"/>
                <a:ea typeface="Cambria" panose="02040503050406030204" pitchFamily="18" charset="0"/>
              </a:rPr>
              <a:t>:</a:t>
            </a:r>
            <a:endParaRPr lang="vi-VN" sz="3200" dirty="0" smtClean="0">
              <a:solidFill>
                <a:srgbClr val="000000"/>
              </a:solidFill>
              <a:latin typeface="Cambria" panose="02040503050406030204" pitchFamily="18" charset="0"/>
              <a:ea typeface="Cambria" panose="02040503050406030204" pitchFamily="18" charset="0"/>
            </a:endParaRPr>
          </a:p>
          <a:p>
            <a:pPr lvl="0" algn="just"/>
            <a:r>
              <a:rPr lang="en-US" sz="2800" dirty="0" smtClean="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Ngôi nhà của em </a:t>
            </a:r>
            <a:r>
              <a:rPr lang="vi-VN" sz="2800" dirty="0" smtClean="0">
                <a:solidFill>
                  <a:srgbClr val="000000"/>
                </a:solidFill>
                <a:latin typeface="Cambria" panose="02040503050406030204" pitchFamily="18" charset="0"/>
                <a:ea typeface="Cambria" panose="02040503050406030204" pitchFamily="18" charset="0"/>
              </a:rPr>
              <a:t>được </a:t>
            </a:r>
            <a:r>
              <a:rPr lang="vi-VN" sz="2800" dirty="0">
                <a:solidFill>
                  <a:srgbClr val="000000"/>
                </a:solidFill>
                <a:latin typeface="Cambria" panose="02040503050406030204" pitchFamily="18" charset="0"/>
                <a:ea typeface="Cambria" panose="02040503050406030204" pitchFamily="18" charset="0"/>
              </a:rPr>
              <a:t>làm bằng gỗ tre mộc mạc, đơn </a:t>
            </a:r>
            <a:r>
              <a:rPr lang="vi-VN" sz="2800" dirty="0" smtClean="0">
                <a:solidFill>
                  <a:srgbClr val="000000"/>
                </a:solidFill>
                <a:latin typeface="Cambria" panose="02040503050406030204" pitchFamily="18" charset="0"/>
                <a:ea typeface="Cambria" panose="02040503050406030204" pitchFamily="18" charset="0"/>
              </a:rPr>
              <a:t>sơ. </a:t>
            </a:r>
            <a:r>
              <a:rPr lang="vi-VN" sz="2800" dirty="0">
                <a:solidFill>
                  <a:srgbClr val="000000"/>
                </a:solidFill>
                <a:latin typeface="Cambria" panose="02040503050406030204" pitchFamily="18" charset="0"/>
                <a:ea typeface="Cambria" panose="02040503050406030204" pitchFamily="18" charset="0"/>
              </a:rPr>
              <a:t>Căn nhà gồm có một phòng khách và hai phòng ngủ. Còn khu vực nhà bếp thì được tách riêng ra ở một khu nhà khác. Căn phòng nào cũng được mẹ em sắp xếp gọn gàng ngăn nắp. Các phòng được trang trí trông rất đẹp. Căn phòng thứ nhất đặt một chiếc tủ thờ và một bộ ghế gỗ hương. Bên trái là chiếc tủ ti vi. Đây cũng chính là phòng tiếp khách và là chỗ gia đình em sum họp vào buổi tối. Một phòng ngủ dành cho bố mẹ. Một phòng ngủ là của em. Em rất yêu quý ngôi nhà của em. Vì nơi đó lưu giữ biết bao kỉ niệm đẹp. Ngôi nhà và cuộc sống thân yêu của em là thể đấy em cảm thấy hạnh phúc khi được ở trong ngôi nhà này.</a:t>
            </a:r>
          </a:p>
        </p:txBody>
      </p:sp>
    </p:spTree>
    <p:extLst>
      <p:ext uri="{BB962C8B-B14F-4D97-AF65-F5344CB8AC3E}">
        <p14:creationId xmlns:p14="http://schemas.microsoft.com/office/powerpoint/2010/main" val="5345443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2115" y="257104"/>
            <a:ext cx="10906405" cy="1247178"/>
            <a:chOff x="1061978" y="188231"/>
            <a:chExt cx="11090620" cy="130130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061978" y="188231"/>
              <a:ext cx="11090620" cy="1301300"/>
            </a:xfrm>
            <a:prstGeom prst="rect">
              <a:avLst/>
            </a:prstGeom>
          </p:spPr>
        </p:pic>
        <p:sp>
          <p:nvSpPr>
            <p:cNvPr id="2" name="Rectangle 1"/>
            <p:cNvSpPr/>
            <p:nvPr/>
          </p:nvSpPr>
          <p:spPr>
            <a:xfrm>
              <a:off x="1865367" y="416770"/>
              <a:ext cx="9591937" cy="995511"/>
            </a:xfrm>
            <a:prstGeom prst="rect">
              <a:avLst/>
            </a:prstGeom>
          </p:spPr>
          <p:txBody>
            <a:bodyPr wrap="square">
              <a:spAutoFit/>
            </a:bodyPr>
            <a:lstStyle/>
            <a:p>
              <a:pPr lvl="0" algn="just" defTabSz="609539">
                <a:defRPr/>
              </a:pPr>
              <a:r>
                <a:rPr lang="en-US" sz="2800" kern="0" dirty="0" smtClean="0">
                  <a:latin typeface="Nunito Black" panose="00000A00000000000000" pitchFamily="2" charset="0"/>
                </a:rPr>
                <a:t>3. </a:t>
              </a:r>
              <a:r>
                <a:rPr lang="en-US" sz="2800" kern="0" dirty="0" err="1" smtClean="0">
                  <a:latin typeface="Nunito Black" panose="00000A00000000000000" pitchFamily="2" charset="0"/>
                </a:rPr>
                <a:t>Trao</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đổi</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đoạn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văn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của</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em</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với</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bạn</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chỉnh</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sửa</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và</a:t>
              </a:r>
              <a:r>
                <a:rPr lang="en-US" sz="2800" kern="0" dirty="0" smtClean="0">
                  <a:latin typeface="Nunito Black" panose="00000A00000000000000" pitchFamily="2" charset="0"/>
                </a:rPr>
                <a:t> </a:t>
              </a:r>
              <a:r>
                <a:rPr lang="en-US" sz="2800" kern="0" dirty="0" err="1" smtClean="0">
                  <a:latin typeface="Nunito Black" panose="00000A00000000000000" pitchFamily="2" charset="0"/>
                </a:rPr>
                <a:t>bổ</a:t>
              </a:r>
              <a:r>
                <a:rPr lang="en-US" sz="2800" kern="0" dirty="0" smtClean="0">
                  <a:latin typeface="Nunito Black" panose="00000A00000000000000" pitchFamily="2" charset="0"/>
                </a:rPr>
                <a:t> sung ý hay.</a:t>
              </a:r>
              <a:endParaRPr lang="en-US" sz="2800" b="1" kern="0" dirty="0">
                <a:latin typeface="Nunito Black" panose="00000A00000000000000" pitchFamily="2" charset="0"/>
              </a:endParaRPr>
            </a:p>
          </p:txBody>
        </p:sp>
      </p:grpSp>
      <p:pic>
        <p:nvPicPr>
          <p:cNvPr id="5" name="Picture 4"/>
          <p:cNvPicPr>
            <a:picLocks noChangeAspect="1"/>
          </p:cNvPicPr>
          <p:nvPr/>
        </p:nvPicPr>
        <p:blipFill>
          <a:blip r:embed="rId5"/>
          <a:stretch>
            <a:fillRect/>
          </a:stretch>
        </p:blipFill>
        <p:spPr>
          <a:xfrm>
            <a:off x="1810512" y="1880189"/>
            <a:ext cx="8284416" cy="4659985"/>
          </a:xfrm>
          <a:prstGeom prst="rect">
            <a:avLst/>
          </a:prstGeom>
        </p:spPr>
      </p:pic>
    </p:spTree>
    <p:extLst>
      <p:ext uri="{BB962C8B-B14F-4D97-AF65-F5344CB8AC3E}">
        <p14:creationId xmlns:p14="http://schemas.microsoft.com/office/powerpoint/2010/main" val="412266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387969" y="-153909"/>
            <a:ext cx="8288215" cy="6443318"/>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5853694" y="1704821"/>
            <a:ext cx="4071948" cy="2800767"/>
          </a:xfrm>
          <a:prstGeom prst="rect">
            <a:avLst/>
          </a:prstGeom>
          <a:noFill/>
        </p:spPr>
        <p:txBody>
          <a:bodyPr wrap="none" rtlCol="0">
            <a:spAutoFit/>
          </a:bodyPr>
          <a:lstStyle/>
          <a:p>
            <a:pPr algn="ctr"/>
            <a:r>
              <a:rPr lang="en-US" sz="8800" dirty="0" smtClean="0">
                <a:solidFill>
                  <a:srgbClr val="92D050"/>
                </a:solidFill>
                <a:latin typeface="Sigmar One" panose="00000500000000000000" pitchFamily="2" charset="0"/>
              </a:rPr>
              <a:t>VẬN </a:t>
            </a:r>
          </a:p>
          <a:p>
            <a:pPr algn="ctr"/>
            <a:r>
              <a:rPr lang="en-US" sz="8800" dirty="0" smtClean="0">
                <a:solidFill>
                  <a:srgbClr val="92D050"/>
                </a:solidFill>
                <a:latin typeface="Sigmar One" panose="00000500000000000000" pitchFamily="2" charset="0"/>
              </a:rPr>
              <a:t>DỤNG</a:t>
            </a:r>
            <a:endParaRPr lang="en-US" sz="8800" dirty="0">
              <a:solidFill>
                <a:srgbClr val="92D050"/>
              </a:solidFill>
              <a:latin typeface="Sigmar One" panose="00000500000000000000" pitchFamily="2" charset="0"/>
            </a:endParaRPr>
          </a:p>
        </p:txBody>
      </p:sp>
      <p:pic>
        <p:nvPicPr>
          <p:cNvPr id="11" name="Picture 10"/>
          <p:cNvPicPr>
            <a:picLocks noChangeAspect="1"/>
          </p:cNvPicPr>
          <p:nvPr/>
        </p:nvPicPr>
        <p:blipFill>
          <a:blip r:embed="rId7"/>
          <a:stretch>
            <a:fillRect/>
          </a:stretch>
        </p:blipFill>
        <p:spPr>
          <a:xfrm>
            <a:off x="9480014" y="3846315"/>
            <a:ext cx="3139712" cy="3011685"/>
          </a:xfrm>
          <a:prstGeom prst="rect">
            <a:avLst/>
          </a:prstGeom>
        </p:spPr>
      </p:pic>
    </p:spTree>
    <p:extLst>
      <p:ext uri="{BB962C8B-B14F-4D97-AF65-F5344CB8AC3E}">
        <p14:creationId xmlns:p14="http://schemas.microsoft.com/office/powerpoint/2010/main" val="1791523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8" y="1981941"/>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 xmlns:a16="http://schemas.microsoft.com/office/drawing/2014/main" id="{133025F6-03E4-F7FE-A115-15A451327F80}"/>
              </a:ext>
            </a:extLst>
          </p:cNvPr>
          <p:cNvSpPr txBox="1"/>
          <p:nvPr/>
        </p:nvSpPr>
        <p:spPr>
          <a:xfrm>
            <a:off x="2960889" y="917755"/>
            <a:ext cx="6506083" cy="1862048"/>
          </a:xfrm>
          <a:prstGeom prst="rect">
            <a:avLst/>
          </a:prstGeom>
          <a:noFill/>
        </p:spPr>
        <p:txBody>
          <a:bodyPr wrap="square" rtlCol="0">
            <a:spAutoFit/>
          </a:bodyPr>
          <a:lstStyle/>
          <a:p>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văn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bản</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670201" y="2651027"/>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17893233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2115" y="257104"/>
            <a:ext cx="10906405" cy="1535120"/>
            <a:chOff x="1061978" y="188231"/>
            <a:chExt cx="11090620" cy="1601738"/>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061978" y="188231"/>
              <a:ext cx="11090620" cy="1601738"/>
            </a:xfrm>
            <a:prstGeom prst="rect">
              <a:avLst/>
            </a:prstGeom>
          </p:spPr>
        </p:pic>
        <p:sp>
          <p:nvSpPr>
            <p:cNvPr id="2" name="Rectangle 1"/>
            <p:cNvSpPr/>
            <p:nvPr/>
          </p:nvSpPr>
          <p:spPr>
            <a:xfrm>
              <a:off x="1865367" y="416770"/>
              <a:ext cx="9591937" cy="1123964"/>
            </a:xfrm>
            <a:prstGeom prst="rect">
              <a:avLst/>
            </a:prstGeom>
          </p:spPr>
          <p:txBody>
            <a:bodyPr wrap="square">
              <a:spAutoFit/>
            </a:bodyPr>
            <a:lstStyle/>
            <a:p>
              <a:pPr lvl="0" algn="just"/>
              <a:r>
                <a:rPr lang="vi-VN" sz="3200" b="1" dirty="0">
                  <a:solidFill>
                    <a:srgbClr val="000000"/>
                  </a:solidFill>
                  <a:latin typeface="Nunito Black" pitchFamily="2" charset="0"/>
                </a:rPr>
                <a:t>Vẽ ngôi nhà em yêu thích. Viết 2 - 3 câu giới thiệu bức tranh của em.</a:t>
              </a:r>
              <a:endParaRPr lang="vi-VN" sz="3200" dirty="0">
                <a:solidFill>
                  <a:srgbClr val="000000"/>
                </a:solidFill>
                <a:latin typeface="Nunito Black" pitchFamily="2" charset="0"/>
              </a:endParaRPr>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52" b="100000" l="0" r="100000">
                        <a14:foregroundMark x1="15289" y1="6525" x2="21178" y2="13202"/>
                        <a14:foregroundMark x1="48698" y1="9256" x2="60023" y2="18361"/>
                        <a14:foregroundMark x1="77576" y1="12291" x2="86410" y2="35964"/>
                        <a14:foregroundMark x1="53114" y1="45068" x2="62741" y2="56601"/>
                        <a14:foregroundMark x1="15062" y1="67527" x2="23103" y2="74507"/>
                        <a14:foregroundMark x1="23103" y1="67678" x2="26274" y2="84067"/>
                        <a14:foregroundMark x1="56852" y1="42489" x2="59570" y2="48407"/>
                        <a14:foregroundMark x1="27520" y1="64492" x2="27973" y2="89074"/>
                        <a14:foregroundMark x1="23783" y1="89530" x2="22424" y2="99090"/>
                        <a14:foregroundMark x1="11212" y1="63885" x2="11212" y2="84977"/>
                        <a14:foregroundMark x1="21744" y1="91199" x2="10306" y2="98634"/>
                        <a14:foregroundMark x1="20385" y1="90895" x2="8494" y2="98634"/>
                        <a14:foregroundMark x1="76897" y1="20182" x2="80294" y2="31563"/>
                        <a14:foregroundMark x1="86750" y1="10015" x2="93205" y2="20182"/>
                      </a14:backgroundRemoval>
                    </a14:imgEffect>
                  </a14:imgLayer>
                </a14:imgProps>
              </a:ext>
            </a:extLst>
          </a:blip>
          <a:stretch>
            <a:fillRect/>
          </a:stretch>
        </p:blipFill>
        <p:spPr>
          <a:xfrm>
            <a:off x="7626097" y="2788920"/>
            <a:ext cx="4381600" cy="3792153"/>
          </a:xfrm>
          <a:prstGeom prst="rect">
            <a:avLst/>
          </a:prstGeom>
        </p:spPr>
      </p:pic>
      <p:sp>
        <p:nvSpPr>
          <p:cNvPr id="8" name="Rounded Rectangle 7"/>
          <p:cNvSpPr/>
          <p:nvPr/>
        </p:nvSpPr>
        <p:spPr>
          <a:xfrm>
            <a:off x="2374062" y="2011258"/>
            <a:ext cx="5252035" cy="2826306"/>
          </a:xfrm>
          <a:prstGeom prst="roundRect">
            <a:avLst/>
          </a:prstGeom>
          <a:noFill/>
          <a:ln w="38100">
            <a:solidFill>
              <a:srgbClr val="00B0F0"/>
            </a:solidFill>
          </a:ln>
        </p:spPr>
        <p:txBody>
          <a:bodyPr wrap="square">
            <a:spAutoFit/>
          </a:bodyPr>
          <a:lstStyle/>
          <a:p>
            <a:pPr algn="just" eaLnBrk="0" fontAlgn="base" hangingPunct="0">
              <a:spcBef>
                <a:spcPct val="0"/>
              </a:spcBef>
              <a:spcAft>
                <a:spcPct val="0"/>
              </a:spcAft>
            </a:pP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Đây</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là</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ngôi</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nhà</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mà</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em</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yêu</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thích</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Ngôi</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nhà</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đơn</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giản</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nhưng</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ấm</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cúng</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Hàng</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ngày</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được</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đón</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ánh</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nắng</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mặc</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trời</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rực</a:t>
            </a:r>
            <a:r>
              <a:rPr lang="en-US" altLang="en-US" sz="3200" b="1" dirty="0" smtClean="0">
                <a:solidFill>
                  <a:srgbClr val="002060"/>
                </a:solidFill>
                <a:latin typeface="Cambria" panose="02040503050406030204" pitchFamily="18" charset="0"/>
                <a:ea typeface="Cambria" panose="02040503050406030204" pitchFamily="18" charset="0"/>
              </a:rPr>
              <a:t> </a:t>
            </a:r>
            <a:r>
              <a:rPr lang="en-US" altLang="en-US" sz="3200" b="1" dirty="0" err="1" smtClean="0">
                <a:solidFill>
                  <a:srgbClr val="002060"/>
                </a:solidFill>
                <a:latin typeface="Cambria" panose="02040503050406030204" pitchFamily="18" charset="0"/>
                <a:ea typeface="Cambria" panose="02040503050406030204" pitchFamily="18" charset="0"/>
              </a:rPr>
              <a:t>rỡ</a:t>
            </a:r>
            <a:r>
              <a:rPr lang="en-US" altLang="en-US" sz="3200" b="1" dirty="0" smtClean="0">
                <a:solidFill>
                  <a:srgbClr val="002060"/>
                </a:solidFill>
                <a:latin typeface="Cambria" panose="02040503050406030204" pitchFamily="18" charset="0"/>
                <a:ea typeface="Cambria" panose="02040503050406030204" pitchFamily="18" charset="0"/>
              </a:rPr>
              <a:t>.</a:t>
            </a: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4167" b="97667" l="19500" r="79250"/>
                    </a14:imgEffect>
                  </a14:imgLayer>
                </a14:imgProps>
              </a:ext>
            </a:extLst>
          </a:blip>
          <a:stretch>
            <a:fillRect/>
          </a:stretch>
        </p:blipFill>
        <p:spPr>
          <a:xfrm>
            <a:off x="-529069" y="2788920"/>
            <a:ext cx="3892737" cy="3892737"/>
          </a:xfrm>
          <a:prstGeom prst="rect">
            <a:avLst/>
          </a:prstGeom>
        </p:spPr>
      </p:pic>
    </p:spTree>
    <p:extLst>
      <p:ext uri="{BB962C8B-B14F-4D97-AF65-F5344CB8AC3E}">
        <p14:creationId xmlns:p14="http://schemas.microsoft.com/office/powerpoint/2010/main" val="244160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p:cNvPicPr>
            <a:picLocks noChangeAspect="1"/>
          </p:cNvPicPr>
          <p:nvPr/>
        </p:nvPicPr>
        <p:blipFill>
          <a:blip r:embed="rId4">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p:cNvPicPr>
            <a:picLocks noChangeAspect="1"/>
          </p:cNvPicPr>
          <p:nvPr/>
        </p:nvPicPr>
        <p:blipFill>
          <a:blip r:embed="rId5">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p:cNvPicPr>
            <a:picLocks noChangeAspect="1" noChangeArrowheads="1" noCrop="1"/>
          </p:cNvPicPr>
          <p:nvPr/>
        </p:nvPicPr>
        <p:blipFill>
          <a:blip r:embed="rId7">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CỐ LÊN!</a:t>
                </a:r>
                <a:endParaRPr lang="en-US" sz="1400" b="1" dirty="0">
                  <a:solidFill>
                    <a:prstClr val="black"/>
                  </a:solidFill>
                  <a:latin typeface="Times New Roman" panose="02020603050405020304" pitchFamily="18" charset="0"/>
                  <a:cs typeface="Times New Roman" panose="02020603050405020304" pitchFamily="18" charset="0"/>
                </a:endParaRPr>
              </a:p>
            </p:txBody>
          </p:sp>
        </p:grpSp>
      </p:grpSp>
      <p:sp>
        <p:nvSpPr>
          <p:cNvPr id="13" name="TextBox 12">
            <a:extLst>
              <a:ext uri="{FF2B5EF4-FFF2-40B4-BE49-F238E27FC236}">
                <a16:creationId xmlns="" xmlns:a16="http://schemas.microsoft.com/office/drawing/2014/main" id="{CB511CE4-D72B-4A67-AC64-409265306DFB}"/>
              </a:ext>
            </a:extLst>
          </p:cNvPr>
          <p:cNvSpPr txBox="1"/>
          <p:nvPr/>
        </p:nvSpPr>
        <p:spPr>
          <a:xfrm>
            <a:off x="1672259" y="995492"/>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600" dirty="0" smtClean="0">
                <a:solidFill>
                  <a:srgbClr val="0070C0"/>
                </a:solidFill>
                <a:latin typeface="Sigmar One" panose="00000500000000000000" pitchFamily="2" charset="0"/>
                <a:ea typeface="+mj-ea"/>
                <a:cs typeface="+mj-cs"/>
              </a:rPr>
              <a:t>CỦNG CỐ, DẶN DÒ</a:t>
            </a:r>
            <a:endParaRPr lang="en-US" sz="6600" dirty="0">
              <a:solidFill>
                <a:srgbClr val="0070C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239028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Cloud 12"/>
          <p:cNvSpPr/>
          <p:nvPr/>
        </p:nvSpPr>
        <p:spPr>
          <a:xfrm>
            <a:off x="3670306" y="2233590"/>
            <a:ext cx="4390762"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pic>
        <p:nvPicPr>
          <p:cNvPr id="6" name="Picture 5"/>
          <p:cNvPicPr>
            <a:picLocks noChangeAspect="1"/>
          </p:cNvPicPr>
          <p:nvPr/>
        </p:nvPicPr>
        <p:blipFill>
          <a:blip r:embed="rId3"/>
          <a:stretch>
            <a:fillRect/>
          </a:stretch>
        </p:blipFill>
        <p:spPr>
          <a:xfrm>
            <a:off x="3267970" y="-166511"/>
            <a:ext cx="5502128" cy="441552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9" name="Picture 8"/>
          <p:cNvPicPr>
            <a:picLocks noChangeAspect="1"/>
          </p:cNvPicPr>
          <p:nvPr/>
        </p:nvPicPr>
        <p:blipFill>
          <a:blip r:embed="rId6"/>
          <a:stretch>
            <a:fillRect/>
          </a:stretch>
        </p:blipFill>
        <p:spPr>
          <a:xfrm rot="730109">
            <a:off x="9107926" y="4118763"/>
            <a:ext cx="3191826" cy="2541262"/>
          </a:xfrm>
          <a:prstGeom prst="rect">
            <a:avLst/>
          </a:prstGeom>
        </p:spPr>
      </p:pic>
      <p:pic>
        <p:nvPicPr>
          <p:cNvPr id="10" name="Picture 9"/>
          <p:cNvPicPr>
            <a:picLocks noChangeAspect="1"/>
          </p:cNvPicPr>
          <p:nvPr/>
        </p:nvPicPr>
        <p:blipFill>
          <a:blip r:embed="rId7"/>
          <a:stretch>
            <a:fillRect/>
          </a:stretch>
        </p:blipFill>
        <p:spPr>
          <a:xfrm rot="20983717">
            <a:off x="62338" y="1639138"/>
            <a:ext cx="2573111" cy="2039578"/>
          </a:xfrm>
          <a:prstGeom prst="rect">
            <a:avLst/>
          </a:prstGeom>
        </p:spPr>
      </p:pic>
      <p:sp>
        <p:nvSpPr>
          <p:cNvPr id="12" name="Rectangle 11"/>
          <p:cNvSpPr/>
          <p:nvPr/>
        </p:nvSpPr>
        <p:spPr>
          <a:xfrm>
            <a:off x="1935175" y="3943102"/>
            <a:ext cx="8569975" cy="923330"/>
          </a:xfrm>
          <a:prstGeom prst="rect">
            <a:avLst/>
          </a:prstGeom>
        </p:spPr>
        <p:txBody>
          <a:bodyPr wrap="none">
            <a:spAutoFit/>
          </a:bodyPr>
          <a:lstStyle/>
          <a:p>
            <a:pPr algn="ctr"/>
            <a:r>
              <a:rPr lang="en-US" sz="5400" dirty="0" smtClean="0">
                <a:solidFill>
                  <a:srgbClr val="0070C0"/>
                </a:solidFill>
                <a:latin typeface="Sigmar One" panose="00000500000000000000" pitchFamily="2" charset="0"/>
              </a:rPr>
              <a:t>HẸN GẶP LẠI CÁC EM</a:t>
            </a:r>
            <a:endParaRPr lang="en-US" sz="5400" dirty="0">
              <a:solidFill>
                <a:srgbClr val="0070C0"/>
              </a:solidFill>
              <a:latin typeface="Sigmar One" panose="00000500000000000000" pitchFamily="2" charset="0"/>
            </a:endParaRPr>
          </a:p>
        </p:txBody>
      </p:sp>
    </p:spTree>
    <p:extLst>
      <p:ext uri="{BB962C8B-B14F-4D97-AF65-F5344CB8AC3E}">
        <p14:creationId xmlns:p14="http://schemas.microsoft.com/office/powerpoint/2010/main" val="41825875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smtClean="0">
                <a:latin typeface="Nunito" pitchFamily="2" charset="0"/>
              </a:rPr>
              <a:t>       </a:t>
            </a:r>
            <a:r>
              <a:rPr lang="vi-VN" dirty="0" smtClean="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smtClean="0">
                <a:solidFill>
                  <a:srgbClr val="002060"/>
                </a:solidFill>
                <a:latin typeface="Cambria" panose="02040503050406030204" pitchFamily="18" charset="0"/>
                <a:ea typeface="Cambria" panose="02040503050406030204" pitchFamily="18" charset="0"/>
              </a:rPr>
              <a:t>       </a:t>
            </a:r>
          </a:p>
          <a:p>
            <a:pPr marL="0" indent="0" algn="just">
              <a:buNone/>
            </a:pPr>
            <a:r>
              <a:rPr lang="en-US" dirty="0">
                <a:solidFill>
                  <a:srgbClr val="002060"/>
                </a:solidFill>
                <a:latin typeface="Cambria" panose="02040503050406030204" pitchFamily="18" charset="0"/>
                <a:ea typeface="Cambria" panose="02040503050406030204" pitchFamily="18" charset="0"/>
              </a:rPr>
              <a:t> </a:t>
            </a:r>
            <a:r>
              <a:rPr lang="en-US" dirty="0" smtClean="0">
                <a:solidFill>
                  <a:srgbClr val="002060"/>
                </a:solidFill>
                <a:latin typeface="Cambria" panose="02040503050406030204" pitchFamily="18" charset="0"/>
                <a:ea typeface="Cambria" panose="02040503050406030204" pitchFamily="18" charset="0"/>
              </a:rPr>
              <a:t>      </a:t>
            </a:r>
            <a:r>
              <a:rPr lang="vi-VN" dirty="0" smtClean="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1362078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r>
              <a:rPr lang="vi-VN" sz="2800" dirty="0" smtClean="0">
                <a:solidFill>
                  <a:srgbClr val="002060"/>
                </a:solidFill>
                <a:latin typeface="Cambria" panose="02040503050406030204" pitchFamily="18" charset="0"/>
                <a:ea typeface="Cambria" panose="02040503050406030204" pitchFamily="18" charset="0"/>
              </a:rPr>
              <a:t>…</a:t>
            </a:r>
            <a:endParaRPr lang="en-US" sz="2800" dirty="0" smtClean="0">
              <a:solidFill>
                <a:srgbClr val="002060"/>
              </a:solidFill>
              <a:latin typeface="Cambria" panose="02040503050406030204" pitchFamily="18" charset="0"/>
              <a:ea typeface="Cambria" panose="02040503050406030204" pitchFamily="18" charset="0"/>
            </a:endParaRPr>
          </a:p>
          <a:p>
            <a:pPr lvl="0" indent="914400"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Ba </a:t>
            </a:r>
            <a:r>
              <a:rPr lang="vi-VN" sz="2800" dirty="0">
                <a:solidFill>
                  <a:srgbClr val="002060"/>
                </a:solidFill>
                <a:latin typeface="Cambria" panose="02040503050406030204" pitchFamily="18" charset="0"/>
                <a:ea typeface="Cambria" panose="02040503050406030204" pitchFamily="18" charset="0"/>
              </a:rPr>
              <a:t>mẹ con rúc rích mãi không chán. Chỉ là đến giờ ngủ thì phải ngủ thôi</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smtClean="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1401683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799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0" name="Rectangle 9"/>
          <p:cNvSpPr/>
          <p:nvPr/>
        </p:nvSpPr>
        <p:spPr>
          <a:xfrm>
            <a:off x="3033017" y="207757"/>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từ</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khó</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4" name="TextBox 13">
            <a:extLst>
              <a:ext uri="{FF2B5EF4-FFF2-40B4-BE49-F238E27FC236}">
                <a16:creationId xmlns:a16="http://schemas.microsoft.com/office/drawing/2014/main" xmlns="" id="{874923DD-2CD3-2D7E-2162-E433FE8F2CFE}"/>
              </a:ext>
            </a:extLst>
          </p:cNvPr>
          <p:cNvSpPr txBox="1"/>
          <p:nvPr/>
        </p:nvSpPr>
        <p:spPr>
          <a:xfrm>
            <a:off x="2282495" y="1600119"/>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rành</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rọt</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xmlns="" id="{31CD8366-6099-09EB-BC77-037F0CEFC165}"/>
              </a:ext>
            </a:extLst>
          </p:cNvPr>
          <p:cNvSpPr txBox="1"/>
          <p:nvPr/>
        </p:nvSpPr>
        <p:spPr>
          <a:xfrm>
            <a:off x="7098131" y="272433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bàn</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luận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xmlns="" id="{6E035349-06E2-6263-388B-3A094A78C4B5}"/>
              </a:ext>
            </a:extLst>
          </p:cNvPr>
          <p:cNvSpPr txBox="1"/>
          <p:nvPr/>
        </p:nvSpPr>
        <p:spPr>
          <a:xfrm>
            <a:off x="2282495" y="2840296"/>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nấn</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ná</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xmlns="" id="{B1D7AC33-63B4-1642-0256-750DD4363E26}"/>
              </a:ext>
            </a:extLst>
          </p:cNvPr>
          <p:cNvSpPr txBox="1"/>
          <p:nvPr/>
        </p:nvSpPr>
        <p:spPr>
          <a:xfrm>
            <a:off x="7098131" y="1576718"/>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líu</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lo</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0" name="TextBox 19">
            <a:extLst>
              <a:ext uri="{FF2B5EF4-FFF2-40B4-BE49-F238E27FC236}">
                <a16:creationId xmlns:a16="http://schemas.microsoft.com/office/drawing/2014/main" xmlns="" id="{F169BCCA-F6F1-CBEF-A160-CA8D549690B9}"/>
              </a:ext>
            </a:extLst>
          </p:cNvPr>
          <p:cNvSpPr txBox="1"/>
          <p:nvPr/>
        </p:nvSpPr>
        <p:spPr>
          <a:xfrm>
            <a:off x="2282495" y="3986262"/>
            <a:ext cx="245706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nắc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nẻ</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xmlns="" id="{C8E43040-427E-9BEC-1142-C127DC0E9906}"/>
              </a:ext>
            </a:extLst>
          </p:cNvPr>
          <p:cNvSpPr txBox="1"/>
          <p:nvPr/>
        </p:nvSpPr>
        <p:spPr>
          <a:xfrm>
            <a:off x="7098131" y="3983856"/>
            <a:ext cx="2514599"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rúc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rích</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3"/>
          <a:stretch>
            <a:fillRect/>
          </a:stretch>
        </p:blipFill>
        <p:spPr>
          <a:xfrm>
            <a:off x="11113486" y="164901"/>
            <a:ext cx="920576" cy="835224"/>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0" y="4561535"/>
            <a:ext cx="2931447" cy="2295261"/>
          </a:xfrm>
          <a:prstGeom prst="rect">
            <a:avLst/>
          </a:prstGeom>
        </p:spPr>
      </p:pic>
    </p:spTree>
    <p:extLst>
      <p:ext uri="{BB962C8B-B14F-4D97-AF65-F5344CB8AC3E}">
        <p14:creationId xmlns:p14="http://schemas.microsoft.com/office/powerpoint/2010/main" val="584958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230266" y="1759124"/>
            <a:ext cx="5961734" cy="4969585"/>
          </a:xfrm>
          <a:prstGeom prst="rect">
            <a:avLst/>
          </a:prstGeom>
          <a:ln>
            <a:noFill/>
          </a:ln>
          <a:effectLst>
            <a:softEdge rad="112500"/>
          </a:effectLst>
        </p:spPr>
      </p:pic>
      <p:sp>
        <p:nvSpPr>
          <p:cNvPr id="10" name="Rectangle 9"/>
          <p:cNvSpPr/>
          <p:nvPr/>
        </p:nvSpPr>
        <p:spPr>
          <a:xfrm>
            <a:off x="5912192" y="381260"/>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smtClean="0">
                <a:ln w="22225">
                  <a:solidFill>
                    <a:srgbClr val="C0504D"/>
                  </a:solidFill>
                  <a:prstDash val="solid"/>
                </a:ln>
                <a:solidFill>
                  <a:srgbClr val="C00000"/>
                </a:solidFill>
                <a:latin typeface="Great Vibes" pitchFamily="2" charset="0"/>
                <a:cs typeface="Arial"/>
                <a:sym typeface="Arial"/>
              </a:rPr>
              <a:t>câu</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1" name="TextBox 10">
            <a:extLst>
              <a:ext uri="{FF2B5EF4-FFF2-40B4-BE49-F238E27FC236}">
                <a16:creationId xmlns="" xmlns:a16="http://schemas.microsoft.com/office/drawing/2014/main" id="{2D9E22BA-1147-6B37-2480-A90B3680939E}"/>
              </a:ext>
            </a:extLst>
          </p:cNvPr>
          <p:cNvSpPr txBox="1"/>
          <p:nvPr/>
        </p:nvSpPr>
        <p:spPr>
          <a:xfrm>
            <a:off x="906688" y="1112139"/>
            <a:ext cx="4859277" cy="646986"/>
          </a:xfrm>
          <a:prstGeom prst="roundRect">
            <a:avLst/>
          </a:prstGeom>
          <a:solidFill>
            <a:schemeClr val="accent4">
              <a:lumMod val="60000"/>
              <a:lumOff val="40000"/>
            </a:schemeClr>
          </a:solidFill>
          <a:ln w="38100">
            <a:noFill/>
            <a:prstDash val="lgDashDot"/>
          </a:ln>
        </p:spPr>
        <p:txBody>
          <a:bodyPr wrap="square">
            <a:spAutoFit/>
          </a:bodyPr>
          <a:lstStyle/>
          <a:p>
            <a:pPr lvl="0" fontAlgn="t"/>
            <a:r>
              <a:rPr lang="vi-VN" sz="3200" b="1" dirty="0">
                <a:solidFill>
                  <a:srgbClr val="002060"/>
                </a:solidFill>
                <a:latin typeface="Cambria" panose="02040503050406030204" pitchFamily="18" charset="0"/>
                <a:ea typeface="Cambria" panose="02040503050406030204" pitchFamily="18" charset="0"/>
              </a:rPr>
              <a:t>Năm phút nữa thôi nhé.</a:t>
            </a:r>
            <a:endParaRPr lang="vi-VN" sz="40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2D9E22BA-1147-6B37-2480-A90B3680939E}"/>
              </a:ext>
            </a:extLst>
          </p:cNvPr>
          <p:cNvSpPr txBox="1"/>
          <p:nvPr/>
        </p:nvSpPr>
        <p:spPr>
          <a:xfrm>
            <a:off x="977779" y="2239145"/>
            <a:ext cx="4717094" cy="1191816"/>
          </a:xfrm>
          <a:prstGeom prst="roundRect">
            <a:avLst/>
          </a:prstGeom>
          <a:solidFill>
            <a:schemeClr val="accent4">
              <a:lumMod val="60000"/>
              <a:lumOff val="40000"/>
            </a:schemeClr>
          </a:solidFill>
          <a:ln w="38100">
            <a:noFill/>
            <a:prstDash val="lgDashDot"/>
          </a:ln>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Chỉ là đến giờ ngủ thì phải ngủ thôi.</a:t>
            </a:r>
            <a:r>
              <a:rPr lang="en-US" sz="3200" b="1" dirty="0">
                <a:solidFill>
                  <a:srgbClr val="00206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4"/>
          <a:stretch>
            <a:fillRect/>
          </a:stretch>
        </p:blipFill>
        <p:spPr>
          <a:xfrm>
            <a:off x="222377" y="4353028"/>
            <a:ext cx="2932430" cy="2298391"/>
          </a:xfrm>
          <a:prstGeom prst="rect">
            <a:avLst/>
          </a:prstGeom>
        </p:spPr>
      </p:pic>
      <p:grpSp>
        <p:nvGrpSpPr>
          <p:cNvPr id="18" name="Group 17"/>
          <p:cNvGrpSpPr/>
          <p:nvPr/>
        </p:nvGrpSpPr>
        <p:grpSpPr>
          <a:xfrm>
            <a:off x="2900679" y="3623936"/>
            <a:ext cx="3245993" cy="1544621"/>
            <a:chOff x="2900679" y="3623936"/>
            <a:chExt cx="3245993" cy="1544621"/>
          </a:xfrm>
        </p:grpSpPr>
        <p:sp>
          <p:nvSpPr>
            <p:cNvPr id="15" name="TextBox 14">
              <a:extLst>
                <a:ext uri="{FF2B5EF4-FFF2-40B4-BE49-F238E27FC236}">
                  <a16:creationId xmlns:a16="http://schemas.microsoft.com/office/drawing/2014/main" xmlns="" id="{F5BD5560-E7D2-6AC8-9D2C-A6505DFA0F3C}"/>
                </a:ext>
              </a:extLst>
            </p:cNvPr>
            <p:cNvSpPr txBox="1"/>
            <p:nvPr/>
          </p:nvSpPr>
          <p:spPr>
            <a:xfrm>
              <a:off x="2900679" y="3623936"/>
              <a:ext cx="3245993" cy="1508310"/>
            </a:xfrm>
            <a:prstGeom prst="flowChartTerminator">
              <a:avLst/>
            </a:prstGeom>
            <a:noFill/>
            <a:ln w="25400" cap="flat" cmpd="sng" algn="ctr">
              <a:solidFill>
                <a:srgbClr val="CC99FF"/>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4400" b="1"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sym typeface="Arial"/>
              </a:endParaRPr>
            </a:p>
          </p:txBody>
        </p:sp>
        <p:sp>
          <p:nvSpPr>
            <p:cNvPr id="17" name="Rectangle 16"/>
            <p:cNvSpPr/>
            <p:nvPr/>
          </p:nvSpPr>
          <p:spPr>
            <a:xfrm>
              <a:off x="2999010" y="3722007"/>
              <a:ext cx="2999105" cy="1446550"/>
            </a:xfrm>
            <a:prstGeom prst="rect">
              <a:avLst/>
            </a:prstGeom>
          </p:spPr>
          <p:txBody>
            <a:bodyPr wrap="square">
              <a:spAutoFit/>
            </a:bodyPr>
            <a:lstStyle/>
            <a:p>
              <a:pPr lvl="0" algn="ctr">
                <a:buClr>
                  <a:srgbClr val="000000"/>
                </a:buClr>
                <a:defRPr/>
              </a:pPr>
              <a:r>
                <a:rPr lang="en-US" sz="4400" b="1" kern="0" dirty="0" err="1">
                  <a:solidFill>
                    <a:srgbClr val="C00000"/>
                  </a:solidFill>
                  <a:latin typeface="Great Vibes" pitchFamily="2" charset="0"/>
                  <a:ea typeface="Cambria" panose="02040503050406030204" pitchFamily="18" charset="0"/>
                  <a:sym typeface="Arial"/>
                </a:rPr>
                <a:t>Đọc</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nhấn</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mạnh</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các</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câu</a:t>
              </a:r>
              <a:r>
                <a:rPr lang="en-US" sz="4400" b="1" kern="0" dirty="0">
                  <a:solidFill>
                    <a:srgbClr val="C00000"/>
                  </a:solidFill>
                  <a:latin typeface="Great Vibes" pitchFamily="2" charset="0"/>
                  <a:ea typeface="Cambria" panose="02040503050406030204" pitchFamily="18" charset="0"/>
                  <a:sym typeface="Arial"/>
                </a:rPr>
                <a:t> </a:t>
              </a:r>
              <a:r>
                <a:rPr lang="en-US" sz="4400" b="1" kern="0" dirty="0" err="1">
                  <a:solidFill>
                    <a:srgbClr val="C00000"/>
                  </a:solidFill>
                  <a:latin typeface="Great Vibes" pitchFamily="2" charset="0"/>
                  <a:ea typeface="Cambria" panose="02040503050406030204" pitchFamily="18" charset="0"/>
                  <a:sym typeface="Arial"/>
                </a:rPr>
                <a:t>trên</a:t>
              </a:r>
              <a:r>
                <a:rPr lang="en-US" sz="4400" b="1" kern="0" dirty="0">
                  <a:solidFill>
                    <a:srgbClr val="C00000"/>
                  </a:solidFill>
                  <a:latin typeface="Great Vibes" pitchFamily="2" charset="0"/>
                  <a:ea typeface="Cambria" panose="02040503050406030204" pitchFamily="18" charset="0"/>
                  <a:sym typeface="Arial"/>
                </a:rPr>
                <a:t>.</a:t>
              </a:r>
              <a:endParaRPr lang="vi-VN" sz="4400" b="1" kern="0" dirty="0">
                <a:solidFill>
                  <a:srgbClr val="C00000"/>
                </a:solidFill>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60931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1526</TotalTime>
  <Words>3988</Words>
  <Application>Microsoft Office PowerPoint</Application>
  <PresentationFormat>Widescreen</PresentationFormat>
  <Paragraphs>269</Paragraphs>
  <Slides>52</Slides>
  <Notes>0</Notes>
  <HiddenSlides>0</HiddenSlides>
  <MMClips>1</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52</vt:i4>
      </vt:variant>
    </vt:vector>
  </HeadingPairs>
  <TitlesOfParts>
    <vt:vector size="75" baseType="lpstr">
      <vt:lpstr>宋体</vt:lpstr>
      <vt:lpstr>#9Slide05 Bodega Script</vt:lpstr>
      <vt:lpstr>Alibaba PuHuiTi</vt:lpstr>
      <vt:lpstr>Arial</vt:lpstr>
      <vt:lpstr>Baloo 2 Medium</vt:lpstr>
      <vt:lpstr>Baloo 2 SemiBold</vt:lpstr>
      <vt:lpstr>Calibri</vt:lpstr>
      <vt:lpstr>Calibri Light</vt:lpstr>
      <vt:lpstr>Cambria</vt:lpstr>
      <vt:lpstr>Chango</vt:lpstr>
      <vt:lpstr>Great Vibes</vt:lpstr>
      <vt:lpstr>KaiTi</vt:lpstr>
      <vt:lpstr>Nunito</vt:lpstr>
      <vt:lpstr>Nunito Black</vt:lpstr>
      <vt:lpstr>OpenSansBold</vt:lpstr>
      <vt:lpstr>Sigmar One</vt:lpstr>
      <vt:lpstr>Times New Roman</vt:lpstr>
      <vt:lpstr>UTM Avo</vt:lpstr>
      <vt:lpstr>Office Theme</vt:lpstr>
      <vt:lpstr>Theme1</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111</cp:revision>
  <dcterms:created xsi:type="dcterms:W3CDTF">2022-08-13T14:24:05Z</dcterms:created>
  <dcterms:modified xsi:type="dcterms:W3CDTF">2022-08-17T02:52:28Z</dcterms:modified>
</cp:coreProperties>
</file>