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53A13F4-E7C5-4F9B-AB2E-AFDC928F346A}" type="datetimeFigureOut">
              <a:rPr lang="en-US" smtClean="0"/>
              <a:t>3/24/2022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7581F9-EEBD-447E-BF1E-FB1801E7C01A}" type="slidenum">
              <a:rPr lang="en-US" smtClean="0"/>
              <a:t>‹#›</a:t>
            </a:fld>
            <a:endParaRPr lang="en-US"/>
          </a:p>
        </p:txBody>
      </p:sp>
    </p:spTree>
    <p:extLst>
      <p:ext uri="{BB962C8B-B14F-4D97-AF65-F5344CB8AC3E}">
        <p14:creationId xmlns:p14="http://schemas.microsoft.com/office/powerpoint/2010/main" val="21001360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53A13F4-E7C5-4F9B-AB2E-AFDC928F346A}" type="datetimeFigureOut">
              <a:rPr lang="en-US" smtClean="0"/>
              <a:t>3/24/2022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7581F9-EEBD-447E-BF1E-FB1801E7C01A}" type="slidenum">
              <a:rPr lang="en-US" smtClean="0"/>
              <a:t>‹#›</a:t>
            </a:fld>
            <a:endParaRPr lang="en-US"/>
          </a:p>
        </p:txBody>
      </p:sp>
    </p:spTree>
    <p:extLst>
      <p:ext uri="{BB962C8B-B14F-4D97-AF65-F5344CB8AC3E}">
        <p14:creationId xmlns:p14="http://schemas.microsoft.com/office/powerpoint/2010/main" val="2266130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53A13F4-E7C5-4F9B-AB2E-AFDC928F346A}" type="datetimeFigureOut">
              <a:rPr lang="en-US" smtClean="0"/>
              <a:t>3/24/2022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7581F9-EEBD-447E-BF1E-FB1801E7C01A}" type="slidenum">
              <a:rPr lang="en-US" smtClean="0"/>
              <a:t>‹#›</a:t>
            </a:fld>
            <a:endParaRPr lang="en-US"/>
          </a:p>
        </p:txBody>
      </p:sp>
    </p:spTree>
    <p:extLst>
      <p:ext uri="{BB962C8B-B14F-4D97-AF65-F5344CB8AC3E}">
        <p14:creationId xmlns:p14="http://schemas.microsoft.com/office/powerpoint/2010/main" val="18436630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53A13F4-E7C5-4F9B-AB2E-AFDC928F346A}" type="datetimeFigureOut">
              <a:rPr lang="en-US" smtClean="0"/>
              <a:t>3/24/2022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7581F9-EEBD-447E-BF1E-FB1801E7C01A}" type="slidenum">
              <a:rPr lang="en-US" smtClean="0"/>
              <a:t>‹#›</a:t>
            </a:fld>
            <a:endParaRPr lang="en-US"/>
          </a:p>
        </p:txBody>
      </p:sp>
    </p:spTree>
    <p:extLst>
      <p:ext uri="{BB962C8B-B14F-4D97-AF65-F5344CB8AC3E}">
        <p14:creationId xmlns:p14="http://schemas.microsoft.com/office/powerpoint/2010/main" val="3625993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3A13F4-E7C5-4F9B-AB2E-AFDC928F346A}" type="datetimeFigureOut">
              <a:rPr lang="en-US" smtClean="0"/>
              <a:t>3/24/2022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7581F9-EEBD-447E-BF1E-FB1801E7C01A}" type="slidenum">
              <a:rPr lang="en-US" smtClean="0"/>
              <a:t>‹#›</a:t>
            </a:fld>
            <a:endParaRPr lang="en-US"/>
          </a:p>
        </p:txBody>
      </p:sp>
    </p:spTree>
    <p:extLst>
      <p:ext uri="{BB962C8B-B14F-4D97-AF65-F5344CB8AC3E}">
        <p14:creationId xmlns:p14="http://schemas.microsoft.com/office/powerpoint/2010/main" val="21424072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53A13F4-E7C5-4F9B-AB2E-AFDC928F346A}" type="datetimeFigureOut">
              <a:rPr lang="en-US" smtClean="0"/>
              <a:t>3/24/2022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7581F9-EEBD-447E-BF1E-FB1801E7C01A}" type="slidenum">
              <a:rPr lang="en-US" smtClean="0"/>
              <a:t>‹#›</a:t>
            </a:fld>
            <a:endParaRPr lang="en-US"/>
          </a:p>
        </p:txBody>
      </p:sp>
    </p:spTree>
    <p:extLst>
      <p:ext uri="{BB962C8B-B14F-4D97-AF65-F5344CB8AC3E}">
        <p14:creationId xmlns:p14="http://schemas.microsoft.com/office/powerpoint/2010/main" val="16355725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53A13F4-E7C5-4F9B-AB2E-AFDC928F346A}" type="datetimeFigureOut">
              <a:rPr lang="en-US" smtClean="0"/>
              <a:t>3/24/2022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47581F9-EEBD-447E-BF1E-FB1801E7C01A}" type="slidenum">
              <a:rPr lang="en-US" smtClean="0"/>
              <a:t>‹#›</a:t>
            </a:fld>
            <a:endParaRPr lang="en-US"/>
          </a:p>
        </p:txBody>
      </p:sp>
    </p:spTree>
    <p:extLst>
      <p:ext uri="{BB962C8B-B14F-4D97-AF65-F5344CB8AC3E}">
        <p14:creationId xmlns:p14="http://schemas.microsoft.com/office/powerpoint/2010/main" val="6920933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53A13F4-E7C5-4F9B-AB2E-AFDC928F346A}" type="datetimeFigureOut">
              <a:rPr lang="en-US" smtClean="0"/>
              <a:t>3/24/2022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47581F9-EEBD-447E-BF1E-FB1801E7C01A}" type="slidenum">
              <a:rPr lang="en-US" smtClean="0"/>
              <a:t>‹#›</a:t>
            </a:fld>
            <a:endParaRPr lang="en-US"/>
          </a:p>
        </p:txBody>
      </p:sp>
    </p:spTree>
    <p:extLst>
      <p:ext uri="{BB962C8B-B14F-4D97-AF65-F5344CB8AC3E}">
        <p14:creationId xmlns:p14="http://schemas.microsoft.com/office/powerpoint/2010/main" val="40900477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3A13F4-E7C5-4F9B-AB2E-AFDC928F346A}" type="datetimeFigureOut">
              <a:rPr lang="en-US" smtClean="0"/>
              <a:t>3/24/2022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47581F9-EEBD-447E-BF1E-FB1801E7C01A}" type="slidenum">
              <a:rPr lang="en-US" smtClean="0"/>
              <a:t>‹#›</a:t>
            </a:fld>
            <a:endParaRPr lang="en-US"/>
          </a:p>
        </p:txBody>
      </p:sp>
    </p:spTree>
    <p:extLst>
      <p:ext uri="{BB962C8B-B14F-4D97-AF65-F5344CB8AC3E}">
        <p14:creationId xmlns:p14="http://schemas.microsoft.com/office/powerpoint/2010/main" val="34442934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3A13F4-E7C5-4F9B-AB2E-AFDC928F346A}" type="datetimeFigureOut">
              <a:rPr lang="en-US" smtClean="0"/>
              <a:t>3/24/2022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7581F9-EEBD-447E-BF1E-FB1801E7C01A}" type="slidenum">
              <a:rPr lang="en-US" smtClean="0"/>
              <a:t>‹#›</a:t>
            </a:fld>
            <a:endParaRPr lang="en-US"/>
          </a:p>
        </p:txBody>
      </p:sp>
    </p:spTree>
    <p:extLst>
      <p:ext uri="{BB962C8B-B14F-4D97-AF65-F5344CB8AC3E}">
        <p14:creationId xmlns:p14="http://schemas.microsoft.com/office/powerpoint/2010/main" val="6011174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3A13F4-E7C5-4F9B-AB2E-AFDC928F346A}" type="datetimeFigureOut">
              <a:rPr lang="en-US" smtClean="0"/>
              <a:t>3/24/2022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7581F9-EEBD-447E-BF1E-FB1801E7C01A}" type="slidenum">
              <a:rPr lang="en-US" smtClean="0"/>
              <a:t>‹#›</a:t>
            </a:fld>
            <a:endParaRPr lang="en-US"/>
          </a:p>
        </p:txBody>
      </p:sp>
    </p:spTree>
    <p:extLst>
      <p:ext uri="{BB962C8B-B14F-4D97-AF65-F5344CB8AC3E}">
        <p14:creationId xmlns:p14="http://schemas.microsoft.com/office/powerpoint/2010/main" val="32660030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3A13F4-E7C5-4F9B-AB2E-AFDC928F346A}" type="datetimeFigureOut">
              <a:rPr lang="en-US" smtClean="0"/>
              <a:t>3/24/2022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7581F9-EEBD-447E-BF1E-FB1801E7C01A}" type="slidenum">
              <a:rPr lang="en-US" smtClean="0"/>
              <a:t>‹#›</a:t>
            </a:fld>
            <a:endParaRPr lang="en-US"/>
          </a:p>
        </p:txBody>
      </p:sp>
    </p:spTree>
    <p:extLst>
      <p:ext uri="{BB962C8B-B14F-4D97-AF65-F5344CB8AC3E}">
        <p14:creationId xmlns:p14="http://schemas.microsoft.com/office/powerpoint/2010/main" val="6590536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630804" y="180307"/>
            <a:ext cx="6837706" cy="1569660"/>
          </a:xfrm>
          <a:prstGeom prst="rect">
            <a:avLst/>
          </a:prstGeom>
          <a:noFill/>
        </p:spPr>
        <p:txBody>
          <a:bodyPr wrap="none" rtlCol="0">
            <a:spAutoFit/>
          </a:bodyPr>
          <a:lstStyle/>
          <a:p>
            <a:pPr algn="ctr"/>
            <a:r>
              <a:rPr lang="en-US" sz="3200" b="1" dirty="0" err="1" smtClean="0">
                <a:latin typeface="HP001 4 hàng" panose="020B0603050302020204" pitchFamily="34" charset="0"/>
              </a:rPr>
              <a:t>Thứ</a:t>
            </a:r>
            <a:r>
              <a:rPr lang="en-US" sz="3200" b="1" dirty="0" smtClean="0">
                <a:latin typeface="HP001 4 hàng" panose="020B0603050302020204" pitchFamily="34" charset="0"/>
              </a:rPr>
              <a:t> </a:t>
            </a:r>
            <a:r>
              <a:rPr lang="en-US" sz="3200" b="1" dirty="0" err="1" smtClean="0">
                <a:latin typeface="HP001 4 hàng" panose="020B0603050302020204" pitchFamily="34" charset="0"/>
              </a:rPr>
              <a:t>tư</a:t>
            </a:r>
            <a:r>
              <a:rPr lang="en-US" sz="3200" b="1" dirty="0" smtClean="0">
                <a:latin typeface="HP001 4 hàng" panose="020B0603050302020204" pitchFamily="34" charset="0"/>
              </a:rPr>
              <a:t> </a:t>
            </a:r>
            <a:r>
              <a:rPr lang="en-US" sz="3200" b="1" dirty="0" err="1" smtClean="0">
                <a:latin typeface="HP001 4 hàng" panose="020B0603050302020204" pitchFamily="34" charset="0"/>
              </a:rPr>
              <a:t>ngày</a:t>
            </a:r>
            <a:r>
              <a:rPr lang="en-US" sz="3200" b="1" dirty="0" smtClean="0">
                <a:latin typeface="HP001 4 hàng" panose="020B0603050302020204" pitchFamily="34" charset="0"/>
              </a:rPr>
              <a:t> 2 </a:t>
            </a:r>
            <a:r>
              <a:rPr lang="en-US" sz="3200" b="1" dirty="0" err="1" smtClean="0">
                <a:latin typeface="HP001 4 hàng" panose="020B0603050302020204" pitchFamily="34" charset="0"/>
              </a:rPr>
              <a:t>tháng</a:t>
            </a:r>
            <a:r>
              <a:rPr lang="en-US" sz="3200" b="1" dirty="0" smtClean="0">
                <a:latin typeface="HP001 4 hàng" panose="020B0603050302020204" pitchFamily="34" charset="0"/>
              </a:rPr>
              <a:t> 3 </a:t>
            </a:r>
            <a:r>
              <a:rPr lang="en-US" sz="3200" b="1" dirty="0" err="1" smtClean="0">
                <a:latin typeface="HP001 4 hàng" panose="020B0603050302020204" pitchFamily="34" charset="0"/>
              </a:rPr>
              <a:t>năm</a:t>
            </a:r>
            <a:r>
              <a:rPr lang="en-US" sz="3200" b="1" dirty="0" smtClean="0">
                <a:latin typeface="HP001 4 hàng" panose="020B0603050302020204" pitchFamily="34" charset="0"/>
              </a:rPr>
              <a:t> 2022</a:t>
            </a:r>
          </a:p>
          <a:p>
            <a:pPr algn="ctr"/>
            <a:r>
              <a:rPr lang="en-US" sz="3200" b="1" dirty="0" err="1" smtClean="0">
                <a:latin typeface="HP001 4 hàng" panose="020B0603050302020204" pitchFamily="34" charset="0"/>
              </a:rPr>
              <a:t>Toán</a:t>
            </a:r>
            <a:r>
              <a:rPr lang="en-US" sz="3200" b="1" dirty="0" smtClean="0">
                <a:latin typeface="HP001 4 hàng" panose="020B0603050302020204" pitchFamily="34" charset="0"/>
              </a:rPr>
              <a:t> </a:t>
            </a:r>
          </a:p>
          <a:p>
            <a:pPr algn="ctr"/>
            <a:r>
              <a:rPr lang="en-US" sz="3200" b="1" dirty="0" err="1" smtClean="0">
                <a:latin typeface="HP001 4 hàng" panose="020B0603050302020204" pitchFamily="34" charset="0"/>
              </a:rPr>
              <a:t>Luyện</a:t>
            </a:r>
            <a:r>
              <a:rPr lang="en-US" sz="3200" b="1" dirty="0" smtClean="0">
                <a:latin typeface="HP001 4 hàng" panose="020B0603050302020204" pitchFamily="34" charset="0"/>
              </a:rPr>
              <a:t> </a:t>
            </a:r>
            <a:r>
              <a:rPr lang="en-US" sz="3200" b="1" dirty="0" err="1" smtClean="0">
                <a:latin typeface="HP001 4 hàng" panose="020B0603050302020204" pitchFamily="34" charset="0"/>
              </a:rPr>
              <a:t>tập</a:t>
            </a:r>
            <a:endParaRPr lang="en-US" sz="3200" b="1" dirty="0">
              <a:latin typeface="HP001 4 hàng" panose="020B0603050302020204" pitchFamily="34" charset="0"/>
            </a:endParaRPr>
          </a:p>
        </p:txBody>
      </p:sp>
      <p:sp>
        <p:nvSpPr>
          <p:cNvPr id="5" name="TextBox 4"/>
          <p:cNvSpPr txBox="1"/>
          <p:nvPr/>
        </p:nvSpPr>
        <p:spPr>
          <a:xfrm>
            <a:off x="631065" y="1738650"/>
            <a:ext cx="2098651" cy="584775"/>
          </a:xfrm>
          <a:prstGeom prst="rect">
            <a:avLst/>
          </a:prstGeom>
          <a:noFill/>
        </p:spPr>
        <p:txBody>
          <a:bodyPr wrap="none" rtlCol="0">
            <a:spAutoFit/>
          </a:bodyPr>
          <a:lstStyle/>
          <a:p>
            <a:r>
              <a:rPr lang="en-US" sz="3200" dirty="0" err="1" smtClean="0"/>
              <a:t>Bài</a:t>
            </a:r>
            <a:r>
              <a:rPr lang="en-US" sz="3200" dirty="0" smtClean="0"/>
              <a:t> 2: &gt; &lt; = </a:t>
            </a:r>
            <a:endParaRPr lang="en-US" sz="3200" dirty="0"/>
          </a:p>
        </p:txBody>
      </p:sp>
      <p:sp>
        <p:nvSpPr>
          <p:cNvPr id="6" name="TextBox 5"/>
          <p:cNvSpPr txBox="1"/>
          <p:nvPr/>
        </p:nvSpPr>
        <p:spPr>
          <a:xfrm>
            <a:off x="631064" y="2305319"/>
            <a:ext cx="3387143" cy="3539430"/>
          </a:xfrm>
          <a:prstGeom prst="rect">
            <a:avLst/>
          </a:prstGeom>
          <a:noFill/>
        </p:spPr>
        <p:txBody>
          <a:bodyPr wrap="square" rtlCol="0">
            <a:spAutoFit/>
          </a:bodyPr>
          <a:lstStyle/>
          <a:p>
            <a:pPr marL="342900" indent="-342900">
              <a:lnSpc>
                <a:spcPct val="200000"/>
              </a:lnSpc>
              <a:buAutoNum type="alphaLcParenR"/>
            </a:pPr>
            <a:r>
              <a:rPr lang="en-US" sz="2800" dirty="0" smtClean="0"/>
              <a:t> 8357 …….8257</a:t>
            </a:r>
          </a:p>
          <a:p>
            <a:pPr>
              <a:lnSpc>
                <a:spcPct val="200000"/>
              </a:lnSpc>
            </a:pPr>
            <a:r>
              <a:rPr lang="en-US" sz="2800" dirty="0"/>
              <a:t> </a:t>
            </a:r>
            <a:r>
              <a:rPr lang="en-US" sz="2800" dirty="0" smtClean="0"/>
              <a:t>   36 478 ….36 488</a:t>
            </a:r>
          </a:p>
          <a:p>
            <a:pPr>
              <a:lnSpc>
                <a:spcPct val="200000"/>
              </a:lnSpc>
            </a:pPr>
            <a:r>
              <a:rPr lang="en-US" sz="2800" dirty="0" smtClean="0"/>
              <a:t>    89 429 …..89420</a:t>
            </a:r>
          </a:p>
          <a:p>
            <a:pPr>
              <a:lnSpc>
                <a:spcPct val="200000"/>
              </a:lnSpc>
            </a:pPr>
            <a:r>
              <a:rPr lang="en-US" sz="2800" dirty="0" smtClean="0"/>
              <a:t>     8398 ….  10 010</a:t>
            </a:r>
            <a:endParaRPr lang="en-US" sz="2800" dirty="0"/>
          </a:p>
        </p:txBody>
      </p:sp>
      <p:sp>
        <p:nvSpPr>
          <p:cNvPr id="7" name="TextBox 6"/>
          <p:cNvSpPr txBox="1"/>
          <p:nvPr/>
        </p:nvSpPr>
        <p:spPr>
          <a:xfrm>
            <a:off x="6310648" y="2421226"/>
            <a:ext cx="3304110" cy="3539430"/>
          </a:xfrm>
          <a:prstGeom prst="rect">
            <a:avLst/>
          </a:prstGeom>
          <a:noFill/>
        </p:spPr>
        <p:txBody>
          <a:bodyPr wrap="none" rtlCol="0">
            <a:spAutoFit/>
          </a:bodyPr>
          <a:lstStyle/>
          <a:p>
            <a:pPr>
              <a:lnSpc>
                <a:spcPct val="200000"/>
              </a:lnSpc>
            </a:pPr>
            <a:r>
              <a:rPr lang="en-US" sz="2800" dirty="0" smtClean="0"/>
              <a:t>b) 3000 + 2 ……. 3200</a:t>
            </a:r>
          </a:p>
          <a:p>
            <a:pPr>
              <a:lnSpc>
                <a:spcPct val="200000"/>
              </a:lnSpc>
            </a:pPr>
            <a:r>
              <a:rPr lang="en-US" sz="2800" dirty="0" smtClean="0"/>
              <a:t>6500 + 200 …..6621</a:t>
            </a:r>
          </a:p>
          <a:p>
            <a:pPr>
              <a:lnSpc>
                <a:spcPct val="200000"/>
              </a:lnSpc>
            </a:pPr>
            <a:r>
              <a:rPr lang="en-US" sz="2800" dirty="0" smtClean="0"/>
              <a:t>8700 – 700 ….8000</a:t>
            </a:r>
          </a:p>
          <a:p>
            <a:pPr>
              <a:lnSpc>
                <a:spcPct val="200000"/>
              </a:lnSpc>
            </a:pPr>
            <a:r>
              <a:rPr lang="en-US" sz="2800" dirty="0" smtClean="0"/>
              <a:t>9000 + 900 ….10 000</a:t>
            </a:r>
            <a:endParaRPr lang="en-US" sz="2800" dirty="0"/>
          </a:p>
        </p:txBody>
      </p:sp>
    </p:spTree>
    <p:extLst>
      <p:ext uri="{BB962C8B-B14F-4D97-AF65-F5344CB8AC3E}">
        <p14:creationId xmlns:p14="http://schemas.microsoft.com/office/powerpoint/2010/main" val="84305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ipe(down)">
                                      <p:cBhvr>
                                        <p:cTn id="10" dur="500"/>
                                        <p:tgtEl>
                                          <p:spTgt spid="5"/>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wipe(down)">
                                      <p:cBhvr>
                                        <p:cTn id="1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630804" y="180307"/>
            <a:ext cx="6837706" cy="1569660"/>
          </a:xfrm>
          <a:prstGeom prst="rect">
            <a:avLst/>
          </a:prstGeom>
          <a:noFill/>
        </p:spPr>
        <p:txBody>
          <a:bodyPr wrap="none" rtlCol="0">
            <a:spAutoFit/>
          </a:bodyPr>
          <a:lstStyle/>
          <a:p>
            <a:pPr algn="ctr"/>
            <a:r>
              <a:rPr lang="en-US" sz="3200" b="1" dirty="0" err="1" smtClean="0">
                <a:latin typeface="HP001 4 hàng" panose="020B0603050302020204" pitchFamily="34" charset="0"/>
              </a:rPr>
              <a:t>Thứ</a:t>
            </a:r>
            <a:r>
              <a:rPr lang="en-US" sz="3200" b="1" dirty="0" smtClean="0">
                <a:latin typeface="HP001 4 hàng" panose="020B0603050302020204" pitchFamily="34" charset="0"/>
              </a:rPr>
              <a:t> </a:t>
            </a:r>
            <a:r>
              <a:rPr lang="en-US" sz="3200" b="1" dirty="0" err="1" smtClean="0">
                <a:latin typeface="HP001 4 hàng" panose="020B0603050302020204" pitchFamily="34" charset="0"/>
              </a:rPr>
              <a:t>tư</a:t>
            </a:r>
            <a:r>
              <a:rPr lang="en-US" sz="3200" b="1" dirty="0" smtClean="0">
                <a:latin typeface="HP001 4 hàng" panose="020B0603050302020204" pitchFamily="34" charset="0"/>
              </a:rPr>
              <a:t> </a:t>
            </a:r>
            <a:r>
              <a:rPr lang="en-US" sz="3200" b="1" dirty="0" err="1" smtClean="0">
                <a:latin typeface="HP001 4 hàng" panose="020B0603050302020204" pitchFamily="34" charset="0"/>
              </a:rPr>
              <a:t>ngày</a:t>
            </a:r>
            <a:r>
              <a:rPr lang="en-US" sz="3200" b="1" dirty="0" smtClean="0">
                <a:latin typeface="HP001 4 hàng" panose="020B0603050302020204" pitchFamily="34" charset="0"/>
              </a:rPr>
              <a:t> 2 </a:t>
            </a:r>
            <a:r>
              <a:rPr lang="en-US" sz="3200" b="1" dirty="0" err="1" smtClean="0">
                <a:latin typeface="HP001 4 hàng" panose="020B0603050302020204" pitchFamily="34" charset="0"/>
              </a:rPr>
              <a:t>tháng</a:t>
            </a:r>
            <a:r>
              <a:rPr lang="en-US" sz="3200" b="1" dirty="0" smtClean="0">
                <a:latin typeface="HP001 4 hàng" panose="020B0603050302020204" pitchFamily="34" charset="0"/>
              </a:rPr>
              <a:t> 3 </a:t>
            </a:r>
            <a:r>
              <a:rPr lang="en-US" sz="3200" b="1" dirty="0" err="1" smtClean="0">
                <a:latin typeface="HP001 4 hàng" panose="020B0603050302020204" pitchFamily="34" charset="0"/>
              </a:rPr>
              <a:t>năm</a:t>
            </a:r>
            <a:r>
              <a:rPr lang="en-US" sz="3200" b="1" dirty="0" smtClean="0">
                <a:latin typeface="HP001 4 hàng" panose="020B0603050302020204" pitchFamily="34" charset="0"/>
              </a:rPr>
              <a:t> 2022</a:t>
            </a:r>
          </a:p>
          <a:p>
            <a:pPr algn="ctr"/>
            <a:r>
              <a:rPr lang="en-US" sz="3200" b="1" dirty="0" err="1" smtClean="0">
                <a:latin typeface="HP001 4 hàng" panose="020B0603050302020204" pitchFamily="34" charset="0"/>
              </a:rPr>
              <a:t>Toán</a:t>
            </a:r>
            <a:r>
              <a:rPr lang="en-US" sz="3200" b="1" dirty="0" smtClean="0">
                <a:latin typeface="HP001 4 hàng" panose="020B0603050302020204" pitchFamily="34" charset="0"/>
              </a:rPr>
              <a:t> </a:t>
            </a:r>
          </a:p>
          <a:p>
            <a:pPr algn="ctr"/>
            <a:r>
              <a:rPr lang="en-US" sz="3200" b="1" dirty="0" err="1" smtClean="0">
                <a:latin typeface="HP001 4 hàng" panose="020B0603050302020204" pitchFamily="34" charset="0"/>
              </a:rPr>
              <a:t>Luyện</a:t>
            </a:r>
            <a:r>
              <a:rPr lang="en-US" sz="3200" b="1" dirty="0" smtClean="0">
                <a:latin typeface="HP001 4 hàng" panose="020B0603050302020204" pitchFamily="34" charset="0"/>
              </a:rPr>
              <a:t> </a:t>
            </a:r>
            <a:r>
              <a:rPr lang="en-US" sz="3200" b="1" dirty="0" err="1" smtClean="0">
                <a:latin typeface="HP001 4 hàng" panose="020B0603050302020204" pitchFamily="34" charset="0"/>
              </a:rPr>
              <a:t>tập</a:t>
            </a:r>
            <a:endParaRPr lang="en-US" sz="3200" b="1" dirty="0">
              <a:latin typeface="HP001 4 hàng" panose="020B0603050302020204" pitchFamily="34" charset="0"/>
            </a:endParaRPr>
          </a:p>
        </p:txBody>
      </p:sp>
      <p:sp>
        <p:nvSpPr>
          <p:cNvPr id="5" name="TextBox 4"/>
          <p:cNvSpPr txBox="1"/>
          <p:nvPr/>
        </p:nvSpPr>
        <p:spPr>
          <a:xfrm>
            <a:off x="721217" y="2086377"/>
            <a:ext cx="2725426" cy="523220"/>
          </a:xfrm>
          <a:prstGeom prst="rect">
            <a:avLst/>
          </a:prstGeom>
          <a:noFill/>
        </p:spPr>
        <p:txBody>
          <a:bodyPr wrap="none" rtlCol="0">
            <a:spAutoFit/>
          </a:bodyPr>
          <a:lstStyle/>
          <a:p>
            <a:r>
              <a:rPr lang="en-US" sz="2800" dirty="0" err="1" smtClean="0"/>
              <a:t>Bài</a:t>
            </a:r>
            <a:r>
              <a:rPr lang="en-US" sz="2800" dirty="0" smtClean="0"/>
              <a:t> 3: </a:t>
            </a:r>
            <a:r>
              <a:rPr lang="en-US" sz="2800" dirty="0" err="1" smtClean="0"/>
              <a:t>Tính</a:t>
            </a:r>
            <a:r>
              <a:rPr lang="en-US" sz="2800" dirty="0" smtClean="0"/>
              <a:t> </a:t>
            </a:r>
            <a:r>
              <a:rPr lang="en-US" sz="2800" dirty="0" err="1" smtClean="0"/>
              <a:t>nhẩm</a:t>
            </a:r>
            <a:r>
              <a:rPr lang="en-US" sz="2800" dirty="0" smtClean="0"/>
              <a:t>:</a:t>
            </a:r>
            <a:endParaRPr lang="en-US" sz="2800" dirty="0"/>
          </a:p>
        </p:txBody>
      </p:sp>
      <p:sp>
        <p:nvSpPr>
          <p:cNvPr id="6" name="TextBox 5"/>
          <p:cNvSpPr txBox="1"/>
          <p:nvPr/>
        </p:nvSpPr>
        <p:spPr>
          <a:xfrm>
            <a:off x="1030310" y="2897746"/>
            <a:ext cx="3005951" cy="3539430"/>
          </a:xfrm>
          <a:prstGeom prst="rect">
            <a:avLst/>
          </a:prstGeom>
          <a:noFill/>
        </p:spPr>
        <p:txBody>
          <a:bodyPr wrap="none" rtlCol="0">
            <a:spAutoFit/>
          </a:bodyPr>
          <a:lstStyle/>
          <a:p>
            <a:pPr marL="342900" indent="-342900">
              <a:lnSpc>
                <a:spcPct val="200000"/>
              </a:lnSpc>
              <a:buAutoNum type="alphaLcParenR"/>
            </a:pPr>
            <a:r>
              <a:rPr lang="en-US" sz="2800" dirty="0" smtClean="0"/>
              <a:t>8000 – 3000</a:t>
            </a:r>
          </a:p>
          <a:p>
            <a:pPr>
              <a:lnSpc>
                <a:spcPct val="200000"/>
              </a:lnSpc>
            </a:pPr>
            <a:r>
              <a:rPr lang="en-US" sz="2800" dirty="0"/>
              <a:t> </a:t>
            </a:r>
            <a:r>
              <a:rPr lang="en-US" sz="2800" dirty="0" smtClean="0"/>
              <a:t>     6000 + 3000</a:t>
            </a:r>
          </a:p>
          <a:p>
            <a:pPr>
              <a:lnSpc>
                <a:spcPct val="200000"/>
              </a:lnSpc>
            </a:pPr>
            <a:r>
              <a:rPr lang="en-US" sz="2800" dirty="0"/>
              <a:t> </a:t>
            </a:r>
            <a:r>
              <a:rPr lang="en-US" sz="2800" dirty="0" smtClean="0"/>
              <a:t>    7000 + 500</a:t>
            </a:r>
          </a:p>
          <a:p>
            <a:pPr>
              <a:lnSpc>
                <a:spcPct val="200000"/>
              </a:lnSpc>
            </a:pPr>
            <a:r>
              <a:rPr lang="en-US" sz="2800" dirty="0"/>
              <a:t> </a:t>
            </a:r>
            <a:r>
              <a:rPr lang="en-US" sz="2800" dirty="0" smtClean="0"/>
              <a:t>    9000 + 900 + 90 </a:t>
            </a:r>
            <a:endParaRPr lang="en-US" sz="2800" dirty="0"/>
          </a:p>
        </p:txBody>
      </p:sp>
      <p:sp>
        <p:nvSpPr>
          <p:cNvPr id="7" name="TextBox 6"/>
          <p:cNvSpPr txBox="1"/>
          <p:nvPr/>
        </p:nvSpPr>
        <p:spPr>
          <a:xfrm>
            <a:off x="6375042" y="3103808"/>
            <a:ext cx="2308645" cy="3539430"/>
          </a:xfrm>
          <a:prstGeom prst="rect">
            <a:avLst/>
          </a:prstGeom>
          <a:noFill/>
        </p:spPr>
        <p:txBody>
          <a:bodyPr wrap="none" rtlCol="0">
            <a:spAutoFit/>
          </a:bodyPr>
          <a:lstStyle/>
          <a:p>
            <a:pPr>
              <a:lnSpc>
                <a:spcPct val="200000"/>
              </a:lnSpc>
            </a:pPr>
            <a:r>
              <a:rPr lang="en-US" sz="2800" dirty="0" smtClean="0"/>
              <a:t>b) 3000 x 2 </a:t>
            </a:r>
          </a:p>
          <a:p>
            <a:pPr>
              <a:lnSpc>
                <a:spcPct val="200000"/>
              </a:lnSpc>
            </a:pPr>
            <a:r>
              <a:rPr lang="en-US" sz="2800" dirty="0" smtClean="0"/>
              <a:t>7600 – 300 </a:t>
            </a:r>
          </a:p>
          <a:p>
            <a:pPr>
              <a:lnSpc>
                <a:spcPct val="200000"/>
              </a:lnSpc>
            </a:pPr>
            <a:r>
              <a:rPr lang="en-US" sz="2800" dirty="0" smtClean="0"/>
              <a:t>200 + 8000 : 2</a:t>
            </a:r>
          </a:p>
          <a:p>
            <a:pPr>
              <a:lnSpc>
                <a:spcPct val="200000"/>
              </a:lnSpc>
            </a:pPr>
            <a:r>
              <a:rPr lang="en-US" sz="2800" dirty="0" smtClean="0"/>
              <a:t>300 + 4000 x 2</a:t>
            </a:r>
            <a:endParaRPr lang="en-US" sz="2800" dirty="0"/>
          </a:p>
        </p:txBody>
      </p:sp>
    </p:spTree>
    <p:extLst>
      <p:ext uri="{BB962C8B-B14F-4D97-AF65-F5344CB8AC3E}">
        <p14:creationId xmlns:p14="http://schemas.microsoft.com/office/powerpoint/2010/main" val="3779131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barn(inVertical)">
                                      <p:cBhvr>
                                        <p:cTn id="1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630804" y="180307"/>
            <a:ext cx="6837706" cy="1569660"/>
          </a:xfrm>
          <a:prstGeom prst="rect">
            <a:avLst/>
          </a:prstGeom>
          <a:noFill/>
        </p:spPr>
        <p:txBody>
          <a:bodyPr wrap="none" rtlCol="0">
            <a:spAutoFit/>
          </a:bodyPr>
          <a:lstStyle/>
          <a:p>
            <a:pPr algn="ctr"/>
            <a:r>
              <a:rPr lang="en-US" sz="3200" b="1" dirty="0" err="1" smtClean="0">
                <a:latin typeface="HP001 4 hàng" panose="020B0603050302020204" pitchFamily="34" charset="0"/>
              </a:rPr>
              <a:t>Thứ</a:t>
            </a:r>
            <a:r>
              <a:rPr lang="en-US" sz="3200" b="1" dirty="0" smtClean="0">
                <a:latin typeface="HP001 4 hàng" panose="020B0603050302020204" pitchFamily="34" charset="0"/>
              </a:rPr>
              <a:t> </a:t>
            </a:r>
            <a:r>
              <a:rPr lang="en-US" sz="3200" b="1" dirty="0" err="1" smtClean="0">
                <a:latin typeface="HP001 4 hàng" panose="020B0603050302020204" pitchFamily="34" charset="0"/>
              </a:rPr>
              <a:t>tư</a:t>
            </a:r>
            <a:r>
              <a:rPr lang="en-US" sz="3200" b="1" dirty="0" smtClean="0">
                <a:latin typeface="HP001 4 hàng" panose="020B0603050302020204" pitchFamily="34" charset="0"/>
              </a:rPr>
              <a:t> </a:t>
            </a:r>
            <a:r>
              <a:rPr lang="en-US" sz="3200" b="1" dirty="0" err="1" smtClean="0">
                <a:latin typeface="HP001 4 hàng" panose="020B0603050302020204" pitchFamily="34" charset="0"/>
              </a:rPr>
              <a:t>ngày</a:t>
            </a:r>
            <a:r>
              <a:rPr lang="en-US" sz="3200" b="1" dirty="0" smtClean="0">
                <a:latin typeface="HP001 4 hàng" panose="020B0603050302020204" pitchFamily="34" charset="0"/>
              </a:rPr>
              <a:t> 2 </a:t>
            </a:r>
            <a:r>
              <a:rPr lang="en-US" sz="3200" b="1" dirty="0" err="1" smtClean="0">
                <a:latin typeface="HP001 4 hàng" panose="020B0603050302020204" pitchFamily="34" charset="0"/>
              </a:rPr>
              <a:t>tháng</a:t>
            </a:r>
            <a:r>
              <a:rPr lang="en-US" sz="3200" b="1" dirty="0" smtClean="0">
                <a:latin typeface="HP001 4 hàng" panose="020B0603050302020204" pitchFamily="34" charset="0"/>
              </a:rPr>
              <a:t> 3 </a:t>
            </a:r>
            <a:r>
              <a:rPr lang="en-US" sz="3200" b="1" dirty="0" err="1" smtClean="0">
                <a:latin typeface="HP001 4 hàng" panose="020B0603050302020204" pitchFamily="34" charset="0"/>
              </a:rPr>
              <a:t>năm</a:t>
            </a:r>
            <a:r>
              <a:rPr lang="en-US" sz="3200" b="1" dirty="0" smtClean="0">
                <a:latin typeface="HP001 4 hàng" panose="020B0603050302020204" pitchFamily="34" charset="0"/>
              </a:rPr>
              <a:t> 2022</a:t>
            </a:r>
          </a:p>
          <a:p>
            <a:pPr algn="ctr"/>
            <a:r>
              <a:rPr lang="en-US" sz="3200" b="1" dirty="0" err="1" smtClean="0">
                <a:latin typeface="HP001 4 hàng" panose="020B0603050302020204" pitchFamily="34" charset="0"/>
              </a:rPr>
              <a:t>Toán</a:t>
            </a:r>
            <a:r>
              <a:rPr lang="en-US" sz="3200" b="1" dirty="0" smtClean="0">
                <a:latin typeface="HP001 4 hàng" panose="020B0603050302020204" pitchFamily="34" charset="0"/>
              </a:rPr>
              <a:t> </a:t>
            </a:r>
          </a:p>
          <a:p>
            <a:pPr algn="ctr"/>
            <a:r>
              <a:rPr lang="en-US" sz="3200" b="1" dirty="0" err="1" smtClean="0">
                <a:latin typeface="HP001 4 hàng" panose="020B0603050302020204" pitchFamily="34" charset="0"/>
              </a:rPr>
              <a:t>Luyện</a:t>
            </a:r>
            <a:r>
              <a:rPr lang="en-US" sz="3200" b="1" dirty="0" smtClean="0">
                <a:latin typeface="HP001 4 hàng" panose="020B0603050302020204" pitchFamily="34" charset="0"/>
              </a:rPr>
              <a:t> </a:t>
            </a:r>
            <a:r>
              <a:rPr lang="en-US" sz="3200" b="1" dirty="0" err="1" smtClean="0">
                <a:latin typeface="HP001 4 hàng" panose="020B0603050302020204" pitchFamily="34" charset="0"/>
              </a:rPr>
              <a:t>tập</a:t>
            </a:r>
            <a:endParaRPr lang="en-US" sz="3200" b="1" dirty="0">
              <a:latin typeface="HP001 4 hàng" panose="020B0603050302020204" pitchFamily="34" charset="0"/>
            </a:endParaRPr>
          </a:p>
        </p:txBody>
      </p:sp>
      <p:sp>
        <p:nvSpPr>
          <p:cNvPr id="5" name="TextBox 4"/>
          <p:cNvSpPr txBox="1"/>
          <p:nvPr/>
        </p:nvSpPr>
        <p:spPr>
          <a:xfrm>
            <a:off x="669701" y="1687128"/>
            <a:ext cx="5181611" cy="3149452"/>
          </a:xfrm>
          <a:prstGeom prst="rect">
            <a:avLst/>
          </a:prstGeom>
          <a:noFill/>
        </p:spPr>
        <p:txBody>
          <a:bodyPr wrap="none" rtlCol="0">
            <a:spAutoFit/>
          </a:bodyPr>
          <a:lstStyle/>
          <a:p>
            <a:pPr>
              <a:lnSpc>
                <a:spcPct val="250000"/>
              </a:lnSpc>
            </a:pPr>
            <a:r>
              <a:rPr lang="en-US" sz="2800" dirty="0" err="1" smtClean="0"/>
              <a:t>Bài</a:t>
            </a:r>
            <a:r>
              <a:rPr lang="en-US" sz="2800" dirty="0" smtClean="0"/>
              <a:t> 4: </a:t>
            </a:r>
          </a:p>
          <a:p>
            <a:pPr marL="342900" indent="-342900">
              <a:lnSpc>
                <a:spcPct val="250000"/>
              </a:lnSpc>
              <a:buAutoNum type="alphaLcParenR"/>
            </a:pPr>
            <a:r>
              <a:rPr lang="en-US" sz="2800" dirty="0" err="1" smtClean="0"/>
              <a:t>Tìm</a:t>
            </a:r>
            <a:r>
              <a:rPr lang="en-US" sz="2800" dirty="0" smtClean="0"/>
              <a:t> </a:t>
            </a:r>
            <a:r>
              <a:rPr lang="en-US" sz="2800" dirty="0" err="1" smtClean="0"/>
              <a:t>số</a:t>
            </a:r>
            <a:r>
              <a:rPr lang="en-US" sz="2800" dirty="0" smtClean="0"/>
              <a:t> </a:t>
            </a:r>
            <a:r>
              <a:rPr lang="en-US" sz="2800" dirty="0" err="1" smtClean="0"/>
              <a:t>lớn</a:t>
            </a:r>
            <a:r>
              <a:rPr lang="en-US" sz="2800" dirty="0" smtClean="0"/>
              <a:t> </a:t>
            </a:r>
            <a:r>
              <a:rPr lang="en-US" sz="2800" dirty="0" err="1" smtClean="0"/>
              <a:t>nhất</a:t>
            </a:r>
            <a:r>
              <a:rPr lang="en-US" sz="2800" dirty="0" smtClean="0"/>
              <a:t> </a:t>
            </a:r>
            <a:r>
              <a:rPr lang="en-US" sz="2800" dirty="0" err="1" smtClean="0"/>
              <a:t>có</a:t>
            </a:r>
            <a:r>
              <a:rPr lang="en-US" sz="2800" dirty="0" smtClean="0"/>
              <a:t> </a:t>
            </a:r>
            <a:r>
              <a:rPr lang="en-US" sz="2800" dirty="0" err="1" smtClean="0"/>
              <a:t>năm</a:t>
            </a:r>
            <a:r>
              <a:rPr lang="en-US" sz="2800" dirty="0" smtClean="0"/>
              <a:t> </a:t>
            </a:r>
            <a:r>
              <a:rPr lang="en-US" sz="2800" dirty="0" err="1" smtClean="0"/>
              <a:t>chữ</a:t>
            </a:r>
            <a:r>
              <a:rPr lang="en-US" sz="2800" dirty="0" smtClean="0"/>
              <a:t> </a:t>
            </a:r>
            <a:r>
              <a:rPr lang="en-US" sz="2800" dirty="0" err="1" smtClean="0"/>
              <a:t>số</a:t>
            </a:r>
            <a:r>
              <a:rPr lang="en-US" sz="2800" dirty="0" smtClean="0"/>
              <a:t>: </a:t>
            </a:r>
          </a:p>
          <a:p>
            <a:pPr marL="342900" indent="-342900">
              <a:lnSpc>
                <a:spcPct val="250000"/>
              </a:lnSpc>
              <a:buAutoNum type="alphaLcParenR"/>
            </a:pPr>
            <a:r>
              <a:rPr lang="en-US" sz="2800" dirty="0" err="1" smtClean="0"/>
              <a:t>Tìm</a:t>
            </a:r>
            <a:r>
              <a:rPr lang="en-US" sz="2800" dirty="0" smtClean="0"/>
              <a:t> </a:t>
            </a:r>
            <a:r>
              <a:rPr lang="en-US" sz="2800" dirty="0" err="1" smtClean="0"/>
              <a:t>số</a:t>
            </a:r>
            <a:r>
              <a:rPr lang="en-US" sz="2800" dirty="0" smtClean="0"/>
              <a:t> </a:t>
            </a:r>
            <a:r>
              <a:rPr lang="en-US" sz="2800" dirty="0" err="1" smtClean="0"/>
              <a:t>bé</a:t>
            </a:r>
            <a:r>
              <a:rPr lang="en-US" sz="2800" dirty="0" smtClean="0"/>
              <a:t> </a:t>
            </a:r>
            <a:r>
              <a:rPr lang="en-US" sz="2800" dirty="0" err="1" smtClean="0"/>
              <a:t>nhất</a:t>
            </a:r>
            <a:r>
              <a:rPr lang="en-US" sz="2800" dirty="0" smtClean="0"/>
              <a:t> </a:t>
            </a:r>
            <a:r>
              <a:rPr lang="en-US" sz="2800" dirty="0" err="1" smtClean="0"/>
              <a:t>có</a:t>
            </a:r>
            <a:r>
              <a:rPr lang="en-US" sz="2800" dirty="0" smtClean="0"/>
              <a:t> </a:t>
            </a:r>
            <a:r>
              <a:rPr lang="en-US" sz="2800" dirty="0" err="1" smtClean="0"/>
              <a:t>năm</a:t>
            </a:r>
            <a:r>
              <a:rPr lang="en-US" sz="2800" dirty="0" smtClean="0"/>
              <a:t> </a:t>
            </a:r>
            <a:r>
              <a:rPr lang="en-US" sz="2800" dirty="0" err="1" smtClean="0"/>
              <a:t>chữ</a:t>
            </a:r>
            <a:r>
              <a:rPr lang="en-US" sz="2800" dirty="0" smtClean="0"/>
              <a:t> </a:t>
            </a:r>
            <a:r>
              <a:rPr lang="en-US" sz="2800" dirty="0" err="1" smtClean="0"/>
              <a:t>số</a:t>
            </a:r>
            <a:r>
              <a:rPr lang="en-US" sz="2800" dirty="0" smtClean="0"/>
              <a:t>: </a:t>
            </a:r>
            <a:endParaRPr lang="en-US" sz="2800" dirty="0"/>
          </a:p>
        </p:txBody>
      </p:sp>
    </p:spTree>
    <p:extLst>
      <p:ext uri="{BB962C8B-B14F-4D97-AF65-F5344CB8AC3E}">
        <p14:creationId xmlns:p14="http://schemas.microsoft.com/office/powerpoint/2010/main" val="3654938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630804" y="180307"/>
            <a:ext cx="6837706" cy="1569660"/>
          </a:xfrm>
          <a:prstGeom prst="rect">
            <a:avLst/>
          </a:prstGeom>
          <a:noFill/>
        </p:spPr>
        <p:txBody>
          <a:bodyPr wrap="none" rtlCol="0">
            <a:spAutoFit/>
          </a:bodyPr>
          <a:lstStyle/>
          <a:p>
            <a:pPr algn="ctr"/>
            <a:r>
              <a:rPr lang="en-US" sz="3200" b="1" dirty="0" err="1" smtClean="0">
                <a:latin typeface="HP001 4 hàng" panose="020B0603050302020204" pitchFamily="34" charset="0"/>
              </a:rPr>
              <a:t>Thứ</a:t>
            </a:r>
            <a:r>
              <a:rPr lang="en-US" sz="3200" b="1" dirty="0" smtClean="0">
                <a:latin typeface="HP001 4 hàng" panose="020B0603050302020204" pitchFamily="34" charset="0"/>
              </a:rPr>
              <a:t> </a:t>
            </a:r>
            <a:r>
              <a:rPr lang="en-US" sz="3200" b="1" dirty="0" err="1" smtClean="0">
                <a:latin typeface="HP001 4 hàng" panose="020B0603050302020204" pitchFamily="34" charset="0"/>
              </a:rPr>
              <a:t>tư</a:t>
            </a:r>
            <a:r>
              <a:rPr lang="en-US" sz="3200" b="1" dirty="0" smtClean="0">
                <a:latin typeface="HP001 4 hàng" panose="020B0603050302020204" pitchFamily="34" charset="0"/>
              </a:rPr>
              <a:t> </a:t>
            </a:r>
            <a:r>
              <a:rPr lang="en-US" sz="3200" b="1" dirty="0" err="1" smtClean="0">
                <a:latin typeface="HP001 4 hàng" panose="020B0603050302020204" pitchFamily="34" charset="0"/>
              </a:rPr>
              <a:t>ngày</a:t>
            </a:r>
            <a:r>
              <a:rPr lang="en-US" sz="3200" b="1" dirty="0" smtClean="0">
                <a:latin typeface="HP001 4 hàng" panose="020B0603050302020204" pitchFamily="34" charset="0"/>
              </a:rPr>
              <a:t> 2 </a:t>
            </a:r>
            <a:r>
              <a:rPr lang="en-US" sz="3200" b="1" dirty="0" err="1" smtClean="0">
                <a:latin typeface="HP001 4 hàng" panose="020B0603050302020204" pitchFamily="34" charset="0"/>
              </a:rPr>
              <a:t>tháng</a:t>
            </a:r>
            <a:r>
              <a:rPr lang="en-US" sz="3200" b="1" dirty="0" smtClean="0">
                <a:latin typeface="HP001 4 hàng" panose="020B0603050302020204" pitchFamily="34" charset="0"/>
              </a:rPr>
              <a:t> 3 </a:t>
            </a:r>
            <a:r>
              <a:rPr lang="en-US" sz="3200" b="1" dirty="0" err="1" smtClean="0">
                <a:latin typeface="HP001 4 hàng" panose="020B0603050302020204" pitchFamily="34" charset="0"/>
              </a:rPr>
              <a:t>năm</a:t>
            </a:r>
            <a:r>
              <a:rPr lang="en-US" sz="3200" b="1" dirty="0" smtClean="0">
                <a:latin typeface="HP001 4 hàng" panose="020B0603050302020204" pitchFamily="34" charset="0"/>
              </a:rPr>
              <a:t> 2022</a:t>
            </a:r>
          </a:p>
          <a:p>
            <a:pPr algn="ctr"/>
            <a:r>
              <a:rPr lang="en-US" sz="3200" b="1" dirty="0" err="1" smtClean="0">
                <a:latin typeface="HP001 4 hàng" panose="020B0603050302020204" pitchFamily="34" charset="0"/>
              </a:rPr>
              <a:t>Toán</a:t>
            </a:r>
            <a:r>
              <a:rPr lang="en-US" sz="3200" b="1" dirty="0" smtClean="0">
                <a:latin typeface="HP001 4 hàng" panose="020B0603050302020204" pitchFamily="34" charset="0"/>
              </a:rPr>
              <a:t> </a:t>
            </a:r>
          </a:p>
          <a:p>
            <a:pPr algn="ctr"/>
            <a:r>
              <a:rPr lang="en-US" sz="3200" b="1" dirty="0" err="1" smtClean="0">
                <a:latin typeface="HP001 4 hàng" panose="020B0603050302020204" pitchFamily="34" charset="0"/>
              </a:rPr>
              <a:t>Luyện</a:t>
            </a:r>
            <a:r>
              <a:rPr lang="en-US" sz="3200" b="1" dirty="0" smtClean="0">
                <a:latin typeface="HP001 4 hàng" panose="020B0603050302020204" pitchFamily="34" charset="0"/>
              </a:rPr>
              <a:t> </a:t>
            </a:r>
            <a:r>
              <a:rPr lang="en-US" sz="3200" b="1" dirty="0" err="1" smtClean="0">
                <a:latin typeface="HP001 4 hàng" panose="020B0603050302020204" pitchFamily="34" charset="0"/>
              </a:rPr>
              <a:t>tập</a:t>
            </a:r>
            <a:endParaRPr lang="en-US" sz="3200" b="1" dirty="0">
              <a:latin typeface="HP001 4 hàng" panose="020B0603050302020204" pitchFamily="34" charset="0"/>
            </a:endParaRPr>
          </a:p>
        </p:txBody>
      </p:sp>
      <p:sp>
        <p:nvSpPr>
          <p:cNvPr id="3" name="TextBox 2"/>
          <p:cNvSpPr txBox="1"/>
          <p:nvPr/>
        </p:nvSpPr>
        <p:spPr>
          <a:xfrm>
            <a:off x="618186" y="1712889"/>
            <a:ext cx="3384773" cy="523220"/>
          </a:xfrm>
          <a:prstGeom prst="rect">
            <a:avLst/>
          </a:prstGeom>
          <a:noFill/>
        </p:spPr>
        <p:txBody>
          <a:bodyPr wrap="none" rtlCol="0">
            <a:spAutoFit/>
          </a:bodyPr>
          <a:lstStyle/>
          <a:p>
            <a:r>
              <a:rPr lang="en-US" sz="2800" dirty="0" err="1" smtClean="0"/>
              <a:t>Bài</a:t>
            </a:r>
            <a:r>
              <a:rPr lang="en-US" sz="2800" dirty="0" smtClean="0"/>
              <a:t> 5: </a:t>
            </a:r>
            <a:r>
              <a:rPr lang="en-US" sz="2800" dirty="0" err="1" smtClean="0"/>
              <a:t>Đặt</a:t>
            </a:r>
            <a:r>
              <a:rPr lang="en-US" sz="2800" dirty="0" smtClean="0"/>
              <a:t> </a:t>
            </a:r>
            <a:r>
              <a:rPr lang="en-US" sz="2800" dirty="0" err="1" smtClean="0"/>
              <a:t>tính</a:t>
            </a:r>
            <a:r>
              <a:rPr lang="en-US" sz="2800" dirty="0" smtClean="0"/>
              <a:t> </a:t>
            </a:r>
            <a:r>
              <a:rPr lang="en-US" sz="2800" dirty="0" err="1" smtClean="0"/>
              <a:t>rồi</a:t>
            </a:r>
            <a:r>
              <a:rPr lang="en-US" sz="2800" dirty="0" smtClean="0"/>
              <a:t> </a:t>
            </a:r>
            <a:r>
              <a:rPr lang="en-US" sz="2800" dirty="0" err="1" smtClean="0"/>
              <a:t>tính</a:t>
            </a:r>
            <a:endParaRPr lang="en-US" sz="2800" dirty="0"/>
          </a:p>
        </p:txBody>
      </p:sp>
      <p:sp>
        <p:nvSpPr>
          <p:cNvPr id="4" name="TextBox 3"/>
          <p:cNvSpPr txBox="1"/>
          <p:nvPr/>
        </p:nvSpPr>
        <p:spPr>
          <a:xfrm>
            <a:off x="965915" y="2601532"/>
            <a:ext cx="2335896" cy="523220"/>
          </a:xfrm>
          <a:prstGeom prst="rect">
            <a:avLst/>
          </a:prstGeom>
          <a:noFill/>
        </p:spPr>
        <p:txBody>
          <a:bodyPr wrap="none" rtlCol="0">
            <a:spAutoFit/>
          </a:bodyPr>
          <a:lstStyle/>
          <a:p>
            <a:pPr marL="342900" indent="-342900">
              <a:buAutoNum type="alphaLcParenR"/>
            </a:pPr>
            <a:r>
              <a:rPr lang="en-US" sz="2800" dirty="0" smtClean="0"/>
              <a:t>3254 + 2473</a:t>
            </a:r>
          </a:p>
        </p:txBody>
      </p:sp>
      <p:sp>
        <p:nvSpPr>
          <p:cNvPr id="5" name="Rectangle 4"/>
          <p:cNvSpPr/>
          <p:nvPr/>
        </p:nvSpPr>
        <p:spPr>
          <a:xfrm>
            <a:off x="3837567" y="2587514"/>
            <a:ext cx="1920719" cy="523220"/>
          </a:xfrm>
          <a:prstGeom prst="rect">
            <a:avLst/>
          </a:prstGeom>
        </p:spPr>
        <p:txBody>
          <a:bodyPr wrap="none">
            <a:spAutoFit/>
          </a:bodyPr>
          <a:lstStyle/>
          <a:p>
            <a:r>
              <a:rPr lang="en-US" sz="2800" dirty="0"/>
              <a:t>8326 - 4916</a:t>
            </a:r>
          </a:p>
        </p:txBody>
      </p:sp>
      <p:sp>
        <p:nvSpPr>
          <p:cNvPr id="6" name="TextBox 5"/>
          <p:cNvSpPr txBox="1"/>
          <p:nvPr/>
        </p:nvSpPr>
        <p:spPr>
          <a:xfrm>
            <a:off x="6915952" y="2532978"/>
            <a:ext cx="1737976" cy="523220"/>
          </a:xfrm>
          <a:prstGeom prst="rect">
            <a:avLst/>
          </a:prstGeom>
          <a:noFill/>
        </p:spPr>
        <p:txBody>
          <a:bodyPr wrap="none" rtlCol="0">
            <a:spAutoFit/>
          </a:bodyPr>
          <a:lstStyle/>
          <a:p>
            <a:r>
              <a:rPr lang="en-US" sz="2800" dirty="0" smtClean="0"/>
              <a:t>b) 8460 : 6</a:t>
            </a:r>
            <a:endParaRPr lang="en-US" sz="2800" dirty="0"/>
          </a:p>
        </p:txBody>
      </p:sp>
      <p:sp>
        <p:nvSpPr>
          <p:cNvPr id="7" name="TextBox 6"/>
          <p:cNvSpPr txBox="1"/>
          <p:nvPr/>
        </p:nvSpPr>
        <p:spPr>
          <a:xfrm>
            <a:off x="9903852" y="2511378"/>
            <a:ext cx="1417376" cy="523220"/>
          </a:xfrm>
          <a:prstGeom prst="rect">
            <a:avLst/>
          </a:prstGeom>
          <a:noFill/>
        </p:spPr>
        <p:txBody>
          <a:bodyPr wrap="none" rtlCol="0">
            <a:spAutoFit/>
          </a:bodyPr>
          <a:lstStyle/>
          <a:p>
            <a:r>
              <a:rPr lang="en-US" sz="2800" dirty="0" smtClean="0"/>
              <a:t>1326 x 3</a:t>
            </a:r>
            <a:endParaRPr lang="en-US" sz="2800" dirty="0"/>
          </a:p>
        </p:txBody>
      </p:sp>
    </p:spTree>
    <p:extLst>
      <p:ext uri="{BB962C8B-B14F-4D97-AF65-F5344CB8AC3E}">
        <p14:creationId xmlns:p14="http://schemas.microsoft.com/office/powerpoint/2010/main" val="2365968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barn(inVertical)">
                                      <p:cBhvr>
                                        <p:cTn id="13" dur="500"/>
                                        <p:tgtEl>
                                          <p:spTgt spid="6"/>
                                        </p:tgtEl>
                                      </p:cBhvr>
                                    </p:animEffect>
                                  </p:childTnLst>
                                </p:cTn>
                              </p:par>
                              <p:par>
                                <p:cTn id="14" presetID="16" presetClass="entr" presetSubtype="21" fill="hold" grpId="0" nodeType="with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barn(inVertical)">
                                      <p:cBhvr>
                                        <p:cTn id="16"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378330" y="180307"/>
            <a:ext cx="7342652" cy="1569660"/>
          </a:xfrm>
          <a:prstGeom prst="rect">
            <a:avLst/>
          </a:prstGeom>
          <a:noFill/>
        </p:spPr>
        <p:txBody>
          <a:bodyPr wrap="none" rtlCol="0">
            <a:spAutoFit/>
          </a:bodyPr>
          <a:lstStyle/>
          <a:p>
            <a:pPr algn="ctr"/>
            <a:r>
              <a:rPr lang="en-US" sz="3200" b="1" dirty="0" err="1" smtClean="0">
                <a:latin typeface="HP001 4 hàng" panose="020B0603050302020204" pitchFamily="34" charset="0"/>
              </a:rPr>
              <a:t>Thứ</a:t>
            </a:r>
            <a:r>
              <a:rPr lang="en-US" sz="3200" b="1" dirty="0" smtClean="0">
                <a:latin typeface="HP001 4 hàng" panose="020B0603050302020204" pitchFamily="34" charset="0"/>
              </a:rPr>
              <a:t> </a:t>
            </a:r>
            <a:r>
              <a:rPr lang="en-US" sz="3200" b="1" dirty="0" err="1" smtClean="0">
                <a:latin typeface="HP001 4 hàng" panose="020B0603050302020204" pitchFamily="34" charset="0"/>
              </a:rPr>
              <a:t>năm</a:t>
            </a:r>
            <a:r>
              <a:rPr lang="en-US" sz="3200" b="1" dirty="0" smtClean="0">
                <a:latin typeface="HP001 4 hàng" panose="020B0603050302020204" pitchFamily="34" charset="0"/>
              </a:rPr>
              <a:t> </a:t>
            </a:r>
            <a:r>
              <a:rPr lang="en-US" sz="3200" b="1" dirty="0" err="1" smtClean="0">
                <a:latin typeface="HP001 4 hàng" panose="020B0603050302020204" pitchFamily="34" charset="0"/>
              </a:rPr>
              <a:t>ngày</a:t>
            </a:r>
            <a:r>
              <a:rPr lang="en-US" sz="3200" b="1" dirty="0" smtClean="0">
                <a:latin typeface="HP001 4 hàng" panose="020B0603050302020204" pitchFamily="34" charset="0"/>
              </a:rPr>
              <a:t> 3 </a:t>
            </a:r>
            <a:r>
              <a:rPr lang="en-US" sz="3200" b="1" dirty="0" err="1" smtClean="0">
                <a:latin typeface="HP001 4 hàng" panose="020B0603050302020204" pitchFamily="34" charset="0"/>
              </a:rPr>
              <a:t>tháng</a:t>
            </a:r>
            <a:r>
              <a:rPr lang="en-US" sz="3200" b="1" dirty="0" smtClean="0">
                <a:latin typeface="HP001 4 hàng" panose="020B0603050302020204" pitchFamily="34" charset="0"/>
              </a:rPr>
              <a:t> 3 </a:t>
            </a:r>
            <a:r>
              <a:rPr lang="en-US" sz="3200" b="1" dirty="0" err="1" smtClean="0">
                <a:latin typeface="HP001 4 hàng" panose="020B0603050302020204" pitchFamily="34" charset="0"/>
              </a:rPr>
              <a:t>năm</a:t>
            </a:r>
            <a:r>
              <a:rPr lang="en-US" sz="3200" b="1" dirty="0" smtClean="0">
                <a:latin typeface="HP001 4 hàng" panose="020B0603050302020204" pitchFamily="34" charset="0"/>
              </a:rPr>
              <a:t> 2022</a:t>
            </a:r>
          </a:p>
          <a:p>
            <a:pPr algn="ctr"/>
            <a:r>
              <a:rPr lang="en-US" sz="3200" b="1" dirty="0" err="1" smtClean="0">
                <a:latin typeface="HP001 4 hàng" panose="020B0603050302020204" pitchFamily="34" charset="0"/>
              </a:rPr>
              <a:t>Toán</a:t>
            </a:r>
            <a:r>
              <a:rPr lang="en-US" sz="3200" b="1" dirty="0" smtClean="0">
                <a:latin typeface="HP001 4 hàng" panose="020B0603050302020204" pitchFamily="34" charset="0"/>
              </a:rPr>
              <a:t> </a:t>
            </a:r>
          </a:p>
          <a:p>
            <a:pPr algn="ctr"/>
            <a:r>
              <a:rPr lang="en-US" sz="3200" b="1" dirty="0" err="1" smtClean="0">
                <a:latin typeface="HP001 4 hàng" panose="020B0603050302020204" pitchFamily="34" charset="0"/>
              </a:rPr>
              <a:t>Luyện</a:t>
            </a:r>
            <a:r>
              <a:rPr lang="en-US" sz="3200" b="1" dirty="0" smtClean="0">
                <a:latin typeface="HP001 4 hàng" panose="020B0603050302020204" pitchFamily="34" charset="0"/>
              </a:rPr>
              <a:t> </a:t>
            </a:r>
            <a:r>
              <a:rPr lang="en-US" sz="3200" b="1" dirty="0" err="1" smtClean="0">
                <a:latin typeface="HP001 4 hàng" panose="020B0603050302020204" pitchFamily="34" charset="0"/>
              </a:rPr>
              <a:t>tập</a:t>
            </a:r>
            <a:endParaRPr lang="en-US" sz="3200" b="1" dirty="0">
              <a:latin typeface="HP001 4 hàng" panose="020B0603050302020204" pitchFamily="34" charset="0"/>
            </a:endParaRPr>
          </a:p>
        </p:txBody>
      </p:sp>
      <p:sp>
        <p:nvSpPr>
          <p:cNvPr id="5" name="TextBox 4"/>
          <p:cNvSpPr txBox="1"/>
          <p:nvPr/>
        </p:nvSpPr>
        <p:spPr>
          <a:xfrm>
            <a:off x="257577" y="1880317"/>
            <a:ext cx="7482626" cy="523220"/>
          </a:xfrm>
          <a:prstGeom prst="rect">
            <a:avLst/>
          </a:prstGeom>
          <a:noFill/>
        </p:spPr>
        <p:txBody>
          <a:bodyPr wrap="square" rtlCol="0">
            <a:spAutoFit/>
          </a:bodyPr>
          <a:lstStyle/>
          <a:p>
            <a:r>
              <a:rPr lang="en-US" sz="2800" b="1" dirty="0" err="1" smtClean="0">
                <a:latin typeface="HP001 4 hàng" panose="020B0603050302020204" pitchFamily="34" charset="0"/>
              </a:rPr>
              <a:t>Bài</a:t>
            </a:r>
            <a:r>
              <a:rPr lang="en-US" sz="2800" b="1" dirty="0" smtClean="0">
                <a:latin typeface="HP001 4 hàng" panose="020B0603050302020204" pitchFamily="34" charset="0"/>
              </a:rPr>
              <a:t> 1: </a:t>
            </a:r>
            <a:r>
              <a:rPr lang="en-US" sz="2800" b="1" dirty="0" err="1" smtClean="0">
                <a:latin typeface="HP001 4 hàng" panose="020B0603050302020204" pitchFamily="34" charset="0"/>
              </a:rPr>
              <a:t>Điền</a:t>
            </a:r>
            <a:r>
              <a:rPr lang="en-US" sz="2800" b="1" dirty="0" smtClean="0">
                <a:latin typeface="HP001 4 hàng" panose="020B0603050302020204" pitchFamily="34" charset="0"/>
              </a:rPr>
              <a:t> </a:t>
            </a:r>
            <a:r>
              <a:rPr lang="en-US" sz="2800" b="1" dirty="0" err="1" smtClean="0">
                <a:latin typeface="HP001 4 hàng" panose="020B0603050302020204" pitchFamily="34" charset="0"/>
              </a:rPr>
              <a:t>số</a:t>
            </a:r>
            <a:r>
              <a:rPr lang="en-US" sz="2800" b="1" dirty="0" smtClean="0">
                <a:latin typeface="HP001 4 hàng" panose="020B0603050302020204" pitchFamily="34" charset="0"/>
              </a:rPr>
              <a:t> </a:t>
            </a:r>
            <a:r>
              <a:rPr lang="en-US" sz="2800" b="1" dirty="0" err="1" smtClean="0">
                <a:latin typeface="HP001 4 hàng" panose="020B0603050302020204" pitchFamily="34" charset="0"/>
              </a:rPr>
              <a:t>thích</a:t>
            </a:r>
            <a:r>
              <a:rPr lang="en-US" sz="2800" b="1" dirty="0" smtClean="0">
                <a:latin typeface="HP001 4 hàng" panose="020B0603050302020204" pitchFamily="34" charset="0"/>
              </a:rPr>
              <a:t> </a:t>
            </a:r>
            <a:r>
              <a:rPr lang="en-US" sz="2800" b="1" dirty="0" err="1" smtClean="0">
                <a:latin typeface="HP001 4 hàng" panose="020B0603050302020204" pitchFamily="34" charset="0"/>
              </a:rPr>
              <a:t>hợp</a:t>
            </a:r>
            <a:r>
              <a:rPr lang="en-US" sz="2800" b="1" dirty="0" smtClean="0">
                <a:latin typeface="HP001 4 hàng" panose="020B0603050302020204" pitchFamily="34" charset="0"/>
              </a:rPr>
              <a:t> </a:t>
            </a:r>
            <a:r>
              <a:rPr lang="en-US" sz="2800" b="1" dirty="0" err="1" smtClean="0">
                <a:latin typeface="HP001 4 hàng" panose="020B0603050302020204" pitchFamily="34" charset="0"/>
              </a:rPr>
              <a:t>vào</a:t>
            </a:r>
            <a:r>
              <a:rPr lang="en-US" sz="2800" b="1" dirty="0" smtClean="0">
                <a:latin typeface="HP001 4 hàng" panose="020B0603050302020204" pitchFamily="34" charset="0"/>
              </a:rPr>
              <a:t> </a:t>
            </a:r>
            <a:r>
              <a:rPr lang="en-US" sz="2800" b="1" dirty="0" err="1" smtClean="0">
                <a:latin typeface="HP001 4 hàng" panose="020B0603050302020204" pitchFamily="34" charset="0"/>
              </a:rPr>
              <a:t>chỗ</a:t>
            </a:r>
            <a:r>
              <a:rPr lang="en-US" sz="2800" b="1" dirty="0" smtClean="0">
                <a:latin typeface="HP001 4 hàng" panose="020B0603050302020204" pitchFamily="34" charset="0"/>
              </a:rPr>
              <a:t> </a:t>
            </a:r>
            <a:r>
              <a:rPr lang="en-US" sz="2800" b="1" dirty="0" err="1" smtClean="0">
                <a:latin typeface="HP001 4 hàng" panose="020B0603050302020204" pitchFamily="34" charset="0"/>
              </a:rPr>
              <a:t>chấm</a:t>
            </a:r>
            <a:r>
              <a:rPr lang="en-US" sz="2800" b="1" dirty="0" smtClean="0">
                <a:latin typeface="HP001 4 hàng" panose="020B0603050302020204" pitchFamily="34" charset="0"/>
              </a:rPr>
              <a:t>: </a:t>
            </a:r>
            <a:endParaRPr lang="en-US" sz="2800" b="1" dirty="0">
              <a:latin typeface="HP001 4 hàng" panose="020B0603050302020204" pitchFamily="34" charset="0"/>
            </a:endParaRPr>
          </a:p>
        </p:txBody>
      </p:sp>
      <p:sp>
        <p:nvSpPr>
          <p:cNvPr id="6" name="TextBox 5"/>
          <p:cNvSpPr txBox="1"/>
          <p:nvPr/>
        </p:nvSpPr>
        <p:spPr>
          <a:xfrm>
            <a:off x="553792" y="2717442"/>
            <a:ext cx="11288668" cy="1384995"/>
          </a:xfrm>
          <a:prstGeom prst="rect">
            <a:avLst/>
          </a:prstGeom>
          <a:noFill/>
        </p:spPr>
        <p:txBody>
          <a:bodyPr wrap="none" rtlCol="0">
            <a:spAutoFit/>
          </a:bodyPr>
          <a:lstStyle/>
          <a:p>
            <a:pPr marL="342900" indent="-342900">
              <a:buAutoNum type="alphaLcParenR"/>
            </a:pPr>
            <a:r>
              <a:rPr lang="en-US" sz="2800" b="1" dirty="0" smtClean="0">
                <a:latin typeface="HP001 4 hàng" panose="020B0603050302020204" pitchFamily="34" charset="0"/>
              </a:rPr>
              <a:t>   3897; 3898     ; ……………..; ………………; ………………………..; ……………………</a:t>
            </a:r>
          </a:p>
          <a:p>
            <a:pPr marL="342900" indent="-342900">
              <a:buAutoNum type="alphaLcParenR"/>
            </a:pPr>
            <a:r>
              <a:rPr lang="en-US" sz="2800" b="1" dirty="0" smtClean="0">
                <a:latin typeface="HP001 4 hàng" panose="020B0603050302020204" pitchFamily="34" charset="0"/>
              </a:rPr>
              <a:t>  24 686; 24687; ……………..…; .…………….; …………………………; ……………………</a:t>
            </a:r>
          </a:p>
          <a:p>
            <a:pPr marL="342900" indent="-342900">
              <a:buAutoNum type="alphaLcParenR"/>
            </a:pPr>
            <a:r>
              <a:rPr lang="en-US" sz="2800" b="1" dirty="0" smtClean="0">
                <a:latin typeface="HP001 4 hàng" panose="020B0603050302020204" pitchFamily="34" charset="0"/>
              </a:rPr>
              <a:t>  99 995; 99 996; ………………; ………………; …………………………; ……………………</a:t>
            </a:r>
            <a:endParaRPr lang="en-US" sz="2800" b="1" dirty="0">
              <a:latin typeface="HP001 4 hàng" panose="020B0603050302020204" pitchFamily="34" charset="0"/>
            </a:endParaRPr>
          </a:p>
        </p:txBody>
      </p:sp>
    </p:spTree>
    <p:extLst>
      <p:ext uri="{BB962C8B-B14F-4D97-AF65-F5344CB8AC3E}">
        <p14:creationId xmlns:p14="http://schemas.microsoft.com/office/powerpoint/2010/main" val="16456001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378330" y="180307"/>
            <a:ext cx="7342652" cy="1569660"/>
          </a:xfrm>
          <a:prstGeom prst="rect">
            <a:avLst/>
          </a:prstGeom>
          <a:noFill/>
        </p:spPr>
        <p:txBody>
          <a:bodyPr wrap="none" rtlCol="0">
            <a:spAutoFit/>
          </a:bodyPr>
          <a:lstStyle/>
          <a:p>
            <a:pPr algn="ctr"/>
            <a:r>
              <a:rPr lang="en-US" sz="3200" b="1" dirty="0" err="1" smtClean="0">
                <a:latin typeface="HP001 4 hàng" panose="020B0603050302020204" pitchFamily="34" charset="0"/>
              </a:rPr>
              <a:t>Thứ</a:t>
            </a:r>
            <a:r>
              <a:rPr lang="en-US" sz="3200" b="1" dirty="0" smtClean="0">
                <a:latin typeface="HP001 4 hàng" panose="020B0603050302020204" pitchFamily="34" charset="0"/>
              </a:rPr>
              <a:t> </a:t>
            </a:r>
            <a:r>
              <a:rPr lang="en-US" sz="3200" b="1" dirty="0" err="1" smtClean="0">
                <a:latin typeface="HP001 4 hàng" panose="020B0603050302020204" pitchFamily="34" charset="0"/>
              </a:rPr>
              <a:t>năm</a:t>
            </a:r>
            <a:r>
              <a:rPr lang="en-US" sz="3200" b="1" dirty="0" smtClean="0">
                <a:latin typeface="HP001 4 hàng" panose="020B0603050302020204" pitchFamily="34" charset="0"/>
              </a:rPr>
              <a:t> </a:t>
            </a:r>
            <a:r>
              <a:rPr lang="en-US" sz="3200" b="1" dirty="0" err="1" smtClean="0">
                <a:latin typeface="HP001 4 hàng" panose="020B0603050302020204" pitchFamily="34" charset="0"/>
              </a:rPr>
              <a:t>ngày</a:t>
            </a:r>
            <a:r>
              <a:rPr lang="en-US" sz="3200" b="1" dirty="0" smtClean="0">
                <a:latin typeface="HP001 4 hàng" panose="020B0603050302020204" pitchFamily="34" charset="0"/>
              </a:rPr>
              <a:t> 3 </a:t>
            </a:r>
            <a:r>
              <a:rPr lang="en-US" sz="3200" b="1" dirty="0" err="1" smtClean="0">
                <a:latin typeface="HP001 4 hàng" panose="020B0603050302020204" pitchFamily="34" charset="0"/>
              </a:rPr>
              <a:t>tháng</a:t>
            </a:r>
            <a:r>
              <a:rPr lang="en-US" sz="3200" b="1" dirty="0" smtClean="0">
                <a:latin typeface="HP001 4 hàng" panose="020B0603050302020204" pitchFamily="34" charset="0"/>
              </a:rPr>
              <a:t> 3 </a:t>
            </a:r>
            <a:r>
              <a:rPr lang="en-US" sz="3200" b="1" dirty="0" err="1" smtClean="0">
                <a:latin typeface="HP001 4 hàng" panose="020B0603050302020204" pitchFamily="34" charset="0"/>
              </a:rPr>
              <a:t>năm</a:t>
            </a:r>
            <a:r>
              <a:rPr lang="en-US" sz="3200" b="1" dirty="0" smtClean="0">
                <a:latin typeface="HP001 4 hàng" panose="020B0603050302020204" pitchFamily="34" charset="0"/>
              </a:rPr>
              <a:t> 2022</a:t>
            </a:r>
          </a:p>
          <a:p>
            <a:pPr algn="ctr"/>
            <a:r>
              <a:rPr lang="en-US" sz="3200" b="1" dirty="0" err="1" smtClean="0">
                <a:latin typeface="HP001 4 hàng" panose="020B0603050302020204" pitchFamily="34" charset="0"/>
              </a:rPr>
              <a:t>Toán</a:t>
            </a:r>
            <a:r>
              <a:rPr lang="en-US" sz="3200" b="1" dirty="0" smtClean="0">
                <a:latin typeface="HP001 4 hàng" panose="020B0603050302020204" pitchFamily="34" charset="0"/>
              </a:rPr>
              <a:t> </a:t>
            </a:r>
          </a:p>
          <a:p>
            <a:pPr algn="ctr"/>
            <a:r>
              <a:rPr lang="en-US" sz="3200" b="1" dirty="0" err="1" smtClean="0">
                <a:latin typeface="HP001 4 hàng" panose="020B0603050302020204" pitchFamily="34" charset="0"/>
              </a:rPr>
              <a:t>Luyện</a:t>
            </a:r>
            <a:r>
              <a:rPr lang="en-US" sz="3200" b="1" dirty="0" smtClean="0">
                <a:latin typeface="HP001 4 hàng" panose="020B0603050302020204" pitchFamily="34" charset="0"/>
              </a:rPr>
              <a:t> </a:t>
            </a:r>
            <a:r>
              <a:rPr lang="en-US" sz="3200" b="1" dirty="0" err="1" smtClean="0">
                <a:latin typeface="HP001 4 hàng" panose="020B0603050302020204" pitchFamily="34" charset="0"/>
              </a:rPr>
              <a:t>tập</a:t>
            </a:r>
            <a:endParaRPr lang="en-US" sz="3200" b="1" dirty="0">
              <a:latin typeface="HP001 4 hàng" panose="020B0603050302020204" pitchFamily="34" charset="0"/>
            </a:endParaRPr>
          </a:p>
        </p:txBody>
      </p:sp>
      <p:sp>
        <p:nvSpPr>
          <p:cNvPr id="5" name="TextBox 4"/>
          <p:cNvSpPr txBox="1"/>
          <p:nvPr/>
        </p:nvSpPr>
        <p:spPr>
          <a:xfrm>
            <a:off x="283331" y="1674252"/>
            <a:ext cx="2621359" cy="523220"/>
          </a:xfrm>
          <a:prstGeom prst="rect">
            <a:avLst/>
          </a:prstGeom>
          <a:noFill/>
        </p:spPr>
        <p:txBody>
          <a:bodyPr wrap="none" rtlCol="0">
            <a:spAutoFit/>
          </a:bodyPr>
          <a:lstStyle/>
          <a:p>
            <a:r>
              <a:rPr lang="en-US" sz="2800" b="1" dirty="0" err="1" smtClean="0">
                <a:latin typeface="HP001 4 hàng" panose="020B0603050302020204" pitchFamily="34" charset="0"/>
              </a:rPr>
              <a:t>Bài</a:t>
            </a:r>
            <a:r>
              <a:rPr lang="en-US" sz="2800" b="1" dirty="0" smtClean="0">
                <a:latin typeface="HP001 4 hàng" panose="020B0603050302020204" pitchFamily="34" charset="0"/>
              </a:rPr>
              <a:t> 2: </a:t>
            </a:r>
            <a:r>
              <a:rPr lang="en-US" sz="2800" b="1" dirty="0" err="1" smtClean="0">
                <a:latin typeface="HP001 4 hàng" panose="020B0603050302020204" pitchFamily="34" charset="0"/>
              </a:rPr>
              <a:t>Tìm</a:t>
            </a:r>
            <a:r>
              <a:rPr lang="en-US" sz="2800" b="1" dirty="0" smtClean="0">
                <a:latin typeface="HP001 4 hàng" panose="020B0603050302020204" pitchFamily="34" charset="0"/>
              </a:rPr>
              <a:t> </a:t>
            </a:r>
            <a:r>
              <a:rPr lang="en-US" sz="2800" dirty="0" smtClean="0">
                <a:latin typeface="Times New Roman" panose="02020603050405020304" pitchFamily="18" charset="0"/>
                <a:cs typeface="Times New Roman" panose="02020603050405020304" pitchFamily="18" charset="0"/>
              </a:rPr>
              <a:t>X</a:t>
            </a:r>
            <a:endParaRPr lang="en-US" sz="2800" dirty="0">
              <a:latin typeface="Times New Roman" panose="02020603050405020304" pitchFamily="18" charset="0"/>
              <a:cs typeface="Times New Roman" panose="02020603050405020304" pitchFamily="18" charset="0"/>
            </a:endParaRPr>
          </a:p>
        </p:txBody>
      </p:sp>
      <p:sp>
        <p:nvSpPr>
          <p:cNvPr id="6" name="TextBox 5"/>
          <p:cNvSpPr txBox="1"/>
          <p:nvPr/>
        </p:nvSpPr>
        <p:spPr>
          <a:xfrm>
            <a:off x="476518" y="2343951"/>
            <a:ext cx="3169457" cy="584775"/>
          </a:xfrm>
          <a:prstGeom prst="rect">
            <a:avLst/>
          </a:prstGeom>
          <a:noFill/>
        </p:spPr>
        <p:txBody>
          <a:bodyPr wrap="none" rtlCol="0">
            <a:spAutoFit/>
          </a:bodyPr>
          <a:lstStyle/>
          <a:p>
            <a:r>
              <a:rPr lang="en-US" sz="3200" dirty="0" smtClean="0"/>
              <a:t>a) X + 1536= 6924</a:t>
            </a:r>
            <a:endParaRPr lang="en-US" sz="3200" dirty="0"/>
          </a:p>
        </p:txBody>
      </p:sp>
      <p:sp>
        <p:nvSpPr>
          <p:cNvPr id="7" name="TextBox 6"/>
          <p:cNvSpPr txBox="1"/>
          <p:nvPr/>
        </p:nvSpPr>
        <p:spPr>
          <a:xfrm>
            <a:off x="6166837" y="2238771"/>
            <a:ext cx="2900153" cy="584775"/>
          </a:xfrm>
          <a:prstGeom prst="rect">
            <a:avLst/>
          </a:prstGeom>
          <a:noFill/>
        </p:spPr>
        <p:txBody>
          <a:bodyPr wrap="none" rtlCol="0">
            <a:spAutoFit/>
          </a:bodyPr>
          <a:lstStyle/>
          <a:p>
            <a:r>
              <a:rPr lang="en-US" sz="3200" dirty="0"/>
              <a:t>b</a:t>
            </a:r>
            <a:r>
              <a:rPr lang="en-US" sz="3200" dirty="0" smtClean="0"/>
              <a:t>) X - 636= 5618</a:t>
            </a:r>
            <a:endParaRPr lang="en-US" sz="3200" dirty="0"/>
          </a:p>
        </p:txBody>
      </p:sp>
      <p:sp>
        <p:nvSpPr>
          <p:cNvPr id="8" name="TextBox 7"/>
          <p:cNvSpPr txBox="1"/>
          <p:nvPr/>
        </p:nvSpPr>
        <p:spPr>
          <a:xfrm>
            <a:off x="538765" y="4634244"/>
            <a:ext cx="2585964" cy="584775"/>
          </a:xfrm>
          <a:prstGeom prst="rect">
            <a:avLst/>
          </a:prstGeom>
          <a:noFill/>
        </p:spPr>
        <p:txBody>
          <a:bodyPr wrap="none" rtlCol="0">
            <a:spAutoFit/>
          </a:bodyPr>
          <a:lstStyle/>
          <a:p>
            <a:r>
              <a:rPr lang="en-US" sz="3200" dirty="0"/>
              <a:t>c</a:t>
            </a:r>
            <a:r>
              <a:rPr lang="en-US" sz="3200" dirty="0" smtClean="0"/>
              <a:t>) X </a:t>
            </a:r>
            <a:r>
              <a:rPr lang="en-US" sz="3200" dirty="0" err="1" smtClean="0"/>
              <a:t>x</a:t>
            </a:r>
            <a:r>
              <a:rPr lang="en-US" sz="3200" dirty="0" smtClean="0"/>
              <a:t> 2 = 2826</a:t>
            </a:r>
            <a:endParaRPr lang="en-US" sz="3200" dirty="0"/>
          </a:p>
        </p:txBody>
      </p:sp>
      <p:sp>
        <p:nvSpPr>
          <p:cNvPr id="9" name="TextBox 8"/>
          <p:cNvSpPr txBox="1"/>
          <p:nvPr/>
        </p:nvSpPr>
        <p:spPr>
          <a:xfrm>
            <a:off x="6229084" y="4529064"/>
            <a:ext cx="2561920" cy="584775"/>
          </a:xfrm>
          <a:prstGeom prst="rect">
            <a:avLst/>
          </a:prstGeom>
          <a:noFill/>
        </p:spPr>
        <p:txBody>
          <a:bodyPr wrap="none" rtlCol="0">
            <a:spAutoFit/>
          </a:bodyPr>
          <a:lstStyle/>
          <a:p>
            <a:r>
              <a:rPr lang="en-US" sz="3200" dirty="0"/>
              <a:t>d</a:t>
            </a:r>
            <a:r>
              <a:rPr lang="en-US" sz="3200" dirty="0" smtClean="0"/>
              <a:t>) X : 3 = 1628</a:t>
            </a:r>
            <a:endParaRPr lang="en-US" sz="3200" dirty="0"/>
          </a:p>
        </p:txBody>
      </p:sp>
    </p:spTree>
    <p:extLst>
      <p:ext uri="{BB962C8B-B14F-4D97-AF65-F5344CB8AC3E}">
        <p14:creationId xmlns:p14="http://schemas.microsoft.com/office/powerpoint/2010/main" val="1083052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378330" y="180307"/>
            <a:ext cx="7342652" cy="1569660"/>
          </a:xfrm>
          <a:prstGeom prst="rect">
            <a:avLst/>
          </a:prstGeom>
          <a:noFill/>
        </p:spPr>
        <p:txBody>
          <a:bodyPr wrap="none" rtlCol="0">
            <a:spAutoFit/>
          </a:bodyPr>
          <a:lstStyle/>
          <a:p>
            <a:pPr algn="ctr"/>
            <a:r>
              <a:rPr lang="en-US" sz="3200" b="1" dirty="0" err="1" smtClean="0">
                <a:latin typeface="HP001 4 hàng" panose="020B0603050302020204" pitchFamily="34" charset="0"/>
              </a:rPr>
              <a:t>Thứ</a:t>
            </a:r>
            <a:r>
              <a:rPr lang="en-US" sz="3200" b="1" dirty="0" smtClean="0">
                <a:latin typeface="HP001 4 hàng" panose="020B0603050302020204" pitchFamily="34" charset="0"/>
              </a:rPr>
              <a:t> </a:t>
            </a:r>
            <a:r>
              <a:rPr lang="en-US" sz="3200" b="1" dirty="0" err="1" smtClean="0">
                <a:latin typeface="HP001 4 hàng" panose="020B0603050302020204" pitchFamily="34" charset="0"/>
              </a:rPr>
              <a:t>năm</a:t>
            </a:r>
            <a:r>
              <a:rPr lang="en-US" sz="3200" b="1" dirty="0" smtClean="0">
                <a:latin typeface="HP001 4 hàng" panose="020B0603050302020204" pitchFamily="34" charset="0"/>
              </a:rPr>
              <a:t> </a:t>
            </a:r>
            <a:r>
              <a:rPr lang="en-US" sz="3200" b="1" dirty="0" err="1" smtClean="0">
                <a:latin typeface="HP001 4 hàng" panose="020B0603050302020204" pitchFamily="34" charset="0"/>
              </a:rPr>
              <a:t>ngày</a:t>
            </a:r>
            <a:r>
              <a:rPr lang="en-US" sz="3200" b="1" dirty="0" smtClean="0">
                <a:latin typeface="HP001 4 hàng" panose="020B0603050302020204" pitchFamily="34" charset="0"/>
              </a:rPr>
              <a:t> 3 </a:t>
            </a:r>
            <a:r>
              <a:rPr lang="en-US" sz="3200" b="1" dirty="0" err="1" smtClean="0">
                <a:latin typeface="HP001 4 hàng" panose="020B0603050302020204" pitchFamily="34" charset="0"/>
              </a:rPr>
              <a:t>tháng</a:t>
            </a:r>
            <a:r>
              <a:rPr lang="en-US" sz="3200" b="1" dirty="0" smtClean="0">
                <a:latin typeface="HP001 4 hàng" panose="020B0603050302020204" pitchFamily="34" charset="0"/>
              </a:rPr>
              <a:t> 3 </a:t>
            </a:r>
            <a:r>
              <a:rPr lang="en-US" sz="3200" b="1" dirty="0" err="1" smtClean="0">
                <a:latin typeface="HP001 4 hàng" panose="020B0603050302020204" pitchFamily="34" charset="0"/>
              </a:rPr>
              <a:t>năm</a:t>
            </a:r>
            <a:r>
              <a:rPr lang="en-US" sz="3200" b="1" dirty="0" smtClean="0">
                <a:latin typeface="HP001 4 hàng" panose="020B0603050302020204" pitchFamily="34" charset="0"/>
              </a:rPr>
              <a:t> 2022</a:t>
            </a:r>
          </a:p>
          <a:p>
            <a:pPr algn="ctr"/>
            <a:r>
              <a:rPr lang="en-US" sz="3200" b="1" dirty="0" err="1" smtClean="0">
                <a:latin typeface="HP001 4 hàng" panose="020B0603050302020204" pitchFamily="34" charset="0"/>
              </a:rPr>
              <a:t>Toán</a:t>
            </a:r>
            <a:r>
              <a:rPr lang="en-US" sz="3200" b="1" dirty="0" smtClean="0">
                <a:latin typeface="HP001 4 hàng" panose="020B0603050302020204" pitchFamily="34" charset="0"/>
              </a:rPr>
              <a:t> </a:t>
            </a:r>
          </a:p>
          <a:p>
            <a:pPr algn="ctr"/>
            <a:r>
              <a:rPr lang="en-US" sz="3200" b="1" dirty="0" err="1" smtClean="0">
                <a:latin typeface="HP001 4 hàng" panose="020B0603050302020204" pitchFamily="34" charset="0"/>
              </a:rPr>
              <a:t>Luyện</a:t>
            </a:r>
            <a:r>
              <a:rPr lang="en-US" sz="3200" b="1" dirty="0" smtClean="0">
                <a:latin typeface="HP001 4 hàng" panose="020B0603050302020204" pitchFamily="34" charset="0"/>
              </a:rPr>
              <a:t> </a:t>
            </a:r>
            <a:r>
              <a:rPr lang="en-US" sz="3200" b="1" dirty="0" err="1" smtClean="0">
                <a:latin typeface="HP001 4 hàng" panose="020B0603050302020204" pitchFamily="34" charset="0"/>
              </a:rPr>
              <a:t>tập</a:t>
            </a:r>
            <a:endParaRPr lang="en-US" sz="3200" b="1" dirty="0">
              <a:latin typeface="HP001 4 hàng" panose="020B0603050302020204" pitchFamily="34" charset="0"/>
            </a:endParaRPr>
          </a:p>
        </p:txBody>
      </p:sp>
      <p:sp>
        <p:nvSpPr>
          <p:cNvPr id="4" name="TextBox 3"/>
          <p:cNvSpPr txBox="1"/>
          <p:nvPr/>
        </p:nvSpPr>
        <p:spPr>
          <a:xfrm>
            <a:off x="360608" y="1931831"/>
            <a:ext cx="10792496" cy="1384995"/>
          </a:xfrm>
          <a:prstGeom prst="rect">
            <a:avLst/>
          </a:prstGeom>
          <a:noFill/>
        </p:spPr>
        <p:txBody>
          <a:bodyPr wrap="square" rtlCol="0">
            <a:spAutoFit/>
          </a:bodyPr>
          <a:lstStyle/>
          <a:p>
            <a:r>
              <a:rPr lang="en-US" sz="2800" b="1" dirty="0" err="1" smtClean="0">
                <a:latin typeface="HP001 4 hàng" panose="020B0603050302020204" pitchFamily="34" charset="0"/>
              </a:rPr>
              <a:t>Bài</a:t>
            </a:r>
            <a:r>
              <a:rPr lang="en-US" sz="2800" b="1" dirty="0" smtClean="0">
                <a:latin typeface="HP001 4 hàng" panose="020B0603050302020204" pitchFamily="34" charset="0"/>
              </a:rPr>
              <a:t> 3: </a:t>
            </a:r>
            <a:r>
              <a:rPr lang="en-US" sz="2800" b="1" dirty="0" err="1" smtClean="0">
                <a:latin typeface="HP001 4 hàng" panose="020B0603050302020204" pitchFamily="34" charset="0"/>
              </a:rPr>
              <a:t>Một</a:t>
            </a:r>
            <a:r>
              <a:rPr lang="en-US" sz="2800" b="1" dirty="0" smtClean="0">
                <a:latin typeface="HP001 4 hàng" panose="020B0603050302020204" pitchFamily="34" charset="0"/>
              </a:rPr>
              <a:t> </a:t>
            </a:r>
            <a:r>
              <a:rPr lang="en-US" sz="2800" b="1" dirty="0" err="1" smtClean="0">
                <a:latin typeface="HP001 4 hàng" panose="020B0603050302020204" pitchFamily="34" charset="0"/>
              </a:rPr>
              <a:t>đội</a:t>
            </a:r>
            <a:r>
              <a:rPr lang="en-US" sz="2800" b="1" dirty="0" smtClean="0">
                <a:latin typeface="HP001 4 hàng" panose="020B0603050302020204" pitchFamily="34" charset="0"/>
              </a:rPr>
              <a:t> </a:t>
            </a:r>
            <a:r>
              <a:rPr lang="en-US" sz="2800" b="1" dirty="0" err="1" smtClean="0">
                <a:latin typeface="HP001 4 hàng" panose="020B0603050302020204" pitchFamily="34" charset="0"/>
              </a:rPr>
              <a:t>thủy</a:t>
            </a:r>
            <a:r>
              <a:rPr lang="en-US" sz="2800" b="1" dirty="0" smtClean="0">
                <a:latin typeface="HP001 4 hàng" panose="020B0603050302020204" pitchFamily="34" charset="0"/>
              </a:rPr>
              <a:t> </a:t>
            </a:r>
            <a:r>
              <a:rPr lang="en-US" sz="2800" b="1" dirty="0" err="1" smtClean="0">
                <a:latin typeface="HP001 4 hàng" panose="020B0603050302020204" pitchFamily="34" charset="0"/>
              </a:rPr>
              <a:t>lợi</a:t>
            </a:r>
            <a:r>
              <a:rPr lang="en-US" sz="2800" b="1" dirty="0" smtClean="0">
                <a:latin typeface="HP001 4 hàng" panose="020B0603050302020204" pitchFamily="34" charset="0"/>
              </a:rPr>
              <a:t> </a:t>
            </a:r>
            <a:r>
              <a:rPr lang="en-US" sz="2800" b="1" dirty="0" err="1" smtClean="0">
                <a:latin typeface="HP001 4 hàng" panose="020B0603050302020204" pitchFamily="34" charset="0"/>
              </a:rPr>
              <a:t>đào</a:t>
            </a:r>
            <a:r>
              <a:rPr lang="en-US" sz="2800" b="1" dirty="0" smtClean="0">
                <a:latin typeface="HP001 4 hàng" panose="020B0603050302020204" pitchFamily="34" charset="0"/>
              </a:rPr>
              <a:t> 315 m </a:t>
            </a:r>
            <a:r>
              <a:rPr lang="en-US" sz="2800" b="1" dirty="0" err="1" smtClean="0">
                <a:latin typeface="HP001 4 hàng" panose="020B0603050302020204" pitchFamily="34" charset="0"/>
              </a:rPr>
              <a:t>mương</a:t>
            </a:r>
            <a:r>
              <a:rPr lang="en-US" sz="2800" b="1" dirty="0" smtClean="0">
                <a:latin typeface="HP001 4 hàng" panose="020B0603050302020204" pitchFamily="34" charset="0"/>
              </a:rPr>
              <a:t> </a:t>
            </a:r>
            <a:r>
              <a:rPr lang="en-US" sz="2800" b="1" dirty="0" err="1" smtClean="0">
                <a:latin typeface="HP001 4 hàng" panose="020B0603050302020204" pitchFamily="34" charset="0"/>
              </a:rPr>
              <a:t>trong</a:t>
            </a:r>
            <a:r>
              <a:rPr lang="en-US" sz="2800" b="1" dirty="0" smtClean="0">
                <a:latin typeface="HP001 4 hàng" panose="020B0603050302020204" pitchFamily="34" charset="0"/>
              </a:rPr>
              <a:t> 3 </a:t>
            </a:r>
            <a:r>
              <a:rPr lang="en-US" sz="2800" b="1" dirty="0" err="1" smtClean="0">
                <a:latin typeface="HP001 4 hàng" panose="020B0603050302020204" pitchFamily="34" charset="0"/>
              </a:rPr>
              <a:t>ngày</a:t>
            </a:r>
            <a:r>
              <a:rPr lang="en-US" sz="2800" b="1" dirty="0" smtClean="0">
                <a:latin typeface="HP001 4 hàng" panose="020B0603050302020204" pitchFamily="34" charset="0"/>
              </a:rPr>
              <a:t>. </a:t>
            </a:r>
            <a:r>
              <a:rPr lang="en-US" sz="2800" b="1" dirty="0" err="1" smtClean="0">
                <a:latin typeface="HP001 4 hàng" panose="020B0603050302020204" pitchFamily="34" charset="0"/>
              </a:rPr>
              <a:t>Hỏi</a:t>
            </a:r>
            <a:r>
              <a:rPr lang="en-US" sz="2800" b="1" dirty="0" smtClean="0">
                <a:latin typeface="HP001 4 hàng" panose="020B0603050302020204" pitchFamily="34" charset="0"/>
              </a:rPr>
              <a:t> </a:t>
            </a:r>
            <a:r>
              <a:rPr lang="en-US" sz="2800" b="1" dirty="0" err="1" smtClean="0">
                <a:latin typeface="HP001 4 hàng" panose="020B0603050302020204" pitchFamily="34" charset="0"/>
              </a:rPr>
              <a:t>trong</a:t>
            </a:r>
            <a:r>
              <a:rPr lang="en-US" sz="2800" b="1" dirty="0" smtClean="0">
                <a:latin typeface="HP001 4 hàng" panose="020B0603050302020204" pitchFamily="34" charset="0"/>
              </a:rPr>
              <a:t> 8 </a:t>
            </a:r>
            <a:r>
              <a:rPr lang="en-US" sz="2800" b="1" dirty="0" err="1" smtClean="0">
                <a:latin typeface="HP001 4 hàng" panose="020B0603050302020204" pitchFamily="34" charset="0"/>
              </a:rPr>
              <a:t>ngày</a:t>
            </a:r>
            <a:r>
              <a:rPr lang="en-US" sz="2800" b="1" dirty="0" smtClean="0">
                <a:latin typeface="HP001 4 hàng" panose="020B0603050302020204" pitchFamily="34" charset="0"/>
              </a:rPr>
              <a:t>, </a:t>
            </a:r>
            <a:r>
              <a:rPr lang="en-US" sz="2800" b="1" dirty="0" err="1" smtClean="0">
                <a:latin typeface="HP001 4 hàng" panose="020B0603050302020204" pitchFamily="34" charset="0"/>
              </a:rPr>
              <a:t>đội</a:t>
            </a:r>
            <a:r>
              <a:rPr lang="en-US" sz="2800" b="1" dirty="0" smtClean="0">
                <a:latin typeface="HP001 4 hàng" panose="020B0603050302020204" pitchFamily="34" charset="0"/>
              </a:rPr>
              <a:t> </a:t>
            </a:r>
            <a:r>
              <a:rPr lang="en-US" sz="2800" b="1" dirty="0" err="1" smtClean="0">
                <a:latin typeface="HP001 4 hàng" panose="020B0603050302020204" pitchFamily="34" charset="0"/>
              </a:rPr>
              <a:t>đó</a:t>
            </a:r>
            <a:r>
              <a:rPr lang="en-US" sz="2800" b="1" dirty="0" smtClean="0">
                <a:latin typeface="HP001 4 hàng" panose="020B0603050302020204" pitchFamily="34" charset="0"/>
              </a:rPr>
              <a:t> </a:t>
            </a:r>
            <a:r>
              <a:rPr lang="en-US" sz="2800" b="1" dirty="0" err="1" smtClean="0">
                <a:latin typeface="HP001 4 hàng" panose="020B0603050302020204" pitchFamily="34" charset="0"/>
              </a:rPr>
              <a:t>đào</a:t>
            </a:r>
            <a:r>
              <a:rPr lang="en-US" sz="2800" b="1" dirty="0" smtClean="0">
                <a:latin typeface="HP001 4 hàng" panose="020B0603050302020204" pitchFamily="34" charset="0"/>
              </a:rPr>
              <a:t> </a:t>
            </a:r>
            <a:r>
              <a:rPr lang="en-US" sz="2800" b="1" dirty="0" err="1" smtClean="0">
                <a:latin typeface="HP001 4 hàng" panose="020B0603050302020204" pitchFamily="34" charset="0"/>
              </a:rPr>
              <a:t>được</a:t>
            </a:r>
            <a:r>
              <a:rPr lang="en-US" sz="2800" b="1" dirty="0" smtClean="0">
                <a:latin typeface="HP001 4 hàng" panose="020B0603050302020204" pitchFamily="34" charset="0"/>
              </a:rPr>
              <a:t> </a:t>
            </a:r>
            <a:r>
              <a:rPr lang="en-US" sz="2800" b="1" dirty="0" err="1" smtClean="0">
                <a:latin typeface="HP001 4 hàng" panose="020B0603050302020204" pitchFamily="34" charset="0"/>
              </a:rPr>
              <a:t>bao</a:t>
            </a:r>
            <a:r>
              <a:rPr lang="en-US" sz="2800" b="1" dirty="0" smtClean="0">
                <a:latin typeface="HP001 4 hàng" panose="020B0603050302020204" pitchFamily="34" charset="0"/>
              </a:rPr>
              <a:t> </a:t>
            </a:r>
            <a:r>
              <a:rPr lang="en-US" sz="2800" b="1" dirty="0" err="1" smtClean="0">
                <a:latin typeface="HP001 4 hàng" panose="020B0603050302020204" pitchFamily="34" charset="0"/>
              </a:rPr>
              <a:t>nhiêu</a:t>
            </a:r>
            <a:r>
              <a:rPr lang="en-US" sz="2800" b="1" dirty="0" smtClean="0">
                <a:latin typeface="HP001 4 hàng" panose="020B0603050302020204" pitchFamily="34" charset="0"/>
              </a:rPr>
              <a:t> </a:t>
            </a:r>
            <a:r>
              <a:rPr lang="en-US" sz="2800" b="1" dirty="0" err="1" smtClean="0">
                <a:latin typeface="HP001 4 hàng" panose="020B0603050302020204" pitchFamily="34" charset="0"/>
              </a:rPr>
              <a:t>mét</a:t>
            </a:r>
            <a:r>
              <a:rPr lang="en-US" sz="2800" b="1" dirty="0" smtClean="0">
                <a:latin typeface="HP001 4 hàng" panose="020B0603050302020204" pitchFamily="34" charset="0"/>
              </a:rPr>
              <a:t> </a:t>
            </a:r>
            <a:r>
              <a:rPr lang="en-US" sz="2800" b="1" dirty="0" err="1" smtClean="0">
                <a:latin typeface="HP001 4 hàng" panose="020B0603050302020204" pitchFamily="34" charset="0"/>
              </a:rPr>
              <a:t>mương</a:t>
            </a:r>
            <a:r>
              <a:rPr lang="en-US" sz="2800" b="1" dirty="0" smtClean="0">
                <a:latin typeface="HP001 4 hàng" panose="020B0603050302020204" pitchFamily="34" charset="0"/>
              </a:rPr>
              <a:t>, </a:t>
            </a:r>
            <a:r>
              <a:rPr lang="en-US" sz="2800" b="1" dirty="0" err="1" smtClean="0">
                <a:latin typeface="HP001 4 hàng" panose="020B0603050302020204" pitchFamily="34" charset="0"/>
              </a:rPr>
              <a:t>biết</a:t>
            </a:r>
            <a:r>
              <a:rPr lang="en-US" sz="2800" b="1" dirty="0" smtClean="0">
                <a:latin typeface="HP001 4 hàng" panose="020B0603050302020204" pitchFamily="34" charset="0"/>
              </a:rPr>
              <a:t> </a:t>
            </a:r>
            <a:r>
              <a:rPr lang="en-US" sz="2800" b="1" dirty="0" err="1" smtClean="0">
                <a:latin typeface="HP001 4 hàng" panose="020B0603050302020204" pitchFamily="34" charset="0"/>
              </a:rPr>
              <a:t>số</a:t>
            </a:r>
            <a:r>
              <a:rPr lang="en-US" sz="2800" b="1" dirty="0" smtClean="0">
                <a:latin typeface="HP001 4 hàng" panose="020B0603050302020204" pitchFamily="34" charset="0"/>
              </a:rPr>
              <a:t> </a:t>
            </a:r>
            <a:r>
              <a:rPr lang="en-US" sz="2800" b="1" dirty="0" err="1" smtClean="0">
                <a:latin typeface="HP001 4 hàng" panose="020B0603050302020204" pitchFamily="34" charset="0"/>
              </a:rPr>
              <a:t>mét</a:t>
            </a:r>
            <a:r>
              <a:rPr lang="en-US" sz="2800" b="1" dirty="0" smtClean="0">
                <a:latin typeface="HP001 4 hàng" panose="020B0603050302020204" pitchFamily="34" charset="0"/>
              </a:rPr>
              <a:t> </a:t>
            </a:r>
            <a:r>
              <a:rPr lang="en-US" sz="2800" b="1" dirty="0" err="1" smtClean="0">
                <a:latin typeface="HP001 4 hàng" panose="020B0603050302020204" pitchFamily="34" charset="0"/>
              </a:rPr>
              <a:t>mương</a:t>
            </a:r>
            <a:r>
              <a:rPr lang="en-US" sz="2800" b="1" dirty="0" smtClean="0">
                <a:latin typeface="HP001 4 hàng" panose="020B0603050302020204" pitchFamily="34" charset="0"/>
              </a:rPr>
              <a:t> </a:t>
            </a:r>
            <a:r>
              <a:rPr lang="en-US" sz="2800" b="1" dirty="0" err="1" smtClean="0">
                <a:latin typeface="HP001 4 hàng" panose="020B0603050302020204" pitchFamily="34" charset="0"/>
              </a:rPr>
              <a:t>trong</a:t>
            </a:r>
            <a:r>
              <a:rPr lang="en-US" sz="2800" b="1" dirty="0" smtClean="0">
                <a:latin typeface="HP001 4 hàng" panose="020B0603050302020204" pitchFamily="34" charset="0"/>
              </a:rPr>
              <a:t> </a:t>
            </a:r>
            <a:r>
              <a:rPr lang="en-US" sz="2800" b="1" dirty="0" err="1" smtClean="0">
                <a:latin typeface="HP001 4 hàng" panose="020B0603050302020204" pitchFamily="34" charset="0"/>
              </a:rPr>
              <a:t>mỗi</a:t>
            </a:r>
            <a:r>
              <a:rPr lang="en-US" sz="2800" b="1" dirty="0" smtClean="0">
                <a:latin typeface="HP001 4 hàng" panose="020B0603050302020204" pitchFamily="34" charset="0"/>
              </a:rPr>
              <a:t> </a:t>
            </a:r>
            <a:r>
              <a:rPr lang="en-US" sz="2800" b="1" dirty="0" err="1" smtClean="0">
                <a:latin typeface="HP001 4 hàng" panose="020B0603050302020204" pitchFamily="34" charset="0"/>
              </a:rPr>
              <a:t>ngày</a:t>
            </a:r>
            <a:r>
              <a:rPr lang="en-US" sz="2800" b="1" dirty="0" smtClean="0">
                <a:latin typeface="HP001 4 hàng" panose="020B0603050302020204" pitchFamily="34" charset="0"/>
              </a:rPr>
              <a:t> </a:t>
            </a:r>
            <a:r>
              <a:rPr lang="en-US" sz="2800" b="1" dirty="0" err="1" smtClean="0">
                <a:latin typeface="HP001 4 hàng" panose="020B0603050302020204" pitchFamily="34" charset="0"/>
              </a:rPr>
              <a:t>đào</a:t>
            </a:r>
            <a:r>
              <a:rPr lang="en-US" sz="2800" b="1" dirty="0" smtClean="0">
                <a:latin typeface="HP001 4 hàng" panose="020B0603050302020204" pitchFamily="34" charset="0"/>
              </a:rPr>
              <a:t> </a:t>
            </a:r>
            <a:r>
              <a:rPr lang="en-US" sz="2800" b="1" dirty="0" err="1" smtClean="0">
                <a:latin typeface="HP001 4 hàng" panose="020B0603050302020204" pitchFamily="34" charset="0"/>
              </a:rPr>
              <a:t>là</a:t>
            </a:r>
            <a:r>
              <a:rPr lang="en-US" sz="2800" b="1" dirty="0" smtClean="0">
                <a:latin typeface="HP001 4 hàng" panose="020B0603050302020204" pitchFamily="34" charset="0"/>
              </a:rPr>
              <a:t> </a:t>
            </a:r>
            <a:r>
              <a:rPr lang="en-US" sz="2800" b="1" dirty="0" err="1" smtClean="0">
                <a:latin typeface="HP001 4 hàng" panose="020B0603050302020204" pitchFamily="34" charset="0"/>
              </a:rPr>
              <a:t>như</a:t>
            </a:r>
            <a:r>
              <a:rPr lang="en-US" sz="2800" b="1" dirty="0" smtClean="0">
                <a:latin typeface="HP001 4 hàng" panose="020B0603050302020204" pitchFamily="34" charset="0"/>
              </a:rPr>
              <a:t> </a:t>
            </a:r>
            <a:r>
              <a:rPr lang="en-US" sz="2800" b="1" dirty="0" err="1" smtClean="0">
                <a:latin typeface="HP001 4 hàng" panose="020B0603050302020204" pitchFamily="34" charset="0"/>
              </a:rPr>
              <a:t>nhau</a:t>
            </a:r>
            <a:r>
              <a:rPr lang="en-US" sz="2800" b="1" dirty="0" smtClean="0">
                <a:latin typeface="HP001 4 hàng" panose="020B0603050302020204" pitchFamily="34" charset="0"/>
              </a:rPr>
              <a:t>?   </a:t>
            </a:r>
            <a:endParaRPr lang="en-US" sz="2800" b="1" dirty="0">
              <a:latin typeface="HP001 4 hàng" panose="020B0603050302020204" pitchFamily="34" charset="0"/>
            </a:endParaRPr>
          </a:p>
        </p:txBody>
      </p:sp>
    </p:spTree>
    <p:extLst>
      <p:ext uri="{BB962C8B-B14F-4D97-AF65-F5344CB8AC3E}">
        <p14:creationId xmlns:p14="http://schemas.microsoft.com/office/powerpoint/2010/main" val="32814918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31050"/>
            <a:ext cx="10515600" cy="1325563"/>
          </a:xfrm>
        </p:spPr>
        <p:txBody>
          <a:bodyPr>
            <a:noAutofit/>
          </a:bodyPr>
          <a:lstStyle/>
          <a:p>
            <a:r>
              <a:rPr lang="en-US" sz="2800" dirty="0" err="1" smtClean="0">
                <a:latin typeface="Times New Roman" panose="02020603050405020304" pitchFamily="18" charset="0"/>
                <a:cs typeface="Times New Roman" panose="02020603050405020304" pitchFamily="18" charset="0"/>
              </a:rPr>
              <a:t>Bài</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tập</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hôm</a:t>
            </a:r>
            <a:r>
              <a:rPr lang="en-US" sz="2800" dirty="0" smtClean="0">
                <a:latin typeface="Times New Roman" panose="02020603050405020304" pitchFamily="18" charset="0"/>
                <a:cs typeface="Times New Roman" panose="02020603050405020304" pitchFamily="18" charset="0"/>
              </a:rPr>
              <a:t> nay </a:t>
            </a:r>
            <a:r>
              <a:rPr lang="en-US" sz="2800" dirty="0" err="1" smtClean="0">
                <a:latin typeface="Times New Roman" panose="02020603050405020304" pitchFamily="18" charset="0"/>
                <a:cs typeface="Times New Roman" panose="02020603050405020304" pitchFamily="18" charset="0"/>
              </a:rPr>
              <a:t>các</a:t>
            </a:r>
            <a:r>
              <a:rPr lang="en-US" sz="2800" dirty="0" smtClean="0">
                <a:latin typeface="Times New Roman" panose="02020603050405020304" pitchFamily="18" charset="0"/>
                <a:cs typeface="Times New Roman" panose="02020603050405020304" pitchFamily="18" charset="0"/>
              </a:rPr>
              <a:t> con </a:t>
            </a:r>
            <a:r>
              <a:rPr lang="en-US" sz="2800" dirty="0" err="1" smtClean="0">
                <a:latin typeface="Times New Roman" panose="02020603050405020304" pitchFamily="18" charset="0"/>
                <a:cs typeface="Times New Roman" panose="02020603050405020304" pitchFamily="18" charset="0"/>
              </a:rPr>
              <a:t>hoàn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thành</a:t>
            </a:r>
            <a:r>
              <a:rPr lang="en-US" sz="2800" dirty="0" smtClean="0">
                <a:latin typeface="Times New Roman" panose="02020603050405020304" pitchFamily="18" charset="0"/>
                <a:cs typeface="Times New Roman" panose="02020603050405020304" pitchFamily="18" charset="0"/>
              </a:rPr>
              <a:t>:</a:t>
            </a:r>
            <a:br>
              <a:rPr lang="en-US" sz="2800" dirty="0" smtClean="0">
                <a:latin typeface="Times New Roman" panose="02020603050405020304" pitchFamily="18" charset="0"/>
                <a:cs typeface="Times New Roman" panose="02020603050405020304" pitchFamily="18" charset="0"/>
              </a:rPr>
            </a:b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Bài</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tập</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toán</a:t>
            </a:r>
            <a:r>
              <a:rPr lang="en-US" sz="2800" dirty="0" smtClean="0">
                <a:latin typeface="Times New Roman" panose="02020603050405020304" pitchFamily="18" charset="0"/>
                <a:cs typeface="Times New Roman" panose="02020603050405020304" pitchFamily="18" charset="0"/>
              </a:rPr>
              <a:t> : BVT </a:t>
            </a:r>
            <a:r>
              <a:rPr lang="en-US" sz="2800" dirty="0" err="1" smtClean="0">
                <a:latin typeface="Times New Roman" panose="02020603050405020304" pitchFamily="18" charset="0"/>
                <a:cs typeface="Times New Roman" panose="02020603050405020304" pitchFamily="18" charset="0"/>
              </a:rPr>
              <a:t>trang</a:t>
            </a:r>
            <a:r>
              <a:rPr lang="en-US" sz="2800" dirty="0" smtClean="0">
                <a:latin typeface="Times New Roman" panose="02020603050405020304" pitchFamily="18" charset="0"/>
                <a:cs typeface="Times New Roman" panose="02020603050405020304" pitchFamily="18" charset="0"/>
              </a:rPr>
              <a:t> 78</a:t>
            </a:r>
            <a:br>
              <a:rPr lang="en-US" sz="2800" dirty="0" smtClean="0">
                <a:latin typeface="Times New Roman" panose="02020603050405020304" pitchFamily="18" charset="0"/>
                <a:cs typeface="Times New Roman" panose="02020603050405020304" pitchFamily="18" charset="0"/>
              </a:rPr>
            </a:b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Viết</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một</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bức</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thư</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ngắn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cho</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người</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thân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để</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kể</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về</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tình</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hình</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học</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tập</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của</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em</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trong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tháng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vừa</a:t>
            </a:r>
            <a:r>
              <a:rPr lang="en-US" sz="2800" dirty="0" smtClean="0">
                <a:latin typeface="Times New Roman" panose="02020603050405020304" pitchFamily="18" charset="0"/>
                <a:cs typeface="Times New Roman" panose="02020603050405020304" pitchFamily="18" charset="0"/>
              </a:rPr>
              <a:t> qua( </a:t>
            </a:r>
            <a:r>
              <a:rPr lang="en-US" sz="2800" dirty="0" err="1" smtClean="0">
                <a:latin typeface="Times New Roman" panose="02020603050405020304" pitchFamily="18" charset="0"/>
                <a:cs typeface="Times New Roman" panose="02020603050405020304" pitchFamily="18" charset="0"/>
              </a:rPr>
              <a:t>thay</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thế</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cho</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đề</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văn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viết</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thư</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làm</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quen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với</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bạn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nước</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ngoài</a:t>
            </a:r>
            <a:r>
              <a:rPr lang="en-US" sz="2800" dirty="0" smtClean="0">
                <a:latin typeface="Times New Roman" panose="02020603050405020304" pitchFamily="18" charset="0"/>
                <a:cs typeface="Times New Roman" panose="02020603050405020304" pitchFamily="18" charset="0"/>
              </a:rPr>
              <a:t>) – VBT </a:t>
            </a:r>
            <a:r>
              <a:rPr lang="en-US" sz="2800" dirty="0" err="1" smtClean="0">
                <a:latin typeface="Times New Roman" panose="02020603050405020304" pitchFamily="18" charset="0"/>
                <a:cs typeface="Times New Roman" panose="02020603050405020304" pitchFamily="18" charset="0"/>
              </a:rPr>
              <a:t>tiếng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việt</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trang</a:t>
            </a:r>
            <a:r>
              <a:rPr lang="en-US" sz="2800" dirty="0" smtClean="0">
                <a:latin typeface="Times New Roman" panose="02020603050405020304" pitchFamily="18" charset="0"/>
                <a:cs typeface="Times New Roman" panose="02020603050405020304" pitchFamily="18" charset="0"/>
              </a:rPr>
              <a:t> 56,57</a:t>
            </a:r>
            <a:br>
              <a:rPr lang="en-US" sz="2800" dirty="0" smtClean="0">
                <a:latin typeface="Times New Roman" panose="02020603050405020304" pitchFamily="18" charset="0"/>
                <a:cs typeface="Times New Roman" panose="02020603050405020304" pitchFamily="18" charset="0"/>
              </a:rPr>
            </a:b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Định</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hướng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toán</a:t>
            </a:r>
            <a:r>
              <a:rPr lang="en-US" sz="2800" dirty="0" smtClean="0">
                <a:latin typeface="Times New Roman" panose="02020603050405020304" pitchFamily="18" charset="0"/>
                <a:cs typeface="Times New Roman" panose="02020603050405020304" pitchFamily="18" charset="0"/>
              </a:rPr>
              <a:t> ô </a:t>
            </a:r>
            <a:r>
              <a:rPr lang="en-US" sz="2800" dirty="0" err="1" smtClean="0">
                <a:latin typeface="Times New Roman" panose="02020603050405020304" pitchFamily="18" charset="0"/>
                <a:cs typeface="Times New Roman" panose="02020603050405020304" pitchFamily="18" charset="0"/>
              </a:rPr>
              <a:t>ly</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bài</a:t>
            </a:r>
            <a:r>
              <a:rPr lang="en-US" sz="2800" dirty="0" smtClean="0">
                <a:latin typeface="Times New Roman" panose="02020603050405020304" pitchFamily="18" charset="0"/>
                <a:cs typeface="Times New Roman" panose="02020603050405020304" pitchFamily="18" charset="0"/>
              </a:rPr>
              <a:t> : </a:t>
            </a:r>
            <a:r>
              <a:rPr lang="en-US" sz="2800" dirty="0" err="1" smtClean="0">
                <a:latin typeface="Times New Roman" panose="02020603050405020304" pitchFamily="18" charset="0"/>
                <a:cs typeface="Times New Roman" panose="02020603050405020304" pitchFamily="18" charset="0"/>
              </a:rPr>
              <a:t>Luyện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tập</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chung</a:t>
            </a:r>
            <a:r>
              <a:rPr lang="en-US" sz="2800" dirty="0" smtClean="0">
                <a:latin typeface="Times New Roman" panose="02020603050405020304" pitchFamily="18" charset="0"/>
                <a:cs typeface="Times New Roman" panose="02020603050405020304" pitchFamily="18" charset="0"/>
              </a:rPr>
              <a:t>- SGK </a:t>
            </a:r>
            <a:r>
              <a:rPr lang="en-US" sz="2800" dirty="0" err="1" smtClean="0">
                <a:latin typeface="Times New Roman" panose="02020603050405020304" pitchFamily="18" charset="0"/>
                <a:cs typeface="Times New Roman" panose="02020603050405020304" pitchFamily="18" charset="0"/>
              </a:rPr>
              <a:t>trang</a:t>
            </a:r>
            <a:r>
              <a:rPr lang="en-US" sz="2800" dirty="0" smtClean="0">
                <a:latin typeface="Times New Roman" panose="02020603050405020304" pitchFamily="18" charset="0"/>
                <a:cs typeface="Times New Roman" panose="02020603050405020304" pitchFamily="18" charset="0"/>
              </a:rPr>
              <a:t> 165,166.</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0000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27648" y="180307"/>
            <a:ext cx="7644016" cy="1569660"/>
          </a:xfrm>
          <a:prstGeom prst="rect">
            <a:avLst/>
          </a:prstGeom>
          <a:noFill/>
        </p:spPr>
        <p:txBody>
          <a:bodyPr wrap="none" rtlCol="0">
            <a:spAutoFit/>
          </a:bodyPr>
          <a:lstStyle/>
          <a:p>
            <a:pPr algn="ctr"/>
            <a:r>
              <a:rPr lang="en-US" sz="3200" b="1" dirty="0" err="1" smtClean="0">
                <a:latin typeface="HP001 4 hàng" panose="020B0603050302020204" pitchFamily="34" charset="0"/>
              </a:rPr>
              <a:t>Thứ</a:t>
            </a:r>
            <a:r>
              <a:rPr lang="en-US" sz="3200" b="1" dirty="0" smtClean="0">
                <a:latin typeface="HP001 4 hàng" panose="020B0603050302020204" pitchFamily="34" charset="0"/>
              </a:rPr>
              <a:t> </a:t>
            </a:r>
            <a:r>
              <a:rPr lang="en-US" sz="3200" b="1" dirty="0" err="1" smtClean="0">
                <a:latin typeface="HP001 4 hàng" panose="020B0603050302020204" pitchFamily="34" charset="0"/>
              </a:rPr>
              <a:t>năm</a:t>
            </a:r>
            <a:r>
              <a:rPr lang="en-US" sz="3200" b="1" dirty="0" smtClean="0">
                <a:latin typeface="HP001 4 hàng" panose="020B0603050302020204" pitchFamily="34" charset="0"/>
              </a:rPr>
              <a:t> </a:t>
            </a:r>
            <a:r>
              <a:rPr lang="en-US" sz="3200" b="1" dirty="0" err="1" smtClean="0">
                <a:latin typeface="HP001 4 hàng" panose="020B0603050302020204" pitchFamily="34" charset="0"/>
              </a:rPr>
              <a:t>ngày</a:t>
            </a:r>
            <a:r>
              <a:rPr lang="en-US" sz="3200" b="1" dirty="0" smtClean="0">
                <a:latin typeface="HP001 4 hàng" panose="020B0603050302020204" pitchFamily="34" charset="0"/>
              </a:rPr>
              <a:t> 24 </a:t>
            </a:r>
            <a:r>
              <a:rPr lang="en-US" sz="3200" b="1" dirty="0" err="1" smtClean="0">
                <a:latin typeface="HP001 4 hàng" panose="020B0603050302020204" pitchFamily="34" charset="0"/>
              </a:rPr>
              <a:t>tháng</a:t>
            </a:r>
            <a:r>
              <a:rPr lang="en-US" sz="3200" b="1" dirty="0" smtClean="0">
                <a:latin typeface="HP001 4 hàng" panose="020B0603050302020204" pitchFamily="34" charset="0"/>
              </a:rPr>
              <a:t> 3 </a:t>
            </a:r>
            <a:r>
              <a:rPr lang="en-US" sz="3200" b="1" dirty="0" err="1" smtClean="0">
                <a:latin typeface="HP001 4 hàng" panose="020B0603050302020204" pitchFamily="34" charset="0"/>
              </a:rPr>
              <a:t>năm</a:t>
            </a:r>
            <a:r>
              <a:rPr lang="en-US" sz="3200" b="1" dirty="0" smtClean="0">
                <a:latin typeface="HP001 4 hàng" panose="020B0603050302020204" pitchFamily="34" charset="0"/>
              </a:rPr>
              <a:t> 2022</a:t>
            </a:r>
          </a:p>
          <a:p>
            <a:pPr algn="ctr"/>
            <a:r>
              <a:rPr lang="en-US" sz="3200" b="1" dirty="0" err="1" smtClean="0">
                <a:latin typeface="HP001 4 hàng" panose="020B0603050302020204" pitchFamily="34" charset="0"/>
              </a:rPr>
              <a:t>Toán</a:t>
            </a:r>
            <a:r>
              <a:rPr lang="en-US" sz="3200" b="1" dirty="0" smtClean="0">
                <a:latin typeface="HP001 4 hàng" panose="020B0603050302020204" pitchFamily="34" charset="0"/>
              </a:rPr>
              <a:t> </a:t>
            </a:r>
          </a:p>
          <a:p>
            <a:pPr algn="ctr"/>
            <a:r>
              <a:rPr lang="en-US" sz="3200" b="1" dirty="0" err="1" smtClean="0">
                <a:latin typeface="HP001 4 hàng" panose="020B0603050302020204" pitchFamily="34" charset="0"/>
              </a:rPr>
              <a:t>Luyện</a:t>
            </a:r>
            <a:r>
              <a:rPr lang="en-US" sz="3200" b="1" dirty="0" smtClean="0">
                <a:latin typeface="HP001 4 hàng" panose="020B0603050302020204" pitchFamily="34" charset="0"/>
              </a:rPr>
              <a:t> </a:t>
            </a:r>
            <a:r>
              <a:rPr lang="en-US" sz="3200" b="1" dirty="0" err="1" smtClean="0">
                <a:latin typeface="HP001 4 hàng" panose="020B0603050302020204" pitchFamily="34" charset="0"/>
              </a:rPr>
              <a:t>tập</a:t>
            </a:r>
            <a:r>
              <a:rPr lang="en-US" sz="3200" b="1" dirty="0" smtClean="0">
                <a:latin typeface="HP001 4 hàng" panose="020B0603050302020204" pitchFamily="34" charset="0"/>
              </a:rPr>
              <a:t> </a:t>
            </a:r>
            <a:r>
              <a:rPr lang="en-US" sz="3200" b="1" dirty="0" err="1" smtClean="0">
                <a:latin typeface="HP001 4 hàng" panose="020B0603050302020204" pitchFamily="34" charset="0"/>
              </a:rPr>
              <a:t>chung</a:t>
            </a:r>
            <a:endParaRPr lang="en-US" sz="3200" b="1" dirty="0">
              <a:latin typeface="HP001 4 hàng" panose="020B0603050302020204" pitchFamily="34" charset="0"/>
            </a:endParaRPr>
          </a:p>
        </p:txBody>
      </p:sp>
      <p:sp>
        <p:nvSpPr>
          <p:cNvPr id="5" name="TextBox 4"/>
          <p:cNvSpPr txBox="1"/>
          <p:nvPr/>
        </p:nvSpPr>
        <p:spPr>
          <a:xfrm>
            <a:off x="347730" y="1790163"/>
            <a:ext cx="3988592" cy="523220"/>
          </a:xfrm>
          <a:prstGeom prst="rect">
            <a:avLst/>
          </a:prstGeom>
          <a:noFill/>
        </p:spPr>
        <p:txBody>
          <a:bodyPr wrap="square" rtlCol="0">
            <a:spAutoFit/>
          </a:bodyPr>
          <a:lstStyle/>
          <a:p>
            <a:r>
              <a:rPr lang="en-US" sz="2800" b="1" dirty="0" err="1" smtClean="0">
                <a:latin typeface="HP001 4 hàng" panose="020B0603050302020204" pitchFamily="34" charset="0"/>
              </a:rPr>
              <a:t>Bài</a:t>
            </a:r>
            <a:r>
              <a:rPr lang="en-US" sz="2800" b="1" dirty="0" smtClean="0">
                <a:latin typeface="HP001 4 hàng" panose="020B0603050302020204" pitchFamily="34" charset="0"/>
              </a:rPr>
              <a:t> 1: </a:t>
            </a:r>
            <a:r>
              <a:rPr lang="en-US" sz="2800" b="1" dirty="0" err="1" smtClean="0">
                <a:latin typeface="HP001 4 hàng" panose="020B0603050302020204" pitchFamily="34" charset="0"/>
              </a:rPr>
              <a:t>Đặt</a:t>
            </a:r>
            <a:r>
              <a:rPr lang="en-US" sz="2800" b="1" dirty="0" smtClean="0">
                <a:latin typeface="HP001 4 hàng" panose="020B0603050302020204" pitchFamily="34" charset="0"/>
              </a:rPr>
              <a:t> </a:t>
            </a:r>
            <a:r>
              <a:rPr lang="en-US" sz="2800" b="1" dirty="0" err="1" smtClean="0">
                <a:latin typeface="HP001 4 hàng" panose="020B0603050302020204" pitchFamily="34" charset="0"/>
              </a:rPr>
              <a:t>tính</a:t>
            </a:r>
            <a:r>
              <a:rPr lang="en-US" sz="2800" b="1" dirty="0" smtClean="0">
                <a:latin typeface="HP001 4 hàng" panose="020B0603050302020204" pitchFamily="34" charset="0"/>
              </a:rPr>
              <a:t> </a:t>
            </a:r>
            <a:r>
              <a:rPr lang="en-US" sz="2800" b="1" dirty="0" err="1" smtClean="0">
                <a:latin typeface="HP001 4 hàng" panose="020B0603050302020204" pitchFamily="34" charset="0"/>
              </a:rPr>
              <a:t>rồi</a:t>
            </a:r>
            <a:r>
              <a:rPr lang="en-US" sz="2800" b="1" dirty="0" smtClean="0">
                <a:latin typeface="HP001 4 hàng" panose="020B0603050302020204" pitchFamily="34" charset="0"/>
              </a:rPr>
              <a:t> </a:t>
            </a:r>
            <a:r>
              <a:rPr lang="en-US" sz="2800" b="1" dirty="0" err="1" smtClean="0">
                <a:latin typeface="HP001 4 hàng" panose="020B0603050302020204" pitchFamily="34" charset="0"/>
              </a:rPr>
              <a:t>tính</a:t>
            </a:r>
            <a:endParaRPr lang="en-US" sz="2800" b="1" dirty="0">
              <a:latin typeface="HP001 4 hàng" panose="020B0603050302020204" pitchFamily="34" charset="0"/>
            </a:endParaRPr>
          </a:p>
        </p:txBody>
      </p:sp>
      <p:sp>
        <p:nvSpPr>
          <p:cNvPr id="6" name="TextBox 5"/>
          <p:cNvSpPr txBox="1"/>
          <p:nvPr/>
        </p:nvSpPr>
        <p:spPr>
          <a:xfrm flipH="1">
            <a:off x="921481" y="2588653"/>
            <a:ext cx="2014901" cy="1384995"/>
          </a:xfrm>
          <a:prstGeom prst="rect">
            <a:avLst/>
          </a:prstGeom>
          <a:noFill/>
        </p:spPr>
        <p:txBody>
          <a:bodyPr wrap="square" rtlCol="0">
            <a:spAutoFit/>
          </a:bodyPr>
          <a:lstStyle/>
          <a:p>
            <a:r>
              <a:rPr lang="en-US" sz="2800" dirty="0" smtClean="0"/>
              <a:t>       10 175   </a:t>
            </a:r>
          </a:p>
          <a:p>
            <a:r>
              <a:rPr lang="en-US" sz="2800" dirty="0" smtClean="0"/>
              <a:t>X</a:t>
            </a:r>
          </a:p>
          <a:p>
            <a:r>
              <a:rPr lang="en-US" sz="2800" dirty="0"/>
              <a:t> </a:t>
            </a:r>
            <a:r>
              <a:rPr lang="en-US" sz="2800" dirty="0" smtClean="0"/>
              <a:t>               6  </a:t>
            </a:r>
            <a:endParaRPr lang="en-US" sz="2800" dirty="0"/>
          </a:p>
        </p:txBody>
      </p:sp>
      <p:sp>
        <p:nvSpPr>
          <p:cNvPr id="7" name="TextBox 6"/>
          <p:cNvSpPr txBox="1"/>
          <p:nvPr/>
        </p:nvSpPr>
        <p:spPr>
          <a:xfrm flipH="1">
            <a:off x="3417842" y="2586505"/>
            <a:ext cx="2014901" cy="1384995"/>
          </a:xfrm>
          <a:prstGeom prst="rect">
            <a:avLst/>
          </a:prstGeom>
          <a:noFill/>
        </p:spPr>
        <p:txBody>
          <a:bodyPr wrap="square" rtlCol="0">
            <a:spAutoFit/>
          </a:bodyPr>
          <a:lstStyle/>
          <a:p>
            <a:r>
              <a:rPr lang="en-US" sz="2800" dirty="0" smtClean="0"/>
              <a:t>       21 542   </a:t>
            </a:r>
          </a:p>
          <a:p>
            <a:r>
              <a:rPr lang="en-US" sz="2800" dirty="0" smtClean="0"/>
              <a:t>X</a:t>
            </a:r>
          </a:p>
          <a:p>
            <a:r>
              <a:rPr lang="en-US" sz="2800" dirty="0"/>
              <a:t> </a:t>
            </a:r>
            <a:r>
              <a:rPr lang="en-US" sz="2800" dirty="0" smtClean="0"/>
              <a:t>               3  </a:t>
            </a:r>
            <a:endParaRPr lang="en-US" sz="2800" dirty="0"/>
          </a:p>
        </p:txBody>
      </p:sp>
      <p:sp>
        <p:nvSpPr>
          <p:cNvPr id="8" name="TextBox 7"/>
          <p:cNvSpPr txBox="1"/>
          <p:nvPr/>
        </p:nvSpPr>
        <p:spPr>
          <a:xfrm>
            <a:off x="6259132" y="2588652"/>
            <a:ext cx="1771639" cy="523220"/>
          </a:xfrm>
          <a:prstGeom prst="rect">
            <a:avLst/>
          </a:prstGeom>
          <a:noFill/>
        </p:spPr>
        <p:txBody>
          <a:bodyPr wrap="none" rtlCol="0">
            <a:spAutoFit/>
          </a:bodyPr>
          <a:lstStyle/>
          <a:p>
            <a:r>
              <a:rPr lang="en-US" sz="2800" dirty="0" smtClean="0"/>
              <a:t> 30 755    5</a:t>
            </a:r>
            <a:endParaRPr lang="en-US" sz="2800" dirty="0"/>
          </a:p>
        </p:txBody>
      </p:sp>
      <p:sp>
        <p:nvSpPr>
          <p:cNvPr id="9" name="TextBox 8"/>
          <p:cNvSpPr txBox="1"/>
          <p:nvPr/>
        </p:nvSpPr>
        <p:spPr>
          <a:xfrm>
            <a:off x="9322159" y="2612262"/>
            <a:ext cx="1853392" cy="523220"/>
          </a:xfrm>
          <a:prstGeom prst="rect">
            <a:avLst/>
          </a:prstGeom>
          <a:noFill/>
        </p:spPr>
        <p:txBody>
          <a:bodyPr wrap="none" rtlCol="0">
            <a:spAutoFit/>
          </a:bodyPr>
          <a:lstStyle/>
          <a:p>
            <a:r>
              <a:rPr lang="en-US" sz="2800" dirty="0" smtClean="0"/>
              <a:t> 48 729     </a:t>
            </a:r>
            <a:r>
              <a:rPr lang="en-US" sz="2800" dirty="0"/>
              <a:t>6</a:t>
            </a:r>
          </a:p>
        </p:txBody>
      </p:sp>
      <p:cxnSp>
        <p:nvCxnSpPr>
          <p:cNvPr id="11" name="Straight Connector 10"/>
          <p:cNvCxnSpPr/>
          <p:nvPr/>
        </p:nvCxnSpPr>
        <p:spPr>
          <a:xfrm>
            <a:off x="7585656" y="2612262"/>
            <a:ext cx="25758" cy="1998375"/>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7559899" y="3111872"/>
            <a:ext cx="105606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10663708" y="2612262"/>
            <a:ext cx="51515" cy="2204437"/>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10715223" y="3111872"/>
            <a:ext cx="978794"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8237308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372</TotalTime>
  <Words>372</Words>
  <Application>Microsoft Office PowerPoint</Application>
  <PresentationFormat>Widescreen</PresentationFormat>
  <Paragraphs>70</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Calibri Light</vt:lpstr>
      <vt:lpstr>HP001 4 hàng</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Bài tập hôm nay các con hoàn thành: - Bài tập toán : BVT trang 78 - Viết một bức thư ngắn cho người thân để kể về tình hình học tập của em trong tháng vừa qua( thay thế cho đề văn viết thư làm quen với bạn nước ngoài) – VBT tiếng việt trang 56,57 - Định hướng toán ô ly bài : Luyện tập chung- SGK trang 165,166.</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KHANH SINH</dc:creator>
  <cp:lastModifiedBy>KHANH SINH</cp:lastModifiedBy>
  <cp:revision>12</cp:revision>
  <dcterms:created xsi:type="dcterms:W3CDTF">2022-03-01T23:25:13Z</dcterms:created>
  <dcterms:modified xsi:type="dcterms:W3CDTF">2022-03-24T02:52:28Z</dcterms:modified>
</cp:coreProperties>
</file>