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95" r:id="rId3"/>
    <p:sldMasterId id="2147483707" r:id="rId4"/>
  </p:sldMasterIdLst>
  <p:notesMasterIdLst>
    <p:notesMasterId r:id="rId36"/>
  </p:notesMasterIdLst>
  <p:sldIdLst>
    <p:sldId id="385" r:id="rId5"/>
    <p:sldId id="320" r:id="rId6"/>
    <p:sldId id="409" r:id="rId7"/>
    <p:sldId id="431" r:id="rId8"/>
    <p:sldId id="338" r:id="rId9"/>
    <p:sldId id="340" r:id="rId10"/>
    <p:sldId id="433" r:id="rId11"/>
    <p:sldId id="434" r:id="rId12"/>
    <p:sldId id="364" r:id="rId13"/>
    <p:sldId id="358" r:id="rId14"/>
    <p:sldId id="435" r:id="rId15"/>
    <p:sldId id="362" r:id="rId16"/>
    <p:sldId id="383" r:id="rId17"/>
    <p:sldId id="436" r:id="rId18"/>
    <p:sldId id="437" r:id="rId19"/>
    <p:sldId id="384" r:id="rId20"/>
    <p:sldId id="359" r:id="rId21"/>
    <p:sldId id="438" r:id="rId22"/>
    <p:sldId id="439" r:id="rId23"/>
    <p:sldId id="344" r:id="rId24"/>
    <p:sldId id="446" r:id="rId25"/>
    <p:sldId id="448" r:id="rId26"/>
    <p:sldId id="454" r:id="rId27"/>
    <p:sldId id="447" r:id="rId28"/>
    <p:sldId id="450" r:id="rId29"/>
    <p:sldId id="452" r:id="rId30"/>
    <p:sldId id="451" r:id="rId31"/>
    <p:sldId id="453" r:id="rId32"/>
    <p:sldId id="457" r:id="rId33"/>
    <p:sldId id="455" r:id="rId34"/>
    <p:sldId id="4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D742FF-52DB-4DA7-89DB-F567F0981F39}">
          <p14:sldIdLst>
            <p14:sldId id="385"/>
            <p14:sldId id="320"/>
            <p14:sldId id="409"/>
            <p14:sldId id="431"/>
            <p14:sldId id="338"/>
            <p14:sldId id="340"/>
            <p14:sldId id="433"/>
            <p14:sldId id="434"/>
            <p14:sldId id="364"/>
            <p14:sldId id="358"/>
            <p14:sldId id="435"/>
            <p14:sldId id="362"/>
            <p14:sldId id="383"/>
            <p14:sldId id="436"/>
            <p14:sldId id="437"/>
            <p14:sldId id="384"/>
            <p14:sldId id="359"/>
            <p14:sldId id="438"/>
            <p14:sldId id="439"/>
            <p14:sldId id="344"/>
            <p14:sldId id="446"/>
            <p14:sldId id="448"/>
            <p14:sldId id="454"/>
            <p14:sldId id="447"/>
            <p14:sldId id="450"/>
            <p14:sldId id="452"/>
            <p14:sldId id="451"/>
            <p14:sldId id="453"/>
            <p14:sldId id="457"/>
            <p14:sldId id="455"/>
            <p14:sldId id="456"/>
          </p14:sldIdLst>
        </p14:section>
        <p14:section name="Untitled Section" id="{E5E36B1C-C306-47FB-84C1-D94AB3014E1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9E9"/>
    <a:srgbClr val="E010D1"/>
    <a:srgbClr val="CCFF99"/>
    <a:srgbClr val="2D8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0" autoAdjust="0"/>
    <p:restoredTop sz="95958"/>
  </p:normalViewPr>
  <p:slideViewPr>
    <p:cSldViewPr snapToGrid="0">
      <p:cViewPr varScale="1">
        <p:scale>
          <a:sx n="67" d="100"/>
          <a:sy n="67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6444E-D6AA-4FD0-8DFE-393DAA0DB15B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5CD8-EAAE-40AA-9D60-F8CC9A0BF7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0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A28E-4E49-41A5-9178-314659068E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AB0F2-2027-4D9E-BFFE-FB5E8BACC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72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D9A13A-E0DB-486B-97F0-86C4CC2CFA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microsoft.com/office/2007/relationships/hdphoto" Target="../media/hdphoto8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slide" Target="slide1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slide" Target="slide5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8.wdp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GIF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slide" Target="slide1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9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slide" Target="slide1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openxmlformats.org/officeDocument/2006/relationships/image" Target="../media/image57.GIF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slide" Target="slide6.xml"/><Relationship Id="rId1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46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8.wdp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slide" Target="slide1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slide" Target="slide5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2557" y="2257872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dirty="0" err="1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8" y="6334125"/>
            <a:ext cx="593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84133" y="2746833"/>
            <a:ext cx="12276133" cy="4111166"/>
            <a:chOff x="-72444" y="3780894"/>
            <a:chExt cx="9184546" cy="3077106"/>
          </a:xfrm>
        </p:grpSpPr>
        <p:pic>
          <p:nvPicPr>
            <p:cNvPr id="6" name="图片 3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215" y="6334125"/>
              <a:ext cx="62118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1"/>
            <p:cNvGrpSpPr/>
            <p:nvPr/>
          </p:nvGrpSpPr>
          <p:grpSpPr bwMode="auto">
            <a:xfrm flipH="1">
              <a:off x="-72444" y="3780894"/>
              <a:ext cx="4790521" cy="2960953"/>
              <a:chOff x="5782067" y="2851622"/>
              <a:chExt cx="6387794" cy="3948342"/>
            </a:xfrm>
          </p:grpSpPr>
          <p:pic>
            <p:nvPicPr>
              <p:cNvPr id="9" name="图片 32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936" y="2851622"/>
                <a:ext cx="4749925" cy="3807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图片 33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067" y="5814148"/>
                <a:ext cx="6303860" cy="98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图片 3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243" y="67812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79" y="634093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0655" y="1988185"/>
            <a:ext cx="13084175" cy="46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-375285"/>
            <a:ext cx="11238230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7864" y="685801"/>
            <a:ext cx="10466961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môn thể thao bắt đầu bằng tiếng chạy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2390" y="5166360"/>
            <a:ext cx="7580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cự ly ngắn, chạy vượt rào, chạy 100 mét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7485" y="4257675"/>
            <a:ext cx="73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vượt rào, bóng ném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maratong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3025" y="3797300"/>
            <a:ext cx="6879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Chạy xa, thi chạy, đua thuyền</a:t>
            </a:r>
          </a:p>
        </p:txBody>
      </p:sp>
      <p:pic>
        <p:nvPicPr>
          <p:cNvPr id="15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8201" y="-449132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29463" y="21052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30098" y="208424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30098" y="20944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30098" y="20944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30098" y="207408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29463" y="207472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9830" y="2103120"/>
            <a:ext cx="2011045" cy="92202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9910" y="-709663"/>
            <a:ext cx="609600" cy="609600"/>
          </a:xfrm>
          <a:prstGeom prst="rect">
            <a:avLst/>
          </a:prstGeom>
        </p:spPr>
      </p:pic>
      <p:pic>
        <p:nvPicPr>
          <p:cNvPr id="3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97257" y="-815051"/>
            <a:ext cx="609600" cy="609600"/>
          </a:xfrm>
          <a:prstGeom prst="rect">
            <a:avLst/>
          </a:prstGeom>
        </p:spPr>
      </p:pic>
      <p:pic>
        <p:nvPicPr>
          <p:cNvPr id="34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01" y="1916973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7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741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741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3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10" grpId="0"/>
      <p:bldP spid="10" grpId="1"/>
      <p:bldP spid="11" grpId="0"/>
      <p:bldP spid="12" grpId="0"/>
      <p:bldP spid="16" grpId="0" bldLvl="0" animBg="1"/>
      <p:bldP spid="16" grpId="1" bldLvl="0" animBg="1"/>
      <p:bldP spid="17" grpId="0" bldLvl="0" animBg="1"/>
      <p:bldP spid="17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1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ndo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0"/>
            <a:ext cx="607822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chay%201500m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0"/>
            <a:ext cx="5867400" cy="368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75177806-175672_1425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" y="3810000"/>
            <a:ext cx="6077585" cy="3039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chay-dien-kin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809999"/>
            <a:ext cx="5867400" cy="304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AutoShape 6"/>
          <p:cNvSpPr/>
          <p:nvPr/>
        </p:nvSpPr>
        <p:spPr>
          <a:xfrm>
            <a:off x="2743200" y="152400"/>
            <a:ext cx="7162800" cy="6096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Các môn thể thao bắt đầu bằng tiếng: chạy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>
        <p:nvSpPr>
          <p:cNvPr id="11271" name="AutoShape 7"/>
          <p:cNvSpPr/>
          <p:nvPr/>
        </p:nvSpPr>
        <p:spPr>
          <a:xfrm>
            <a:off x="2514600" y="3200400"/>
            <a:ext cx="22860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chạy vượt rào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1272" name="AutoShape 8"/>
          <p:cNvSpPr/>
          <p:nvPr/>
        </p:nvSpPr>
        <p:spPr>
          <a:xfrm>
            <a:off x="7162800" y="3200400"/>
            <a:ext cx="22860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chạy vũ trang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1273" name="AutoShape 9"/>
          <p:cNvSpPr/>
          <p:nvPr/>
        </p:nvSpPr>
        <p:spPr>
          <a:xfrm>
            <a:off x="2513013" y="6245225"/>
            <a:ext cx="22860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chạy việt dã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1274" name="AutoShape 10"/>
          <p:cNvSpPr/>
          <p:nvPr/>
        </p:nvSpPr>
        <p:spPr>
          <a:xfrm>
            <a:off x="7239000" y="6157913"/>
            <a:ext cx="22860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chạy cự ly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" fill="hold"/>
                                        <p:tgtEl>
                                          <p:spTgt spid="112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1127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" fill="hold"/>
                                        <p:tgtEl>
                                          <p:spTgt spid="112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" fill="hold"/>
                                        <p:tgtEl>
                                          <p:spTgt spid="112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" fill="hold"/>
                                        <p:tgtEl>
                                          <p:spTgt spid="112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ldLvl="0" animBg="1"/>
      <p:bldP spid="11271" grpId="0" bldLvl="0" animBg="1"/>
      <p:bldP spid="11272" grpId="0" bldLvl="0" animBg="1"/>
      <p:bldP spid="11273" grpId="0" bldLvl="0" animBg="1"/>
      <p:bldP spid="1127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00" y="3993047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73" y="2518393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76" y="1744530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7037 L 0.08346 -0.27292 C 0.10078 -0.31922 0.12695 -0.34375 0.1543 -0.34375 C 0.18542 -0.34375 0.21042 -0.31922 0.22774 -0.27292 L 0.31159 -0.0703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45" y="2289810"/>
            <a:ext cx="13084175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46834" y="845605"/>
            <a:ext cx="1027499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môn thể thao bắt đầu bằng tiếng đua 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5925" y="3839845"/>
            <a:ext cx="712851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Đua mô tô, đua voi, đua thuyền, đua ngựa.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99358" y="4334214"/>
            <a:ext cx="1138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11015" y="4558665"/>
            <a:ext cx="748347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Đua xe đạp, đua ngựa, chạy đua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1015" y="5226685"/>
            <a:ext cx="72656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Thi đua, đua xe, nhảy đua.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741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741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741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741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41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741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741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741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741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41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741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741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 bldLvl="0" animBg="1"/>
      <p:bldP spid="19" grpId="0"/>
      <p:bldP spid="19" grpId="1"/>
      <p:bldP spid="20" grpId="0"/>
      <p:bldP spid="21" grpId="0"/>
      <p:bldP spid="22" grpId="0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 bldLvl="0" animBg="1"/>
      <p:bldP spid="33" grpId="1" bldLvl="0" animBg="1"/>
      <p:bldP spid="34" grpId="0" bldLvl="0" animBg="1"/>
      <p:bldP spid="34" grpId="1" bldLvl="0" animBg="1"/>
      <p:bldP spid="34" grpId="2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l3[2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5790565" cy="3580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 descr="dua-1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565" y="-635"/>
            <a:ext cx="6400800" cy="3582035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2" name="Picture 4" descr="dua%20thuyen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3581400"/>
            <a:ext cx="6021070" cy="3276600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3" name="Picture 5" descr="dua%20voi%20tay%20nguyen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581400"/>
            <a:ext cx="6172200" cy="3276600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294" name="AutoShape 6"/>
          <p:cNvSpPr/>
          <p:nvPr/>
        </p:nvSpPr>
        <p:spPr>
          <a:xfrm>
            <a:off x="2819400" y="0"/>
            <a:ext cx="7162800" cy="6096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môn thể thao bắt đầu bằng tiếng “đua”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5" name="AutoShape 7"/>
          <p:cNvSpPr/>
          <p:nvPr/>
        </p:nvSpPr>
        <p:spPr>
          <a:xfrm>
            <a:off x="2895600" y="2895600"/>
            <a:ext cx="16764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đua ngựa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2296" name="AutoShape 8"/>
          <p:cNvSpPr/>
          <p:nvPr/>
        </p:nvSpPr>
        <p:spPr>
          <a:xfrm>
            <a:off x="7315200" y="2895600"/>
            <a:ext cx="18288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đua xe đạp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2297" name="AutoShape 9"/>
          <p:cNvSpPr/>
          <p:nvPr/>
        </p:nvSpPr>
        <p:spPr>
          <a:xfrm>
            <a:off x="2819400" y="6096000"/>
            <a:ext cx="18288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đua thuyền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2298" name="AutoShape 10"/>
          <p:cNvSpPr/>
          <p:nvPr/>
        </p:nvSpPr>
        <p:spPr>
          <a:xfrm>
            <a:off x="7543800" y="6096000"/>
            <a:ext cx="14478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đua voi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" fill="hold"/>
                                        <p:tgtEl>
                                          <p:spTgt spid="122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122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122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" fill="hold"/>
                                        <p:tgtEl>
                                          <p:spTgt spid="122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" fill="hold"/>
                                        <p:tgtEl>
                                          <p:spTgt spid="1229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" fill="hold"/>
                                        <p:tgtEl>
                                          <p:spTgt spid="1229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" fill="hold"/>
                                        <p:tgtEl>
                                          <p:spTgt spid="122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bldLvl="0" animBg="1"/>
      <p:bldP spid="12295" grpId="0" bldLvl="0" animBg="1"/>
      <p:bldP spid="12296" grpId="0" bldLvl="0" animBg="1"/>
      <p:bldP spid="12297" grpId="0" bldLvl="0" animBg="1"/>
      <p:bldP spid="1229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sey-Stoner-gianh-pole-tai-chang-dua-MotoGP-qu_Tin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5943600" cy="6856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400px-Lap_1,_Turn_1_Canada_20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965" y="0"/>
            <a:ext cx="624967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AutoShape 4"/>
          <p:cNvSpPr/>
          <p:nvPr/>
        </p:nvSpPr>
        <p:spPr>
          <a:xfrm>
            <a:off x="2921000" y="635"/>
            <a:ext cx="7162800" cy="6096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Các môn thể thao bắt đầu bằng tiếng “đua”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>
        <p:nvSpPr>
          <p:cNvPr id="13317" name="AutoShape 5"/>
          <p:cNvSpPr/>
          <p:nvPr/>
        </p:nvSpPr>
        <p:spPr>
          <a:xfrm>
            <a:off x="2590800" y="5943600"/>
            <a:ext cx="18288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đua mô tô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3318" name="AutoShape 6"/>
          <p:cNvSpPr/>
          <p:nvPr/>
        </p:nvSpPr>
        <p:spPr>
          <a:xfrm>
            <a:off x="7239000" y="5943600"/>
            <a:ext cx="14478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đua ô tô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pic>
        <p:nvPicPr>
          <p:cNvPr id="12295" name="Picture 7" descr="Star-05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52500" cy="95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133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133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133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ldLvl="0" animBg="1"/>
      <p:bldP spid="13317" grpId="0" bldLvl="0" animBg="1"/>
      <p:bldP spid="133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32" y="3594665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46" y="3352611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78" y="2414698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74" y="1289172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5509 L -0.06406 -0.25602 C -0.07734 -0.27893 -0.09739 -0.2912 -0.11836 -0.2912 C -0.14231 -0.2912 -0.16146 -0.27893 -0.17474 -0.25602 L -0.23867 -0.15509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" y="-699936"/>
            <a:ext cx="10985450" cy="33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961390" y="740410"/>
            <a:ext cx="10097135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4: </a:t>
            </a:r>
            <a:r>
              <a:rPr lang="vi-VN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Kể tên các môn thể thao bắt đầu bằng tiếng nhảy ?</a:t>
            </a:r>
          </a:p>
        </p:txBody>
      </p:sp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833" y="1800219"/>
            <a:ext cx="13880393" cy="50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962025" y="3809365"/>
            <a:ext cx="7472045" cy="10763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en-US" sz="3200" b="1" dirty="0">
                <a:solidFill>
                  <a:srgbClr val="1529E9"/>
                </a:solidFill>
                <a:latin typeface="Times New Roman" panose="02020603050405020304" pitchFamily="18" charset="0"/>
              </a:rPr>
              <a:t>Nhảy cao, nhảy xa, nhảy dù, nhảy dây, nhảy ngựa</a:t>
            </a:r>
          </a:p>
        </p:txBody>
      </p:sp>
      <p:pic>
        <p:nvPicPr>
          <p:cNvPr id="11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49196" y="-73312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50458" y="2216254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198" y="-705054"/>
            <a:ext cx="609600" cy="609600"/>
          </a:xfrm>
          <a:prstGeom prst="rect">
            <a:avLst/>
          </a:prstGeom>
        </p:spPr>
      </p:pic>
      <p:pic>
        <p:nvPicPr>
          <p:cNvPr id="30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5816" y="-835331"/>
            <a:ext cx="609600" cy="609600"/>
          </a:xfrm>
          <a:prstGeom prst="rect">
            <a:avLst/>
          </a:prstGeom>
        </p:spPr>
      </p:pic>
      <p:pic>
        <p:nvPicPr>
          <p:cNvPr id="3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56" y="1989853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741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41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741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1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741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741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31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/>
      <p:bldP spid="10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8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5191076-huyenttsports1%20copy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3810000"/>
            <a:ext cx="5867400" cy="3048000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339" name="Picture 3" descr="images42181_image011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77470"/>
            <a:ext cx="6323965" cy="3732530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340" name="Picture 4" descr="nhay c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77470"/>
            <a:ext cx="5790565" cy="3732530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341" name="Picture 5" descr="F3365D79AE48AD34824E5CBF24CF743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810000"/>
            <a:ext cx="6323965" cy="3048000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342" name="AutoShape 6"/>
          <p:cNvSpPr/>
          <p:nvPr/>
        </p:nvSpPr>
        <p:spPr>
          <a:xfrm>
            <a:off x="2819400" y="0"/>
            <a:ext cx="7162800" cy="6096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Các môn thể thao bắt đầu bằng tiếng “nhảy”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>
        <p:nvSpPr>
          <p:cNvPr id="14343" name="AutoShape 7"/>
          <p:cNvSpPr/>
          <p:nvPr/>
        </p:nvSpPr>
        <p:spPr>
          <a:xfrm>
            <a:off x="2819400" y="3276600"/>
            <a:ext cx="16002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cao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4" name="AutoShape 8"/>
          <p:cNvSpPr/>
          <p:nvPr/>
        </p:nvSpPr>
        <p:spPr>
          <a:xfrm>
            <a:off x="7315200" y="3276600"/>
            <a:ext cx="16002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xa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5" name="AutoShape 9"/>
          <p:cNvSpPr/>
          <p:nvPr/>
        </p:nvSpPr>
        <p:spPr>
          <a:xfrm>
            <a:off x="2819400" y="6324600"/>
            <a:ext cx="16002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s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6" name="AutoShape 10"/>
          <p:cNvSpPr/>
          <p:nvPr/>
        </p:nvSpPr>
        <p:spPr>
          <a:xfrm>
            <a:off x="7162800" y="6324600"/>
            <a:ext cx="18288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ngựa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23" name="Picture 11" descr="Star-05-jun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952500" cy="95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" fill="hold"/>
                                        <p:tgtEl>
                                          <p:spTgt spid="143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" fill="hold"/>
                                        <p:tgtEl>
                                          <p:spTgt spid="143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143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" fill="hold"/>
                                        <p:tgtEl>
                                          <p:spTgt spid="1434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" fill="hold"/>
                                        <p:tgtEl>
                                          <p:spTgt spid="143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" fill="hold"/>
                                        <p:tgtEl>
                                          <p:spTgt spid="143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ldLvl="0" animBg="1"/>
      <p:bldP spid="14343" grpId="0" bldLvl="0" animBg="1"/>
      <p:bldP spid="14344" grpId="0" bldLvl="0" animBg="1"/>
      <p:bldP spid="14345" grpId="0" bldLvl="0" animBg="1"/>
      <p:bldP spid="1434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9d5nhayd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5972175" cy="6858635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5363" name="Picture 3" descr="50801301_nhay%20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635"/>
            <a:ext cx="6219825" cy="6857365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364" name="AutoShape 4"/>
          <p:cNvSpPr/>
          <p:nvPr/>
        </p:nvSpPr>
        <p:spPr>
          <a:xfrm>
            <a:off x="2799080" y="635"/>
            <a:ext cx="7162800" cy="6096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môn thể thao bắt đầu bằng tiếng “nhảy”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5" name="AutoShape 5"/>
          <p:cNvSpPr/>
          <p:nvPr/>
        </p:nvSpPr>
        <p:spPr>
          <a:xfrm>
            <a:off x="5257800" y="6096000"/>
            <a:ext cx="1600200" cy="5334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dù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" fill="hold"/>
                                        <p:tgtEl>
                                          <p:spTgt spid="153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153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ldLvl="0" animBg="1"/>
      <p:bldP spid="1536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85" y="21342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827" y="11078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46" b="96748" l="9744" r="89776">
                        <a14:foregroundMark x1="42812" y1="26558" x2="42812" y2="26558"/>
                        <a14:foregroundMark x1="59744" y1="26152" x2="59744" y2="26152"/>
                        <a14:foregroundMark x1="42332" y1="24797" x2="42332" y2="2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692" y="2505844"/>
            <a:ext cx="4226353" cy="456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864" y="4494402"/>
            <a:ext cx="2877136" cy="25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54965" y="213360"/>
            <a:ext cx="11430635" cy="27673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 smtClean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300" b="1" dirty="0" smtClean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3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sz="43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3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  <a:endParaRPr lang="en-US" sz="4300" b="1" dirty="0" smtClean="0">
              <a:solidFill>
                <a:srgbClr val="1529E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3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Mở rộng vốn từ thể thao. Dấu phẩy</a:t>
            </a:r>
            <a:br>
              <a:rPr lang="en-US" sz="43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300" b="1" dirty="0">
              <a:solidFill>
                <a:srgbClr val="1529E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4.44444E-6 L -0.18295 0.04005 C -0.16901 0.04908 -0.14805 0.05394 -0.12605 0.05394 C -0.10105 0.05394 -0.08099 0.04908 -0.06706 0.04005 L 4.375E-6 -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7037E-7 L -0.18294 0.04005 C -0.16901 0.04907 -0.14804 0.05394 -0.12604 0.05394 C -0.10104 0.05394 -0.08098 0.04907 -0.06705 0.04005 L -4.58333E-6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54" y="3831826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69" y="3508039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13" y="2545901"/>
            <a:ext cx="1573288" cy="11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34440"/>
            <a:ext cx="1581027" cy="14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88910" y="-3200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81834" y="38816"/>
            <a:ext cx="1976065" cy="1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70233" y="4827657"/>
            <a:ext cx="8168262" cy="16004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200"/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9 -0.00417 C -0.14028 -0.02084 -0.13681 -0.03891 -0.13247 -0.05614 C -0.12691 -0.07893 -0.13038 -0.05892 -0.12604 -0.07893 C -0.12431 -0.08727 -0.12327 -0.09394 -0.12084 -0.10172 C -0.11945 -0.11339 -0.1158 -0.13063 -0.11042 -0.13924 C -0.10469 -0.13591 -0.10591 -0.13285 -0.10261 -0.12479 C -0.10018 -0.11228 -0.09844 -0.09894 -0.09479 -0.08727 C -0.09306 -0.06587 -0.08906 -0.04363 -0.08577 -0.02279 C -0.08368 -0.00917 -0.08299 0.0025 -0.07674 0.01251 C -0.07205 0.00528 -0.07153 -0.00167 -0.06754 -0.01028 C -0.0665 -0.01751 -0.06337 -0.03502 -0.06111 -0.04141 C -0.05955 -0.04586 -0.05591 -0.05392 -0.05591 -0.05392 C -0.05122 -0.07865 -0.04636 -0.12062 -0.03247 -0.13507 C -0.02795 -0.13007 -0.02726 -0.12479 -0.02344 -0.1184 C -0.01962 -0.09978 -0.01754 -0.08088 -0.01042 -0.06448 C -0.00834 -0.05364 -0.00695 -0.04224 -0.00521 -0.03113 C -0.00365 -0.02112 -5.55556E-7 -0.01028 -5.55556E-7 -9.44969E-8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20" name="Group 28"/>
          <p:cNvGraphicFramePr>
            <a:graphicFrameLocks noGrp="1"/>
          </p:cNvGraphicFramePr>
          <p:nvPr/>
        </p:nvGraphicFramePr>
        <p:xfrm>
          <a:off x="1524000" y="2362200"/>
          <a:ext cx="9144000" cy="4495801"/>
        </p:xfrm>
        <a:graphic>
          <a:graphicData uri="http://schemas.openxmlformats.org/drawingml/2006/table">
            <a:tbl>
              <a:tblPr/>
              <a:tblGrid>
                <a:gridCol w="1371600"/>
                <a:gridCol w="7772400"/>
              </a:tblGrid>
              <a:tr h="1300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5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5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5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2" name="Text Box 20"/>
          <p:cNvSpPr txBox="1"/>
          <p:nvPr/>
        </p:nvSpPr>
        <p:spPr>
          <a:xfrm>
            <a:off x="2895600" y="2438400"/>
            <a:ext cx="77724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bóng đá, bóng chuyền, bóng rổ, bóng ném, bóng nước, bóng bầu dục, bóng b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8213" name="Text Box 21"/>
          <p:cNvSpPr txBox="1"/>
          <p:nvPr/>
        </p:nvSpPr>
        <p:spPr>
          <a:xfrm>
            <a:off x="2895600" y="3581400"/>
            <a:ext cx="77724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vượt r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o, chạy việt dã, chạy vũ trang, chạy cự li 100m, chạy 800m, chạy 5000m,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8214" name="Text Box 22"/>
          <p:cNvSpPr txBox="1"/>
          <p:nvPr/>
        </p:nvSpPr>
        <p:spPr>
          <a:xfrm>
            <a:off x="2971800" y="4648200"/>
            <a:ext cx="76962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đua xe đạp, đua thuyền, đua ô tô, đua mô tô, đua ngựa, đua voi, 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8215" name="Text Box 23"/>
          <p:cNvSpPr txBox="1"/>
          <p:nvPr/>
        </p:nvSpPr>
        <p:spPr>
          <a:xfrm>
            <a:off x="2895600" y="5791200"/>
            <a:ext cx="77724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nhảy cao, nhảy xa, nhảy s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o, nhảy ngựa, nhảy cừu, nhảy cầu, nhảy dù,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8216" name="Text Box 24">
            <a:hlinkClick r:id="rId2" action="ppaction://hlinksldjump"/>
          </p:cNvPr>
          <p:cNvSpPr txBox="1"/>
          <p:nvPr/>
        </p:nvSpPr>
        <p:spPr>
          <a:xfrm>
            <a:off x="1524000" y="2667000"/>
            <a:ext cx="1219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Bóng</a:t>
            </a:r>
          </a:p>
        </p:txBody>
      </p:sp>
      <p:sp>
        <p:nvSpPr>
          <p:cNvPr id="8217" name="Text Box 25">
            <a:hlinkClick r:id="rId3" action="ppaction://hlinksldjump"/>
          </p:cNvPr>
          <p:cNvSpPr txBox="1"/>
          <p:nvPr/>
        </p:nvSpPr>
        <p:spPr>
          <a:xfrm>
            <a:off x="1524000" y="3657600"/>
            <a:ext cx="1219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altLang="en-US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18" name="Text Box 26">
            <a:hlinkClick r:id="rId4" action="ppaction://hlinksldjump"/>
          </p:cNvPr>
          <p:cNvSpPr txBox="1"/>
          <p:nvPr/>
        </p:nvSpPr>
        <p:spPr>
          <a:xfrm>
            <a:off x="1524000" y="4800600"/>
            <a:ext cx="1219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Đua</a:t>
            </a:r>
            <a:endParaRPr lang="en-US" altLang="en-US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19" name="Text Box 27">
            <a:hlinkClick r:id="rId5" action="ppaction://hlinksldjump"/>
          </p:cNvPr>
          <p:cNvSpPr txBox="1"/>
          <p:nvPr/>
        </p:nvSpPr>
        <p:spPr>
          <a:xfrm>
            <a:off x="1524000" y="5867400"/>
            <a:ext cx="1219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altLang="en-US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95" name="Text Box 5"/>
          <p:cNvSpPr txBox="1"/>
          <p:nvPr/>
        </p:nvSpPr>
        <p:spPr>
          <a:xfrm>
            <a:off x="195217" y="1768208"/>
            <a:ext cx="1035367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Hãy kể tên các môn thể thao bắt đầu bằng những tiếng sau :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97" name="Text Box 31"/>
          <p:cNvSpPr txBox="1"/>
          <p:nvPr/>
        </p:nvSpPr>
        <p:spPr>
          <a:xfrm>
            <a:off x="1524000" y="0"/>
            <a:ext cx="9144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38"/>
          <p:cNvSpPr txBox="1"/>
          <p:nvPr/>
        </p:nvSpPr>
        <p:spPr>
          <a:xfrm>
            <a:off x="1152525" y="0"/>
            <a:ext cx="9144000" cy="216059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1529E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/>
      <p:bldP spid="8213" grpId="0"/>
      <p:bldP spid="8214" grpId="0"/>
      <p:bldP spid="8215" grpId="0"/>
      <p:bldP spid="8216" grpId="0"/>
      <p:bldP spid="8217" grpId="0"/>
      <p:bldP spid="8218" grpId="0"/>
      <p:bldP spid="82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50389"/>
            <a:ext cx="6040929" cy="340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4" y="3450389"/>
            <a:ext cx="5797549" cy="340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3" y="185768"/>
            <a:ext cx="5797549" cy="311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thquyetthang.dongtrieu.edu.vn/documents/51907/9544799/cauthuxs+ghiban+thumon.jpg/6d4ee1f9-48ed-4fd2-b300-621d7906413e?t=16046694595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5768"/>
            <a:ext cx="5988050" cy="318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2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HP\Pictures\Screenshots\z3244473188586_3b918baec1e411b18e080742f61942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1449"/>
            <a:ext cx="564356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HP\Pictures\Screenshots\z3244473176899_7286ffc62e3cc3b4a8dfe5f788edd6c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171450"/>
            <a:ext cx="610076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HP\Pictures\Screenshots\z3244473183878_0b9132989028b8a731c32d55e6342b4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21844"/>
            <a:ext cx="5643563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HP\Pictures\Screenshots\z3244473185141_61e6edd0cfd36ff507e66551a0f3a5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3400425"/>
            <a:ext cx="610076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HP\Pictures\Screenshots\z3244473188586_3b918baec1e411b18e080742f61942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2868"/>
            <a:ext cx="564356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C:\Users\HP\Pictures\Screenshots\z3244473176899_7286ffc62e3cc3b4a8dfe5f788edd6c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92869"/>
            <a:ext cx="610076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C:\Users\HP\Pictures\Screenshots\z3244473183878_0b9132989028b8a731c32d55e6342b4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43263"/>
            <a:ext cx="5643563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:\Users\HP\Pictures\Screenshots\z3244473185141_61e6edd0cfd36ff507e66551a0f3a5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3321844"/>
            <a:ext cx="610076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0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786188"/>
            <a:ext cx="11774486" cy="30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7" y="28636"/>
            <a:ext cx="62007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thquyetthang.dongtrieu.edu.vn/documents/51907/10735938/5.jpg/7717af76-fac0-42fb-9507-63d3f0ad493e?t=16244410164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636"/>
            <a:ext cx="5473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8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5"/>
          <p:cNvSpPr txBox="1">
            <a:spLocks noChangeArrowheads="1"/>
          </p:cNvSpPr>
          <p:nvPr/>
        </p:nvSpPr>
        <p:spPr bwMode="auto">
          <a:xfrm>
            <a:off x="1524000" y="1524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16387" name="Picture 16" descr="ntb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3657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6477000" y="2286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cờ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5486400" y="2667000"/>
            <a:ext cx="5181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anh nọ thường khoe là mình cao cờ .Có người rủ anh ta đánh ba vám thử xem tài cao thấp thế nào . Đánh cờ xong ,anh chàng ra về thì gặp một người bạn . Người bạn hỏi :</a:t>
            </a:r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5791200" y="4572000"/>
            <a:ext cx="4271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Anh được hay thua ?</a:t>
            </a:r>
            <a:r>
              <a:rPr lang="en-US" altLang="en-US" sz="1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94" name="Text Box 13"/>
          <p:cNvSpPr txBox="1">
            <a:spLocks noChangeArrowheads="1"/>
          </p:cNvSpPr>
          <p:nvPr/>
        </p:nvSpPr>
        <p:spPr bwMode="auto">
          <a:xfrm>
            <a:off x="5410200" y="4953000"/>
            <a:ext cx="4271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Anh chàng đáp :</a:t>
            </a:r>
            <a:endParaRPr lang="en-US" altLang="en-US" sz="1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5532438" y="5410200"/>
            <a:ext cx="5135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- Ván đầu , tôi không ăn .Ván thứ hai , đối thủ của tôi thắng. Ván cuối , tôi xin hòa nhưng ông ta không chịu.  </a:t>
            </a:r>
            <a:endParaRPr lang="en-US" altLang="en-US" sz="1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1663" y="124023"/>
            <a:ext cx="81914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89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4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1" grpId="0"/>
      <p:bldP spid="16392" grpId="0"/>
      <p:bldP spid="16393" grpId="0"/>
      <p:bldP spid="16394" grpId="0"/>
      <p:bldP spid="163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0" y="2209800"/>
            <a:ext cx="9144000" cy="4524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ván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/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Ván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Ván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Ván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2895600" y="4648200"/>
            <a:ext cx="838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572000" y="4648200"/>
            <a:ext cx="838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V="1">
            <a:off x="4343400" y="5638800"/>
            <a:ext cx="1371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 flipH="1">
            <a:off x="4029056" y="1581144"/>
            <a:ext cx="3200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209800" y="6172200"/>
            <a:ext cx="838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6324600" y="6172200"/>
            <a:ext cx="609600" cy="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524000" y="42864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endParaRPr lang="en-US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  <p:bldP spid="17412" grpId="0" animBg="1"/>
      <p:bldP spid="17413" grpId="0" animBg="1"/>
      <p:bldP spid="17415" grpId="0" animBg="1"/>
      <p:bldP spid="174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524000" y="51054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Anh chàng đánh ván nào thua ván ấy nhưng dùng cách nói tránh để khỏi nhận là mình thua.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524000" y="4572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Truyện đáng cười ở điểm nào?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524000" y="3657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Anh này đánh cờ kém, không thắng ván nào.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4000" y="23622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Anh chàng trong truyện có cao cờ không? Anh ta có thắng ván nào trong cuộc chơi không?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152400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5963" y="252615"/>
            <a:ext cx="7158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696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9" grpId="0"/>
      <p:bldP spid="18440" grpId="0"/>
      <p:bldP spid="184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42913" y="2366968"/>
            <a:ext cx="111101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0" y="3352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SEA Games 22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524000" y="46482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90656" y="5791200"/>
            <a:ext cx="92217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815136" y="3181352"/>
            <a:ext cx="304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 dirty="0">
                <a:solidFill>
                  <a:srgbClr val="FF3300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129336" y="4462464"/>
            <a:ext cx="304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>
                <a:solidFill>
                  <a:srgbClr val="FF3300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986456" y="5645147"/>
            <a:ext cx="381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 dirty="0">
                <a:solidFill>
                  <a:srgbClr val="FF3300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515216" y="5659435"/>
            <a:ext cx="30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 dirty="0">
                <a:solidFill>
                  <a:srgbClr val="FF3300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19466" name="Picture 10" descr="ED00184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88" y="6116638"/>
            <a:ext cx="1309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152400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8849" y="366919"/>
            <a:ext cx="78724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23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autoUpdateAnimBg="0"/>
      <p:bldP spid="19460" grpId="0" autoUpdateAnimBg="0"/>
      <p:bldP spid="19461" grpId="0" autoUpdateAnimBg="0"/>
      <p:bldP spid="19462" grpId="0" autoUpdateAnimBg="0"/>
      <p:bldP spid="19463" grpId="0" autoUpdateAnimBg="0"/>
      <p:bldP spid="19464" grpId="0" autoUpdateAnimBg="0"/>
      <p:bldP spid="1946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112776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"/>
            <a:ext cx="112776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0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243" y="67812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4966" y="2125716"/>
            <a:ext cx="8599133" cy="221599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0" cap="none" spc="0" normalizeH="0" baseline="0" noProof="0" dirty="0" err="1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13800" b="1" i="0" u="none" strike="noStrike" kern="0" cap="none" spc="0" normalizeH="0" noProof="0" dirty="0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0" cap="none" spc="0" normalizeH="0" noProof="0" dirty="0" err="1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13800" b="1" i="0" u="none" strike="noStrike" kern="0" cap="none" spc="0" normalizeH="0" baseline="0" noProof="0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8" y="6334125"/>
            <a:ext cx="593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133" y="2746833"/>
            <a:ext cx="12276133" cy="4111166"/>
            <a:chOff x="-72444" y="3780894"/>
            <a:chExt cx="9184546" cy="3077106"/>
          </a:xfrm>
        </p:grpSpPr>
        <p:pic>
          <p:nvPicPr>
            <p:cNvPr id="6" name="图片 3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215" y="6334125"/>
              <a:ext cx="62118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1"/>
            <p:cNvGrpSpPr/>
            <p:nvPr/>
          </p:nvGrpSpPr>
          <p:grpSpPr bwMode="auto">
            <a:xfrm flipH="1">
              <a:off x="-72444" y="3780894"/>
              <a:ext cx="4790521" cy="2960953"/>
              <a:chOff x="5782067" y="2851622"/>
              <a:chExt cx="6387794" cy="3948342"/>
            </a:xfrm>
          </p:grpSpPr>
          <p:pic>
            <p:nvPicPr>
              <p:cNvPr id="8" name="图片 32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936" y="2851622"/>
                <a:ext cx="4749925" cy="3807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33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067" y="5814148"/>
                <a:ext cx="6303860" cy="98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" name="图片 3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79" y="634093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775"/>
            <a:ext cx="1127760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975"/>
            <a:ext cx="112776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5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550"/>
            <a:ext cx="112776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075"/>
            <a:ext cx="112776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6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Content Placeholder 614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0548090"/>
              </p:ext>
            </p:extLst>
          </p:nvPr>
        </p:nvGraphicFramePr>
        <p:xfrm>
          <a:off x="528638" y="3271860"/>
          <a:ext cx="5033962" cy="3300413"/>
        </p:xfrm>
        <a:graphic>
          <a:graphicData uri="http://schemas.openxmlformats.org/drawingml/2006/table">
            <a:tbl>
              <a:tblPr/>
              <a:tblGrid>
                <a:gridCol w="1614667"/>
                <a:gridCol w="3419295"/>
              </a:tblGrid>
              <a:tr h="8143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a.Bóng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b.Chạy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01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c.Đua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d.Nhảy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88" name="Text Box 5"/>
          <p:cNvSpPr txBox="1"/>
          <p:nvPr/>
        </p:nvSpPr>
        <p:spPr>
          <a:xfrm>
            <a:off x="252368" y="1785936"/>
            <a:ext cx="601984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90" name="Text Box 29"/>
          <p:cNvSpPr txBox="1"/>
          <p:nvPr/>
        </p:nvSpPr>
        <p:spPr>
          <a:xfrm>
            <a:off x="2424096" y="3505192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Bóng đá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91" name="Picture 37" descr="chay vuot rao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62" y="2246312"/>
            <a:ext cx="4224338" cy="4535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92" name="Text Box 32"/>
          <p:cNvSpPr txBox="1"/>
          <p:nvPr/>
        </p:nvSpPr>
        <p:spPr>
          <a:xfrm>
            <a:off x="2409808" y="4229096"/>
            <a:ext cx="2819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Chạy vượt r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93" name="Picture 34" descr="rac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2" y="2246312"/>
            <a:ext cx="4148138" cy="4535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94" name="Text Box 35"/>
          <p:cNvSpPr txBox="1"/>
          <p:nvPr/>
        </p:nvSpPr>
        <p:spPr>
          <a:xfrm>
            <a:off x="2424096" y="5133984"/>
            <a:ext cx="2286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Đua xe đạp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95" name="Picture 31" descr="Nhay cao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662" y="2246312"/>
            <a:ext cx="4403725" cy="4541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96" name="Text Box 38"/>
          <p:cNvSpPr txBox="1"/>
          <p:nvPr/>
        </p:nvSpPr>
        <p:spPr>
          <a:xfrm>
            <a:off x="2381232" y="5996000"/>
            <a:ext cx="2057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Nhảy cao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97" name="Picture 29" descr="images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429375" y="2246312"/>
            <a:ext cx="5300663" cy="4581526"/>
          </a:xfrm>
        </p:spPr>
      </p:pic>
      <p:sp>
        <p:nvSpPr>
          <p:cNvPr id="6173" name="Text Box 38"/>
          <p:cNvSpPr txBox="1"/>
          <p:nvPr/>
        </p:nvSpPr>
        <p:spPr>
          <a:xfrm>
            <a:off x="1152525" y="85721"/>
            <a:ext cx="9144000" cy="216059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1529E9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1529E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" grpId="0"/>
      <p:bldP spid="7190" grpId="0"/>
      <p:bldP spid="7192" grpId="0"/>
      <p:bldP spid="7194" grpId="0"/>
      <p:bldP spid="71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1" y="260604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58" y="-52147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3525" y="667049"/>
            <a:ext cx="4379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KHỈ CON </a:t>
            </a:r>
          </a:p>
          <a:p>
            <a:pPr algn="ctr" defTabSz="121920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9" y="4768976"/>
            <a:ext cx="5461003" cy="2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45" y="2325370"/>
            <a:ext cx="13084175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46834" y="845605"/>
            <a:ext cx="1027499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môn thể thao bắt đầu bằng tiếng bóng 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4790" y="3819525"/>
            <a:ext cx="7224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rổ, bóng bàn, bóng ném.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99358" y="4334214"/>
            <a:ext cx="1138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4805" y="4648835"/>
            <a:ext cx="6847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Bóng rổ, bóng đá, chuyền bóng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46245" y="5310505"/>
            <a:ext cx="724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Bóng chuyền, ném bóng, chạy bóng</a:t>
            </a: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 smtClean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741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741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741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741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41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741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741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741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741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41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741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741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 bldLvl="0" animBg="1"/>
      <p:bldP spid="19" grpId="0"/>
      <p:bldP spid="19" grpId="1"/>
      <p:bldP spid="20" grpId="0"/>
      <p:bldP spid="21" grpId="0"/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ntitled-2-144315515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" y="3521075"/>
            <a:ext cx="5868035" cy="3336925"/>
          </a:xfrm>
        </p:spPr>
      </p:pic>
      <p:pic>
        <p:nvPicPr>
          <p:cNvPr id="9220" name="Picture 4" descr="đa b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" y="478790"/>
            <a:ext cx="5787390" cy="3010535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221" name="Picture 5" descr="bong-chuyen-viet-nam-se-tham-du-3-giai-quoc-te-chaobuoisa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78790"/>
            <a:ext cx="6248400" cy="3010535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222" name="Picture 6" descr="w5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521075"/>
            <a:ext cx="6248400" cy="3401695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223" name="AutoShape 7"/>
          <p:cNvSpPr/>
          <p:nvPr/>
        </p:nvSpPr>
        <p:spPr>
          <a:xfrm>
            <a:off x="2743200" y="0"/>
            <a:ext cx="7162800" cy="6096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môn thể thao bắt đầu bằng tiếng :bóng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4" name="AutoShape 8"/>
          <p:cNvSpPr/>
          <p:nvPr/>
        </p:nvSpPr>
        <p:spPr>
          <a:xfrm>
            <a:off x="2514600" y="3046413"/>
            <a:ext cx="20574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bóng đá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9225" name="AutoShape 9"/>
          <p:cNvSpPr/>
          <p:nvPr/>
        </p:nvSpPr>
        <p:spPr>
          <a:xfrm>
            <a:off x="7050088" y="3032125"/>
            <a:ext cx="22860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chuyền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6" name="AutoShape 10"/>
          <p:cNvSpPr/>
          <p:nvPr/>
        </p:nvSpPr>
        <p:spPr>
          <a:xfrm>
            <a:off x="2590800" y="6248400"/>
            <a:ext cx="19050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bóng ném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9227" name="AutoShape 11"/>
          <p:cNvSpPr/>
          <p:nvPr/>
        </p:nvSpPr>
        <p:spPr>
          <a:xfrm>
            <a:off x="7065963" y="6170613"/>
            <a:ext cx="19050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nước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92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92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92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92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" fill="hold"/>
                                        <p:tgtEl>
                                          <p:spTgt spid="92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" fill="hold"/>
                                        <p:tgtEl>
                                          <p:spTgt spid="92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" fill="hold"/>
                                        <p:tgtEl>
                                          <p:spTgt spid="92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ldLvl="0" animBg="1"/>
      <p:bldP spid="9224" grpId="0" bldLvl="0" animBg="1"/>
      <p:bldP spid="9225" grpId="0" bldLvl="0" animBg="1"/>
      <p:bldP spid="9226" grpId="0" bldLvl="0" animBg="1"/>
      <p:bldP spid="922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197196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6096000" cy="2971800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43" name="Picture 3" descr="leg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838201"/>
            <a:ext cx="5861050" cy="2971800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44" name="Picture 4" descr="11199284-nf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2400"/>
            <a:ext cx="12109449" cy="2819400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221" name="AutoShape 5"/>
          <p:cNvSpPr/>
          <p:nvPr/>
        </p:nvSpPr>
        <p:spPr>
          <a:xfrm>
            <a:off x="2819400" y="85725"/>
            <a:ext cx="7162800" cy="6096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Các môn thể thao bắt đầu bằng tiếng: bóng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>
        <p:nvSpPr>
          <p:cNvPr id="10246" name="AutoShape 6"/>
          <p:cNvSpPr/>
          <p:nvPr/>
        </p:nvSpPr>
        <p:spPr>
          <a:xfrm>
            <a:off x="1828800" y="3352800"/>
            <a:ext cx="16002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bóng rổ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0247" name="AutoShape 7"/>
          <p:cNvSpPr/>
          <p:nvPr/>
        </p:nvSpPr>
        <p:spPr>
          <a:xfrm>
            <a:off x="8115360" y="3352800"/>
            <a:ext cx="16002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bóng bàn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  <p:sp>
        <p:nvSpPr>
          <p:cNvPr id="10248" name="AutoShape 8"/>
          <p:cNvSpPr/>
          <p:nvPr/>
        </p:nvSpPr>
        <p:spPr>
          <a:xfrm>
            <a:off x="4924382" y="6343650"/>
            <a:ext cx="2209800" cy="457200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bóng bầu dục</a:t>
            </a:r>
            <a:endParaRPr lang="en-US" altLang="en-US" sz="1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02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" fill="hold"/>
                                        <p:tgtEl>
                                          <p:spTgt spid="102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" fill="hold"/>
                                        <p:tgtEl>
                                          <p:spTgt spid="102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1024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024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ldLvl="0" animBg="1"/>
      <p:bldP spid="10247" grpId="0" bldLvl="0" animBg="1"/>
      <p:bldP spid="1024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85" y="3698360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3" y="2561257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83" y="3837289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9583 L -0.07044 -0.40139 C -0.08489 -0.42523 -0.10716 -0.43819 -0.13007 -0.43819 C -0.15586 -0.43819 -0.17708 -0.42523 -0.19179 -0.40139 L -0.26132 -0.29583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911</Words>
  <Application>Microsoft Office PowerPoint</Application>
  <PresentationFormat>Custom</PresentationFormat>
  <Paragraphs>156</Paragraphs>
  <Slides>31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6_Office Theme</vt:lpstr>
      <vt:lpstr>9_Office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</dc:creator>
  <cp:lastModifiedBy>HP</cp:lastModifiedBy>
  <cp:revision>293</cp:revision>
  <dcterms:created xsi:type="dcterms:W3CDTF">2020-04-14T15:40:00Z</dcterms:created>
  <dcterms:modified xsi:type="dcterms:W3CDTF">2022-03-10T02:37:45Z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C331AC7CF7D6441EA619CB47769CE25D</vt:lpwstr>
  </property>
  <property fmtid="{D5CDD505-2E9C-101B-9397-08002B2CF9AE}" pid="3" name="KSOProductBuildVer">
    <vt:lpwstr>1033-11.2.0.11029</vt:lpwstr>
  </property>
</Properties>
</file>