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46" r:id="rId4"/>
    <p:sldMasterId id="2147483764" r:id="rId5"/>
  </p:sldMasterIdLst>
  <p:sldIdLst>
    <p:sldId id="307" r:id="rId6"/>
    <p:sldId id="266" r:id="rId7"/>
    <p:sldId id="257" r:id="rId8"/>
    <p:sldId id="25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308" r:id="rId18"/>
    <p:sldId id="322" r:id="rId19"/>
    <p:sldId id="312" r:id="rId20"/>
    <p:sldId id="320" r:id="rId21"/>
    <p:sldId id="319" r:id="rId22"/>
    <p:sldId id="314" r:id="rId23"/>
    <p:sldId id="316" r:id="rId24"/>
    <p:sldId id="313" r:id="rId25"/>
    <p:sldId id="318" r:id="rId26"/>
    <p:sldId id="317" r:id="rId27"/>
    <p:sldId id="32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0000FF"/>
    <a:srgbClr val="99FF9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04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6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3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10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4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8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34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64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59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34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82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2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84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8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5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77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16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34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949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36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346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731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82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88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39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89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79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257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55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773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8795A-1E35-41AF-900E-244D4AD390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95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FD32CA-5D73-439F-A2BE-315A322E045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120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77762-595E-4D5A-B957-8402326C5B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54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D8613-AC93-4BDB-9C4C-6008CC90BBA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26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3D39B1-1CEB-4164-8AC8-1AD25D709F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04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6BC166-B7C7-41C3-B815-917BFF6C0B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9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79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2C6E1-0FE4-43AE-8F58-164BA109A8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4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F705F-0D30-4F46-B485-6D1D212E276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25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2B314C-CF98-4996-BA49-2DE9F6BD5B3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55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B17AC-C7BB-4E61-BAA4-576D858C049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409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A1DDD-C0AD-41E6-968B-7385970645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03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0D98D-0921-432A-8EE5-A6DB2CCDE34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83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0D98D-0921-432A-8EE5-A6DB2CCDE34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6805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0D98D-0921-432A-8EE5-A6DB2CCDE34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69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0D98D-0921-432A-8EE5-A6DB2CCDE34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3546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0D98D-0921-432A-8EE5-A6DB2CCDE34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99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155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AC0E68-7992-4E2A-9C64-651F50149B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9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6EEA1-3B90-46C5-906F-24C2E85A12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2860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077762-595E-4D5A-B957-8402326C5B47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14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7D8613-AC93-4BDB-9C4C-6008CC90BBA4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22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3D39B1-1CEB-4164-8AC8-1AD25D709FC1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80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6BC166-B7C7-41C3-B815-917BFF6C0BC5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251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92C6E1-0FE4-43AE-8F58-164BA109A8CE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7263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DF705F-0D30-4F46-B485-6D1D212E2764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951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B314C-CF98-4996-BA49-2DE9F6BD5B3B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182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6B17AC-C7BB-4E61-BAA4-576D858C0490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8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71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0A1DDD-C0AD-41E6-968B-73859706457B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592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B0D98D-0921-432A-8EE5-A6DB2CCDE348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05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B0D98D-0921-432A-8EE5-A6DB2CCDE348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9021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B0D98D-0921-432A-8EE5-A6DB2CCDE348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149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B0D98D-0921-432A-8EE5-A6DB2CCDE348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8852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B0D98D-0921-432A-8EE5-A6DB2CCDE348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39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AC0E68-7992-4E2A-9C64-651F50149B8D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0050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06EEA1-3B90-46C5-906F-24C2E85A1221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373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FD32CA-5D73-439F-A2BE-315A322E045A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83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10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2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3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8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D7CEE-9648-44EB-B80B-E3E2F629BF76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F4E67-94C4-4FDC-9FE7-61607BD01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3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9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91439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6" indent="-285748" algn="l" defTabSz="91439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8" algn="l" defTabSz="91439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8" algn="l" defTabSz="91439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610C-F57D-49BE-95BD-688B03D22A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F1211-063E-46FF-A68A-2B259CB94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9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8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0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1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jpeg"/><Relationship Id="rId5" Type="http://schemas.openxmlformats.org/officeDocument/2006/relationships/hyperlink" Target="Ch&#7845;t%20d&#7867;o.cdmm" TargetMode="External"/><Relationship Id="rId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microsoft.com/office/2007/relationships/hdphoto" Target="../media/hdphoto9.wdp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openxmlformats.org/officeDocument/2006/relationships/image" Target="../media/image23.png"/><Relationship Id="rId39" Type="http://schemas.openxmlformats.org/officeDocument/2006/relationships/slide" Target="slide11.xml"/><Relationship Id="rId21" Type="http://schemas.openxmlformats.org/officeDocument/2006/relationships/image" Target="../media/image13.png"/><Relationship Id="rId34" Type="http://schemas.openxmlformats.org/officeDocument/2006/relationships/slide" Target="slide9.xml"/><Relationship Id="rId42" Type="http://schemas.openxmlformats.org/officeDocument/2006/relationships/slide" Target="slide13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6.png"/><Relationship Id="rId41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10.wdp"/><Relationship Id="rId32" Type="http://schemas.openxmlformats.org/officeDocument/2006/relationships/image" Target="../media/image29.png"/><Relationship Id="rId37" Type="http://schemas.openxmlformats.org/officeDocument/2006/relationships/slide" Target="slide7.xml"/><Relationship Id="rId40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slide" Target="slide10.xml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slide" Target="slide6.xml"/><Relationship Id="rId43" Type="http://schemas.openxmlformats.org/officeDocument/2006/relationships/image" Target="../media/image17.png"/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openxmlformats.org/officeDocument/2006/relationships/image" Target="../media/image22.png"/><Relationship Id="rId33" Type="http://schemas.openxmlformats.org/officeDocument/2006/relationships/slide" Target="slide5.xml"/><Relationship Id="rId38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G:\Hình nền\Photo%20manipulation%20of%2001_Flower%20and%20Aqua%20074_Greeny_Na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914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9C8B29-D273-4A8E-8E58-17C2EB4EE16B}"/>
              </a:ext>
            </a:extLst>
          </p:cNvPr>
          <p:cNvSpPr txBox="1"/>
          <p:nvPr/>
        </p:nvSpPr>
        <p:spPr>
          <a:xfrm>
            <a:off x="3538883" y="1457043"/>
            <a:ext cx="1844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6A22BC-EF52-4BFF-94E2-11361AFB3C68}"/>
              </a:ext>
            </a:extLst>
          </p:cNvPr>
          <p:cNvSpPr txBox="1"/>
          <p:nvPr/>
        </p:nvSpPr>
        <p:spPr>
          <a:xfrm>
            <a:off x="0" y="2419777"/>
            <a:ext cx="9236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BẢNG ĐƠN VỊ ĐO KHỐI LƯỢNG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0082" y="1632904"/>
            <a:ext cx="70633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</a:rPr>
              <a:t>	</a:t>
            </a:r>
            <a:r>
              <a:rPr lang="en-US" sz="3600" dirty="0" err="1" smtClean="0">
                <a:solidFill>
                  <a:srgbClr val="0000FF"/>
                </a:solidFill>
              </a:rPr>
              <a:t>Đố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em</a:t>
            </a:r>
            <a:r>
              <a:rPr lang="en-US" sz="3600" dirty="0" smtClean="0">
                <a:solidFill>
                  <a:srgbClr val="0000FF"/>
                </a:solidFill>
              </a:rPr>
              <a:t>: </a:t>
            </a:r>
            <a:r>
              <a:rPr lang="en-US" sz="3600" dirty="0" err="1" smtClean="0">
                <a:solidFill>
                  <a:srgbClr val="0000FF"/>
                </a:solidFill>
              </a:rPr>
              <a:t>Một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túi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chứa</a:t>
            </a:r>
            <a:r>
              <a:rPr lang="en-US" sz="3600" dirty="0" smtClean="0">
                <a:solidFill>
                  <a:srgbClr val="0000FF"/>
                </a:solidFill>
              </a:rPr>
              <a:t> 1kg </a:t>
            </a:r>
            <a:r>
              <a:rPr lang="en-US" sz="3600" dirty="0" err="1" smtClean="0">
                <a:solidFill>
                  <a:srgbClr val="0000FF"/>
                </a:solidFill>
              </a:rPr>
              <a:t>sắt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và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</a:p>
          <a:p>
            <a:pPr algn="just"/>
            <a:r>
              <a:rPr lang="en-US" sz="3600" dirty="0" err="1" smtClean="0">
                <a:solidFill>
                  <a:srgbClr val="0000FF"/>
                </a:solidFill>
              </a:rPr>
              <a:t>một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túi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chứa</a:t>
            </a:r>
            <a:r>
              <a:rPr lang="en-US" sz="3600" dirty="0" smtClean="0">
                <a:solidFill>
                  <a:srgbClr val="0000FF"/>
                </a:solidFill>
              </a:rPr>
              <a:t> 1kg </a:t>
            </a:r>
            <a:r>
              <a:rPr lang="en-US" sz="3600" dirty="0" err="1" smtClean="0">
                <a:solidFill>
                  <a:srgbClr val="0000FF"/>
                </a:solidFill>
              </a:rPr>
              <a:t>bông</a:t>
            </a:r>
            <a:r>
              <a:rPr lang="en-US" sz="3600" dirty="0" smtClean="0">
                <a:solidFill>
                  <a:srgbClr val="0000FF"/>
                </a:solidFill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</a:rPr>
              <a:t>Hỏi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túi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nào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</a:p>
          <a:p>
            <a:pPr algn="just"/>
            <a:r>
              <a:rPr lang="en-US" sz="3600" dirty="0" err="1" smtClean="0">
                <a:solidFill>
                  <a:srgbClr val="0000FF"/>
                </a:solidFill>
              </a:rPr>
              <a:t>nặng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hơn</a:t>
            </a:r>
            <a:r>
              <a:rPr lang="en-US" sz="3600" dirty="0" smtClean="0">
                <a:solidFill>
                  <a:srgbClr val="0000FF"/>
                </a:solidFill>
              </a:rPr>
              <a:t>? </a:t>
            </a:r>
            <a:r>
              <a:rPr lang="en-US" sz="3600" dirty="0" err="1" smtClean="0">
                <a:solidFill>
                  <a:srgbClr val="0000FF"/>
                </a:solidFill>
              </a:rPr>
              <a:t>Vì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sao</a:t>
            </a:r>
            <a:r>
              <a:rPr lang="en-US" sz="3600" dirty="0" smtClean="0">
                <a:solidFill>
                  <a:srgbClr val="0000FF"/>
                </a:solidFill>
              </a:rPr>
              <a:t>?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365608" y="4868823"/>
            <a:ext cx="47323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Hai </a:t>
            </a:r>
            <a:r>
              <a:rPr lang="en-US" sz="4800" dirty="0" err="1" smtClean="0">
                <a:solidFill>
                  <a:srgbClr val="0000FF"/>
                </a:solidFill>
              </a:rPr>
              <a:t>túi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bằng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nhau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4800" dirty="0" err="1" smtClean="0">
                <a:solidFill>
                  <a:srgbClr val="0000FF"/>
                </a:solidFill>
              </a:rPr>
              <a:t>vì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đều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chứa</a:t>
            </a:r>
            <a:r>
              <a:rPr lang="en-US" sz="4800" dirty="0" smtClean="0">
                <a:solidFill>
                  <a:srgbClr val="0000FF"/>
                </a:solidFill>
              </a:rPr>
              <a:t> 1kg.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6702" y="1835283"/>
            <a:ext cx="70663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</a:rPr>
              <a:t>Điền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đơn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vị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khối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lượng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thích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hợp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</a:p>
          <a:p>
            <a:r>
              <a:rPr lang="en-US" sz="3600" dirty="0" err="1">
                <a:solidFill>
                  <a:srgbClr val="0000FF"/>
                </a:solidFill>
              </a:rPr>
              <a:t>vào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chỗ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chấm</a:t>
            </a:r>
            <a:r>
              <a:rPr lang="en-US" sz="3600" dirty="0">
                <a:solidFill>
                  <a:srgbClr val="0000FF"/>
                </a:solidFill>
              </a:rPr>
              <a:t>: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     Con </a:t>
            </a:r>
            <a:r>
              <a:rPr lang="en-US" sz="3600" dirty="0" err="1">
                <a:solidFill>
                  <a:srgbClr val="0000FF"/>
                </a:solidFill>
              </a:rPr>
              <a:t>gà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trống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nặng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khoảng</a:t>
            </a:r>
            <a:r>
              <a:rPr lang="en-US" sz="3600" dirty="0">
                <a:solidFill>
                  <a:srgbClr val="0000FF"/>
                </a:solidFill>
              </a:rPr>
              <a:t> 3 …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540561" y="5183701"/>
            <a:ext cx="6062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Con </a:t>
            </a:r>
            <a:r>
              <a:rPr lang="en-US" sz="3600" dirty="0" err="1">
                <a:solidFill>
                  <a:srgbClr val="0000FF"/>
                </a:solidFill>
              </a:rPr>
              <a:t>gà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trống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nặng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khoảng</a:t>
            </a:r>
            <a:r>
              <a:rPr lang="en-US" sz="3600" dirty="0">
                <a:solidFill>
                  <a:srgbClr val="0000FF"/>
                </a:solidFill>
              </a:rPr>
              <a:t> 3 </a:t>
            </a:r>
            <a:r>
              <a:rPr lang="en-US" sz="3600" dirty="0" smtClean="0">
                <a:solidFill>
                  <a:srgbClr val="FF0000"/>
                </a:solidFill>
              </a:rPr>
              <a:t>kg</a:t>
            </a:r>
            <a:r>
              <a:rPr lang="en-US" sz="3600" dirty="0" smtClean="0">
                <a:solidFill>
                  <a:srgbClr val="0000FF"/>
                </a:solidFill>
              </a:rPr>
              <a:t>.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0956" y="2117999"/>
            <a:ext cx="509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     </a:t>
            </a:r>
            <a:r>
              <a:rPr lang="en-US" sz="3600" dirty="0" err="1" smtClean="0">
                <a:solidFill>
                  <a:srgbClr val="0000FF"/>
                </a:solidFill>
              </a:rPr>
              <a:t>Nhà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tài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trợ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giúp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bác</a:t>
            </a:r>
            <a:r>
              <a:rPr lang="en-US" sz="3600" dirty="0" smtClean="0">
                <a:solidFill>
                  <a:srgbClr val="0000FF"/>
                </a:solidFill>
              </a:rPr>
              <a:t> Ba.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85850" y="4561111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79202" y="5287108"/>
            <a:ext cx="2946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Xây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tường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rào</a:t>
            </a:r>
            <a:r>
              <a:rPr lang="en-US" sz="36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13020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9" name="Group 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19586168"/>
              </p:ext>
            </p:extLst>
          </p:nvPr>
        </p:nvGraphicFramePr>
        <p:xfrm>
          <a:off x="408432" y="1447800"/>
          <a:ext cx="8458200" cy="3048000"/>
        </p:xfrm>
        <a:graphic>
          <a:graphicData uri="http://schemas.openxmlformats.org/drawingml/2006/table">
            <a:tbl>
              <a:tblPr/>
              <a:tblGrid>
                <a:gridCol w="11858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64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06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144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541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411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5252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8897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7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CC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697992" y="1472184"/>
            <a:ext cx="312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 hơn ki-lô-gam</a:t>
            </a: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3761232" y="1499616"/>
            <a:ext cx="175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Ki-lô-gam</a:t>
            </a: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5809488" y="1490472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Bé hơn ki-lô-gam</a:t>
            </a:r>
          </a:p>
        </p:txBody>
      </p:sp>
      <p:sp>
        <p:nvSpPr>
          <p:cNvPr id="11306" name="Text Box 42"/>
          <p:cNvSpPr txBox="1">
            <a:spLocks noChangeArrowheads="1"/>
          </p:cNvSpPr>
          <p:nvPr/>
        </p:nvSpPr>
        <p:spPr bwMode="auto">
          <a:xfrm>
            <a:off x="2999232" y="22098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</a:p>
        </p:txBody>
      </p:sp>
      <p:sp>
        <p:nvSpPr>
          <p:cNvPr id="11307" name="Text Box 43"/>
          <p:cNvSpPr txBox="1">
            <a:spLocks noChangeArrowheads="1"/>
          </p:cNvSpPr>
          <p:nvPr/>
        </p:nvSpPr>
        <p:spPr bwMode="auto">
          <a:xfrm>
            <a:off x="865632" y="2209800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</a:p>
        </p:txBody>
      </p:sp>
      <p:sp>
        <p:nvSpPr>
          <p:cNvPr id="11308" name="Text Box 44"/>
          <p:cNvSpPr txBox="1">
            <a:spLocks noChangeArrowheads="1"/>
          </p:cNvSpPr>
          <p:nvPr/>
        </p:nvSpPr>
        <p:spPr bwMode="auto">
          <a:xfrm>
            <a:off x="2008632" y="2209800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</a:p>
        </p:txBody>
      </p:sp>
      <p:sp>
        <p:nvSpPr>
          <p:cNvPr id="11309" name="Text Box 45"/>
          <p:cNvSpPr txBox="1">
            <a:spLocks noChangeArrowheads="1"/>
          </p:cNvSpPr>
          <p:nvPr/>
        </p:nvSpPr>
        <p:spPr bwMode="auto">
          <a:xfrm>
            <a:off x="4294632" y="2209800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kg</a:t>
            </a:r>
          </a:p>
        </p:txBody>
      </p:sp>
      <p:sp>
        <p:nvSpPr>
          <p:cNvPr id="11310" name="Text Box 46"/>
          <p:cNvSpPr txBox="1">
            <a:spLocks noChangeArrowheads="1"/>
          </p:cNvSpPr>
          <p:nvPr/>
        </p:nvSpPr>
        <p:spPr bwMode="auto">
          <a:xfrm>
            <a:off x="5590032" y="22098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hg</a:t>
            </a:r>
          </a:p>
        </p:txBody>
      </p:sp>
      <p:sp>
        <p:nvSpPr>
          <p:cNvPr id="11311" name="Text Box 47"/>
          <p:cNvSpPr txBox="1">
            <a:spLocks noChangeArrowheads="1"/>
          </p:cNvSpPr>
          <p:nvPr/>
        </p:nvSpPr>
        <p:spPr bwMode="auto">
          <a:xfrm>
            <a:off x="6656832" y="2209800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dag</a:t>
            </a:r>
          </a:p>
        </p:txBody>
      </p:sp>
      <p:sp>
        <p:nvSpPr>
          <p:cNvPr id="11312" name="Text Box 48"/>
          <p:cNvSpPr txBox="1">
            <a:spLocks noChangeArrowheads="1"/>
          </p:cNvSpPr>
          <p:nvPr/>
        </p:nvSpPr>
        <p:spPr bwMode="auto">
          <a:xfrm>
            <a:off x="7876032" y="2209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1313" name="Text Box 49"/>
          <p:cNvSpPr txBox="1">
            <a:spLocks noChangeArrowheads="1"/>
          </p:cNvSpPr>
          <p:nvPr/>
        </p:nvSpPr>
        <p:spPr bwMode="auto">
          <a:xfrm>
            <a:off x="8028432" y="2743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1g</a:t>
            </a:r>
          </a:p>
        </p:txBody>
      </p:sp>
      <p:sp>
        <p:nvSpPr>
          <p:cNvPr id="11314" name="Text Box 50"/>
          <p:cNvSpPr txBox="1">
            <a:spLocks noChangeArrowheads="1"/>
          </p:cNvSpPr>
          <p:nvPr/>
        </p:nvSpPr>
        <p:spPr bwMode="auto">
          <a:xfrm>
            <a:off x="6733032" y="2743200"/>
            <a:ext cx="1447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1dag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11315" name="Text Box 51"/>
          <p:cNvSpPr txBox="1">
            <a:spLocks noChangeArrowheads="1"/>
          </p:cNvSpPr>
          <p:nvPr/>
        </p:nvSpPr>
        <p:spPr bwMode="auto">
          <a:xfrm>
            <a:off x="5666232" y="2743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1hg</a:t>
            </a:r>
          </a:p>
        </p:txBody>
      </p:sp>
      <p:sp>
        <p:nvSpPr>
          <p:cNvPr id="11316" name="Text Box 52"/>
          <p:cNvSpPr txBox="1">
            <a:spLocks noChangeArrowheads="1"/>
          </p:cNvSpPr>
          <p:nvPr/>
        </p:nvSpPr>
        <p:spPr bwMode="auto">
          <a:xfrm>
            <a:off x="4297680" y="2743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1kg</a:t>
            </a:r>
          </a:p>
        </p:txBody>
      </p:sp>
      <p:sp>
        <p:nvSpPr>
          <p:cNvPr id="11317" name="Text Box 53"/>
          <p:cNvSpPr txBox="1">
            <a:spLocks noChangeArrowheads="1"/>
          </p:cNvSpPr>
          <p:nvPr/>
        </p:nvSpPr>
        <p:spPr bwMode="auto">
          <a:xfrm>
            <a:off x="2883408" y="274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1yến</a:t>
            </a:r>
          </a:p>
        </p:txBody>
      </p:sp>
      <p:sp>
        <p:nvSpPr>
          <p:cNvPr id="11318" name="Text Box 54"/>
          <p:cNvSpPr txBox="1">
            <a:spLocks noChangeArrowheads="1"/>
          </p:cNvSpPr>
          <p:nvPr/>
        </p:nvSpPr>
        <p:spPr bwMode="auto">
          <a:xfrm>
            <a:off x="1825752" y="2743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1tạ</a:t>
            </a:r>
          </a:p>
        </p:txBody>
      </p:sp>
      <p:sp>
        <p:nvSpPr>
          <p:cNvPr id="11319" name="Text Box 55"/>
          <p:cNvSpPr txBox="1">
            <a:spLocks noChangeArrowheads="1"/>
          </p:cNvSpPr>
          <p:nvPr/>
        </p:nvSpPr>
        <p:spPr bwMode="auto">
          <a:xfrm>
            <a:off x="582168" y="2743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1tấn</a:t>
            </a:r>
          </a:p>
        </p:txBody>
      </p:sp>
      <p:sp>
        <p:nvSpPr>
          <p:cNvPr id="11320" name="Text Box 56"/>
          <p:cNvSpPr txBox="1">
            <a:spLocks noChangeArrowheads="1"/>
          </p:cNvSpPr>
          <p:nvPr/>
        </p:nvSpPr>
        <p:spPr bwMode="auto">
          <a:xfrm>
            <a:off x="5437632" y="3233928"/>
            <a:ext cx="152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=10dag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21" name="Text Box 57"/>
          <p:cNvSpPr txBox="1">
            <a:spLocks noChangeArrowheads="1"/>
          </p:cNvSpPr>
          <p:nvPr/>
        </p:nvSpPr>
        <p:spPr bwMode="auto">
          <a:xfrm>
            <a:off x="3989832" y="323392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= 10hg</a:t>
            </a:r>
          </a:p>
        </p:txBody>
      </p:sp>
      <p:sp>
        <p:nvSpPr>
          <p:cNvPr id="11322" name="Text Box 58"/>
          <p:cNvSpPr txBox="1">
            <a:spLocks noChangeArrowheads="1"/>
          </p:cNvSpPr>
          <p:nvPr/>
        </p:nvSpPr>
        <p:spPr bwMode="auto">
          <a:xfrm>
            <a:off x="3989832" y="3660648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= 1000g</a:t>
            </a:r>
          </a:p>
        </p:txBody>
      </p:sp>
      <p:sp>
        <p:nvSpPr>
          <p:cNvPr id="11323" name="Text Box 59"/>
          <p:cNvSpPr txBox="1">
            <a:spLocks noChangeArrowheads="1"/>
          </p:cNvSpPr>
          <p:nvPr/>
        </p:nvSpPr>
        <p:spPr bwMode="auto">
          <a:xfrm>
            <a:off x="2743200" y="3233928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= 10kg</a:t>
            </a:r>
          </a:p>
        </p:txBody>
      </p:sp>
      <p:sp>
        <p:nvSpPr>
          <p:cNvPr id="11324" name="Text Box 60"/>
          <p:cNvSpPr txBox="1">
            <a:spLocks noChangeArrowheads="1"/>
          </p:cNvSpPr>
          <p:nvPr/>
        </p:nvSpPr>
        <p:spPr bwMode="auto">
          <a:xfrm>
            <a:off x="1475232" y="323088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10yến  </a:t>
            </a:r>
          </a:p>
        </p:txBody>
      </p:sp>
      <p:sp>
        <p:nvSpPr>
          <p:cNvPr id="11325" name="Text Box 61"/>
          <p:cNvSpPr txBox="1">
            <a:spLocks noChangeArrowheads="1"/>
          </p:cNvSpPr>
          <p:nvPr/>
        </p:nvSpPr>
        <p:spPr bwMode="auto">
          <a:xfrm>
            <a:off x="1475232" y="361188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=100kg</a:t>
            </a:r>
          </a:p>
        </p:txBody>
      </p:sp>
      <p:sp>
        <p:nvSpPr>
          <p:cNvPr id="11326" name="Text Box 62"/>
          <p:cNvSpPr txBox="1">
            <a:spLocks noChangeArrowheads="1"/>
          </p:cNvSpPr>
          <p:nvPr/>
        </p:nvSpPr>
        <p:spPr bwMode="auto">
          <a:xfrm>
            <a:off x="408432" y="323392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=10tạ</a:t>
            </a:r>
          </a:p>
        </p:txBody>
      </p:sp>
      <p:sp>
        <p:nvSpPr>
          <p:cNvPr id="11327" name="Text Box 63"/>
          <p:cNvSpPr txBox="1">
            <a:spLocks noChangeArrowheads="1"/>
          </p:cNvSpPr>
          <p:nvPr/>
        </p:nvSpPr>
        <p:spPr bwMode="auto">
          <a:xfrm>
            <a:off x="408432" y="3614928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=1000kg</a:t>
            </a:r>
          </a:p>
        </p:txBody>
      </p:sp>
      <p:sp>
        <p:nvSpPr>
          <p:cNvPr id="11328" name="Text Box 64"/>
          <p:cNvSpPr txBox="1">
            <a:spLocks noChangeArrowheads="1"/>
          </p:cNvSpPr>
          <p:nvPr/>
        </p:nvSpPr>
        <p:spPr bwMode="auto">
          <a:xfrm>
            <a:off x="6656832" y="3233928"/>
            <a:ext cx="114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=10g</a:t>
            </a:r>
          </a:p>
        </p:txBody>
      </p:sp>
      <p:sp>
        <p:nvSpPr>
          <p:cNvPr id="11329" name="Rectangle 65"/>
          <p:cNvSpPr>
            <a:spLocks noChangeArrowheads="1"/>
          </p:cNvSpPr>
          <p:nvPr/>
        </p:nvSpPr>
        <p:spPr bwMode="auto">
          <a:xfrm>
            <a:off x="1219200" y="609600"/>
            <a:ext cx="609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 ĐƠN VỊ ĐO KHỐI LƯỢNG</a:t>
            </a: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515112" y="5283264"/>
            <a:ext cx="8077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en-US" altLang="vi-VN" sz="3200" dirty="0">
                <a:solidFill>
                  <a:srgbClr val="000000"/>
                </a:solidFill>
              </a:rPr>
              <a:t> </a:t>
            </a:r>
            <a:r>
              <a:rPr lang="en-US" altLang="vi-VN" sz="3200" dirty="0">
                <a:solidFill>
                  <a:srgbClr val="008000"/>
                </a:solidFill>
              </a:rPr>
              <a:t>Mỗi đơn vị đo khối lượng đều gấp 10 lần đơn vị bé hơn, liền nó.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88264" y="4694301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/>
              <a:t>Nhận xét:</a:t>
            </a:r>
            <a:endParaRPr lang="vi-VN" altLang="vi-VN" sz="2800" b="1"/>
          </a:p>
        </p:txBody>
      </p:sp>
    </p:spTree>
    <p:extLst>
      <p:ext uri="{BB962C8B-B14F-4D97-AF65-F5344CB8AC3E}">
        <p14:creationId xmlns:p14="http://schemas.microsoft.com/office/powerpoint/2010/main" val="23773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1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1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1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1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1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1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1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1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1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9" grpId="0"/>
      <p:bldP spid="33" grpId="0"/>
      <p:bldP spid="3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14"/>
          <p:cNvSpPr>
            <a:spLocks noChangeArrowheads="1"/>
          </p:cNvSpPr>
          <p:nvPr/>
        </p:nvSpPr>
        <p:spPr bwMode="auto">
          <a:xfrm>
            <a:off x="0" y="100584"/>
            <a:ext cx="9144000" cy="6528816"/>
          </a:xfrm>
          <a:prstGeom prst="rect">
            <a:avLst/>
          </a:prstGeom>
          <a:noFill/>
          <a:ln w="762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2" name="Rectangle 15"/>
          <p:cNvSpPr>
            <a:spLocks noChangeArrowheads="1"/>
          </p:cNvSpPr>
          <p:nvPr/>
        </p:nvSpPr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74904" y="1524000"/>
            <a:ext cx="85634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74904" y="2438400"/>
            <a:ext cx="2975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 smtClean="0">
                <a:solidFill>
                  <a:srgbClr val="0000FF"/>
                </a:solidFill>
              </a:rPr>
              <a:t>a) 1dag  = ... g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 smtClean="0">
                <a:solidFill>
                  <a:srgbClr val="0000FF"/>
                </a:solidFill>
              </a:rPr>
              <a:t>    10 g   = … dag 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3499104" y="2475706"/>
            <a:ext cx="27577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1hg     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= ... dag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10 dag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= ... hg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74904" y="3810000"/>
            <a:ext cx="2975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b) 4 dag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= … g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    8 hg  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= ... dag 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575304" y="3810000"/>
            <a:ext cx="254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3 kg   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= … hg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7 kg    =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… g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6470904" y="3810000"/>
            <a:ext cx="3048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2 kg 300 g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= … </a:t>
            </a:r>
            <a:r>
              <a:rPr lang="en-US" altLang="en-US" sz="2400" b="1" dirty="0">
                <a:solidFill>
                  <a:srgbClr val="0000FF"/>
                </a:solidFill>
              </a:rPr>
              <a:t>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2 kg 30 g  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= … g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0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8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8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4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14"/>
          <p:cNvSpPr>
            <a:spLocks noChangeArrowheads="1"/>
          </p:cNvSpPr>
          <p:nvPr/>
        </p:nvSpPr>
        <p:spPr bwMode="auto">
          <a:xfrm>
            <a:off x="-34109" y="0"/>
            <a:ext cx="9144000" cy="6528816"/>
          </a:xfrm>
          <a:prstGeom prst="rect">
            <a:avLst/>
          </a:prstGeom>
          <a:noFill/>
          <a:ln w="762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2" name="Rectangle 15"/>
          <p:cNvSpPr>
            <a:spLocks noChangeArrowheads="1"/>
          </p:cNvSpPr>
          <p:nvPr/>
        </p:nvSpPr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38912" y="1524000"/>
            <a:ext cx="85634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Viết số thích hợp vào chỗ chấm: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38912" y="2438400"/>
            <a:ext cx="2975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 smtClean="0">
                <a:solidFill>
                  <a:srgbClr val="0000FF"/>
                </a:solidFill>
              </a:rPr>
              <a:t>a) 1dag  =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10g</a:t>
            </a:r>
            <a:endParaRPr lang="en-US" altLang="en-US" sz="2400" b="1" dirty="0" smtClean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 smtClean="0">
                <a:solidFill>
                  <a:srgbClr val="0000FF"/>
                </a:solidFill>
              </a:rPr>
              <a:t>    10g   =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1dag </a:t>
            </a:r>
            <a:endParaRPr lang="en-US" altLang="en-US" sz="2400" b="1" dirty="0" smtClean="0">
              <a:solidFill>
                <a:srgbClr val="0000FF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3563112" y="2475706"/>
            <a:ext cx="27577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1hg     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=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10dag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</a:rPr>
              <a:t>10dag =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1hg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38912" y="3810000"/>
            <a:ext cx="2975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b)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4dag =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40g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   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8hg   =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80dag 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639312" y="3810000"/>
            <a:ext cx="254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</a:rPr>
              <a:t>3kg    =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30hg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</a:rPr>
              <a:t>7kg    =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7000g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6534911" y="3810000"/>
            <a:ext cx="27999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</a:rPr>
              <a:t>2kg 300g =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2300g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</a:rPr>
              <a:t>2kg 30g   =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2030g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2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2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4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463040"/>
            <a:ext cx="7991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Tính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380g + 195g =                 452hg x 3 =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928dag – 274dag =         768hg : 6 = 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744" y="1463040"/>
            <a:ext cx="881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&gt;, &lt;, =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5dag ... 50g                4 tạ 30kg ...  4 tạ 3kg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 tấn ... 8100kg         3 tấn 500g ...  3500kg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6" name="AutoShape 40"/>
          <p:cNvSpPr>
            <a:spLocks noChangeArrowheads="1"/>
          </p:cNvSpPr>
          <p:nvPr/>
        </p:nvSpPr>
        <p:spPr bwMode="auto">
          <a:xfrm>
            <a:off x="688848" y="2776728"/>
            <a:ext cx="3657600" cy="685800"/>
          </a:xfrm>
          <a:prstGeom prst="flowChartTerminator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tạ 30kg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tạ 3kg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77" name="AutoShape 41"/>
          <p:cNvSpPr>
            <a:spLocks noChangeArrowheads="1"/>
          </p:cNvSpPr>
          <p:nvPr/>
        </p:nvSpPr>
        <p:spPr bwMode="auto">
          <a:xfrm>
            <a:off x="612648" y="3810000"/>
            <a:ext cx="3657600" cy="685800"/>
          </a:xfrm>
          <a:prstGeom prst="flowChartTerminator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500kg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3500kg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79" name="AutoShape 43"/>
          <p:cNvSpPr>
            <a:spLocks noChangeArrowheads="1"/>
          </p:cNvSpPr>
          <p:nvPr/>
        </p:nvSpPr>
        <p:spPr bwMode="auto">
          <a:xfrm>
            <a:off x="688848" y="1676400"/>
            <a:ext cx="3657600" cy="685800"/>
          </a:xfrm>
          <a:prstGeom prst="flowChartTerminator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8100kg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83" name="AutoShape 47"/>
          <p:cNvSpPr>
            <a:spLocks noChangeArrowheads="1"/>
          </p:cNvSpPr>
          <p:nvPr/>
        </p:nvSpPr>
        <p:spPr bwMode="auto">
          <a:xfrm>
            <a:off x="612648" y="618744"/>
            <a:ext cx="3657600" cy="685800"/>
          </a:xfrm>
          <a:prstGeom prst="flowChartTerminator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5dag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50g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00" name="AutoShape 64"/>
          <p:cNvSpPr>
            <a:spLocks noChangeArrowheads="1"/>
          </p:cNvSpPr>
          <p:nvPr/>
        </p:nvSpPr>
        <p:spPr bwMode="auto">
          <a:xfrm>
            <a:off x="7894320" y="676656"/>
            <a:ext cx="938784" cy="728472"/>
          </a:xfrm>
          <a:prstGeom prst="star5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&lt;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403" name="AutoShape 67"/>
          <p:cNvSpPr>
            <a:spLocks noChangeArrowheads="1"/>
          </p:cNvSpPr>
          <p:nvPr/>
        </p:nvSpPr>
        <p:spPr bwMode="auto">
          <a:xfrm>
            <a:off x="5943600" y="1609534"/>
            <a:ext cx="933450" cy="7953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404" name="AutoShape 68"/>
          <p:cNvSpPr>
            <a:spLocks noChangeArrowheads="1"/>
          </p:cNvSpPr>
          <p:nvPr/>
        </p:nvSpPr>
        <p:spPr bwMode="auto">
          <a:xfrm>
            <a:off x="5629657" y="3023616"/>
            <a:ext cx="917447" cy="609600"/>
          </a:xfrm>
          <a:prstGeom prst="star5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cs typeface="Arial" charset="0"/>
              </a:rPr>
              <a:t>=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406" name="AutoShape 70"/>
          <p:cNvSpPr>
            <a:spLocks noChangeArrowheads="1"/>
          </p:cNvSpPr>
          <p:nvPr/>
        </p:nvSpPr>
        <p:spPr bwMode="auto">
          <a:xfrm>
            <a:off x="8107680" y="1856232"/>
            <a:ext cx="871728" cy="71932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&gt;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83" name="Picture 86" descr="465af33b3ec4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19550"/>
            <a:ext cx="14668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23" name="Rectangle 87"/>
          <p:cNvSpPr>
            <a:spLocks noChangeArrowheads="1"/>
          </p:cNvSpPr>
          <p:nvPr/>
        </p:nvSpPr>
        <p:spPr bwMode="auto">
          <a:xfrm>
            <a:off x="4953000" y="1416248"/>
            <a:ext cx="41910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 CHÚC MỪNG </a:t>
            </a:r>
            <a:r>
              <a:rPr lang="en-US" altLang="en-US" b="1" dirty="0" smtClean="0">
                <a:solidFill>
                  <a:srgbClr val="FF0000"/>
                </a:solidFill>
              </a:rPr>
              <a:t>CÁC EM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4424" name="Picture 88" descr="kids0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45" y="3633216"/>
            <a:ext cx="18573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35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2309 0.1263 0.24636 0.2526 0.2257 0.24103 C 0.20504 0.22947 -0.1217 -0.12191 -0.12361 -0.06894 C -0.12552 -0.01596 0.22223 0.55771 0.21459 0.55841 C 0.20695 0.5591 -0.10086 0.02128 -0.16979 -0.06431 C -0.23871 -0.1499 -0.16336 0.02336 -0.19895 0.04487 C -0.23454 0.06639 -0.38506 0.02521 -0.38316 0.06431 C -0.38125 0.1034 -0.18368 0.23918 -0.18767 0.2799 C -0.19166 0.32061 -0.2993 0.31436 -0.40677 0.30835 " pathEditMode="relative" ptsTypes="aaaaaaaaA">
                                      <p:cBhvr>
                                        <p:cTn id="40" dur="2000" fill="hold"/>
                                        <p:tgtEl>
                                          <p:spTgt spid="14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63 -0.12745 0.03125 -0.25491 0.08091 -0.25908 C 0.13056 -0.26324 0.28768 -0.13254 0.29775 -0.02544 C 0.30782 0.08166 0.21511 0.35716 0.1415 0.38307 C 0.06788 0.40898 -0.09843 0.23664 -0.14375 0.13024 C -0.18906 0.02383 -0.12274 -0.15267 -0.13038 -0.25607 C -0.13802 -0.35947 -0.14826 -0.47721 -0.18993 -0.4897 C -0.23159 -0.50219 -0.30625 -0.41661 -0.3809 -0.33102 " pathEditMode="relative" ptsTypes="aaaaaaaA">
                                      <p:cBhvr>
                                        <p:cTn id="44" dur="2000" fill="hold"/>
                                        <p:tgtEl>
                                          <p:spTgt spid="14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08 -0.12145 -0.01215 -0.24266 -0.05052 -0.27412 C -0.08889 -0.30535 -0.21476 -0.2193 -0.23056 -0.18853 C -0.24618 -0.158 -0.14583 -0.12954 -0.14496 -0.08999 C -0.1441 -0.05043 -0.19115 0.04418 -0.22465 0.0495 C -0.25816 0.05436 -0.32066 -0.0738 -0.34601 -0.05992 C -0.37135 -0.04581 -0.35191 0.11288 -0.37639 0.13462 C -0.40087 0.15637 -0.4467 0.06847 -0.49323 0.07032 C -0.53976 0.0724 -0.5974 0.10941 -0.65503 0.14665 " pathEditMode="relative" ptsTypes="aaaaaaaaA">
                                      <p:cBhvr>
                                        <p:cTn id="48" dur="2000" fill="hold"/>
                                        <p:tgtEl>
                                          <p:spTgt spid="14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493 -0.0421 -0.12969 -0.0842 -0.1224 -0.02544 C -0.11511 0.03331 0.0342 0.23872 0.04392 0.353 C 0.05364 0.46773 -0.03889 0.66551 -0.06407 0.66158 C -0.08924 0.65765 -0.07709 0.34929 -0.10677 0.3294 C -0.13646 0.30951 -0.19983 0.55008 -0.24289 0.54199 C -0.28577 0.53389 -0.33768 0.27065 -0.36407 0.28152 C -0.39045 0.29239 -0.38473 0.67384 -0.40104 0.60768 C -0.41736 0.54199 -0.41806 -0.03701 -0.46181 -0.11381 C -0.50556 -0.19061 -0.5849 -0.02198 -0.66407 0.14666 " pathEditMode="relative" ptsTypes="aaaaaaaaaA">
                                      <p:cBhvr>
                                        <p:cTn id="52" dur="2000" fill="hold"/>
                                        <p:tgtEl>
                                          <p:spTgt spid="14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6" grpId="0" animBg="1"/>
      <p:bldP spid="14377" grpId="0" animBg="1"/>
      <p:bldP spid="14379" grpId="0" animBg="1"/>
      <p:bldP spid="14383" grpId="0" animBg="1"/>
      <p:bldP spid="14400" grpId="0" animBg="1"/>
      <p:bldP spid="14400" grpId="1" animBg="1"/>
      <p:bldP spid="14403" grpId="0" animBg="1"/>
      <p:bldP spid="14403" grpId="1" animBg="1"/>
      <p:bldP spid="14404" grpId="0" animBg="1"/>
      <p:bldP spid="14404" grpId="1" animBg="1"/>
      <p:bldP spid="14406" grpId="0" animBg="1"/>
      <p:bldP spid="14406" grpId="1" animBg="1"/>
      <p:bldP spid="144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87" y="817836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80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3036361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2849169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13" y="3182997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84" y="3286222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05" y="3286222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797228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49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27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800452" y="356508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9453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2000" y="9144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85800" y="7620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327878" y="1640259"/>
            <a:ext cx="88095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Có 4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bánh, mỗi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nặng 150g và 2 gói kẹo, mỗi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nặng 200g. Hỏi có tất cả mấy ki-lô-gam bánh và kẹo?</a:t>
            </a:r>
          </a:p>
        </p:txBody>
      </p:sp>
    </p:spTree>
    <p:extLst>
      <p:ext uri="{BB962C8B-B14F-4D97-AF65-F5344CB8AC3E}">
        <p14:creationId xmlns:p14="http://schemas.microsoft.com/office/powerpoint/2010/main" val="414023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8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343400"/>
            <a:ext cx="1447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91000"/>
            <a:ext cx="1447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zeichen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1295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1447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14400" y="0"/>
            <a:ext cx="289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5400" b="1" i="1">
                <a:solidFill>
                  <a:srgbClr val="FF0000"/>
                </a:solidFill>
                <a:latin typeface="Times New Roman" panose="02020603050405020304" pitchFamily="18" charset="0"/>
              </a:rPr>
              <a:t>Trò chơi</a:t>
            </a:r>
          </a:p>
        </p:txBody>
      </p:sp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3101611" y="1267555"/>
            <a:ext cx="5495925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4444"/>
              </a:avLst>
            </a:prstTxWarp>
          </a:bodyPr>
          <a:lstStyle/>
          <a:p>
            <a:pPr algn="ctr"/>
            <a:r>
              <a:rPr lang="en-US" sz="44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ĐẤU TRƯỜNG 30 GIÂY</a:t>
            </a:r>
            <a:endParaRPr lang="en-US" sz="44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2966045"/>
            <a:ext cx="8571834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Sắp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xếp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khối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lượng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từ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đến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rgbClr val="FFCC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lớn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rgbClr val="FFCC00">
                    <a:alpha val="6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6634" name="Picture 12" descr="ap_2008092801345415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359525"/>
            <a:ext cx="7477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9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mph" presetSubtype="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64000">
              <a:srgbClr val="99FFCC"/>
            </a:gs>
            <a:gs pos="100000">
              <a:schemeClr val="accent6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53693" y="2749175"/>
            <a:ext cx="1800000" cy="1440000"/>
            <a:chOff x="4549966" y="2919472"/>
            <a:chExt cx="2456761" cy="1961292"/>
          </a:xfrm>
        </p:grpSpPr>
        <p:pic>
          <p:nvPicPr>
            <p:cNvPr id="1030" name="Picture 6" descr="C:\Users\welvome\Desktop\tải xuống (4)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49966" y="2919472"/>
              <a:ext cx="2456761" cy="1961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4895653" y="4373989"/>
              <a:ext cx="1764915" cy="506775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16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cam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20004" y="1837406"/>
            <a:ext cx="1800000" cy="1440000"/>
            <a:chOff x="550844" y="374402"/>
            <a:chExt cx="2294436" cy="2049309"/>
          </a:xfrm>
        </p:grpSpPr>
        <p:pic>
          <p:nvPicPr>
            <p:cNvPr id="1026" name="Picture 2" descr="C:\Users\welvome\Desktop\tải xuống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0844" y="374402"/>
              <a:ext cx="2294436" cy="20493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789803" y="1896051"/>
              <a:ext cx="1816518" cy="506775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lạng hành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6315" y="2749175"/>
            <a:ext cx="1800000" cy="1440000"/>
            <a:chOff x="1677492" y="2958316"/>
            <a:chExt cx="2335576" cy="2015858"/>
          </a:xfrm>
        </p:grpSpPr>
        <p:pic>
          <p:nvPicPr>
            <p:cNvPr id="1029" name="Picture 5" descr="C:\Users\welvome\Desktop\tải xuống (3)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77492" y="2958316"/>
              <a:ext cx="2335576" cy="201585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1955040" y="4467399"/>
              <a:ext cx="1780480" cy="506775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gam súp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20004" y="3543150"/>
            <a:ext cx="1800000" cy="1440000"/>
            <a:chOff x="3114905" y="407625"/>
            <a:chExt cx="2495550" cy="1946486"/>
          </a:xfrm>
        </p:grpSpPr>
        <p:pic>
          <p:nvPicPr>
            <p:cNvPr id="1027" name="Picture 3" descr="C:\Users\welvome\Desktop\tải xuống (1)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14905" y="407625"/>
              <a:ext cx="2495550" cy="19464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3547139" y="1847336"/>
              <a:ext cx="1682746" cy="506775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lạng thịt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87382" y="2749175"/>
            <a:ext cx="1800000" cy="1440000"/>
            <a:chOff x="6050785" y="407625"/>
            <a:chExt cx="2498304" cy="1903336"/>
          </a:xfrm>
        </p:grpSpPr>
        <p:pic>
          <p:nvPicPr>
            <p:cNvPr id="1028" name="Picture 4" descr="C:\Users\welvome\Desktop\tải xuống (2)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50785" y="407625"/>
              <a:ext cx="2498304" cy="190333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6453366" y="1804186"/>
              <a:ext cx="1847715" cy="506775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yến gạo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0707" y="1204633"/>
            <a:ext cx="1620000" cy="1224000"/>
            <a:chOff x="4549966" y="2919472"/>
            <a:chExt cx="2456761" cy="1961292"/>
          </a:xfrm>
        </p:grpSpPr>
        <p:pic>
          <p:nvPicPr>
            <p:cNvPr id="18" name="Picture 6" descr="C:\Users\welvome\Desktop\tải xuống (4)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49966" y="2919472"/>
              <a:ext cx="2456761" cy="1961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4895653" y="4373989"/>
              <a:ext cx="1764915" cy="506775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16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cam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91840" y="1204633"/>
            <a:ext cx="1620000" cy="1224000"/>
            <a:chOff x="550844" y="374402"/>
            <a:chExt cx="2294436" cy="2049309"/>
          </a:xfrm>
        </p:grpSpPr>
        <p:pic>
          <p:nvPicPr>
            <p:cNvPr id="21" name="Picture 2" descr="C:\Users\welvome\Desktop\tải xuống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0844" y="374402"/>
              <a:ext cx="2294436" cy="204930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22" name="Rectangle 21"/>
            <p:cNvSpPr/>
            <p:nvPr/>
          </p:nvSpPr>
          <p:spPr>
            <a:xfrm>
              <a:off x="789802" y="1896051"/>
              <a:ext cx="1866553" cy="476647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lạng hành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84098" y="1204633"/>
            <a:ext cx="1620000" cy="1224000"/>
            <a:chOff x="1677492" y="2958316"/>
            <a:chExt cx="2335576" cy="2015858"/>
          </a:xfrm>
        </p:grpSpPr>
        <p:pic>
          <p:nvPicPr>
            <p:cNvPr id="24" name="Picture 5" descr="C:\Users\welvome\Desktop\tải xuống (3)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77492" y="2958316"/>
              <a:ext cx="2335576" cy="201585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1955040" y="4467399"/>
              <a:ext cx="1780480" cy="506775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gam súp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07651" y="1204633"/>
            <a:ext cx="1620000" cy="1224000"/>
            <a:chOff x="3114905" y="407625"/>
            <a:chExt cx="2495550" cy="1946486"/>
          </a:xfrm>
        </p:grpSpPr>
        <p:pic>
          <p:nvPicPr>
            <p:cNvPr id="27" name="Picture 3" descr="C:\Users\welvome\Desktop\tải xuống (1)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14905" y="407625"/>
              <a:ext cx="2495550" cy="19464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28" name="Rectangle 27"/>
            <p:cNvSpPr/>
            <p:nvPr/>
          </p:nvSpPr>
          <p:spPr>
            <a:xfrm>
              <a:off x="3484994" y="1847336"/>
              <a:ext cx="1846573" cy="481658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lạng thịt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32217" y="1204633"/>
            <a:ext cx="1620000" cy="1224000"/>
            <a:chOff x="6395787" y="221682"/>
            <a:chExt cx="2498304" cy="1903336"/>
          </a:xfrm>
        </p:grpSpPr>
        <p:pic>
          <p:nvPicPr>
            <p:cNvPr id="30" name="Picture 4" descr="C:\Users\welvome\Desktop\tải xuống (2)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95787" y="221682"/>
              <a:ext cx="2498304" cy="190333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31" name="Rectangle 30"/>
            <p:cNvSpPr/>
            <p:nvPr/>
          </p:nvSpPr>
          <p:spPr>
            <a:xfrm>
              <a:off x="6681479" y="1597610"/>
              <a:ext cx="1847715" cy="506775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yến gạo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11" descr="Digit 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410" y="15082"/>
            <a:ext cx="1982610" cy="10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177437" y="139468"/>
            <a:ext cx="1901984" cy="897591"/>
          </a:xfrm>
          <a:prstGeom prst="roundRect">
            <a:avLst>
              <a:gd name="adj" fmla="val 26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53186" y="5012042"/>
            <a:ext cx="617825" cy="61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1</a:t>
            </a:r>
            <a:endParaRPr lang="en-US" sz="2400"/>
          </a:p>
        </p:txBody>
      </p:sp>
      <p:sp>
        <p:nvSpPr>
          <p:cNvPr id="35" name="Oval 34"/>
          <p:cNvSpPr/>
          <p:nvPr/>
        </p:nvSpPr>
        <p:spPr>
          <a:xfrm>
            <a:off x="3240742" y="5012042"/>
            <a:ext cx="617825" cy="61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2</a:t>
            </a:r>
            <a:endParaRPr lang="en-US" sz="2400"/>
          </a:p>
        </p:txBody>
      </p:sp>
      <p:sp>
        <p:nvSpPr>
          <p:cNvPr id="36" name="Oval 35"/>
          <p:cNvSpPr/>
          <p:nvPr/>
        </p:nvSpPr>
        <p:spPr>
          <a:xfrm>
            <a:off x="5432237" y="5012042"/>
            <a:ext cx="617825" cy="61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</a:t>
            </a:r>
          </a:p>
        </p:txBody>
      </p:sp>
      <p:sp>
        <p:nvSpPr>
          <p:cNvPr id="37" name="Oval 36"/>
          <p:cNvSpPr/>
          <p:nvPr/>
        </p:nvSpPr>
        <p:spPr>
          <a:xfrm>
            <a:off x="7623732" y="5012042"/>
            <a:ext cx="617825" cy="61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4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54015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lin ang="5400000" scaled="1"/>
          </a:gradFill>
          <a:ln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030FB09-475F-4FAA-84BB-89D95C6FBDD6}"/>
              </a:ext>
            </a:extLst>
          </p:cNvPr>
          <p:cNvSpPr txBox="1"/>
          <p:nvPr/>
        </p:nvSpPr>
        <p:spPr>
          <a:xfrm>
            <a:off x="1457739" y="1230611"/>
            <a:ext cx="70634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DẶN DÒ</a:t>
            </a:r>
          </a:p>
          <a:p>
            <a:pPr marL="571500" indent="-571500">
              <a:buFontTx/>
              <a:buChar char="-"/>
            </a:pPr>
            <a:r>
              <a:rPr lang="en-US" sz="3600" b="1" dirty="0"/>
              <a:t>Về nhà </a:t>
            </a:r>
            <a:r>
              <a:rPr lang="en-US" sz="3600" b="1" dirty="0" smtClean="0"/>
              <a:t>ghi nhớ bảng đơn vị đo khối lượng và làm bài tập trong VBT toán.</a:t>
            </a:r>
          </a:p>
          <a:p>
            <a:pPr marL="571500" indent="-571500">
              <a:buFontTx/>
              <a:buChar char="-"/>
            </a:pPr>
            <a:r>
              <a:rPr lang="en-US" sz="3600" b="1" dirty="0" smtClean="0"/>
              <a:t>Chuẩn </a:t>
            </a:r>
            <a:r>
              <a:rPr lang="en-US" sz="3600" b="1" dirty="0"/>
              <a:t>bị bài : </a:t>
            </a:r>
            <a:r>
              <a:rPr lang="en-US" sz="3600" b="1" dirty="0" err="1" smtClean="0"/>
              <a:t>Giây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thế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kỉ</a:t>
            </a:r>
            <a:endParaRPr lang="en-US" sz="3600" b="1" dirty="0"/>
          </a:p>
          <a:p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94034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2" y="50504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13" y="6132841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4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bác Ba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87" y="817836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80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3036361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2849169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13" y="3182997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84" y="3286222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05" y="3286222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797228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49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9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6" y="1305161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67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47" y="3858886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6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59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256634" y="69763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2123991" y="751084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234517" y="193815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2113596" y="203790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221763" y="342861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9747" y="4422320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2101651" y="349043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2119017" y="447967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7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2655816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ơn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cháu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đã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  <a:hlinkClick r:id="rId42" action="ppaction://hlinksldjump"/>
              </a:rPr>
              <a:t>giúp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xây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lại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ngôi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nhà</a:t>
            </a:r>
            <a:r>
              <a:rPr lang="en-US" sz="2000" dirty="0">
                <a:solidFill>
                  <a:srgbClr val="0000FF"/>
                </a:solidFill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 cstate="print"/>
          <a:stretch>
            <a:fillRect/>
          </a:stretch>
        </p:blipFill>
        <p:spPr>
          <a:xfrm>
            <a:off x="9380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 cstate="print"/>
          <a:stretch>
            <a:fillRect/>
          </a:stretch>
        </p:blipFill>
        <p:spPr>
          <a:xfrm>
            <a:off x="9373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 cstate="print"/>
          <a:stretch>
            <a:fillRect/>
          </a:stretch>
        </p:blipFill>
        <p:spPr>
          <a:xfrm>
            <a:off x="9443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 cstate="print"/>
          <a:stretch>
            <a:fillRect/>
          </a:stretch>
        </p:blipFill>
        <p:spPr>
          <a:xfrm>
            <a:off x="9461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 cstate="print"/>
          <a:stretch>
            <a:fillRect/>
          </a:stretch>
        </p:blipFill>
        <p:spPr>
          <a:xfrm>
            <a:off x="10535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 cstate="print"/>
          <a:stretch>
            <a:fillRect/>
          </a:stretch>
        </p:blipFill>
        <p:spPr>
          <a:xfrm>
            <a:off x="10535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 cstate="print"/>
          <a:stretch>
            <a:fillRect/>
          </a:stretch>
        </p:blipFill>
        <p:spPr>
          <a:xfrm>
            <a:off x="10535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 cstate="print"/>
          <a:stretch>
            <a:fillRect/>
          </a:stretch>
        </p:blipFill>
        <p:spPr>
          <a:xfrm>
            <a:off x="10535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0182" y="1795740"/>
            <a:ext cx="6380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     </a:t>
            </a:r>
            <a:r>
              <a:rPr lang="vi-VN" sz="3600" dirty="0" smtClean="0">
                <a:solidFill>
                  <a:srgbClr val="0000FF"/>
                </a:solidFill>
              </a:rPr>
              <a:t>Đơn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vị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đo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khối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lượng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bé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nhất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3600" dirty="0" err="1" smtClean="0">
                <a:solidFill>
                  <a:srgbClr val="0000FF"/>
                </a:solidFill>
              </a:rPr>
              <a:t>em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đã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</a:rPr>
              <a:t>?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046856" y="5215611"/>
            <a:ext cx="1250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gam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9581" y="1824737"/>
            <a:ext cx="78185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</a:rPr>
              <a:t>      </a:t>
            </a:r>
            <a:r>
              <a:rPr lang="en-US" sz="3600" dirty="0" err="1" smtClean="0">
                <a:solidFill>
                  <a:srgbClr val="0000FF"/>
                </a:solidFill>
              </a:rPr>
              <a:t>Em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hãy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nêu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các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</a:t>
            </a:r>
            <a:r>
              <a:rPr lang="en-US" sz="3600" dirty="0" err="1" smtClean="0">
                <a:solidFill>
                  <a:srgbClr val="0000FF"/>
                </a:solidFill>
              </a:rPr>
              <a:t>ơn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vị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đo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khối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lượng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</a:p>
          <a:p>
            <a:pPr algn="just"/>
            <a:r>
              <a:rPr lang="en-US" sz="3600" dirty="0" err="1" smtClean="0">
                <a:solidFill>
                  <a:srgbClr val="0000FF"/>
                </a:solidFill>
              </a:rPr>
              <a:t>lớn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hơn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ki</a:t>
            </a:r>
            <a:r>
              <a:rPr lang="en-US" sz="3600" dirty="0" smtClean="0">
                <a:solidFill>
                  <a:srgbClr val="0000FF"/>
                </a:solidFill>
              </a:rPr>
              <a:t>-</a:t>
            </a:r>
            <a:r>
              <a:rPr lang="en-US" sz="3600" dirty="0" err="1" smtClean="0">
                <a:solidFill>
                  <a:srgbClr val="0000FF"/>
                </a:solidFill>
              </a:rPr>
              <a:t>lô</a:t>
            </a:r>
            <a:r>
              <a:rPr lang="en-US" sz="3600" dirty="0" smtClean="0">
                <a:solidFill>
                  <a:srgbClr val="0000FF"/>
                </a:solidFill>
              </a:rPr>
              <a:t>-gam </a:t>
            </a:r>
            <a:r>
              <a:rPr lang="en-US" sz="3600" dirty="0" err="1" smtClean="0">
                <a:solidFill>
                  <a:srgbClr val="0000FF"/>
                </a:solidFill>
              </a:rPr>
              <a:t>đã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theo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thứ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tự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</a:p>
          <a:p>
            <a:pPr algn="just"/>
            <a:r>
              <a:rPr lang="en-US" sz="3600" dirty="0" err="1" smtClean="0">
                <a:solidFill>
                  <a:srgbClr val="0000FF"/>
                </a:solidFill>
              </a:rPr>
              <a:t>từ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lớn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đến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bé</a:t>
            </a:r>
            <a:r>
              <a:rPr lang="en-US" sz="3600" dirty="0" smtClean="0">
                <a:solidFill>
                  <a:srgbClr val="0000FF"/>
                </a:solidFill>
              </a:rPr>
              <a:t>?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80140" y="5179047"/>
            <a:ext cx="3037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Tấn</a:t>
            </a:r>
            <a:r>
              <a:rPr lang="en-US" sz="4800" dirty="0" smtClean="0">
                <a:solidFill>
                  <a:srgbClr val="0000FF"/>
                </a:solidFill>
              </a:rPr>
              <a:t>, </a:t>
            </a:r>
            <a:r>
              <a:rPr lang="en-US" sz="4800" dirty="0" err="1" smtClean="0">
                <a:solidFill>
                  <a:srgbClr val="0000FF"/>
                </a:solidFill>
              </a:rPr>
              <a:t>tạ</a:t>
            </a:r>
            <a:r>
              <a:rPr lang="en-US" sz="4800" dirty="0" smtClean="0">
                <a:solidFill>
                  <a:srgbClr val="0000FF"/>
                </a:solidFill>
              </a:rPr>
              <a:t>, </a:t>
            </a:r>
            <a:r>
              <a:rPr lang="en-US" sz="4800" dirty="0" err="1" smtClean="0">
                <a:solidFill>
                  <a:srgbClr val="0000FF"/>
                </a:solidFill>
              </a:rPr>
              <a:t>yến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5868" y="1969129"/>
            <a:ext cx="6290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Điền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số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thích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hợp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vào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chỗ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chấm</a:t>
            </a:r>
            <a:r>
              <a:rPr lang="en-US" sz="3600" dirty="0" smtClean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1 </a:t>
            </a:r>
            <a:r>
              <a:rPr lang="en-US" sz="3600" dirty="0" err="1" smtClean="0">
                <a:solidFill>
                  <a:srgbClr val="0000FF"/>
                </a:solidFill>
              </a:rPr>
              <a:t>tấn</a:t>
            </a:r>
            <a:r>
              <a:rPr lang="en-US" sz="3600" dirty="0" smtClean="0">
                <a:solidFill>
                  <a:srgbClr val="0000FF"/>
                </a:solidFill>
              </a:rPr>
              <a:t> = ... kg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88471" y="5287108"/>
            <a:ext cx="304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1 </a:t>
            </a:r>
            <a:r>
              <a:rPr lang="en-US" sz="3600" dirty="0" err="1" smtClean="0">
                <a:solidFill>
                  <a:srgbClr val="0000FF"/>
                </a:solidFill>
              </a:rPr>
              <a:t>tấn</a:t>
            </a:r>
            <a:r>
              <a:rPr lang="en-US" sz="3600" dirty="0" smtClean="0">
                <a:solidFill>
                  <a:srgbClr val="0000FF"/>
                </a:solidFill>
              </a:rPr>
              <a:t> = 1000 kg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64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3404" y="1952704"/>
            <a:ext cx="7255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	Hai </a:t>
            </a:r>
            <a:r>
              <a:rPr lang="en-US" sz="3600" dirty="0" err="1" smtClean="0">
                <a:solidFill>
                  <a:srgbClr val="0000FF"/>
                </a:solidFill>
              </a:rPr>
              <a:t>đơn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vị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đo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độ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dài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liền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kề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nhau</a:t>
            </a:r>
            <a:endParaRPr lang="en-US" sz="3600" dirty="0" smtClean="0">
              <a:solidFill>
                <a:srgbClr val="0000FF"/>
              </a:solidFill>
            </a:endParaRPr>
          </a:p>
          <a:p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gấp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kém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nhau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bao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nhiêu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lần</a:t>
            </a:r>
            <a:r>
              <a:rPr lang="en-US" sz="3600" dirty="0" smtClean="0">
                <a:solidFill>
                  <a:srgbClr val="0000FF"/>
                </a:solidFill>
              </a:rPr>
              <a:t>?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651436" y="5343743"/>
            <a:ext cx="1898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00FF"/>
                </a:solidFill>
              </a:rPr>
              <a:t>10 </a:t>
            </a:r>
            <a:r>
              <a:rPr lang="en-US" sz="5400" dirty="0" err="1" smtClean="0">
                <a:solidFill>
                  <a:srgbClr val="0000FF"/>
                </a:solidFill>
              </a:rPr>
              <a:t>lần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5483" y="1969129"/>
            <a:ext cx="6290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Điền số thích hợp vào chỗ chấm: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1kg = … g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905518" y="5216044"/>
            <a:ext cx="3332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1 kg = 1000g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5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700</TotalTime>
  <Words>580</Words>
  <Application>Microsoft Office PowerPoint</Application>
  <PresentationFormat>On-screen Show (4:3)</PresentationFormat>
  <Paragraphs>135</Paragraphs>
  <Slides>23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Times New Roman</vt:lpstr>
      <vt:lpstr>Wingdings</vt:lpstr>
      <vt:lpstr>Wingdings 3</vt:lpstr>
      <vt:lpstr>Office Theme</vt:lpstr>
      <vt:lpstr>1_Office Theme</vt:lpstr>
      <vt:lpstr>2_Office Theme</vt:lpstr>
      <vt:lpstr>Wisp</vt:lpstr>
      <vt:lpstr>1_Wisp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MY PC</cp:lastModifiedBy>
  <cp:revision>89</cp:revision>
  <dcterms:created xsi:type="dcterms:W3CDTF">2019-02-27T14:24:50Z</dcterms:created>
  <dcterms:modified xsi:type="dcterms:W3CDTF">2021-09-24T08:26:16Z</dcterms:modified>
</cp:coreProperties>
</file>