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7" r:id="rId2"/>
    <p:sldId id="258" r:id="rId3"/>
    <p:sldId id="273" r:id="rId4"/>
    <p:sldId id="259" r:id="rId5"/>
    <p:sldId id="260" r:id="rId6"/>
    <p:sldId id="261" r:id="rId7"/>
    <p:sldId id="262" r:id="rId8"/>
    <p:sldId id="263" r:id="rId9"/>
    <p:sldId id="279" r:id="rId10"/>
    <p:sldId id="280" r:id="rId11"/>
    <p:sldId id="274" r:id="rId12"/>
    <p:sldId id="265" r:id="rId13"/>
    <p:sldId id="276" r:id="rId14"/>
    <p:sldId id="266" r:id="rId15"/>
    <p:sldId id="267" r:id="rId16"/>
    <p:sldId id="268" r:id="rId17"/>
    <p:sldId id="270" r:id="rId18"/>
    <p:sldId id="278" r:id="rId19"/>
    <p:sldId id="272" r:id="rId20"/>
    <p:sldId id="277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3202"/>
    <a:srgbClr val="FFCCFF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62" autoAdjust="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3D6934-D30C-4708-B0C8-27D94B33AB13}" type="datetimeFigureOut">
              <a:rPr lang="en-US" smtClean="0"/>
              <a:t>15/3/2022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40AD2F-2681-4083-9D0F-B2E62258C0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0072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0AD2F-2681-4083-9D0F-B2E62258C0C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96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0AD2F-2681-4083-9D0F-B2E62258C0C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2402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7B939-BFC5-4679-87D4-1F8220944E61}" type="datetimeFigureOut">
              <a:rPr lang="en-US" smtClean="0"/>
              <a:t>15/3/2022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E2CB9-A59C-4577-9C44-AEDAA3E04C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12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7B939-BFC5-4679-87D4-1F8220944E61}" type="datetimeFigureOut">
              <a:rPr lang="en-US" smtClean="0"/>
              <a:t>15/3/2022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E2CB9-A59C-4577-9C44-AEDAA3E04C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77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7B939-BFC5-4679-87D4-1F8220944E61}" type="datetimeFigureOut">
              <a:rPr lang="en-US" smtClean="0"/>
              <a:t>15/3/2022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E2CB9-A59C-4577-9C44-AEDAA3E04C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62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7B939-BFC5-4679-87D4-1F8220944E61}" type="datetimeFigureOut">
              <a:rPr lang="en-US" smtClean="0"/>
              <a:t>15/3/2022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E2CB9-A59C-4577-9C44-AEDAA3E04C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51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7B939-BFC5-4679-87D4-1F8220944E61}" type="datetimeFigureOut">
              <a:rPr lang="en-US" smtClean="0"/>
              <a:t>15/3/2022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E2CB9-A59C-4577-9C44-AEDAA3E04C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191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7B939-BFC5-4679-87D4-1F8220944E61}" type="datetimeFigureOut">
              <a:rPr lang="en-US" smtClean="0"/>
              <a:t>15/3/2022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E2CB9-A59C-4577-9C44-AEDAA3E04C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95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7B939-BFC5-4679-87D4-1F8220944E61}" type="datetimeFigureOut">
              <a:rPr lang="en-US" smtClean="0"/>
              <a:t>15/3/2022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E2CB9-A59C-4577-9C44-AEDAA3E04C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62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7B939-BFC5-4679-87D4-1F8220944E61}" type="datetimeFigureOut">
              <a:rPr lang="en-US" smtClean="0"/>
              <a:t>15/3/2022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E2CB9-A59C-4577-9C44-AEDAA3E04C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408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7B939-BFC5-4679-87D4-1F8220944E61}" type="datetimeFigureOut">
              <a:rPr lang="en-US" smtClean="0"/>
              <a:t>15/3/2022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E2CB9-A59C-4577-9C44-AEDAA3E04C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60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7B939-BFC5-4679-87D4-1F8220944E61}" type="datetimeFigureOut">
              <a:rPr lang="en-US" smtClean="0"/>
              <a:t>15/3/2022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E2CB9-A59C-4577-9C44-AEDAA3E04C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688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7B939-BFC5-4679-87D4-1F8220944E61}" type="datetimeFigureOut">
              <a:rPr lang="en-US" smtClean="0"/>
              <a:t>15/3/2022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E2CB9-A59C-4577-9C44-AEDAA3E04C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57B939-BFC5-4679-87D4-1F8220944E61}" type="datetimeFigureOut">
              <a:rPr lang="en-US" smtClean="0"/>
              <a:t>15/3/2022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8E2CB9-A59C-4577-9C44-AEDAA3E04C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930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slide" Target="slide20.xml"/><Relationship Id="rId7" Type="http://schemas.microsoft.com/office/2007/relationships/hdphoto" Target="../media/hdphoto1.wdp"/><Relationship Id="rId12" Type="http://schemas.openxmlformats.org/officeDocument/2006/relationships/slide" Target="slide18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slide" Target="slide19.xml"/><Relationship Id="rId5" Type="http://schemas.openxmlformats.org/officeDocument/2006/relationships/slide" Target="slide15.xml"/><Relationship Id="rId10" Type="http://schemas.openxmlformats.org/officeDocument/2006/relationships/image" Target="../media/image14.png"/><Relationship Id="rId4" Type="http://schemas.openxmlformats.org/officeDocument/2006/relationships/image" Target="../media/image12.jpeg"/><Relationship Id="rId9" Type="http://schemas.openxmlformats.org/officeDocument/2006/relationships/slide" Target="slide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slide" Target="slide14.xml"/><Relationship Id="rId5" Type="http://schemas.openxmlformats.org/officeDocument/2006/relationships/image" Target="../media/image16.jp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slide" Target="slide14.xml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image" Target="../media/image19.png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audio" Target="../media/audio1.wav"/><Relationship Id="rId7" Type="http://schemas.openxmlformats.org/officeDocument/2006/relationships/slide" Target="slide1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4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gif"/><Relationship Id="rId10" Type="http://schemas.openxmlformats.org/officeDocument/2006/relationships/image" Target="../media/image32.gif"/><Relationship Id="rId4" Type="http://schemas.openxmlformats.org/officeDocument/2006/relationships/image" Target="../media/image26.gif"/><Relationship Id="rId9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03648" y="2780928"/>
            <a:ext cx="763284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vi-VN" sz="4400" b="1" cap="none" spc="50" dirty="0">
                <a:ln w="11430"/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j-lt"/>
              </a:rPr>
              <a:t>Bài 52. Vật dẫn nhiệt và vật cách nhiệt</a:t>
            </a:r>
            <a:endParaRPr lang="en-US" sz="4400" b="1" cap="none" spc="50" dirty="0">
              <a:ln w="11430"/>
              <a:solidFill>
                <a:srgbClr val="FF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00D373-C159-4671-B206-42C89630E179}"/>
              </a:ext>
            </a:extLst>
          </p:cNvPr>
          <p:cNvSpPr txBox="1"/>
          <p:nvPr/>
        </p:nvSpPr>
        <p:spPr>
          <a:xfrm>
            <a:off x="2195736" y="1196752"/>
            <a:ext cx="65527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</a:p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441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899592" y="2420888"/>
            <a:ext cx="7704856" cy="1800200"/>
          </a:xfrm>
          <a:prstGeom prst="horizont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000" dirty="0">
                <a:latin typeface="+mj-lt"/>
              </a:rPr>
              <a:t>Nước trong cốc có quấn giấy báo nhăn và lỏng nóng hơn. </a:t>
            </a:r>
            <a:endParaRPr lang="en-US" sz="3000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186" y="2179369"/>
            <a:ext cx="2143125" cy="2143125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4056424" y="932282"/>
            <a:ext cx="4728516" cy="1872208"/>
          </a:xfrm>
          <a:prstGeom prst="cloudCallout">
            <a:avLst>
              <a:gd name="adj1" fmla="val -57824"/>
              <a:gd name="adj2" fmla="val 63012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000" dirty="0">
                <a:latin typeface="+mj-lt"/>
              </a:rPr>
              <a:t>Nước trong cốc nào còn nóng hơn?</a:t>
            </a:r>
            <a:endParaRPr lang="en-US" sz="3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7052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95736" y="3410997"/>
            <a:ext cx="50405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b="1" dirty="0">
                <a:latin typeface="+mj-lt"/>
              </a:rPr>
              <a:t>KẾT LUẬN</a:t>
            </a:r>
          </a:p>
          <a:p>
            <a:pPr algn="ctr"/>
            <a:r>
              <a:rPr lang="vi-VN" sz="3200" dirty="0">
                <a:latin typeface="+mj-lt"/>
              </a:rPr>
              <a:t>Không khí là vật cách nhiệt.</a:t>
            </a:r>
            <a:endParaRPr lang="en-US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6646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83568" y="1628800"/>
            <a:ext cx="7848872" cy="244827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+mj-lt"/>
              </a:rPr>
              <a:t>Hoạt động 3: Kể tên và công dụng của vật cách nhiệt</a:t>
            </a:r>
            <a:endParaRPr lang="en-US" sz="3200" b="1" dirty="0">
              <a:latin typeface="+mj-lt"/>
            </a:endParaRPr>
          </a:p>
        </p:txBody>
      </p:sp>
      <p:pic>
        <p:nvPicPr>
          <p:cNvPr id="4098" name="Picture 2" descr="Káº¿t quáº£ hÃ¬nh áº£nh cho hÃ¬nh áº£nh Äá»ng dá» thÆ°Æ¡n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377" y="4434761"/>
            <a:ext cx="3258135" cy="2423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0561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04903" y="2577678"/>
            <a:ext cx="7744429" cy="92333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25400" h="55880" prst="divot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vi-VN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50" endPos="85000" dist="60007" dir="5400000" sy="-100000" algn="bl" rotWithShape="0"/>
                </a:effectLst>
                <a:latin typeface="+mj-lt"/>
              </a:rPr>
              <a:t>TRÒ CHƠI 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50" endPos="85000" dist="60007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vi-VN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50" endPos="85000" dist="60007" dir="5400000" sy="-100000" algn="bl" rotWithShape="0"/>
                </a:effectLst>
                <a:latin typeface="+mj-lt"/>
              </a:rPr>
              <a:t>HÁI HOA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50" endPos="85000" dist="60007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5082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áº¿t quáº£ hÃ¬nh áº£nh cho flower cartoo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94"/>
          <a:stretch>
            <a:fillRect/>
          </a:stretch>
        </p:blipFill>
        <p:spPr bwMode="auto">
          <a:xfrm>
            <a:off x="179512" y="165237"/>
            <a:ext cx="8496944" cy="6209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10" b="97984" l="8519" r="98519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37" r="-151"/>
          <a:stretch/>
        </p:blipFill>
        <p:spPr bwMode="auto">
          <a:xfrm>
            <a:off x="2377584" y="1052736"/>
            <a:ext cx="1330320" cy="115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43808" y="980728"/>
            <a:ext cx="2331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solidFill>
                  <a:srgbClr val="002060"/>
                </a:solidFill>
              </a:rPr>
              <a:t>1</a:t>
            </a:r>
            <a:endParaRPr lang="en-US" sz="3000" b="1" dirty="0">
              <a:solidFill>
                <a:srgbClr val="002060"/>
              </a:solidFill>
            </a:endParaRPr>
          </a:p>
        </p:txBody>
      </p:sp>
      <p:pic>
        <p:nvPicPr>
          <p:cNvPr id="14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10" b="97984" l="8519" r="98519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37" r="-151"/>
          <a:stretch/>
        </p:blipFill>
        <p:spPr bwMode="auto">
          <a:xfrm>
            <a:off x="4969872" y="908720"/>
            <a:ext cx="1330320" cy="115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0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853015"/>
            <a:ext cx="1411875" cy="1224057"/>
          </a:xfrm>
          <a:prstGeom prst="rect">
            <a:avLst/>
          </a:prstGeom>
        </p:spPr>
      </p:pic>
      <p:pic>
        <p:nvPicPr>
          <p:cNvPr id="22" name="Picture 21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196" y="2853015"/>
            <a:ext cx="1512168" cy="11520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73928" y="836712"/>
            <a:ext cx="1989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solidFill>
                  <a:srgbClr val="002060"/>
                </a:solidFill>
                <a:latin typeface="+mj-lt"/>
              </a:rPr>
              <a:t>2</a:t>
            </a:r>
            <a:endParaRPr lang="en-US" sz="30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355976" y="2853015"/>
            <a:ext cx="1989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solidFill>
                  <a:srgbClr val="002060"/>
                </a:solidFill>
                <a:latin typeface="+mj-lt"/>
              </a:rPr>
              <a:t>4</a:t>
            </a:r>
            <a:endParaRPr lang="en-US" sz="30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948264" y="2802994"/>
            <a:ext cx="2263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solidFill>
                  <a:srgbClr val="002060"/>
                </a:solidFill>
                <a:latin typeface="+mj-lt"/>
              </a:rPr>
              <a:t>5</a:t>
            </a:r>
            <a:endParaRPr lang="en-US" sz="30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28" name="Picture 27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942" y="2830988"/>
            <a:ext cx="1472834" cy="1152049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691680" y="2758980"/>
            <a:ext cx="1989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solidFill>
                  <a:srgbClr val="002060"/>
                </a:solidFill>
                <a:latin typeface="+mj-lt"/>
              </a:rPr>
              <a:t>3</a:t>
            </a:r>
            <a:endParaRPr lang="en-US" sz="3000" b="1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3561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 L 0.00174 0.8819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4409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33333E-6 L 0.00313 0.9361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4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81481E-6 L -0.00608 0.91365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" y="45671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48148E-6 L 0.00087 0.9467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4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07407E-6 L -0.00938 0.6247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9" y="31227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33333E-6 L -0.00296 0.6946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3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3.33333E-6 L -0.00382 0.61967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" y="30972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7.40741E-7 L 0.00347 0.670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" y="3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7037E-7 L 0.00625 0.7981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" y="39907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-0.00017 0.8416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4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24" grpId="0"/>
      <p:bldP spid="25" grpId="0"/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766" b="98298" l="1556" r="72889">
                        <a14:foregroundMark x1="19111" y1="12766" x2="19111" y2="12766"/>
                        <a14:backgroundMark x1="444" y1="21383" x2="444" y2="21383"/>
                        <a14:backgroundMark x1="58222" y1="33617" x2="58222" y2="33617"/>
                        <a14:backgroundMark x1="13556" y1="34043" x2="13556" y2="34043"/>
                        <a14:backgroundMark x1="8667" y1="77447" x2="8667" y2="77447"/>
                        <a14:backgroundMark x1="64556" y1="83936" x2="64556" y2="83936"/>
                        <a14:backgroundMark x1="54778" y1="86170" x2="54778" y2="86170"/>
                        <a14:backgroundMark x1="33778" y1="24681" x2="33778" y2="24681"/>
                        <a14:backgroundMark x1="22889" y1="27872" x2="22889" y2="27872"/>
                        <a14:backgroundMark x1="65667" y1="42660" x2="65667" y2="42660"/>
                        <a14:backgroundMark x1="69889" y1="59894" x2="69889" y2="59894"/>
                        <a14:backgroundMark x1="69444" y1="69894" x2="69444" y2="69894"/>
                        <a14:backgroundMark x1="17667" y1="86170" x2="17667" y2="86170"/>
                        <a14:backgroundMark x1="7556" y1="42234" x2="7556" y2="422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815" r="29030"/>
          <a:stretch/>
        </p:blipFill>
        <p:spPr bwMode="auto">
          <a:xfrm>
            <a:off x="1115616" y="2924944"/>
            <a:ext cx="2619284" cy="2821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4040408" y="-27384"/>
            <a:ext cx="5301841" cy="2808312"/>
          </a:xfrm>
          <a:prstGeom prst="cloudCallout">
            <a:avLst>
              <a:gd name="adj1" fmla="val -65556"/>
              <a:gd name="adj2" fmla="val 68150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000" b="1" dirty="0">
                <a:solidFill>
                  <a:srgbClr val="002060"/>
                </a:solidFill>
                <a:latin typeface="+mj-lt"/>
              </a:rPr>
              <a:t>1. </a:t>
            </a:r>
            <a:r>
              <a:rPr lang="vi-VN" sz="2800" dirty="0">
                <a:latin typeface="+mj-lt"/>
              </a:rPr>
              <a:t>Tôi giúp mẹ không bị bỏng khi bê xoong từ bếp xuống.</a:t>
            </a:r>
          </a:p>
          <a:p>
            <a:pPr algn="ctr"/>
            <a:r>
              <a:rPr lang="vi-VN" sz="2800" dirty="0">
                <a:latin typeface="+mj-lt"/>
              </a:rPr>
              <a:t> Đố bạn tôi là gì?</a:t>
            </a:r>
            <a:endParaRPr lang="en-US" sz="2800" dirty="0">
              <a:latin typeface="+mj-lt"/>
            </a:endParaRPr>
          </a:p>
        </p:txBody>
      </p:sp>
      <p:sp>
        <p:nvSpPr>
          <p:cNvPr id="6" name="AutoShape 6" descr="Káº¿t quáº£ hÃ¬nh áº£nh cho cÃ¡i lÃ³t tay bÃª xoo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8" descr="Káº¿t quáº£ hÃ¬nh áº£nh cho cÃ¡i lÃ³t tay bÃª xoo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0" descr="Káº¿t quáº£ hÃ¬nh áº£nh cho cÃ¡i lÃ³t tay bÃª xoo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2" descr="Káº¿t quáº£ hÃ¬nh áº£nh cho cÃ¡i lÃ³t tay bÃª xoon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14" descr="Káº¿t quáº£ hÃ¬nh áº£nh cho cÃ¡i lÃ³t tay bÃª xoon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16" descr="Káº¿t quáº£ hÃ¬nh áº£nh cho cÃ¡i lÃ³t tay bÃª xoon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18" descr="Káº¿t quáº£ hÃ¬nh áº£nh cho cÃ¡i lÃ³t tay bÃª xoong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AutoShape 22" descr="Káº¿t quáº£ hÃ¬nh áº£nh cho cÃ¡i lÃ³t tay bÃª xoong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AutoShape 24" descr="Káº¿t quáº£ hÃ¬nh áº£nh cho cÃ¡i lÃ³t tay bÃª xoong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AutoShape 26" descr="Káº¿t quáº£ hÃ¬nh áº£nh cho cÃ¡i lÃ³t tay bÃª xoong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8803"/>
            <a:ext cx="4932040" cy="4932040"/>
          </a:xfrm>
          <a:prstGeom prst="rect">
            <a:avLst/>
          </a:prstGeom>
        </p:spPr>
      </p:pic>
      <p:sp>
        <p:nvSpPr>
          <p:cNvPr id="21" name="Cloud Callout 20"/>
          <p:cNvSpPr/>
          <p:nvPr/>
        </p:nvSpPr>
        <p:spPr>
          <a:xfrm>
            <a:off x="4606784" y="116632"/>
            <a:ext cx="4554225" cy="2232248"/>
          </a:xfrm>
          <a:prstGeom prst="cloudCallout">
            <a:avLst>
              <a:gd name="adj1" fmla="val -63435"/>
              <a:gd name="adj2" fmla="val 114558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+mj-lt"/>
              </a:rPr>
              <a:t>Tôi là cái lót tay</a:t>
            </a:r>
            <a:endParaRPr lang="en-US" sz="2800" dirty="0">
              <a:latin typeface="+mj-lt"/>
            </a:endParaRPr>
          </a:p>
        </p:txBody>
      </p:sp>
      <p:sp>
        <p:nvSpPr>
          <p:cNvPr id="20" name="Left Arrow 19">
            <a:hlinkClick r:id="rId6" action="ppaction://hlinksldjump"/>
          </p:cNvPr>
          <p:cNvSpPr/>
          <p:nvPr/>
        </p:nvSpPr>
        <p:spPr>
          <a:xfrm>
            <a:off x="7452320" y="5858272"/>
            <a:ext cx="1584176" cy="1152128"/>
          </a:xfrm>
          <a:prstGeom prst="lef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6691328" y="3933056"/>
            <a:ext cx="2057136" cy="192521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7092280" y="4293096"/>
            <a:ext cx="1224852" cy="1276068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latin typeface="+mj-lt"/>
              </a:rPr>
              <a:t>THỜI GIAN</a:t>
            </a:r>
            <a:endParaRPr lang="en-US" sz="2000" b="1" dirty="0">
              <a:latin typeface="+mj-lt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7091564" y="4313172"/>
            <a:ext cx="1224852" cy="1276068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500" b="1" dirty="0">
                <a:latin typeface="+mj-lt"/>
              </a:rPr>
              <a:t>HẾT GIỜ</a:t>
            </a:r>
            <a:endParaRPr lang="en-US" sz="2500" b="1" dirty="0">
              <a:latin typeface="+mj-lt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7092280" y="4293096"/>
            <a:ext cx="1224852" cy="1276068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500" b="1" dirty="0">
                <a:latin typeface="+mj-lt"/>
              </a:rPr>
              <a:t>ĐÁP ÁN</a:t>
            </a:r>
            <a:endParaRPr lang="en-US" sz="25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3555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6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6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1" grpId="0" animBg="1"/>
      <p:bldP spid="32" grpId="0" animBg="1"/>
      <p:bldP spid="34" grpId="0" animBg="1"/>
      <p:bldP spid="3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766" b="98298" l="1556" r="72889">
                        <a14:foregroundMark x1="19111" y1="12766" x2="19111" y2="12766"/>
                        <a14:backgroundMark x1="444" y1="21383" x2="444" y2="21383"/>
                        <a14:backgroundMark x1="58222" y1="33617" x2="58222" y2="33617"/>
                        <a14:backgroundMark x1="13556" y1="34043" x2="13556" y2="34043"/>
                        <a14:backgroundMark x1="8667" y1="77447" x2="8667" y2="77447"/>
                        <a14:backgroundMark x1="64556" y1="83936" x2="64556" y2="83936"/>
                        <a14:backgroundMark x1="54778" y1="86170" x2="54778" y2="86170"/>
                        <a14:backgroundMark x1="33778" y1="24681" x2="33778" y2="24681"/>
                        <a14:backgroundMark x1="22889" y1="27872" x2="22889" y2="27872"/>
                        <a14:backgroundMark x1="65667" y1="42660" x2="65667" y2="42660"/>
                        <a14:backgroundMark x1="69889" y1="59894" x2="69889" y2="59894"/>
                        <a14:backgroundMark x1="69444" y1="69894" x2="69444" y2="69894"/>
                        <a14:backgroundMark x1="17667" y1="86170" x2="17667" y2="86170"/>
                        <a14:backgroundMark x1="7556" y1="42234" x2="7556" y2="422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815" r="29030"/>
          <a:stretch/>
        </p:blipFill>
        <p:spPr bwMode="auto">
          <a:xfrm>
            <a:off x="395536" y="2924944"/>
            <a:ext cx="2619284" cy="2821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4076328" y="476672"/>
            <a:ext cx="5400600" cy="2808312"/>
          </a:xfrm>
          <a:prstGeom prst="cloudCallout">
            <a:avLst>
              <a:gd name="adj1" fmla="val -70240"/>
              <a:gd name="adj2" fmla="val 55323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2800" dirty="0">
              <a:latin typeface="+mj-lt"/>
            </a:endParaRPr>
          </a:p>
          <a:p>
            <a:pPr algn="ctr"/>
            <a:r>
              <a:rPr lang="vi-VN" sz="3000" b="1" dirty="0">
                <a:solidFill>
                  <a:srgbClr val="002060"/>
                </a:solidFill>
                <a:latin typeface="+mj-lt"/>
              </a:rPr>
              <a:t>2.</a:t>
            </a:r>
            <a:r>
              <a:rPr lang="vi-VN" sz="3000" b="1" dirty="0">
                <a:latin typeface="+mj-lt"/>
              </a:rPr>
              <a:t> </a:t>
            </a:r>
            <a:r>
              <a:rPr lang="vi-VN" sz="2800" dirty="0">
                <a:latin typeface="+mj-lt"/>
              </a:rPr>
              <a:t>Tôi giúp mọi người được ấm trong khi ngủ. </a:t>
            </a:r>
          </a:p>
          <a:p>
            <a:pPr algn="ctr"/>
            <a:r>
              <a:rPr lang="vi-VN" sz="2800" dirty="0">
                <a:latin typeface="+mj-lt"/>
              </a:rPr>
              <a:t>Đố bạn tôi là gì và được làm bằng gì?</a:t>
            </a:r>
            <a:endParaRPr lang="en-US" sz="2800" dirty="0">
              <a:latin typeface="+mj-lt"/>
            </a:endParaRPr>
          </a:p>
          <a:p>
            <a:pPr algn="ctr"/>
            <a:endParaRPr lang="en-US" sz="2800" dirty="0">
              <a:latin typeface="+mj-lt"/>
            </a:endParaRPr>
          </a:p>
        </p:txBody>
      </p:sp>
      <p:sp>
        <p:nvSpPr>
          <p:cNvPr id="5" name="Left Arrow 4">
            <a:hlinkClick r:id="rId5" action="ppaction://hlinksldjump"/>
          </p:cNvPr>
          <p:cNvSpPr/>
          <p:nvPr/>
        </p:nvSpPr>
        <p:spPr>
          <a:xfrm>
            <a:off x="7596336" y="5705872"/>
            <a:ext cx="1584176" cy="1152128"/>
          </a:xfrm>
          <a:prstGeom prst="lef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HÃ¬nh áº£nh cÃ³ liÃªn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47" y="1700808"/>
            <a:ext cx="4850543" cy="414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loud Callout 6"/>
          <p:cNvSpPr/>
          <p:nvPr/>
        </p:nvSpPr>
        <p:spPr>
          <a:xfrm>
            <a:off x="4769738" y="476672"/>
            <a:ext cx="4284476" cy="2808312"/>
          </a:xfrm>
          <a:prstGeom prst="cloudCallout">
            <a:avLst>
              <a:gd name="adj1" fmla="val -54395"/>
              <a:gd name="adj2" fmla="val 6667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+mj-lt"/>
              </a:rPr>
              <a:t>Tôi là cái chăn.</a:t>
            </a:r>
          </a:p>
          <a:p>
            <a:pPr algn="ctr"/>
            <a:r>
              <a:rPr lang="vi-VN" sz="2800" dirty="0">
                <a:latin typeface="+mj-lt"/>
              </a:rPr>
              <a:t>Tôi thường được làm bằng bông, len,... </a:t>
            </a:r>
            <a:endParaRPr lang="en-US" sz="2800" dirty="0">
              <a:latin typeface="+mj-lt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6691328" y="3933056"/>
            <a:ext cx="2057136" cy="192521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092280" y="4293096"/>
            <a:ext cx="1224852" cy="1276068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latin typeface="+mj-lt"/>
              </a:rPr>
              <a:t>THỜI GIAN</a:t>
            </a:r>
            <a:endParaRPr lang="en-US" sz="2000" b="1" dirty="0">
              <a:latin typeface="+mj-lt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7091564" y="4313172"/>
            <a:ext cx="1224852" cy="1276068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500" b="1" dirty="0">
                <a:latin typeface="+mj-lt"/>
              </a:rPr>
              <a:t>HẾT GIỜ</a:t>
            </a:r>
            <a:endParaRPr lang="en-US" sz="2500" b="1" dirty="0">
              <a:latin typeface="+mj-lt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7091564" y="4293096"/>
            <a:ext cx="1224852" cy="1276068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500" b="1" dirty="0">
                <a:latin typeface="+mj-lt"/>
              </a:rPr>
              <a:t>ĐÁP ÁN</a:t>
            </a:r>
            <a:endParaRPr lang="en-US" sz="25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7796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6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6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12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eft Arrow 7">
            <a:hlinkClick r:id="rId3" action="ppaction://hlinksldjump"/>
          </p:cNvPr>
          <p:cNvSpPr/>
          <p:nvPr/>
        </p:nvSpPr>
        <p:spPr>
          <a:xfrm>
            <a:off x="7549658" y="5705872"/>
            <a:ext cx="1584176" cy="1152128"/>
          </a:xfrm>
          <a:prstGeom prst="lef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4" descr="HÃ¬nh áº£nh cÃ³ liÃ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HÃ¬nh áº£nh cÃ³ liÃªn qua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8" descr="HÃ¬nh áº£nh cÃ³ liÃªn qua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0" descr="HÃ¬nh áº£nh cÃ³ liÃªn quan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2" descr="HÃ¬nh áº£nh cÃ³ liÃªn quan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14" descr="HÃ¬nh áº£nh cÃ³ liÃªn quan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16" descr="HÃ¬nh áº£nh cÃ³ liÃªn quan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6691328" y="3933056"/>
            <a:ext cx="2057136" cy="192521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7092280" y="4293096"/>
            <a:ext cx="1224852" cy="1276068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latin typeface="+mj-lt"/>
              </a:rPr>
              <a:t>THỜI GIAN</a:t>
            </a:r>
            <a:endParaRPr lang="en-US" sz="2000" b="1" dirty="0">
              <a:latin typeface="+mj-lt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7091564" y="4313172"/>
            <a:ext cx="1224852" cy="1276068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500" b="1" dirty="0">
                <a:latin typeface="+mj-lt"/>
              </a:rPr>
              <a:t>HẾT GIỜ</a:t>
            </a:r>
            <a:endParaRPr lang="en-US" sz="2500" b="1" dirty="0">
              <a:latin typeface="+mj-lt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7091564" y="4293096"/>
            <a:ext cx="1224852" cy="1276068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500" b="1" dirty="0">
                <a:latin typeface="+mj-lt"/>
              </a:rPr>
              <a:t>ĐÁP ÁN</a:t>
            </a:r>
            <a:endParaRPr lang="en-US" sz="2500" b="1" dirty="0">
              <a:latin typeface="+mj-lt"/>
            </a:endParaRPr>
          </a:p>
        </p:txBody>
      </p:sp>
      <p:pic>
        <p:nvPicPr>
          <p:cNvPr id="20" name="Picture 18" descr="HÃ¬nh áº£nh cÃ³ liÃªn qu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57" y="3170455"/>
            <a:ext cx="5851467" cy="3761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loud Callout 20"/>
          <p:cNvSpPr/>
          <p:nvPr/>
        </p:nvSpPr>
        <p:spPr>
          <a:xfrm>
            <a:off x="4524459" y="7937"/>
            <a:ext cx="4848591" cy="2979712"/>
          </a:xfrm>
          <a:prstGeom prst="cloudCallout">
            <a:avLst>
              <a:gd name="adj1" fmla="val -61820"/>
              <a:gd name="adj2" fmla="val 78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000" b="1" dirty="0">
                <a:solidFill>
                  <a:srgbClr val="002060"/>
                </a:solidFill>
                <a:latin typeface="+mj-lt"/>
              </a:rPr>
              <a:t>4. </a:t>
            </a:r>
            <a:r>
              <a:rPr lang="vi-VN" sz="2800" dirty="0">
                <a:latin typeface="+mj-lt"/>
              </a:rPr>
              <a:t>Tôi là cái giỏ ấm. </a:t>
            </a:r>
          </a:p>
          <a:p>
            <a:pPr algn="ctr"/>
            <a:r>
              <a:rPr lang="vi-VN" sz="2800" dirty="0">
                <a:latin typeface="+mj-lt"/>
              </a:rPr>
              <a:t>Đố bạn biết công dụng của tôi?</a:t>
            </a:r>
          </a:p>
        </p:txBody>
      </p:sp>
      <p:sp>
        <p:nvSpPr>
          <p:cNvPr id="22" name="Cloud Callout 21"/>
          <p:cNvSpPr/>
          <p:nvPr/>
        </p:nvSpPr>
        <p:spPr>
          <a:xfrm>
            <a:off x="4431440" y="698894"/>
            <a:ext cx="4519776" cy="2471561"/>
          </a:xfrm>
          <a:prstGeom prst="cloudCallout">
            <a:avLst>
              <a:gd name="adj1" fmla="val -60106"/>
              <a:gd name="adj2" fmla="val 74406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+mj-lt"/>
              </a:rPr>
              <a:t>Tôi giúp cho nước trong bình trà nóng lâu hơn.</a:t>
            </a:r>
          </a:p>
        </p:txBody>
      </p:sp>
    </p:spTree>
    <p:extLst>
      <p:ext uri="{BB962C8B-B14F-4D97-AF65-F5344CB8AC3E}">
        <p14:creationId xmlns:p14="http://schemas.microsoft.com/office/powerpoint/2010/main" val="384919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6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6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 animBg="1"/>
      <p:bldP spid="21" grpId="0" animBg="1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952" y="2996953"/>
            <a:ext cx="2614968" cy="2816119"/>
          </a:xfrm>
          <a:prstGeom prst="rect">
            <a:avLst/>
          </a:prstGeom>
        </p:spPr>
      </p:pic>
      <p:sp>
        <p:nvSpPr>
          <p:cNvPr id="5" name="Oval Callout 4"/>
          <p:cNvSpPr/>
          <p:nvPr/>
        </p:nvSpPr>
        <p:spPr>
          <a:xfrm>
            <a:off x="3851920" y="404664"/>
            <a:ext cx="4896544" cy="2851154"/>
          </a:xfrm>
          <a:prstGeom prst="wedgeEllipseCallout">
            <a:avLst>
              <a:gd name="adj1" fmla="val -60398"/>
              <a:gd name="adj2" fmla="val 69496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</a:t>
            </a:r>
            <a:r>
              <a:rPr lang="vi-V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Mẹ thường hay đội Đi nắng đi mưa </a:t>
            </a:r>
          </a:p>
          <a:p>
            <a:r>
              <a:rPr lang="vi-VN" sz="2800" dirty="0">
                <a:solidFill>
                  <a:schemeClr val="tx1"/>
                </a:solidFill>
                <a:latin typeface="+mj-lt"/>
              </a:rPr>
              <a:t>Ngự trên đầu đó Người người vẫn ưa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”</a:t>
            </a:r>
            <a:endParaRPr lang="vi-VN" sz="2800" dirty="0">
              <a:solidFill>
                <a:schemeClr val="tx1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  <a:p>
            <a:r>
              <a:rPr lang="vi-VN" sz="2800" dirty="0">
                <a:solidFill>
                  <a:schemeClr val="tx1"/>
                </a:solidFill>
                <a:latin typeface="+mj-lt"/>
              </a:rPr>
              <a:t>Đố bạn tôi là cái gì?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0" y="3468641"/>
            <a:ext cx="4762500" cy="3389359"/>
            <a:chOff x="0" y="3468641"/>
            <a:chExt cx="4762500" cy="3389359"/>
          </a:xfrm>
        </p:grpSpPr>
        <p:pic>
          <p:nvPicPr>
            <p:cNvPr id="1026" name="Picture 2" descr="HÃ¬nh áº£nh cÃ³ liÃªn qua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4715" b="100000" l="0" r="80800">
                          <a14:foregroundMark x1="30200" y1="34835" x2="30200" y2="34835"/>
                          <a14:foregroundMark x1="18000" y1="37838" x2="18000" y2="37838"/>
                          <a14:foregroundMark x1="11600" y1="27928" x2="11600" y2="27928"/>
                          <a14:foregroundMark x1="30800" y1="14715" x2="30800" y2="14715"/>
                          <a14:foregroundMark x1="30800" y1="14715" x2="30800" y2="14715"/>
                          <a14:foregroundMark x1="32200" y1="19219" x2="32200" y2="19219"/>
                          <a14:foregroundMark x1="32800" y1="16517" x2="32800" y2="16517"/>
                          <a14:foregroundMark x1="20600" y1="96396" x2="20600" y2="96396"/>
                          <a14:foregroundMark x1="35200" y1="96096" x2="35200" y2="96096"/>
                          <a14:foregroundMark x1="23200" y1="96997" x2="23200" y2="96997"/>
                          <a14:foregroundMark x1="20600" y1="98198" x2="20600" y2="98198"/>
                          <a14:foregroundMark x1="6600" y1="93393" x2="6600" y2="93393"/>
                          <a14:foregroundMark x1="12600" y1="97898" x2="12600" y2="97898"/>
                          <a14:foregroundMark x1="10200" y1="97297" x2="10200" y2="9729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686174"/>
              <a:ext cx="4762500" cy="31718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Ã¬nh áº£nh cÃ³ liÃªn quan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backgroundMark x1="35231" y1="28802" x2="35231" y2="28802"/>
                          <a14:backgroundMark x1="75538" y1="14055" x2="75538" y2="14055"/>
                          <a14:backgroundMark x1="79231" y1="44931" x2="79231" y2="449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44" t="8340" r="10127" b="9093"/>
            <a:stretch/>
          </p:blipFill>
          <p:spPr bwMode="auto">
            <a:xfrm rot="835881">
              <a:off x="1725944" y="3468641"/>
              <a:ext cx="3021119" cy="24482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Oval Callout 9"/>
          <p:cNvSpPr/>
          <p:nvPr/>
        </p:nvSpPr>
        <p:spPr>
          <a:xfrm>
            <a:off x="4211960" y="405529"/>
            <a:ext cx="3375992" cy="2439889"/>
          </a:xfrm>
          <a:prstGeom prst="wedgeEllipseCallout">
            <a:avLst>
              <a:gd name="adj1" fmla="val -58757"/>
              <a:gd name="adj2" fmla="val 87099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Tôi là cái nón, cái mũ</a:t>
            </a:r>
            <a:endParaRPr lang="vi-VN" sz="2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691328" y="3933056"/>
            <a:ext cx="2057136" cy="192521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092280" y="4293096"/>
            <a:ext cx="1224852" cy="1276068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latin typeface="+mj-lt"/>
              </a:rPr>
              <a:t>THỜI GIAN</a:t>
            </a:r>
            <a:endParaRPr lang="en-US" sz="2000" b="1" dirty="0">
              <a:latin typeface="+mj-lt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7091564" y="4313172"/>
            <a:ext cx="1224852" cy="1276068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500" b="1" dirty="0">
                <a:latin typeface="+mj-lt"/>
              </a:rPr>
              <a:t>HẾT GIỜ</a:t>
            </a:r>
            <a:endParaRPr lang="en-US" sz="2500" b="1" dirty="0">
              <a:latin typeface="+mj-lt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7091564" y="4293096"/>
            <a:ext cx="1224852" cy="1276068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500" b="1" dirty="0">
                <a:latin typeface="+mj-lt"/>
              </a:rPr>
              <a:t>ĐÁP ÁN</a:t>
            </a:r>
            <a:endParaRPr lang="en-US" sz="2500" b="1" dirty="0">
              <a:latin typeface="+mj-lt"/>
            </a:endParaRPr>
          </a:p>
        </p:txBody>
      </p:sp>
      <p:sp>
        <p:nvSpPr>
          <p:cNvPr id="15" name="Left Arrow 14">
            <a:hlinkClick r:id="rId8" action="ppaction://hlinksldjump"/>
          </p:cNvPr>
          <p:cNvSpPr/>
          <p:nvPr/>
        </p:nvSpPr>
        <p:spPr>
          <a:xfrm>
            <a:off x="7549658" y="5705872"/>
            <a:ext cx="1584176" cy="1152128"/>
          </a:xfrm>
          <a:prstGeom prst="lef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29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  <p:bldP spid="13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766" b="98298" l="1556" r="72889">
                        <a14:foregroundMark x1="19111" y1="12766" x2="19111" y2="12766"/>
                        <a14:backgroundMark x1="444" y1="21383" x2="444" y2="21383"/>
                        <a14:backgroundMark x1="58222" y1="33617" x2="58222" y2="33617"/>
                        <a14:backgroundMark x1="13556" y1="34043" x2="13556" y2="34043"/>
                        <a14:backgroundMark x1="8667" y1="77447" x2="8667" y2="77447"/>
                        <a14:backgroundMark x1="64556" y1="83936" x2="64556" y2="83936"/>
                        <a14:backgroundMark x1="54778" y1="86170" x2="54778" y2="86170"/>
                        <a14:backgroundMark x1="33778" y1="24681" x2="33778" y2="24681"/>
                        <a14:backgroundMark x1="22889" y1="27872" x2="22889" y2="27872"/>
                        <a14:backgroundMark x1="65667" y1="42660" x2="65667" y2="42660"/>
                        <a14:backgroundMark x1="69889" y1="59894" x2="69889" y2="59894"/>
                        <a14:backgroundMark x1="69444" y1="69894" x2="69444" y2="69894"/>
                        <a14:backgroundMark x1="17667" y1="86170" x2="17667" y2="86170"/>
                        <a14:backgroundMark x1="7556" y1="42234" x2="7556" y2="422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815" r="29030"/>
          <a:stretch/>
        </p:blipFill>
        <p:spPr bwMode="auto">
          <a:xfrm>
            <a:off x="755576" y="3037191"/>
            <a:ext cx="2619284" cy="2821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eft Arrow 4">
            <a:hlinkClick r:id="rId7" action="ppaction://hlinksldjump"/>
          </p:cNvPr>
          <p:cNvSpPr/>
          <p:nvPr/>
        </p:nvSpPr>
        <p:spPr>
          <a:xfrm>
            <a:off x="7549658" y="5705872"/>
            <a:ext cx="1584176" cy="1152128"/>
          </a:xfrm>
          <a:prstGeom prst="lef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 descr="Káº¿t quáº£ hÃ¬nh áº£nh cho ÄÃ´i dÃ©p xá»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6" name="Picture 4" descr="Káº¿t quáº£ hÃ¬nh áº£nh cho ÄÃ´i dÃ©p xá»p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12" y="2307937"/>
            <a:ext cx="4905728" cy="455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>
            <a:off x="6691328" y="3933056"/>
            <a:ext cx="2057136" cy="192521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092280" y="4293096"/>
            <a:ext cx="1224852" cy="1276068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latin typeface="+mj-lt"/>
              </a:rPr>
              <a:t>THỜI GIAN</a:t>
            </a:r>
            <a:endParaRPr lang="en-US" sz="2000" b="1" dirty="0">
              <a:latin typeface="+mj-lt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7091564" y="4313172"/>
            <a:ext cx="1224852" cy="1276068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500" b="1" dirty="0">
                <a:latin typeface="+mj-lt"/>
              </a:rPr>
              <a:t>HẾT GIỜ</a:t>
            </a:r>
            <a:endParaRPr lang="en-US" sz="2500" b="1" dirty="0">
              <a:latin typeface="+mj-lt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7091564" y="4293096"/>
            <a:ext cx="1224852" cy="1276068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500" b="1" dirty="0">
                <a:latin typeface="+mj-lt"/>
              </a:rPr>
              <a:t>ĐÁP ÁN</a:t>
            </a:r>
            <a:endParaRPr lang="en-US" sz="2500" b="1" dirty="0">
              <a:latin typeface="+mj-lt"/>
            </a:endParaRPr>
          </a:p>
        </p:txBody>
      </p:sp>
      <p:sp>
        <p:nvSpPr>
          <p:cNvPr id="13" name="Oval Callout 12"/>
          <p:cNvSpPr/>
          <p:nvPr/>
        </p:nvSpPr>
        <p:spPr>
          <a:xfrm>
            <a:off x="1547664" y="-343718"/>
            <a:ext cx="8784976" cy="3772718"/>
          </a:xfrm>
          <a:prstGeom prst="wedgeEllipseCallout">
            <a:avLst>
              <a:gd name="adj1" fmla="val -46285"/>
              <a:gd name="adj2" fmla="val 52685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700" b="1" dirty="0">
                <a:solidFill>
                  <a:srgbClr val="002060"/>
                </a:solidFill>
                <a:latin typeface="+mj-lt"/>
              </a:rPr>
              <a:t>5.</a:t>
            </a:r>
            <a:r>
              <a:rPr lang="en-US" sz="2700" b="1" dirty="0">
                <a:solidFill>
                  <a:srgbClr val="002060"/>
                </a:solidFill>
                <a:latin typeface="+mj-lt"/>
              </a:rPr>
              <a:t>	</a:t>
            </a:r>
            <a:r>
              <a:rPr lang="en-US" sz="2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vi-VN" sz="2700" dirty="0">
                <a:latin typeface="+mj-lt"/>
              </a:rPr>
              <a:t>Đi đâu cũng phải có nhau,</a:t>
            </a:r>
          </a:p>
          <a:p>
            <a:r>
              <a:rPr lang="vi-VN" sz="2700" dirty="0">
                <a:latin typeface="+mj-lt"/>
              </a:rPr>
              <a:t> Một phải một trái không bao giờ rời. </a:t>
            </a:r>
          </a:p>
          <a:p>
            <a:r>
              <a:rPr lang="en-US" sz="2700" dirty="0">
                <a:latin typeface="+mj-lt"/>
              </a:rPr>
              <a:t>	</a:t>
            </a:r>
            <a:r>
              <a:rPr lang="vi-VN" sz="2700" dirty="0">
                <a:latin typeface="+mj-lt"/>
              </a:rPr>
              <a:t>Cả hai cùng mến yêu người,</a:t>
            </a:r>
          </a:p>
          <a:p>
            <a:r>
              <a:rPr lang="vi-VN" sz="2700" dirty="0">
                <a:latin typeface="+mj-lt"/>
              </a:rPr>
              <a:t>Theo chân đi khắp những ngày nắng mưa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en-US" sz="2700" dirty="0">
                <a:latin typeface="+mj-lt"/>
              </a:rPr>
              <a:t>.</a:t>
            </a:r>
            <a:endParaRPr lang="vi-VN" sz="2700" dirty="0">
              <a:latin typeface="+mj-lt"/>
            </a:endParaRPr>
          </a:p>
          <a:p>
            <a:r>
              <a:rPr lang="en-US" sz="2700" dirty="0">
                <a:latin typeface="+mj-lt"/>
              </a:rPr>
              <a:t>			</a:t>
            </a:r>
            <a:r>
              <a:rPr lang="vi-VN" sz="2700" dirty="0">
                <a:latin typeface="+mj-lt"/>
              </a:rPr>
              <a:t>Đố bạn tôi là cái gì?</a:t>
            </a:r>
          </a:p>
        </p:txBody>
      </p:sp>
      <p:sp>
        <p:nvSpPr>
          <p:cNvPr id="14" name="Cloud Callout 13"/>
          <p:cNvSpPr/>
          <p:nvPr/>
        </p:nvSpPr>
        <p:spPr>
          <a:xfrm>
            <a:off x="2869138" y="-19000"/>
            <a:ext cx="4511174" cy="2007840"/>
          </a:xfrm>
          <a:prstGeom prst="cloudCallout">
            <a:avLst>
              <a:gd name="adj1" fmla="val -58449"/>
              <a:gd name="adj2" fmla="val 119599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+mj-lt"/>
              </a:rPr>
              <a:t>Tôi là đôi dép. 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81623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683568" y="1772816"/>
            <a:ext cx="7992888" cy="223224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+mj-lt"/>
              </a:rPr>
              <a:t>Hoạt động 1: Vật dẫn nhiệt, vật cách nhiệt</a:t>
            </a:r>
            <a:endParaRPr lang="en-US" sz="3200" b="1" dirty="0">
              <a:latin typeface="+mj-lt"/>
            </a:endParaRPr>
          </a:p>
        </p:txBody>
      </p:sp>
      <p:sp>
        <p:nvSpPr>
          <p:cNvPr id="2" name="AutoShape 2" descr="Káº¿t quáº£ hÃ¬nh áº£nh cho hÃ¬nh áº£nh Äá»ng dá» thÆ°Æ¡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 descr="Káº¿t quáº£ hÃ¬nh áº£nh cho hÃ¬nh áº£nh Äá»ng dá» thÆ°Æ¡n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438060"/>
            <a:ext cx="3240360" cy="2410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861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2" descr="PINE-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solidFill>
            <a:srgbClr val="99CCFF"/>
          </a:solidFill>
        </p:spPr>
      </p:pic>
      <p:pic>
        <p:nvPicPr>
          <p:cNvPr id="152579" name="Picture 3" descr="két thú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2580" name="WordArt 4"/>
          <p:cNvSpPr>
            <a:spLocks noChangeArrowheads="1" noChangeShapeType="1" noTextEdit="1"/>
          </p:cNvSpPr>
          <p:nvPr/>
        </p:nvSpPr>
        <p:spPr bwMode="auto">
          <a:xfrm>
            <a:off x="899592" y="3573016"/>
            <a:ext cx="7857306" cy="1981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solidFill>
                  <a:srgbClr val="00B0F0"/>
                </a:solidFill>
                <a:latin typeface="Times New Roman"/>
                <a:cs typeface="Times New Roman"/>
              </a:rPr>
              <a:t>Chúc các em chăm ngoan, học giỏi.</a:t>
            </a:r>
            <a:endParaRPr lang="en-US" sz="3600" b="1" kern="10" dirty="0">
              <a:ln w="9525">
                <a:solidFill>
                  <a:schemeClr val="accent1"/>
                </a:solidFill>
                <a:round/>
                <a:headEnd/>
                <a:tailEnd/>
              </a:ln>
              <a:solidFill>
                <a:srgbClr val="00B0F0"/>
              </a:solidFill>
              <a:latin typeface="Times New Roman"/>
              <a:cs typeface="Times New Roman"/>
            </a:endParaRPr>
          </a:p>
        </p:txBody>
      </p:sp>
      <p:pic>
        <p:nvPicPr>
          <p:cNvPr id="152582" name="Picture 6" descr="bird"/>
          <p:cNvPicPr>
            <a:picLocks noChangeAspect="1" noChangeArrowheads="1" noCrop="1"/>
          </p:cNvPicPr>
          <p:nvPr/>
        </p:nvPicPr>
        <p:blipFill>
          <a:blip r:embed="rId4">
            <a:lum bright="-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810000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583" name="Picture 7" descr="bird"/>
          <p:cNvPicPr>
            <a:picLocks noChangeAspect="1" noChangeArrowheads="1" noCrop="1"/>
          </p:cNvPicPr>
          <p:nvPr/>
        </p:nvPicPr>
        <p:blipFill>
          <a:blip r:embed="rId4">
            <a:lum bright="-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981200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584" name="Picture 8" descr="bird"/>
          <p:cNvPicPr>
            <a:picLocks noChangeAspect="1" noChangeArrowheads="1" noCrop="1"/>
          </p:cNvPicPr>
          <p:nvPr/>
        </p:nvPicPr>
        <p:blipFill>
          <a:blip r:embed="rId4">
            <a:lum bright="-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52400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585" name="Picture 9" descr="bird"/>
          <p:cNvPicPr>
            <a:picLocks noChangeAspect="1" noChangeArrowheads="1" noCrop="1"/>
          </p:cNvPicPr>
          <p:nvPr/>
        </p:nvPicPr>
        <p:blipFill>
          <a:blip r:embed="rId4">
            <a:lum bright="-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219200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586" name="Picture 10" descr="bird"/>
          <p:cNvPicPr>
            <a:picLocks noChangeAspect="1" noChangeArrowheads="1" noCrop="1"/>
          </p:cNvPicPr>
          <p:nvPr/>
        </p:nvPicPr>
        <p:blipFill>
          <a:blip r:embed="rId4">
            <a:lum bright="-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581400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587" name="Picture 11" descr="3d butterf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334000"/>
            <a:ext cx="4572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588" name="Picture 12" descr="3d butterf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5486400"/>
            <a:ext cx="4572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589" name="Picture 13" descr="3d butterf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524000"/>
            <a:ext cx="4572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590" name="Picture 14" descr="3d butterf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447800"/>
            <a:ext cx="4572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591" name="Picture 15" descr="bird"/>
          <p:cNvPicPr>
            <a:picLocks noChangeAspect="1" noChangeArrowheads="1" noCrop="1"/>
          </p:cNvPicPr>
          <p:nvPr/>
        </p:nvPicPr>
        <p:blipFill>
          <a:blip r:embed="rId4">
            <a:lum bright="-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981200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592" name="Picture 16" descr="bird"/>
          <p:cNvPicPr>
            <a:picLocks noChangeAspect="1" noChangeArrowheads="1" noCrop="1"/>
          </p:cNvPicPr>
          <p:nvPr/>
        </p:nvPicPr>
        <p:blipFill>
          <a:blip r:embed="rId4">
            <a:lum bright="-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505200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593" name="Picture 17" descr="untitled ho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100" y="0"/>
            <a:ext cx="14859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594" name="Picture 18" descr="untitled ho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57800"/>
            <a:ext cx="1355725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595" name="Picture 19" descr="untitled ho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52600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596" name="Picture 20" descr="untitled ho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502275"/>
            <a:ext cx="1600200" cy="135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5026998"/>
            <a:ext cx="9144000" cy="207441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115616" y="57398"/>
            <a:ext cx="7218643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vi-VN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TIẾT HỌC KẾT THÚC</a:t>
            </a:r>
            <a:endParaRPr 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4815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258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258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2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878 -0.01064 C 0.03333 -0.0363 -0.00347 -0.14844 -0.03455 -0.1385 C -0.06597 -0.12855 -0.07396 0.02752 -0.13872 0.04856 C -0.20365 0.0696 -0.3349 0.00162 -0.42361 -0.01248 C -0.51233 -0.02659 -0.63108 -0.0467 -0.67083 -0.03653 C -0.71059 -0.02636 -0.65347 0.02613 -0.6625 0.04856 C -0.67118 0.07098 -0.70608 0.10497 -0.72361 0.09873 C -0.74115 0.09249 -0.775 0.03838 -0.76788 0.01156 C -0.76094 -0.01526 -0.70972 -0.06705 -0.68038 -0.06243 C -0.65104 -0.0578 -0.59757 0.00809 -0.59149 0.03931 C -0.58542 0.07052 -0.65833 0.1015 -0.64427 0.12462 C -0.63021 0.14775 -0.57552 0.1748 -0.50677 0.17827 C -0.43819 0.18173 -0.28819 0.15445 -0.23177 0.14497 C -0.17552 0.13549 -0.19618 0.11237 -0.16806 0.12093 C -0.13958 0.12948 -0.10243 0.20254 -0.06233 0.19676 C -0.02222 0.19098 0.05243 0.11607 0.0724 0.08555 C 0.09219 0.05526 0.06059 0.03006 0.05694 0.01526 C 0.05365 0.00046 0.06406 0.01503 0.04878 -0.01064 Z " pathEditMode="relative" rAng="0" ptsTypes="aaaaaaaaaaaaaaaaaa">
                                      <p:cBhvr>
                                        <p:cTn id="13" dur="5000" fill="hold"/>
                                        <p:tgtEl>
                                          <p:spTgt spid="1525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28" y="3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89 -0.12578 C -0.03334 -0.15145 -0.07014 -0.26359 -0.10122 -0.25364 C -0.13264 -0.2437 -0.14063 -0.08763 -0.20539 -0.06659 C -0.27032 -0.04555 -0.40157 -0.11353 -0.49028 -0.12763 C -0.579 -0.14174 -0.69775 -0.16185 -0.7375 -0.15168 C -0.77726 -0.14151 -0.72014 -0.08902 -0.72917 -0.06659 C -0.73785 -0.04416 -0.77275 -0.01018 -0.79028 -0.01642 C -0.80782 -0.02266 -0.84167 -0.07677 -0.83455 -0.10359 C -0.82761 -0.13041 -0.77639 -0.1822 -0.74705 -0.17758 C -0.71771 -0.17295 -0.66424 -0.10705 -0.65816 -0.07584 C -0.65209 -0.04463 -0.725 -0.01364 -0.71094 0.00948 C -0.69688 0.0326 -0.64219 0.05965 -0.57344 0.06312 C -0.50486 0.06659 -0.35486 0.0393 -0.29844 0.02982 C -0.24219 0.02034 -0.26285 -0.00278 -0.23473 0.00578 C -0.20625 0.01433 -0.1691 0.0874 -0.129 0.08162 C -0.08889 0.07584 -0.01424 0.00092 0.00573 -0.0296 C 0.02552 -0.05989 -0.00608 -0.08509 -0.00973 -0.09989 C -0.01302 -0.11468 -0.00261 -0.10012 -0.01789 -0.12578 Z " pathEditMode="relative" rAng="0" ptsTypes="aaaaaaaaaaaaaaaaaa">
                                      <p:cBhvr>
                                        <p:cTn id="16" dur="5000" fill="hold"/>
                                        <p:tgtEl>
                                          <p:spTgt spid="1525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28" y="3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89 -0.12578 C -0.03334 -0.15145 -0.07014 -0.26359 -0.10122 -0.25364 C -0.13264 -0.2437 -0.14063 -0.08763 -0.20539 -0.06659 C -0.27032 -0.04555 -0.40157 -0.11353 -0.49028 -0.12763 C -0.579 -0.14174 -0.69775 -0.16185 -0.7375 -0.15168 C -0.77726 -0.14151 -0.72014 -0.08902 -0.72917 -0.06659 C -0.73785 -0.04416 -0.77275 -0.01018 -0.79028 -0.01642 C -0.80782 -0.02266 -0.84167 -0.07677 -0.83455 -0.10359 C -0.82761 -0.13041 -0.77639 -0.1822 -0.74705 -0.17758 C -0.71771 -0.17295 -0.66424 -0.10705 -0.65816 -0.07584 C -0.65209 -0.04463 -0.725 -0.01364 -0.71094 0.00948 C -0.69688 0.0326 -0.64219 0.05965 -0.57344 0.06312 C -0.50486 0.06659 -0.35486 0.0393 -0.29844 0.02982 C -0.24219 0.02034 -0.26285 -0.00278 -0.23473 0.00578 C -0.20625 0.01433 -0.1691 0.0874 -0.129 0.08162 C -0.08889 0.07584 -0.01424 0.00092 0.00573 -0.0296 C 0.02552 -0.05989 -0.00608 -0.08509 -0.00973 -0.09989 C -0.01302 -0.11468 -0.00261 -0.10012 -0.01789 -0.12578 Z " pathEditMode="relative" rAng="0" ptsTypes="aaaaaaaaaaaaaaaaaa">
                                      <p:cBhvr>
                                        <p:cTn id="19" dur="5000" fill="hold"/>
                                        <p:tgtEl>
                                          <p:spTgt spid="1525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28" y="3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6545 0.17387 C 0.65 0.14821 0.61319 0.03607 0.58212 0.04601 C 0.55069 0.05595 0.54271 0.21202 0.47795 0.23306 C 0.41302 0.2541 0.28177 0.18613 0.19306 0.17202 C 0.10434 0.15792 -0.01441 0.1378 -0.05417 0.14798 C -0.09392 0.15815 -0.03681 0.21063 -0.04583 0.23306 C -0.05451 0.25549 -0.08941 0.28948 -0.10694 0.28324 C -0.12448 0.27699 -0.15833 0.22289 -0.15122 0.19607 C -0.14427 0.16925 -0.09306 0.11746 -0.06372 0.12208 C -0.03437 0.1267 0.0191 0.1926 0.02517 0.22381 C 0.03125 0.25503 -0.04167 0.28601 -0.0276 0.30913 C -0.01354 0.33225 0.04115 0.35931 0.11007 0.36277 C 0.17847 0.36624 0.32847 0.33896 0.3849 0.32948 C 0.44115 0.32 0.42083 0.29688 0.44896 0.30543 C 0.47708 0.31399 0.51424 0.38705 0.55434 0.38127 C 0.59444 0.37549 0.6691 0.30058 0.68906 0.27006 C 0.70885 0.23977 0.67726 0.21457 0.67361 0.19977 C 0.67031 0.18497 0.68073 0.19954 0.66545 0.17387 Z " pathEditMode="relative" rAng="0" ptsTypes="aaaaaaaaaaaaaaaaaa">
                                      <p:cBhvr>
                                        <p:cTn id="22" dur="5000" fill="hold"/>
                                        <p:tgtEl>
                                          <p:spTgt spid="1525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28" y="3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58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07504" y="1556792"/>
            <a:ext cx="8928992" cy="5112568"/>
            <a:chOff x="323528" y="548680"/>
            <a:chExt cx="8424936" cy="6480720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323528" y="548680"/>
              <a:ext cx="8424936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" name="Straight Connector 3"/>
            <p:cNvCxnSpPr/>
            <p:nvPr/>
          </p:nvCxnSpPr>
          <p:spPr>
            <a:xfrm>
              <a:off x="323528" y="7029400"/>
              <a:ext cx="8424936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323528" y="548680"/>
              <a:ext cx="0" cy="648072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8748464" y="548680"/>
              <a:ext cx="0" cy="648072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4535996" y="548680"/>
              <a:ext cx="0" cy="648072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6732240" y="548680"/>
              <a:ext cx="0" cy="648072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323528" y="1735291"/>
              <a:ext cx="8424936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7" name="TextBox 16"/>
          <p:cNvSpPr txBox="1"/>
          <p:nvPr/>
        </p:nvSpPr>
        <p:spPr>
          <a:xfrm>
            <a:off x="755576" y="1772816"/>
            <a:ext cx="32043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>
                <a:solidFill>
                  <a:srgbClr val="7030A0"/>
                </a:solidFill>
                <a:latin typeface="+mj-lt"/>
              </a:rPr>
              <a:t>THÍ NGHIỆM</a:t>
            </a:r>
            <a:endParaRPr lang="en-US" sz="3000" b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72000" y="1556792"/>
            <a:ext cx="23042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>
                <a:solidFill>
                  <a:srgbClr val="7030A0"/>
                </a:solidFill>
                <a:latin typeface="+mj-lt"/>
              </a:rPr>
              <a:t>DỰ ĐOÁN KẾT QUẢ</a:t>
            </a:r>
            <a:endParaRPr lang="en-US" sz="3000" b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948264" y="1700808"/>
            <a:ext cx="20882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>
                <a:solidFill>
                  <a:srgbClr val="7030A0"/>
                </a:solidFill>
                <a:latin typeface="+mj-lt"/>
              </a:rPr>
              <a:t>KẾT QUẢ</a:t>
            </a:r>
            <a:endParaRPr lang="en-US" sz="3000" b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07504" y="5589240"/>
            <a:ext cx="41764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Sau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2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phút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cán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thìa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nào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nóng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hơn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? </a:t>
            </a:r>
          </a:p>
        </p:txBody>
      </p:sp>
      <p:sp>
        <p:nvSpPr>
          <p:cNvPr id="56" name="Rectangle 55"/>
          <p:cNvSpPr/>
          <p:nvPr/>
        </p:nvSpPr>
        <p:spPr>
          <a:xfrm>
            <a:off x="6732240" y="2564904"/>
            <a:ext cx="23042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vi-VN" altLang="en-US" sz="3000" b="1" dirty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Thìa kim loại nóng hơn thìa nhựa</a:t>
            </a:r>
          </a:p>
        </p:txBody>
      </p:sp>
      <p:sp>
        <p:nvSpPr>
          <p:cNvPr id="57" name="Flowchart: Terminator 56"/>
          <p:cNvSpPr/>
          <p:nvPr/>
        </p:nvSpPr>
        <p:spPr>
          <a:xfrm>
            <a:off x="107504" y="98628"/>
            <a:ext cx="2808312" cy="1242139"/>
          </a:xfrm>
          <a:prstGeom prst="flowChartTermina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b="1" dirty="0">
                <a:latin typeface="+mj-lt"/>
              </a:rPr>
              <a:t>Thí nghiệm 1</a:t>
            </a:r>
            <a:endParaRPr lang="en-US" sz="3000" b="1" dirty="0">
              <a:latin typeface="+mj-lt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183206" y="2564904"/>
            <a:ext cx="4388793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ct val="0"/>
              </a:spcBef>
              <a:buFontTx/>
              <a:buChar char="-"/>
              <a:defRPr/>
            </a:pPr>
            <a:r>
              <a:rPr lang="vi-VN" alt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Chuẩn bị:</a:t>
            </a:r>
          </a:p>
          <a:p>
            <a:pPr>
              <a:spcBef>
                <a:spcPct val="0"/>
              </a:spcBef>
              <a:defRPr/>
            </a:pPr>
            <a:r>
              <a:rPr lang="vi-V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+ 1 ly nước nóng</a:t>
            </a:r>
          </a:p>
          <a:p>
            <a:pPr>
              <a:spcBef>
                <a:spcPct val="0"/>
              </a:spcBef>
              <a:defRPr/>
            </a:pPr>
            <a:r>
              <a:rPr lang="vi-V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+ 1 thìa kim loại và 1 thìa nhựa.</a:t>
            </a:r>
            <a:endParaRPr lang="en-US" alt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  <a:p>
            <a:pPr marL="457200" indent="-457200">
              <a:spcBef>
                <a:spcPct val="0"/>
              </a:spcBef>
              <a:buFontTx/>
              <a:buChar char="-"/>
              <a:defRPr/>
            </a:pPr>
            <a:r>
              <a:rPr lang="vi-VN" altLang="en-US" sz="2800" b="1" i="1" dirty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Tiến hành:</a:t>
            </a:r>
          </a:p>
          <a:p>
            <a:pPr>
              <a:spcBef>
                <a:spcPct val="0"/>
              </a:spcBef>
              <a:defRPr/>
            </a:pPr>
            <a:r>
              <a:rPr lang="en-US" altLang="en-US" sz="2800" b="1" dirty="0" err="1">
                <a:latin typeface="Times New Roman" pitchFamily="18" charset="0"/>
                <a:ea typeface="Tahoma" pitchFamily="34" charset="0"/>
                <a:cs typeface="Times New Roman" pitchFamily="18" charset="0"/>
              </a:rPr>
              <a:t>Bỏ</a:t>
            </a:r>
            <a:r>
              <a:rPr lang="en-US" altLang="en-US" sz="2800" b="1" dirty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vi-VN" altLang="en-US" sz="2800" b="1" dirty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2 cái </a:t>
            </a:r>
            <a:r>
              <a:rPr lang="en-US" altLang="en-US" sz="2800" b="1" dirty="0" err="1">
                <a:latin typeface="Times New Roman" pitchFamily="18" charset="0"/>
                <a:ea typeface="Tahoma" pitchFamily="34" charset="0"/>
                <a:cs typeface="Times New Roman" pitchFamily="18" charset="0"/>
              </a:rPr>
              <a:t>thìa</a:t>
            </a:r>
            <a:r>
              <a:rPr lang="vi-VN" altLang="en-US" sz="2800" b="1" dirty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vào </a:t>
            </a:r>
            <a:r>
              <a:rPr lang="en-US" altLang="en-US" sz="2800" b="1" dirty="0" err="1">
                <a:latin typeface="Times New Roman" pitchFamily="18" charset="0"/>
                <a:ea typeface="Tahoma" pitchFamily="34" charset="0"/>
                <a:cs typeface="Times New Roman" pitchFamily="18" charset="0"/>
              </a:rPr>
              <a:t>ly</a:t>
            </a:r>
            <a:r>
              <a:rPr lang="vi-VN" altLang="en-US" sz="2800" b="1" dirty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nước nóng cùng lúc</a:t>
            </a:r>
            <a:r>
              <a:rPr lang="en-US" altLang="en-US" sz="2800" b="1" dirty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7860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13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0" grpId="1"/>
      <p:bldP spid="56" grpId="0"/>
      <p:bldP spid="56" grpId="1"/>
      <p:bldP spid="58" grpId="1"/>
      <p:bldP spid="58" grpId="2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71600" y="2492896"/>
            <a:ext cx="6984776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b="1" dirty="0">
                <a:latin typeface="+mj-lt"/>
              </a:rPr>
              <a:t>KẾT LUẬN</a:t>
            </a:r>
          </a:p>
          <a:p>
            <a:r>
              <a:rPr lang="vi-VN" sz="4000" b="1" dirty="0">
                <a:solidFill>
                  <a:srgbClr val="FF0000"/>
                </a:solidFill>
                <a:latin typeface="+mj-lt"/>
              </a:rPr>
              <a:t>*</a:t>
            </a:r>
            <a:r>
              <a:rPr lang="vi-VN" sz="2800" dirty="0">
                <a:latin typeface="+mj-lt"/>
              </a:rPr>
              <a:t> Các kim loại: đồng, nhôm, sắt, dẫn nhiệt tốt còn gọi là vật dẫn nhiệt; </a:t>
            </a:r>
          </a:p>
          <a:p>
            <a:r>
              <a:rPr lang="vi-VN" sz="4000" b="1" dirty="0">
                <a:solidFill>
                  <a:srgbClr val="FF0000"/>
                </a:solidFill>
                <a:latin typeface="+mj-lt"/>
              </a:rPr>
              <a:t>*</a:t>
            </a:r>
            <a:r>
              <a:rPr lang="vi-VN" sz="2800" dirty="0">
                <a:latin typeface="+mj-lt"/>
              </a:rPr>
              <a:t> Gỗ, nhựa, len, bông,…dẫn nhiệt kém còn gọi là vật cách nhiệt.</a:t>
            </a:r>
          </a:p>
        </p:txBody>
      </p:sp>
    </p:spTree>
    <p:extLst>
      <p:ext uri="{BB962C8B-B14F-4D97-AF65-F5344CB8AC3E}">
        <p14:creationId xmlns:p14="http://schemas.microsoft.com/office/powerpoint/2010/main" val="290791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030761"/>
            <a:ext cx="4032448" cy="4846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loud Callout 1"/>
          <p:cNvSpPr/>
          <p:nvPr/>
        </p:nvSpPr>
        <p:spPr>
          <a:xfrm>
            <a:off x="4307905" y="1434717"/>
            <a:ext cx="4716016" cy="2221278"/>
          </a:xfrm>
          <a:prstGeom prst="cloudCallout">
            <a:avLst>
              <a:gd name="adj1" fmla="val -62468"/>
              <a:gd name="adj2" fmla="val 6944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+mj-lt"/>
              </a:rPr>
              <a:t>Xoong và quai xoong được làm bằng chất liệu gì?</a:t>
            </a:r>
            <a:endParaRPr lang="en-US" sz="3200" dirty="0">
              <a:latin typeface="+mj-lt"/>
            </a:endParaRPr>
          </a:p>
        </p:txBody>
      </p:sp>
      <p:sp>
        <p:nvSpPr>
          <p:cNvPr id="5" name="Cloud Callout 4"/>
          <p:cNvSpPr/>
          <p:nvPr/>
        </p:nvSpPr>
        <p:spPr>
          <a:xfrm>
            <a:off x="4236776" y="1578731"/>
            <a:ext cx="4878288" cy="2664296"/>
          </a:xfrm>
          <a:prstGeom prst="cloudCallout">
            <a:avLst>
              <a:gd name="adj1" fmla="val -72683"/>
              <a:gd name="adj2" fmla="val 42321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+mj-lt"/>
              </a:rPr>
              <a:t>Xoong được làm bằng nhôm, gang, inox, đây là những chất dẫn nhiệt tốt để nấu nhanh. </a:t>
            </a:r>
          </a:p>
        </p:txBody>
      </p:sp>
      <p:sp>
        <p:nvSpPr>
          <p:cNvPr id="6" name="Cloud Callout 5"/>
          <p:cNvSpPr/>
          <p:nvPr/>
        </p:nvSpPr>
        <p:spPr>
          <a:xfrm>
            <a:off x="4499992" y="1340768"/>
            <a:ext cx="4680520" cy="2830532"/>
          </a:xfrm>
          <a:prstGeom prst="cloudCallout">
            <a:avLst>
              <a:gd name="adj1" fmla="val -65969"/>
              <a:gd name="adj2" fmla="val 32413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+mj-lt"/>
              </a:rPr>
              <a:t>Quai xoong được làm bằng nhựa, đây là chất dẫn nhiệt kém để khi ta cầm không bị nóng.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3056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6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6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11560" y="1916832"/>
            <a:ext cx="8136904" cy="198884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+mj-lt"/>
              </a:rPr>
              <a:t>Hoạt động 2: Tính cách nhiệt của không khí</a:t>
            </a:r>
            <a:endParaRPr lang="en-US" sz="3200" b="1" dirty="0">
              <a:latin typeface="+mj-lt"/>
            </a:endParaRPr>
          </a:p>
        </p:txBody>
      </p:sp>
      <p:pic>
        <p:nvPicPr>
          <p:cNvPr id="3074" name="Picture 2" descr="Káº¿t quáº£ hÃ¬nh áº£nh cho hÃ¬nh áº£nh Äá»ng dá» thÆ°Æ¡n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450" y="4149081"/>
            <a:ext cx="3679062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9772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áº¿t quáº£ hÃ¬nh áº£nh cho hÃ¬nh áº£nh giá» Äá»±ng áº¥m tÃ­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0"/>
            <a:ext cx="4059238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888" y="2092325"/>
            <a:ext cx="51054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2133600" y="116632"/>
            <a:ext cx="6858000" cy="1600200"/>
          </a:xfrm>
          <a:prstGeom prst="wedgeRoundRectCallout">
            <a:avLst>
              <a:gd name="adj1" fmla="val -56117"/>
              <a:gd name="adj2" fmla="val 90115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vi-VN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 trong những giỏ đựng ấm thường được làm bằng chất liệu gì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vi-VN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 dụng chất liệu đó có lợi ích như thế nào?</a:t>
            </a:r>
            <a:endParaRPr lang="en-GB" sz="2800" dirty="0">
              <a:solidFill>
                <a:schemeClr val="tx1"/>
              </a:solidFill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2130005" y="188640"/>
            <a:ext cx="6858000" cy="1373188"/>
          </a:xfrm>
          <a:prstGeom prst="wedgeRoundRectCallout">
            <a:avLst>
              <a:gd name="adj1" fmla="val -54299"/>
              <a:gd name="adj2" fmla="val 98752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vi-VN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 trong giỏ ấm thường được làm bằng xốp bông, len, dạ, ...là những chất dẫn nhiệt kém.</a:t>
            </a:r>
          </a:p>
          <a:p>
            <a:pPr algn="ctr">
              <a:defRPr/>
            </a:pP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giữ nước trong ấm nóng lâu hơn.</a:t>
            </a:r>
            <a:endParaRPr lang="en-GB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38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356667" y="3717032"/>
            <a:ext cx="8655056" cy="295232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Wingdings" pitchFamily="2" charset="2"/>
              <a:buChar char="v"/>
            </a:pPr>
            <a:r>
              <a:rPr lang="vi-VN" sz="2800" i="1" dirty="0">
                <a:latin typeface="+mj-lt"/>
              </a:rPr>
              <a:t>Cách tiến hành</a:t>
            </a:r>
          </a:p>
          <a:p>
            <a:pPr marL="285750" indent="-285750">
              <a:buFontTx/>
              <a:buChar char="-"/>
            </a:pPr>
            <a:r>
              <a:rPr lang="vi-VN" sz="2800" dirty="0">
                <a:latin typeface="+mj-lt"/>
              </a:rPr>
              <a:t>Bước 1: Lấy một tờ báo quấn chặt vào cốc thứ nhất. Lấy tờ báo nhăn quấn lỏng vào cốc thứ 2.</a:t>
            </a:r>
          </a:p>
          <a:p>
            <a:pPr marL="285750" indent="-285750">
              <a:buFontTx/>
              <a:buChar char="-"/>
            </a:pPr>
            <a:r>
              <a:rPr lang="vi-VN" sz="2800" dirty="0">
                <a:latin typeface="+mj-lt"/>
              </a:rPr>
              <a:t>Bước 2: Đổ vào 2 cốc một lượng nước nóng như nhau.</a:t>
            </a:r>
          </a:p>
          <a:p>
            <a:pPr marL="285750" indent="-285750">
              <a:buFontTx/>
              <a:buChar char="-"/>
            </a:pPr>
            <a:r>
              <a:rPr lang="vi-VN" sz="2800" dirty="0">
                <a:latin typeface="+mj-lt"/>
              </a:rPr>
              <a:t>Bước 3: Dùng nhiệt kế kiểm tra nhiệt độ của 2 cốc nước khi đổ nước nóng vào sau 3 phút.</a:t>
            </a:r>
            <a:endParaRPr lang="en-US" sz="2800" dirty="0">
              <a:latin typeface="+mj-lt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23528" y="1340768"/>
            <a:ext cx="5976664" cy="223224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Wingdings" pitchFamily="2" charset="2"/>
              <a:buChar char="v"/>
            </a:pPr>
            <a:r>
              <a:rPr lang="vi-VN" sz="2800" i="1" dirty="0">
                <a:latin typeface="+mj-lt"/>
              </a:rPr>
              <a:t>Chuẩn bị</a:t>
            </a:r>
          </a:p>
          <a:p>
            <a:pPr marL="285750" indent="-285750">
              <a:buFontTx/>
              <a:buChar char="-"/>
            </a:pPr>
            <a:r>
              <a:rPr lang="vi-VN" sz="2800" dirty="0">
                <a:latin typeface="+mj-lt"/>
              </a:rPr>
              <a:t>2 chiếc cốc như nhau</a:t>
            </a:r>
          </a:p>
          <a:p>
            <a:pPr marL="285750" indent="-285750">
              <a:buFontTx/>
              <a:buChar char="-"/>
            </a:pPr>
            <a:r>
              <a:rPr lang="vi-VN" sz="2800" dirty="0">
                <a:latin typeface="+mj-lt"/>
              </a:rPr>
              <a:t>2 tờ giấy báo</a:t>
            </a:r>
          </a:p>
          <a:p>
            <a:pPr marL="285750" indent="-285750">
              <a:buFontTx/>
              <a:buChar char="-"/>
            </a:pPr>
            <a:r>
              <a:rPr lang="vi-VN" sz="2800" dirty="0">
                <a:latin typeface="+mj-lt"/>
              </a:rPr>
              <a:t>Nước nóng và nhiệt kế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899592" y="116632"/>
            <a:ext cx="2664296" cy="1008112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+mj-lt"/>
              </a:rPr>
              <a:t>Thí nghiệm 2</a:t>
            </a:r>
            <a:endParaRPr lang="en-US" sz="3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2930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00608" y="620688"/>
            <a:ext cx="10873207" cy="562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161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1556</TotalTime>
  <Words>569</Words>
  <Application>Microsoft Office PowerPoint</Application>
  <PresentationFormat>On-screen Show (4:3)</PresentationFormat>
  <Paragraphs>85</Paragraphs>
  <Slides>20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Tahoma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208</cp:revision>
  <dcterms:created xsi:type="dcterms:W3CDTF">2019-04-22T00:58:13Z</dcterms:created>
  <dcterms:modified xsi:type="dcterms:W3CDTF">2022-03-15T16:23:45Z</dcterms:modified>
</cp:coreProperties>
</file>