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</p:sldMasterIdLst>
  <p:notesMasterIdLst>
    <p:notesMasterId r:id="rId34"/>
  </p:notesMasterIdLst>
  <p:sldIdLst>
    <p:sldId id="465" r:id="rId3"/>
    <p:sldId id="338" r:id="rId4"/>
    <p:sldId id="340" r:id="rId5"/>
    <p:sldId id="364" r:id="rId6"/>
    <p:sldId id="358" r:id="rId7"/>
    <p:sldId id="362" r:id="rId8"/>
    <p:sldId id="383" r:id="rId9"/>
    <p:sldId id="384" r:id="rId10"/>
    <p:sldId id="344" r:id="rId11"/>
    <p:sldId id="466" r:id="rId12"/>
    <p:sldId id="458" r:id="rId13"/>
    <p:sldId id="354" r:id="rId14"/>
    <p:sldId id="421" r:id="rId15"/>
    <p:sldId id="459" r:id="rId16"/>
    <p:sldId id="332" r:id="rId17"/>
    <p:sldId id="356" r:id="rId18"/>
    <p:sldId id="462" r:id="rId19"/>
    <p:sldId id="461" r:id="rId20"/>
    <p:sldId id="403" r:id="rId21"/>
    <p:sldId id="299" r:id="rId22"/>
    <p:sldId id="412" r:id="rId23"/>
    <p:sldId id="333" r:id="rId24"/>
    <p:sldId id="464" r:id="rId25"/>
    <p:sldId id="422" r:id="rId26"/>
    <p:sldId id="335" r:id="rId27"/>
    <p:sldId id="386" r:id="rId28"/>
    <p:sldId id="460" r:id="rId29"/>
    <p:sldId id="336" r:id="rId30"/>
    <p:sldId id="281" r:id="rId31"/>
    <p:sldId id="343" r:id="rId32"/>
    <p:sldId id="4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D742FF-52DB-4DA7-89DB-F567F0981F39}">
          <p14:sldIdLst>
            <p14:sldId id="465"/>
            <p14:sldId id="338"/>
            <p14:sldId id="340"/>
            <p14:sldId id="364"/>
            <p14:sldId id="358"/>
            <p14:sldId id="362"/>
            <p14:sldId id="383"/>
            <p14:sldId id="384"/>
            <p14:sldId id="344"/>
            <p14:sldId id="466"/>
            <p14:sldId id="458"/>
            <p14:sldId id="354"/>
            <p14:sldId id="421"/>
            <p14:sldId id="459"/>
            <p14:sldId id="332"/>
            <p14:sldId id="356"/>
            <p14:sldId id="462"/>
            <p14:sldId id="461"/>
            <p14:sldId id="403"/>
            <p14:sldId id="299"/>
            <p14:sldId id="412"/>
            <p14:sldId id="333"/>
            <p14:sldId id="464"/>
            <p14:sldId id="422"/>
            <p14:sldId id="335"/>
            <p14:sldId id="386"/>
            <p14:sldId id="460"/>
            <p14:sldId id="336"/>
            <p14:sldId id="281"/>
            <p14:sldId id="343"/>
            <p14:sldId id="463"/>
          </p14:sldIdLst>
        </p14:section>
        <p14:section name="Untitled Section" id="{E5E36B1C-C306-47FB-84C1-D94AB3014E1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9E9"/>
    <a:srgbClr val="E010D1"/>
    <a:srgbClr val="CCFF99"/>
    <a:srgbClr val="2D8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95958"/>
  </p:normalViewPr>
  <p:slideViewPr>
    <p:cSldViewPr snapToGrid="0">
      <p:cViewPr varScale="1">
        <p:scale>
          <a:sx n="81" d="100"/>
          <a:sy n="81" d="100"/>
        </p:scale>
        <p:origin x="65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6444E-D6AA-4FD0-8DFE-393DAA0DB15B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B5CD8-EAAE-40AA-9D60-F8CC9A0BF76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E442931-0CD7-4B62-D2BE-D55DE1CA82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7B938EA9-4BF5-022D-6671-BDCB6EB663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1C98B67-6156-CB41-FAF2-C94F97A8D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2E1875-7C7F-41AE-9CD8-4E75B68E915D}" type="slidenum">
              <a:rPr lang="en-US" altLang="en-US" smtClean="0">
                <a:latin typeface="Calibri" panose="020F0502020204030204" pitchFamily="34" charset="0"/>
              </a:rPr>
              <a:pPr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5E27C3-04D7-4F19-4692-045EDD58B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85149-8868-44B7-8265-C211A29AB139}" type="datetimeFigureOut">
              <a:rPr lang="vi-VN"/>
              <a:pPr>
                <a:defRPr/>
              </a:pPr>
              <a:t>09/01/2023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FE3753-83CB-71A9-9B31-3E9BC303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2C98BD-57F7-57B1-5158-F83596B0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F8ABF-7826-4A7D-B4D9-09C809D9F48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694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675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675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70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Video%20tr&#237;ch%20&#273;o&#7841;n%20b&#224;i%20quot;%20H&#7883;ch%20t&#432;&#7899;ng%20s&#297;quot;%20c&#7911;a%20Tr&#7847;n%20H&#432;ng%20&#272;&#7841;o.html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G:\Chu_voi_con_o_ban_Don_-_Pham_Tuyen.mp3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audio" Target="file:///G:\Chu_voi_con_o_ban_Don_-_Pham_Tuyen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jpeg"/><Relationship Id="rId3" Type="http://schemas.microsoft.com/office/2007/relationships/media" Target="../media/media3.mp3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microsoft.com/office/2007/relationships/hdphoto" Target="../media/hdphoto4.wdp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Layout" Target="../slideLayouts/slideLayout22.xml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9.jpeg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jpeg"/><Relationship Id="rId3" Type="http://schemas.microsoft.com/office/2007/relationships/media" Target="../media/media3.mp3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microsoft.com/office/2007/relationships/hdphoto" Target="../media/hdphoto4.wdp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7.GIF"/><Relationship Id="rId3" Type="http://schemas.openxmlformats.org/officeDocument/2006/relationships/slide" Target="slide2.xml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7992E-732F-EC49-4602-E074D0CD3A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D7FDC-7C43-EBB3-3155-AEAE286AAF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57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A406F-CB43-4DA0-ABB1-105E60A8A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FC8E7-03DB-D158-E8A9-C1F936A657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1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attack">
            <a:extLst>
              <a:ext uri="{FF2B5EF4-FFF2-40B4-BE49-F238E27FC236}">
                <a16:creationId xmlns:a16="http://schemas.microsoft.com/office/drawing/2014/main" id="{10EAFB1F-C3BC-D0FC-A55E-E2695DE6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7" y="65989"/>
            <a:ext cx="10746558" cy="617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A5C10481-3974-8304-C87D-C3D20F67E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248401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MÔNG CỔ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http://media.blogkhoahoc.net/files/vananhbik/2015/07/22/tran-thu-do-la-ai-khoahocthuvinet-1614.jpg">
            <a:extLst>
              <a:ext uri="{FF2B5EF4-FFF2-40B4-BE49-F238E27FC236}">
                <a16:creationId xmlns:a16="http://schemas.microsoft.com/office/drawing/2014/main" id="{29A3BB42-1E66-BB90-D476-39C6567E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80" y="179992"/>
            <a:ext cx="11830639" cy="593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>
            <a:extLst>
              <a:ext uri="{FF2B5EF4-FFF2-40B4-BE49-F238E27FC236}">
                <a16:creationId xmlns:a16="http://schemas.microsoft.com/office/drawing/2014/main" id="{3E0593A6-C692-BEB1-8990-233D9E269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248401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THỦ ĐỘ (1194-1264)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55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7" name="Text Box 31">
            <a:extLst>
              <a:ext uri="{FF2B5EF4-FFF2-40B4-BE49-F238E27FC236}">
                <a16:creationId xmlns:a16="http://schemas.microsoft.com/office/drawing/2014/main" id="{7D38ED10-2A59-1CF6-ADE2-9082D618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6172201"/>
            <a:ext cx="87249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Cảnh các bô lão trong Hội nghị Diên Hồng ( tranh vẽ)</a:t>
            </a:r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F68532C3-1048-B116-EE91-CABE036B9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19400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3316" name="Picture 10" descr="http://d.violet.vn/uploads/thumbnails/380/thumbnails2/Canh_cac_bo_lao_trong_hoi_nghi_Dien_Hong__Bai_cuoc_khang_chien_chong_quan_xam_luoc_Mong_Nguyen1.jpg.jpg">
            <a:extLst>
              <a:ext uri="{FF2B5EF4-FFF2-40B4-BE49-F238E27FC236}">
                <a16:creationId xmlns:a16="http://schemas.microsoft.com/office/drawing/2014/main" id="{40C4BE21-0926-0A5F-8F5D-A474EC1DE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8" y="161924"/>
            <a:ext cx="11462994" cy="58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file"/>
            <a:extLst>
              <a:ext uri="{FF2B5EF4-FFF2-40B4-BE49-F238E27FC236}">
                <a16:creationId xmlns:a16="http://schemas.microsoft.com/office/drawing/2014/main" id="{3CC83F9A-1F56-FC77-EA59-3DE55C8BBCA7}"/>
              </a:ext>
            </a:extLst>
          </p:cNvPr>
          <p:cNvSpPr txBox="1"/>
          <p:nvPr/>
        </p:nvSpPr>
        <p:spPr>
          <a:xfrm>
            <a:off x="3067665" y="2143432"/>
            <a:ext cx="5891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Chu_voi_con_o_ban_Don_-_Pham_Tuyen.mp3">
            <a:hlinkClick r:id="" action="ppaction://media"/>
            <a:extLst>
              <a:ext uri="{FF2B5EF4-FFF2-40B4-BE49-F238E27FC236}">
                <a16:creationId xmlns:a16="http://schemas.microsoft.com/office/drawing/2014/main" id="{AD0E910C-C432-1C1C-B672-3EA4A2EC9F5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9">
            <a:extLst>
              <a:ext uri="{FF2B5EF4-FFF2-40B4-BE49-F238E27FC236}">
                <a16:creationId xmlns:a16="http://schemas.microsoft.com/office/drawing/2014/main" id="{F46BC58A-CC84-879C-C159-84C4DF38F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5715000"/>
            <a:ext cx="77597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42" tIns="48470" rIns="96942" bIns="48470">
            <a:spAutoFit/>
          </a:bodyPr>
          <a:lstStyle>
            <a:lvl1pPr defTabSz="9683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83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83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83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83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am-ET" altLang="en-US" sz="3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AA557EFE-236F-D910-18B5-88114474D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6" y="4764089"/>
            <a:ext cx="4854575" cy="655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6389" name="Picture 2" descr="k3">
            <a:extLst>
              <a:ext uri="{FF2B5EF4-FFF2-40B4-BE49-F238E27FC236}">
                <a16:creationId xmlns:a16="http://schemas.microsoft.com/office/drawing/2014/main" id="{C906B60F-CA53-9E34-2A13-C01726CAB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>
            <a:extLst>
              <a:ext uri="{FF2B5EF4-FFF2-40B4-BE49-F238E27FC236}">
                <a16:creationId xmlns:a16="http://schemas.microsoft.com/office/drawing/2014/main" id="{B3B4E737-11E7-8CC4-DDF3-E9670FAEB546}"/>
              </a:ext>
            </a:extLst>
          </p:cNvPr>
          <p:cNvGrpSpPr>
            <a:grpSpLocks/>
          </p:cNvGrpSpPr>
          <p:nvPr/>
        </p:nvGrpSpPr>
        <p:grpSpPr bwMode="auto">
          <a:xfrm>
            <a:off x="424207" y="4763"/>
            <a:ext cx="11265030" cy="6858000"/>
            <a:chOff x="768" y="672"/>
            <a:chExt cx="4320" cy="2928"/>
          </a:xfrm>
        </p:grpSpPr>
        <p:pic>
          <p:nvPicPr>
            <p:cNvPr id="16391" name="Picture 24" descr="07">
              <a:extLst>
                <a:ext uri="{FF2B5EF4-FFF2-40B4-BE49-F238E27FC236}">
                  <a16:creationId xmlns:a16="http://schemas.microsoft.com/office/drawing/2014/main" id="{B9DE1F10-DBE5-B591-1008-E5597287D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672"/>
              <a:ext cx="4320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 Box 25">
              <a:extLst>
                <a:ext uri="{FF2B5EF4-FFF2-40B4-BE49-F238E27FC236}">
                  <a16:creationId xmlns:a16="http://schemas.microsoft.com/office/drawing/2014/main" id="{A4C57E39-EA47-D3FE-C200-730895A1E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816"/>
              <a:ext cx="259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 THỀ “ SÁT THÁT 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74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77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 descr="DANH TAN GIAC NGUYEN MONG">
            <a:extLst>
              <a:ext uri="{FF2B5EF4-FFF2-40B4-BE49-F238E27FC236}">
                <a16:creationId xmlns:a16="http://schemas.microsoft.com/office/drawing/2014/main" id="{8AC4327B-C063-BE31-F25A-0D9893DA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29300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6" name="Text Box 6">
            <a:extLst>
              <a:ext uri="{FF2B5EF4-FFF2-40B4-BE49-F238E27FC236}">
                <a16:creationId xmlns:a16="http://schemas.microsoft.com/office/drawing/2014/main" id="{02F8DBF9-6366-FDFC-9A9C-5477D2A95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867400"/>
            <a:ext cx="769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Lần thứ nhất:</a:t>
            </a:r>
            <a:r>
              <a:rPr lang="en-US" altLang="en-US" b="1">
                <a:solidFill>
                  <a:srgbClr val="E22E4C"/>
                </a:solidFill>
                <a:latin typeface="Times New Roman" panose="02020603050405020304" pitchFamily="18" charset="0"/>
              </a:rPr>
              <a:t>  Chúng cắm cổ rút chạy.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21" y="260604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58" y="-521474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53525" y="667049"/>
            <a:ext cx="4379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KHỈ CON </a:t>
            </a:r>
          </a:p>
          <a:p>
            <a:pPr algn="ctr" defTabSz="1219200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99" y="4768976"/>
            <a:ext cx="5461003" cy="2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19">
            <a:hlinkClick r:id="" action="ppaction://media"/>
            <a:extLst>
              <a:ext uri="{FF2B5EF4-FFF2-40B4-BE49-F238E27FC236}">
                <a16:creationId xmlns:a16="http://schemas.microsoft.com/office/drawing/2014/main" id="{D7011263-1E0C-59ED-48BC-12AA87211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3075" y="92413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06">
            <a:extLst>
              <a:ext uri="{FF2B5EF4-FFF2-40B4-BE49-F238E27FC236}">
                <a16:creationId xmlns:a16="http://schemas.microsoft.com/office/drawing/2014/main" id="{4C453B33-4153-6CCA-FC19-D6D1AC76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2" y="166689"/>
            <a:ext cx="9775597" cy="547996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9E90EB-8FA6-3FAA-F2FB-31A18188FBF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81200" y="5874471"/>
            <a:ext cx="8229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đuổi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tướng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giặc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Thoát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thoát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giac mong thao chay">
            <a:extLst>
              <a:ext uri="{FF2B5EF4-FFF2-40B4-BE49-F238E27FC236}">
                <a16:creationId xmlns:a16="http://schemas.microsoft.com/office/drawing/2014/main" id="{AA84743D-FF2B-B958-64E2-519B63AE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888"/>
            <a:ext cx="9144000" cy="5218112"/>
          </a:xfrm>
          <a:prstGeom prst="rect">
            <a:avLst/>
          </a:prstGeom>
          <a:noFill/>
          <a:ln w="762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9" name="Text Box 3">
            <a:extLst>
              <a:ext uri="{FF2B5EF4-FFF2-40B4-BE49-F238E27FC236}">
                <a16:creationId xmlns:a16="http://schemas.microsoft.com/office/drawing/2014/main" id="{4874D826-59CD-E2FF-7E45-171B64688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410200"/>
            <a:ext cx="8686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Lần thứ ba:</a:t>
            </a:r>
            <a:r>
              <a:rPr lang="en-US" altLang="en-US" sz="2800" b="1">
                <a:solidFill>
                  <a:srgbClr val="6017E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Dùng kế cắm cọc gỗ trên sông Bạch Đằng, chặn đường rút lui của giặc.</a:t>
            </a:r>
            <a:endParaRPr lang="en-US" altLang="en-US" sz="2800" b="1">
              <a:solidFill>
                <a:srgbClr val="FF0000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ieuthiNHANH2009071119128nziynzy1zj19765[1]">
            <a:extLst>
              <a:ext uri="{FF2B5EF4-FFF2-40B4-BE49-F238E27FC236}">
                <a16:creationId xmlns:a16="http://schemas.microsoft.com/office/drawing/2014/main" id="{FC91A656-7017-B169-A047-5841DBD8A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46116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COC GO BD">
            <a:extLst>
              <a:ext uri="{FF2B5EF4-FFF2-40B4-BE49-F238E27FC236}">
                <a16:creationId xmlns:a16="http://schemas.microsoft.com/office/drawing/2014/main" id="{334DC4AC-4BCC-C278-9C62-777EEBD77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0"/>
            <a:ext cx="4343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>
            <a:extLst>
              <a:ext uri="{FF2B5EF4-FFF2-40B4-BE49-F238E27FC236}">
                <a16:creationId xmlns:a16="http://schemas.microsoft.com/office/drawing/2014/main" id="{1F7BDDA3-7E3F-1A5E-3CAF-0E04F9BFC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5765800"/>
            <a:ext cx="40560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en-US" sz="2200">
                <a:latin typeface="Arial" panose="020B0604020202020204" pitchFamily="34" charset="0"/>
              </a:rPr>
              <a:t>Cọc gỗ được cắm ở sông Bạch Đằng (trưng bày ở viện bảo tàng lịch sử) </a:t>
            </a:r>
          </a:p>
        </p:txBody>
      </p:sp>
      <p:sp>
        <p:nvSpPr>
          <p:cNvPr id="15365" name="Text Box 7">
            <a:extLst>
              <a:ext uri="{FF2B5EF4-FFF2-40B4-BE49-F238E27FC236}">
                <a16:creationId xmlns:a16="http://schemas.microsoft.com/office/drawing/2014/main" id="{87C82A8C-01AB-4954-C7AF-1B2239250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5867401"/>
            <a:ext cx="41910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Cọc gỗ được cắm ở sông Bạch Đằng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214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A2B2CE0-E26D-E325-F6F7-6A229B50A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3" y="76200"/>
            <a:ext cx="9144000" cy="6503709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33CCFF"/>
              </a:solidFill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FFB96475-B08A-4D81-6A50-8CA60AF24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79376"/>
            <a:ext cx="47244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1228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1300 .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3F004E38-3323-555F-5A88-8CC66BD51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937" y="4370109"/>
            <a:ext cx="6553200" cy="22098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alt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9CB917B2-7D98-8565-476C-23DAA5F46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60256"/>
            <a:ext cx="4300537" cy="4335543"/>
          </a:xfrm>
          <a:prstGeom prst="rect">
            <a:avLst/>
          </a:prstGeom>
          <a:noFill/>
          <a:ln w="38100" cmpd="dbl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1 004">
            <a:extLst>
              <a:ext uri="{FF2B5EF4-FFF2-40B4-BE49-F238E27FC236}">
                <a16:creationId xmlns:a16="http://schemas.microsoft.com/office/drawing/2014/main" id="{8DF2392C-FD5A-7D47-5A86-ED896B441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6" y="311085"/>
            <a:ext cx="11104774" cy="596050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mi">
            <a:extLst>
              <a:ext uri="{FF2B5EF4-FFF2-40B4-BE49-F238E27FC236}">
                <a16:creationId xmlns:a16="http://schemas.microsoft.com/office/drawing/2014/main" id="{56CB0893-1B8F-5BBF-B9C4-BEC822CA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762000"/>
            <a:ext cx="56788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9" descr="Hình ảnh có liên quan">
            <a:extLst>
              <a:ext uri="{FF2B5EF4-FFF2-40B4-BE49-F238E27FC236}">
                <a16:creationId xmlns:a16="http://schemas.microsoft.com/office/drawing/2014/main" id="{123EF31F-30AD-E21E-3DBE-DF37EF20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0" y="762000"/>
            <a:ext cx="51211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6" name="Object 10">
            <a:extLst>
              <a:ext uri="{FF2B5EF4-FFF2-40B4-BE49-F238E27FC236}">
                <a16:creationId xmlns:a16="http://schemas.microsoft.com/office/drawing/2014/main" id="{4474FFE0-2E00-120B-F1DA-B57DEF274A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57326" y="-73025"/>
          <a:ext cx="930592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224080" imgH="144720" progId="CorelDRAW.Graphic.13">
                  <p:embed/>
                </p:oleObj>
              </mc:Choice>
              <mc:Fallback>
                <p:oleObj name="CorelDRAW" r:id="rId4" imgW="2224080" imgH="144720" progId="CorelDRAW.Graphic.13">
                  <p:embed/>
                  <p:pic>
                    <p:nvPicPr>
                      <p:cNvPr id="18436" name="Object 10">
                        <a:extLst>
                          <a:ext uri="{FF2B5EF4-FFF2-40B4-BE49-F238E27FC236}">
                            <a16:creationId xmlns:a16="http://schemas.microsoft.com/office/drawing/2014/main" id="{4474FFE0-2E00-120B-F1DA-B57DEF274A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6" y="-73025"/>
                        <a:ext cx="9305925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11">
            <a:extLst>
              <a:ext uri="{FF2B5EF4-FFF2-40B4-BE49-F238E27FC236}">
                <a16:creationId xmlns:a16="http://schemas.microsoft.com/office/drawing/2014/main" id="{EF836FF2-B288-567C-030C-CC991EE566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1" y="6096001"/>
          <a:ext cx="930592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224080" imgH="144720" progId="CorelDRAW.Graphic.13">
                  <p:embed/>
                </p:oleObj>
              </mc:Choice>
              <mc:Fallback>
                <p:oleObj name="CorelDRAW" r:id="rId6" imgW="2224080" imgH="144720" progId="CorelDRAW.Graphic.13">
                  <p:embed/>
                  <p:pic>
                    <p:nvPicPr>
                      <p:cNvPr id="18437" name="Object 11">
                        <a:extLst>
                          <a:ext uri="{FF2B5EF4-FFF2-40B4-BE49-F238E27FC236}">
                            <a16:creationId xmlns:a16="http://schemas.microsoft.com/office/drawing/2014/main" id="{EF836FF2-B288-567C-030C-CC991EE566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1" y="6096001"/>
                        <a:ext cx="9305925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26C150-01D1-1364-304C-19178F5E3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dirty="0">
                <a:latin typeface="+mj-lt"/>
              </a:rPr>
              <a:t>	Quân Mông – Nguyên sang xâm lược nước ta ba lần. Cả ba lần vua tôi, quân dân nhà Trần đều đồng lòng, mưu trí đánh thắng quân xâm lược.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5224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Đền An Sinh khu di tích nhà Trần ở Đông Triều, Quảng Ninh">
            <a:extLst>
              <a:ext uri="{FF2B5EF4-FFF2-40B4-BE49-F238E27FC236}">
                <a16:creationId xmlns:a16="http://schemas.microsoft.com/office/drawing/2014/main" id="{34571B57-D35F-6839-5FFD-E826BABBB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315912"/>
            <a:ext cx="4843184" cy="573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http://www.vietnamtourism.com/imguploads/tourist/2014/QuangNinh/50DTranquocnghien01JPG.jpg">
            <a:extLst>
              <a:ext uri="{FF2B5EF4-FFF2-40B4-BE49-F238E27FC236}">
                <a16:creationId xmlns:a16="http://schemas.microsoft.com/office/drawing/2014/main" id="{020A1E80-7305-B62A-62E6-1A5DB2B5B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152400"/>
            <a:ext cx="43624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alt">
            <a:extLst>
              <a:ext uri="{FF2B5EF4-FFF2-40B4-BE49-F238E27FC236}">
                <a16:creationId xmlns:a16="http://schemas.microsoft.com/office/drawing/2014/main" id="{C968AA8C-CB69-91FE-D06F-0DFB0AC1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3657601"/>
            <a:ext cx="436245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33E4B-ACA7-928F-BE83-BFECB44AB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2" y="61722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ĐỀN AN SINH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15461-C5C9-061E-FB35-169D3A503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3048000"/>
            <a:ext cx="192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ĐỀN ĐỨC ÔNG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604E3-97A3-4E01-ED84-9CCD0E8C1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238" y="61722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ĐỀN CỬA 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Chu_voi_con_o_ban_Don_-_Pham_Tuyen.mp3">
            <a:hlinkClick r:id="" action="ppaction://media"/>
            <a:extLst>
              <a:ext uri="{FF2B5EF4-FFF2-40B4-BE49-F238E27FC236}">
                <a16:creationId xmlns:a16="http://schemas.microsoft.com/office/drawing/2014/main" id="{EB9A59F4-84BE-488E-F79E-1C446C326C0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9">
            <a:extLst>
              <a:ext uri="{FF2B5EF4-FFF2-40B4-BE49-F238E27FC236}">
                <a16:creationId xmlns:a16="http://schemas.microsoft.com/office/drawing/2014/main" id="{8CD2603A-98E4-879A-4748-3E06A324D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5715000"/>
            <a:ext cx="77597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42" tIns="48470" rIns="96942" bIns="48470">
            <a:spAutoFit/>
          </a:bodyPr>
          <a:lstStyle>
            <a:lvl1pPr defTabSz="968375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 defTabSz="968375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 defTabSz="968375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 defTabSz="968375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 defTabSz="968375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968375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am-ET" altLang="en-US" sz="3700">
              <a:latin typeface="Arial" panose="020B0604020202020204" pitchFamily="34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61DA5073-456C-1F97-DC28-E73628A6E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6" y="4764089"/>
            <a:ext cx="4854575" cy="655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3557" name="Picture 2" descr="k3">
            <a:extLst>
              <a:ext uri="{FF2B5EF4-FFF2-40B4-BE49-F238E27FC236}">
                <a16:creationId xmlns:a16="http://schemas.microsoft.com/office/drawing/2014/main" id="{4D41AEB8-4AFB-5D74-82E0-83936877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>
            <a:extLst>
              <a:ext uri="{FF2B5EF4-FFF2-40B4-BE49-F238E27FC236}">
                <a16:creationId xmlns:a16="http://schemas.microsoft.com/office/drawing/2014/main" id="{16B65E42-2C60-42A5-03EF-95A684454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" y="228600"/>
            <a:ext cx="114347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45" y="2325370"/>
            <a:ext cx="13084175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35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446834" y="845605"/>
            <a:ext cx="102749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4790" y="3819525"/>
            <a:ext cx="7224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1266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99358" y="4334214"/>
            <a:ext cx="1138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54805" y="4648835"/>
            <a:ext cx="6847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1266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46245" y="5310505"/>
            <a:ext cx="7245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1266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4164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52" y="2415245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3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 bldLvl="0" animBg="1"/>
      <p:bldP spid="19" grpId="0"/>
      <p:bldP spid="19" grpId="1"/>
      <p:bldP spid="20" grpId="0"/>
      <p:bldP spid="21" grpId="0"/>
      <p:bldP spid="22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">
            <a:extLst>
              <a:ext uri="{FF2B5EF4-FFF2-40B4-BE49-F238E27FC236}">
                <a16:creationId xmlns:a16="http://schemas.microsoft.com/office/drawing/2014/main" id="{C9016ECC-5FBE-82AA-68BD-8B935ABA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65" y="304799"/>
            <a:ext cx="5920033" cy="637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4A4515E3-FD53-8061-4E61-982EA48F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4" y="304800"/>
            <a:ext cx="5024487" cy="637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917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85" y="3698360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09" y="3409172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3" y="2561257"/>
            <a:ext cx="1573288" cy="117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83" y="3837289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9583 L -0.07044 -0.40139 C -0.08489 -0.42523 -0.10716 -0.43819 -0.13007 -0.43819 C -0.15586 -0.43819 -0.17708 -0.42523 -0.19179 -0.40139 L -0.26132 -0.29583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0337" y="1837356"/>
            <a:ext cx="13084175" cy="46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-375285"/>
            <a:ext cx="11238230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7864" y="685801"/>
            <a:ext cx="104669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Nhà Trần đã lập ra “Hà đê sứ” để làm gì ?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7257" y="5045261"/>
            <a:ext cx="758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trông coi việc đắp đê và bảo vệ đê điều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7257" y="4230550"/>
            <a:ext cx="735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trống hạn hán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0735" y="3767776"/>
            <a:ext cx="735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trống lũ lụt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28201" y="-449132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29463" y="21052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30098" y="208424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30098" y="20944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30098" y="20944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30098" y="207408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29463" y="205567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29463" y="205567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9463" y="205567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29463" y="205567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29463" y="207472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9830" y="2103120"/>
            <a:ext cx="2011045" cy="92202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39910" y="-709663"/>
            <a:ext cx="609600" cy="609600"/>
          </a:xfrm>
          <a:prstGeom prst="rect">
            <a:avLst/>
          </a:prstGeom>
        </p:spPr>
      </p:pic>
      <p:pic>
        <p:nvPicPr>
          <p:cNvPr id="33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97257" y="-815051"/>
            <a:ext cx="609600" cy="609600"/>
          </a:xfrm>
          <a:prstGeom prst="rect">
            <a:avLst/>
          </a:prstGeom>
        </p:spPr>
      </p:pic>
      <p:pic>
        <p:nvPicPr>
          <p:cNvPr id="34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01" y="1916973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7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3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0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/>
      <p:bldP spid="10" grpId="0"/>
      <p:bldP spid="10" grpId="1"/>
      <p:bldP spid="11" grpId="0"/>
      <p:bldP spid="12" grpId="0"/>
      <p:bldP spid="16" grpId="0" bldLvl="0" animBg="1"/>
      <p:bldP spid="16" grpId="1" bldLvl="0" animBg="1"/>
      <p:bldP spid="17" grpId="0" bldLvl="0" animBg="1"/>
      <p:bldP spid="17" grpId="1" bldLvl="0" animBg="1"/>
      <p:bldP spid="23" grpId="0" bldLvl="0" animBg="1"/>
      <p:bldP spid="23" grpId="1" bldLvl="0" animBg="1"/>
      <p:bldP spid="24" grpId="0" bldLvl="0" animBg="1"/>
      <p:bldP spid="24" grpId="1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1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00" y="3993047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09" y="3409172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73" y="2518393"/>
            <a:ext cx="1573288" cy="117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76" y="1744530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7037 L 0.08346 -0.27292 C 0.10078 -0.31922 0.12695 -0.34375 0.1543 -0.34375 C 0.18542 -0.34375 0.21042 -0.31922 0.22774 -0.27292 L 0.31159 -0.0703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5610" y="1480008"/>
            <a:ext cx="13692327" cy="57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29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559956" y="397070"/>
            <a:ext cx="102749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được kết quả gì trong việc đắp đê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5188" y="3496836"/>
            <a:ext cx="81415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sym typeface="+mn-ea"/>
              </a:rPr>
              <a:t>Nền kinh tế </a:t>
            </a:r>
            <a:r>
              <a:rPr lang="en-US" altLang="en-US" sz="2400" b="1" dirty="0">
                <a:latin typeface="Times New Roman" panose="02020603050405020304" pitchFamily="18" charset="0"/>
                <a:sym typeface="+mn-ea"/>
              </a:rPr>
              <a:t>n</a:t>
            </a:r>
            <a:r>
              <a:rPr lang="vi-VN" altLang="en-US" sz="2400" b="1" dirty="0">
                <a:latin typeface="Times New Roman" panose="02020603050405020304" pitchFamily="18" charset="0"/>
                <a:sym typeface="+mn-ea"/>
              </a:rPr>
              <a:t>ông nghiệp được phát triển, đời sống nhân dân được ấm no</a:t>
            </a:r>
            <a:endParaRPr lang="vi-VN" altLang="en-US" sz="2400" b="1" dirty="0">
              <a:latin typeface="Times New Roman" panose="02020603050405020304" pitchFamily="18" charset="0"/>
            </a:endParaRP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altLang="en-US" sz="2400" b="1" dirty="0">
              <a:latin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99358" y="4334214"/>
            <a:ext cx="1138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5186" y="4365121"/>
            <a:ext cx="82263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b="1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sym typeface="+mn-ea"/>
              </a:rPr>
              <a:t>Nền kinh tế </a:t>
            </a:r>
            <a:r>
              <a:rPr lang="en-US" altLang="en-US" sz="2400" b="1" dirty="0">
                <a:latin typeface="Times New Roman" panose="02020603050405020304" pitchFamily="18" charset="0"/>
                <a:sym typeface="+mn-ea"/>
              </a:rPr>
              <a:t>c</a:t>
            </a:r>
            <a:r>
              <a:rPr lang="vi-VN" altLang="en-US" sz="2400" b="1" dirty="0">
                <a:latin typeface="Times New Roman" panose="02020603050405020304" pitchFamily="18" charset="0"/>
                <a:sym typeface="+mn-ea"/>
              </a:rPr>
              <a:t>ông nghiệp được phát triển, đời sống nhân dân được ấm no</a:t>
            </a:r>
            <a:endParaRPr lang="vi-VN" altLang="en-US" sz="2400" b="1" dirty="0">
              <a:latin typeface="Times New Roman" panose="02020603050405020304" pitchFamily="18" charset="0"/>
            </a:endParaRP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5186" y="5220514"/>
            <a:ext cx="78964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. </a:t>
            </a:r>
            <a:r>
              <a:rPr lang="vi-VN" altLang="en-US" sz="2400" b="1" dirty="0">
                <a:latin typeface="Times New Roman" panose="02020603050405020304" pitchFamily="18" charset="0"/>
                <a:sym typeface="+mn-ea"/>
              </a:rPr>
              <a:t>Ngành nuôi trồng thủy sản phát triển, đời sống nhân dân ấm no</a:t>
            </a:r>
            <a:endParaRPr lang="vi-VN" altLang="en-US" sz="2400" b="1" dirty="0">
              <a:latin typeface="Times New Roman" panose="02020603050405020304" pitchFamily="18" charset="0"/>
            </a:endParaRPr>
          </a:p>
          <a:p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7962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70" y="1773509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3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 bldLvl="0" animBg="1"/>
      <p:bldP spid="19" grpId="0"/>
      <p:bldP spid="19" grpId="1"/>
      <p:bldP spid="20" grpId="0"/>
      <p:bldP spid="21" grpId="0"/>
      <p:bldP spid="22" grpId="0"/>
      <p:bldP spid="24" grpId="0" bldLvl="0" animBg="1"/>
      <p:bldP spid="24" grpId="1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 bldLvl="0" animBg="1"/>
      <p:bldP spid="33" grpId="1" bldLvl="0" animBg="1"/>
      <p:bldP spid="34" grpId="0" bldLvl="0" animBg="1"/>
      <p:bldP spid="34" grpId="1" bldLvl="0" animBg="1"/>
      <p:bldP spid="34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32" y="3594665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346" y="3352611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78" y="2414698"/>
            <a:ext cx="1573288" cy="117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274" y="1289172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5509 L -0.06406 -0.25602 C -0.07734 -0.27893 -0.09739 -0.2912 -0.11836 -0.2912 C -0.14231 -0.2912 -0.16146 -0.27893 -0.17474 -0.25602 L -0.23867 -0.15509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54" y="3831826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69" y="3508039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13" y="2545901"/>
            <a:ext cx="1573288" cy="11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34440"/>
            <a:ext cx="1581027" cy="14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88910" y="-320040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81834" y="38816"/>
            <a:ext cx="1976065" cy="1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70233" y="4827657"/>
            <a:ext cx="8168262" cy="16004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200"/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49 -0.00417 C -0.14028 -0.02084 -0.13681 -0.03891 -0.13247 -0.05614 C -0.12691 -0.07893 -0.13038 -0.05892 -0.12604 -0.07893 C -0.12431 -0.08727 -0.12327 -0.09394 -0.12084 -0.10172 C -0.11945 -0.11339 -0.1158 -0.13063 -0.11042 -0.13924 C -0.10469 -0.13591 -0.10591 -0.13285 -0.10261 -0.12479 C -0.10018 -0.11228 -0.09844 -0.09894 -0.09479 -0.08727 C -0.09306 -0.06587 -0.08906 -0.04363 -0.08577 -0.02279 C -0.08368 -0.00917 -0.08299 0.0025 -0.07674 0.01251 C -0.07205 0.00528 -0.07153 -0.00167 -0.06754 -0.01028 C -0.0665 -0.01751 -0.06337 -0.03502 -0.06111 -0.04141 C -0.05955 -0.04586 -0.05591 -0.05392 -0.05591 -0.05392 C -0.05122 -0.07865 -0.04636 -0.12062 -0.03247 -0.13507 C -0.02795 -0.13007 -0.02726 -0.12479 -0.02344 -0.1184 C -0.01962 -0.09978 -0.01754 -0.08088 -0.01042 -0.06448 C -0.00834 -0.05364 -0.00695 -0.04224 -0.00521 -0.03113 C -0.00365 -0.02112 -5.55556E-7 -0.01028 -5.55556E-7 -9.44969E-8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430</Words>
  <Application>Microsoft Office PowerPoint</Application>
  <PresentationFormat>Widescreen</PresentationFormat>
  <Paragraphs>77</Paragraphs>
  <Slides>31</Slides>
  <Notes>1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等线</vt:lpstr>
      <vt:lpstr>Algerian</vt:lpstr>
      <vt:lpstr>Arial</vt:lpstr>
      <vt:lpstr>Calibri</vt:lpstr>
      <vt:lpstr>Calibri Light</vt:lpstr>
      <vt:lpstr>Times New Roman</vt:lpstr>
      <vt:lpstr>VNI-Times</vt:lpstr>
      <vt:lpstr>Office Theme</vt:lpstr>
      <vt:lpstr>9_Office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</dc:creator>
  <cp:lastModifiedBy>th.qt.ntlan@dongtrieu.edu.vn</cp:lastModifiedBy>
  <cp:revision>305</cp:revision>
  <dcterms:created xsi:type="dcterms:W3CDTF">2020-04-14T15:40:00Z</dcterms:created>
  <dcterms:modified xsi:type="dcterms:W3CDTF">2023-01-09T06:56:29Z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C331AC7CF7D6441EA619CB47769CE25D</vt:lpwstr>
  </property>
  <property fmtid="{D5CDD505-2E9C-101B-9397-08002B2CF9AE}" pid="3" name="KSOProductBuildVer">
    <vt:lpwstr>1033-11.2.0.11029</vt:lpwstr>
  </property>
</Properties>
</file>