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91" r:id="rId2"/>
    <p:sldId id="292" r:id="rId3"/>
    <p:sldId id="293" r:id="rId4"/>
    <p:sldId id="294" r:id="rId5"/>
    <p:sldId id="298" r:id="rId6"/>
    <p:sldId id="282" r:id="rId7"/>
    <p:sldId id="269" r:id="rId8"/>
    <p:sldId id="268" r:id="rId9"/>
    <p:sldId id="267" r:id="rId10"/>
    <p:sldId id="299" r:id="rId11"/>
    <p:sldId id="266" r:id="rId12"/>
    <p:sldId id="301" r:id="rId13"/>
    <p:sldId id="265" r:id="rId14"/>
    <p:sldId id="303" r:id="rId15"/>
    <p:sldId id="304" r:id="rId16"/>
    <p:sldId id="277" r:id="rId17"/>
    <p:sldId id="276" r:id="rId18"/>
    <p:sldId id="278" r:id="rId19"/>
    <p:sldId id="295" r:id="rId20"/>
    <p:sldId id="305" r:id="rId21"/>
    <p:sldId id="306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  <a:srgbClr val="0000FF"/>
    <a:srgbClr val="008000"/>
    <a:srgbClr val="FF0000"/>
    <a:srgbClr val="0000CC"/>
    <a:srgbClr val="0033CC"/>
    <a:srgbClr val="660066"/>
    <a:srgbClr val="FF00FF"/>
    <a:srgbClr val="FFFF66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460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8A6C2398-9EE1-42A9-B624-6369920557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3811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6C2398-9EE1-42A9-B624-6369920557F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342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6C2398-9EE1-42A9-B624-6369920557F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D1CFC-E977-44CF-8860-2165CC4C2F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353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3E1EF-330F-4997-BF5B-94C85D3772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579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11501-4977-4722-A8D9-8A00466666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625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71DA0-CB36-4EF5-AA6D-D239199E61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993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6D0ED-F4D3-464D-8DF9-A6774CFBE9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700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FCBDC-F3D0-465F-A7DB-F331877416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361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AB47E-2440-4974-AAAB-E37FE47C85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239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AE234-67E9-4D13-811F-867F537023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17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9E9C0-A6DC-43C2-BBB3-F4171B367D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010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08EB5-4490-4AC6-B530-FE504D6D33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885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13958-28FA-4CE1-9062-B0F1D0DA1E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083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Nơi giữ chỗ cho Tiêu đề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  <a:endParaRPr lang="en-US" smtClean="0"/>
          </a:p>
        </p:txBody>
      </p:sp>
      <p:sp>
        <p:nvSpPr>
          <p:cNvPr id="1027" name="Nơi giữ chỗ cho Văn bản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 smtClean="0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68FF8D7-AC19-4C50-939C-F383BDB27F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7.xml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7.xml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7.xml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audio" Target="viet%20nam%20que%20huong%20toi.MP3" TargetMode="Externa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J0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4" t="5556" r="5833" b="3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524000" y="1295400"/>
            <a:ext cx="6172200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2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Thứ</a:t>
            </a:r>
            <a:r>
              <a:rPr lang="en-US" altLang="en-US" sz="22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sáu</a:t>
            </a:r>
            <a:r>
              <a:rPr lang="en-US" altLang="en-US" sz="2200" b="1" dirty="0" smtClean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ngày</a:t>
            </a:r>
            <a:r>
              <a:rPr lang="en-US" altLang="en-US" sz="22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smtClean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21 </a:t>
            </a:r>
            <a:r>
              <a:rPr lang="en-US" altLang="en-US" sz="22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tháng</a:t>
            </a:r>
            <a:r>
              <a:rPr lang="en-US" altLang="en-US" sz="22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4 </a:t>
            </a:r>
            <a:r>
              <a:rPr lang="en-US" altLang="en-US" sz="22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altLang="en-US" sz="22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2023</a:t>
            </a:r>
          </a:p>
        </p:txBody>
      </p:sp>
      <p:pic>
        <p:nvPicPr>
          <p:cNvPr id="4100" name="Picture 10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0"/>
            <a:ext cx="14478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1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78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2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745163"/>
            <a:ext cx="14478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5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876800"/>
            <a:ext cx="14478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WordArt 7"/>
          <p:cNvSpPr>
            <a:spLocks noChangeArrowheads="1" noChangeShapeType="1" noTextEdit="1"/>
          </p:cNvSpPr>
          <p:nvPr/>
        </p:nvSpPr>
        <p:spPr bwMode="auto">
          <a:xfrm>
            <a:off x="2630487" y="2676525"/>
            <a:ext cx="3959225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3600" b="1" kern="10" dirty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kern="10" dirty="0" err="1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trạng</a:t>
            </a:r>
            <a:r>
              <a:rPr lang="en-US" sz="3600" b="1" kern="10" dirty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endParaRPr lang="en-US" sz="3600" b="1" kern="10" dirty="0" smtClean="0">
              <a:ln w="12700">
                <a:solidFill>
                  <a:schemeClr val="tx2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b="1" kern="10" dirty="0" err="1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3600" b="1" kern="10" dirty="0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3600" b="1" kern="10" dirty="0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chốn</a:t>
            </a:r>
            <a:r>
              <a:rPr lang="en-US" sz="3600" b="1" kern="10" dirty="0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600" b="1" kern="10" dirty="0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kern="10" dirty="0" err="1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endParaRPr lang="en-US" sz="3600" b="1" kern="10" dirty="0">
              <a:ln w="12700">
                <a:solidFill>
                  <a:schemeClr val="tx2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524000" y="1970088"/>
            <a:ext cx="61722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Luyện từ và câu</a:t>
            </a:r>
          </a:p>
        </p:txBody>
      </p:sp>
    </p:spTree>
    <p:extLst>
      <p:ext uri="{BB962C8B-B14F-4D97-AF65-F5344CB8AC3E}">
        <p14:creationId xmlns:p14="http://schemas.microsoft.com/office/powerpoint/2010/main" val="201938329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94" name="Text Box 34"/>
          <p:cNvSpPr txBox="1">
            <a:spLocks noChangeArrowheads="1"/>
          </p:cNvSpPr>
          <p:nvPr/>
        </p:nvSpPr>
        <p:spPr bwMode="auto">
          <a:xfrm>
            <a:off x="190500" y="658576"/>
            <a:ext cx="8763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200" b="1" dirty="0" err="1" smtClean="0"/>
              <a:t>Bài</a:t>
            </a:r>
            <a:r>
              <a:rPr lang="en-US" sz="3200" b="1" dirty="0" smtClean="0"/>
              <a:t> </a:t>
            </a:r>
            <a:r>
              <a:rPr lang="en-US" sz="3200" b="1" dirty="0" err="1"/>
              <a:t>tập</a:t>
            </a:r>
            <a:r>
              <a:rPr lang="en-US" sz="3200" b="1" dirty="0"/>
              <a:t> 1. </a:t>
            </a:r>
            <a:r>
              <a:rPr lang="en-US" sz="3200" b="1" dirty="0" err="1" smtClean="0"/>
              <a:t>Gạch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một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gạch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dưới</a:t>
            </a:r>
            <a:r>
              <a:rPr lang="en-US" sz="3200" b="1" dirty="0" smtClean="0"/>
              <a:t> </a:t>
            </a:r>
            <a:r>
              <a:rPr lang="en-US" sz="3200" b="1" dirty="0" err="1"/>
              <a:t>trạng</a:t>
            </a:r>
            <a:r>
              <a:rPr lang="en-US" sz="3200" b="1" dirty="0"/>
              <a:t> </a:t>
            </a:r>
            <a:r>
              <a:rPr lang="en-US" sz="3200" b="1" dirty="0" err="1"/>
              <a:t>ngữ</a:t>
            </a:r>
            <a:r>
              <a:rPr lang="en-US" sz="3200" b="1" dirty="0"/>
              <a:t> </a:t>
            </a:r>
            <a:r>
              <a:rPr lang="en-US" sz="3200" b="1" dirty="0" err="1"/>
              <a:t>chỉ</a:t>
            </a:r>
            <a:r>
              <a:rPr lang="en-US" sz="3200" b="1" dirty="0"/>
              <a:t> </a:t>
            </a:r>
            <a:r>
              <a:rPr lang="en-US" sz="3200" b="1" dirty="0" err="1"/>
              <a:t>nơi</a:t>
            </a:r>
            <a:r>
              <a:rPr lang="en-US" sz="3200" b="1" dirty="0"/>
              <a:t> </a:t>
            </a:r>
            <a:r>
              <a:rPr lang="en-US" sz="3200" b="1" dirty="0" err="1"/>
              <a:t>chốn</a:t>
            </a:r>
            <a:r>
              <a:rPr lang="en-US" sz="3200" b="1" dirty="0"/>
              <a:t> </a:t>
            </a:r>
            <a:r>
              <a:rPr lang="en-US" sz="3200" b="1" dirty="0" err="1"/>
              <a:t>trong</a:t>
            </a:r>
            <a:r>
              <a:rPr lang="en-US" sz="3200" b="1" dirty="0"/>
              <a:t> </a:t>
            </a:r>
            <a:r>
              <a:rPr lang="en-US" sz="3200" b="1" dirty="0" err="1"/>
              <a:t>các</a:t>
            </a:r>
            <a:r>
              <a:rPr lang="en-US" sz="3200" b="1" dirty="0"/>
              <a:t> </a:t>
            </a:r>
            <a:r>
              <a:rPr lang="en-US" sz="3200" b="1" dirty="0" err="1"/>
              <a:t>câu</a:t>
            </a:r>
            <a:r>
              <a:rPr lang="en-US" sz="3200" b="1" dirty="0"/>
              <a:t> </a:t>
            </a:r>
            <a:r>
              <a:rPr lang="en-US" sz="3200" b="1" dirty="0" err="1"/>
              <a:t>sau</a:t>
            </a:r>
            <a:r>
              <a:rPr lang="en-US" sz="3200" b="1" dirty="0"/>
              <a:t>:</a:t>
            </a:r>
          </a:p>
        </p:txBody>
      </p:sp>
      <p:sp>
        <p:nvSpPr>
          <p:cNvPr id="7171" name="Text Box 35"/>
          <p:cNvSpPr txBox="1">
            <a:spLocks noChangeArrowheads="1"/>
          </p:cNvSpPr>
          <p:nvPr/>
        </p:nvSpPr>
        <p:spPr bwMode="auto">
          <a:xfrm>
            <a:off x="381000" y="2131874"/>
            <a:ext cx="2209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00CC"/>
                </a:solidFill>
              </a:rPr>
              <a:t>    </a:t>
            </a:r>
            <a:endParaRPr lang="en-US" i="1">
              <a:solidFill>
                <a:srgbClr val="0000CC"/>
              </a:solidFill>
            </a:endParaRPr>
          </a:p>
        </p:txBody>
      </p:sp>
      <p:sp>
        <p:nvSpPr>
          <p:cNvPr id="15401" name="Text Box 41"/>
          <p:cNvSpPr txBox="1">
            <a:spLocks noChangeArrowheads="1"/>
          </p:cNvSpPr>
          <p:nvPr/>
        </p:nvSpPr>
        <p:spPr bwMode="auto">
          <a:xfrm>
            <a:off x="187960" y="1970782"/>
            <a:ext cx="876554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</a:rPr>
              <a:t>a. </a:t>
            </a:r>
            <a:r>
              <a:rPr lang="en-US" sz="3200" b="1" dirty="0" err="1">
                <a:solidFill>
                  <a:srgbClr val="0000FF"/>
                </a:solidFill>
              </a:rPr>
              <a:t>Trước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rạp</a:t>
            </a:r>
            <a:r>
              <a:rPr lang="en-US" sz="3200" b="1" dirty="0">
                <a:solidFill>
                  <a:srgbClr val="0000FF"/>
                </a:solidFill>
              </a:rPr>
              <a:t>, </a:t>
            </a:r>
            <a:r>
              <a:rPr lang="en-US" sz="3200" b="1" dirty="0" err="1">
                <a:solidFill>
                  <a:srgbClr val="0000FF"/>
                </a:solidFill>
              </a:rPr>
              <a:t>người</a:t>
            </a:r>
            <a:r>
              <a:rPr lang="en-US" sz="3200" b="1" dirty="0">
                <a:solidFill>
                  <a:srgbClr val="0000FF"/>
                </a:solidFill>
              </a:rPr>
              <a:t> ta </a:t>
            </a:r>
            <a:r>
              <a:rPr lang="en-US" sz="3200" b="1" dirty="0" err="1">
                <a:solidFill>
                  <a:srgbClr val="0000FF"/>
                </a:solidFill>
              </a:rPr>
              <a:t>dọn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dẹp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sạch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sẽ</a:t>
            </a:r>
            <a:r>
              <a:rPr lang="en-US" sz="3200" b="1" dirty="0">
                <a:solidFill>
                  <a:srgbClr val="0000FF"/>
                </a:solidFill>
              </a:rPr>
              <a:t>, </a:t>
            </a:r>
            <a:r>
              <a:rPr lang="en-US" sz="3200" b="1" dirty="0" err="1">
                <a:solidFill>
                  <a:srgbClr val="0000FF"/>
                </a:solidFill>
              </a:rPr>
              <a:t>sắp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một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hàng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ghế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dài</a:t>
            </a:r>
            <a:r>
              <a:rPr lang="en-US" sz="3200" b="1" dirty="0" smtClean="0">
                <a:solidFill>
                  <a:srgbClr val="0000FF"/>
                </a:solidFill>
              </a:rPr>
              <a:t>.</a:t>
            </a:r>
            <a:endParaRPr lang="en-US" sz="3200" b="1" i="1" dirty="0">
              <a:solidFill>
                <a:srgbClr val="0000FF"/>
              </a:solidFill>
            </a:endParaRPr>
          </a:p>
        </p:txBody>
      </p:sp>
      <p:sp>
        <p:nvSpPr>
          <p:cNvPr id="7173" name="Text Box 42"/>
          <p:cNvSpPr txBox="1">
            <a:spLocks noChangeArrowheads="1"/>
          </p:cNvSpPr>
          <p:nvPr/>
        </p:nvSpPr>
        <p:spPr bwMode="auto">
          <a:xfrm>
            <a:off x="257175" y="4189274"/>
            <a:ext cx="2209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00CC"/>
                </a:solidFill>
              </a:rPr>
              <a:t>    </a:t>
            </a:r>
            <a:endParaRPr lang="en-US" i="1">
              <a:solidFill>
                <a:srgbClr val="0000CC"/>
              </a:solidFill>
            </a:endParaRPr>
          </a:p>
        </p:txBody>
      </p:sp>
      <p:sp>
        <p:nvSpPr>
          <p:cNvPr id="15404" name="Text Box 44"/>
          <p:cNvSpPr txBox="1">
            <a:spLocks noChangeArrowheads="1"/>
          </p:cNvSpPr>
          <p:nvPr/>
        </p:nvSpPr>
        <p:spPr bwMode="auto">
          <a:xfrm>
            <a:off x="195314" y="3453825"/>
            <a:ext cx="868452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b="1" dirty="0">
                <a:solidFill>
                  <a:srgbClr val="0000FF"/>
                </a:solidFill>
              </a:rPr>
              <a:t>b.  </a:t>
            </a:r>
            <a:r>
              <a:rPr lang="en-US" sz="3200" b="1" dirty="0" err="1">
                <a:solidFill>
                  <a:srgbClr val="0000FF"/>
                </a:solidFill>
              </a:rPr>
              <a:t>Trên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bờ</a:t>
            </a:r>
            <a:r>
              <a:rPr lang="en-US" sz="3200" b="1" dirty="0">
                <a:solidFill>
                  <a:srgbClr val="0000FF"/>
                </a:solidFill>
              </a:rPr>
              <a:t>, </a:t>
            </a:r>
            <a:r>
              <a:rPr lang="en-US" sz="3200" b="1" dirty="0" err="1">
                <a:solidFill>
                  <a:srgbClr val="0000FF"/>
                </a:solidFill>
              </a:rPr>
              <a:t>tiếng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trống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càng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thúc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dữ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dội</a:t>
            </a:r>
            <a:r>
              <a:rPr lang="en-US" sz="3200" b="1" dirty="0" smtClean="0">
                <a:solidFill>
                  <a:srgbClr val="0000FF"/>
                </a:solidFill>
              </a:rPr>
              <a:t>.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15407" name="Text Box 47"/>
          <p:cNvSpPr txBox="1">
            <a:spLocks noChangeArrowheads="1"/>
          </p:cNvSpPr>
          <p:nvPr/>
        </p:nvSpPr>
        <p:spPr bwMode="auto">
          <a:xfrm>
            <a:off x="195314" y="4485382"/>
            <a:ext cx="883692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en-US" sz="3200" b="1" dirty="0">
                <a:solidFill>
                  <a:srgbClr val="0000FF"/>
                </a:solidFill>
              </a:rPr>
              <a:t>c. </a:t>
            </a:r>
            <a:r>
              <a:rPr lang="en-US" sz="3200" b="1" dirty="0" err="1">
                <a:solidFill>
                  <a:srgbClr val="0000FF"/>
                </a:solidFill>
              </a:rPr>
              <a:t>Dưới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những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mái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nhà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ẩm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nước</a:t>
            </a:r>
            <a:r>
              <a:rPr lang="en-US" sz="3200" b="1" dirty="0">
                <a:solidFill>
                  <a:srgbClr val="0000FF"/>
                </a:solidFill>
              </a:rPr>
              <a:t>, </a:t>
            </a:r>
            <a:r>
              <a:rPr lang="en-US" sz="3200" b="1" dirty="0" err="1">
                <a:solidFill>
                  <a:srgbClr val="0000FF"/>
                </a:solidFill>
              </a:rPr>
              <a:t>mọi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người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vẫn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thu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mình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trong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giấc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ngủ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mệt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mỏi</a:t>
            </a:r>
            <a:r>
              <a:rPr lang="en-US" sz="3200" b="1" dirty="0" smtClean="0">
                <a:solidFill>
                  <a:srgbClr val="0000FF"/>
                </a:solidFill>
              </a:rPr>
              <a:t>.</a:t>
            </a:r>
            <a:endParaRPr lang="en-US" sz="3200" b="1" i="1" dirty="0">
              <a:solidFill>
                <a:srgbClr val="0000FF"/>
              </a:solidFill>
            </a:endParaRPr>
          </a:p>
        </p:txBody>
      </p:sp>
      <p:sp>
        <p:nvSpPr>
          <p:cNvPr id="15408" name="Line 48"/>
          <p:cNvSpPr>
            <a:spLocks noChangeShapeType="1"/>
          </p:cNvSpPr>
          <p:nvPr/>
        </p:nvSpPr>
        <p:spPr bwMode="auto">
          <a:xfrm>
            <a:off x="685800" y="5023991"/>
            <a:ext cx="5410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just"/>
            <a:endParaRPr lang="en-US"/>
          </a:p>
        </p:txBody>
      </p:sp>
      <p:sp>
        <p:nvSpPr>
          <p:cNvPr id="15469" name="Line 109"/>
          <p:cNvSpPr>
            <a:spLocks noChangeShapeType="1"/>
          </p:cNvSpPr>
          <p:nvPr/>
        </p:nvSpPr>
        <p:spPr bwMode="auto">
          <a:xfrm flipV="1">
            <a:off x="685800" y="2523871"/>
            <a:ext cx="1905000" cy="1235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70" name="Line 110"/>
          <p:cNvSpPr>
            <a:spLocks noChangeShapeType="1"/>
          </p:cNvSpPr>
          <p:nvPr/>
        </p:nvSpPr>
        <p:spPr bwMode="auto">
          <a:xfrm>
            <a:off x="838200" y="4031794"/>
            <a:ext cx="1414463" cy="6806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91814" y="89258"/>
            <a:ext cx="87630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609600" indent="-609600" algn="just">
              <a:lnSpc>
                <a:spcPct val="90000"/>
              </a:lnSpc>
            </a:pPr>
            <a:r>
              <a:rPr lang="en-US" sz="3600" b="1" dirty="0">
                <a:solidFill>
                  <a:srgbClr val="FF0000"/>
                </a:solidFill>
              </a:rPr>
              <a:t>III. </a:t>
            </a:r>
            <a:r>
              <a:rPr lang="en-US" sz="3600" b="1" dirty="0" err="1">
                <a:solidFill>
                  <a:srgbClr val="FF0000"/>
                </a:solidFill>
              </a:rPr>
              <a:t>Luyện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tập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484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08" grpId="0" animBg="1"/>
      <p:bldP spid="15469" grpId="0" animBg="1"/>
      <p:bldP spid="1547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228293" y="1493520"/>
            <a:ext cx="868710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AutoNum type="alphaLcParenR"/>
            </a:pPr>
            <a:r>
              <a:rPr lang="en-US" sz="3200" b="1" dirty="0">
                <a:solidFill>
                  <a:srgbClr val="0000FF"/>
                </a:solidFill>
              </a:rPr>
              <a:t>………. , </a:t>
            </a:r>
            <a:r>
              <a:rPr lang="en-US" sz="3200" b="1" dirty="0" err="1">
                <a:solidFill>
                  <a:srgbClr val="0000FF"/>
                </a:solidFill>
              </a:rPr>
              <a:t>em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giúp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bố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mẹ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làm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những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công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việc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gia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đình</a:t>
            </a:r>
            <a:r>
              <a:rPr lang="en-US" sz="3200" b="1" dirty="0">
                <a:solidFill>
                  <a:srgbClr val="0000FF"/>
                </a:solidFill>
              </a:rPr>
              <a:t>.</a:t>
            </a:r>
            <a:endParaRPr lang="en-US" sz="3200" b="1" i="1" dirty="0">
              <a:solidFill>
                <a:srgbClr val="0000FF"/>
              </a:solidFill>
            </a:endParaRPr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228293" y="2955217"/>
            <a:ext cx="868710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</a:rPr>
              <a:t>b) ………, </a:t>
            </a:r>
            <a:r>
              <a:rPr lang="en-US" sz="3200" b="1" dirty="0" err="1">
                <a:solidFill>
                  <a:srgbClr val="0000FF"/>
                </a:solidFill>
              </a:rPr>
              <a:t>em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rất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chăm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chú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nghe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giảng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và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hăng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hái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phát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biểu</a:t>
            </a:r>
            <a:r>
              <a:rPr lang="en-US" sz="3200" b="1" dirty="0">
                <a:solidFill>
                  <a:srgbClr val="0000FF"/>
                </a:solidFill>
              </a:rPr>
              <a:t>.</a:t>
            </a:r>
            <a:endParaRPr lang="en-US" sz="3200" b="1" i="1" dirty="0">
              <a:solidFill>
                <a:srgbClr val="0000FF"/>
              </a:solidFill>
            </a:endParaRPr>
          </a:p>
        </p:txBody>
      </p: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226894" y="4616968"/>
            <a:ext cx="86885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</a:rPr>
              <a:t>c) </a:t>
            </a:r>
            <a:r>
              <a:rPr lang="en-US" sz="3200" b="1" dirty="0" smtClean="0">
                <a:solidFill>
                  <a:srgbClr val="0000FF"/>
                </a:solidFill>
              </a:rPr>
              <a:t>……………</a:t>
            </a:r>
            <a:r>
              <a:rPr lang="en-DE" sz="3200" b="1" dirty="0" smtClean="0">
                <a:solidFill>
                  <a:srgbClr val="0000FF"/>
                </a:solidFill>
              </a:rPr>
              <a:t>…</a:t>
            </a:r>
            <a:r>
              <a:rPr lang="en-US" sz="3200" b="1" dirty="0" smtClean="0">
                <a:solidFill>
                  <a:srgbClr val="0000FF"/>
                </a:solidFill>
              </a:rPr>
              <a:t>, </a:t>
            </a:r>
            <a:r>
              <a:rPr lang="en-US" sz="3200" b="1" dirty="0" err="1" smtClean="0">
                <a:solidFill>
                  <a:srgbClr val="0000FF"/>
                </a:solidFill>
              </a:rPr>
              <a:t>hoa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đã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nở</a:t>
            </a:r>
            <a:r>
              <a:rPr lang="en-US" sz="3200" b="1" dirty="0">
                <a:solidFill>
                  <a:srgbClr val="0000FF"/>
                </a:solidFill>
              </a:rPr>
              <a:t>.</a:t>
            </a:r>
            <a:endParaRPr lang="en-US" sz="3200" b="1" i="1" dirty="0">
              <a:solidFill>
                <a:srgbClr val="0000FF"/>
              </a:solidFill>
            </a:endParaRPr>
          </a:p>
        </p:txBody>
      </p:sp>
      <p:sp>
        <p:nvSpPr>
          <p:cNvPr id="14356" name="Text Box 20"/>
          <p:cNvSpPr txBox="1">
            <a:spLocks noChangeArrowheads="1"/>
          </p:cNvSpPr>
          <p:nvPr/>
        </p:nvSpPr>
        <p:spPr bwMode="auto">
          <a:xfrm>
            <a:off x="228293" y="228600"/>
            <a:ext cx="868710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3200" b="1" dirty="0" err="1" smtClean="0">
                <a:solidFill>
                  <a:srgbClr val="FF0000"/>
                </a:solidFill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tập</a:t>
            </a:r>
            <a:r>
              <a:rPr lang="en-US" sz="3200" b="1" dirty="0">
                <a:solidFill>
                  <a:srgbClr val="FF0000"/>
                </a:solidFill>
              </a:rPr>
              <a:t> 2. </a:t>
            </a:r>
            <a:r>
              <a:rPr lang="en-US" sz="3200" b="1" dirty="0" err="1"/>
              <a:t>Thêm</a:t>
            </a:r>
            <a:r>
              <a:rPr lang="en-US" sz="3200" b="1" dirty="0"/>
              <a:t> </a:t>
            </a:r>
            <a:r>
              <a:rPr lang="en-US" sz="3200" b="1" dirty="0" err="1"/>
              <a:t>các</a:t>
            </a:r>
            <a:r>
              <a:rPr lang="en-US" sz="3200" b="1" dirty="0"/>
              <a:t> </a:t>
            </a:r>
            <a:r>
              <a:rPr lang="en-US" sz="3200" b="1" dirty="0" err="1"/>
              <a:t>trạng</a:t>
            </a:r>
            <a:r>
              <a:rPr lang="en-US" sz="3200" b="1" dirty="0"/>
              <a:t> </a:t>
            </a:r>
            <a:r>
              <a:rPr lang="en-US" sz="3200" b="1" dirty="0" err="1"/>
              <a:t>ngữ</a:t>
            </a:r>
            <a:r>
              <a:rPr lang="en-US" sz="3200" b="1" dirty="0"/>
              <a:t> </a:t>
            </a:r>
            <a:r>
              <a:rPr lang="en-US" sz="3200" b="1" dirty="0" err="1"/>
              <a:t>chỉ</a:t>
            </a:r>
            <a:r>
              <a:rPr lang="en-US" sz="3200" b="1" dirty="0"/>
              <a:t> </a:t>
            </a:r>
            <a:r>
              <a:rPr lang="en-US" sz="3200" b="1" dirty="0" err="1"/>
              <a:t>nơi</a:t>
            </a:r>
            <a:r>
              <a:rPr lang="en-US" sz="3200" b="1" dirty="0"/>
              <a:t> </a:t>
            </a:r>
            <a:r>
              <a:rPr lang="en-US" sz="3200" b="1" dirty="0" err="1"/>
              <a:t>chốn</a:t>
            </a:r>
            <a:r>
              <a:rPr lang="en-US" sz="3200" b="1" dirty="0"/>
              <a:t> </a:t>
            </a:r>
            <a:r>
              <a:rPr lang="en-US" sz="3200" b="1" dirty="0" err="1"/>
              <a:t>cho</a:t>
            </a:r>
            <a:r>
              <a:rPr lang="en-US" sz="3200" b="1" dirty="0"/>
              <a:t> </a:t>
            </a:r>
            <a:r>
              <a:rPr lang="en-US" sz="3200" b="1" dirty="0" err="1"/>
              <a:t>những</a:t>
            </a:r>
            <a:r>
              <a:rPr lang="en-US" sz="3200" b="1" dirty="0"/>
              <a:t> </a:t>
            </a:r>
            <a:r>
              <a:rPr lang="en-US" sz="3200" b="1" dirty="0" err="1"/>
              <a:t>câu</a:t>
            </a:r>
            <a:r>
              <a:rPr lang="en-US" sz="3200" b="1" dirty="0"/>
              <a:t> </a:t>
            </a:r>
            <a:r>
              <a:rPr lang="en-US" sz="3200" b="1" dirty="0" err="1"/>
              <a:t>sau</a:t>
            </a:r>
            <a:r>
              <a:rPr lang="en-US" sz="3200" b="1" dirty="0"/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96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96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96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0" grpId="0"/>
      <p:bldP spid="14351" grpId="0"/>
      <p:bldP spid="14352" grpId="0"/>
      <p:bldP spid="1435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226894" y="4616968"/>
            <a:ext cx="86885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</a:rPr>
              <a:t>c) </a:t>
            </a:r>
            <a:r>
              <a:rPr lang="en-US" sz="3200" b="1" dirty="0" smtClean="0">
                <a:solidFill>
                  <a:srgbClr val="0000FF"/>
                </a:solidFill>
              </a:rPr>
              <a:t>……………</a:t>
            </a:r>
            <a:r>
              <a:rPr lang="en-DE" sz="3200" b="1" dirty="0" smtClean="0">
                <a:solidFill>
                  <a:srgbClr val="0000FF"/>
                </a:solidFill>
              </a:rPr>
              <a:t>…</a:t>
            </a:r>
            <a:r>
              <a:rPr lang="en-US" sz="3200" b="1" dirty="0" smtClean="0">
                <a:solidFill>
                  <a:srgbClr val="0000FF"/>
                </a:solidFill>
              </a:rPr>
              <a:t>, </a:t>
            </a:r>
            <a:r>
              <a:rPr lang="en-US" sz="3200" b="1" dirty="0" err="1" smtClean="0">
                <a:solidFill>
                  <a:srgbClr val="0000FF"/>
                </a:solidFill>
              </a:rPr>
              <a:t>hoa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đã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nở</a:t>
            </a:r>
            <a:r>
              <a:rPr lang="en-US" sz="3200" b="1" dirty="0">
                <a:solidFill>
                  <a:srgbClr val="0000FF"/>
                </a:solidFill>
              </a:rPr>
              <a:t>.</a:t>
            </a:r>
            <a:endParaRPr lang="en-US" sz="3200" b="1" i="1" dirty="0">
              <a:solidFill>
                <a:srgbClr val="0000FF"/>
              </a:solidFill>
            </a:endParaRPr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228293" y="1493520"/>
            <a:ext cx="868710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AutoNum type="alphaLcParenR"/>
            </a:pPr>
            <a:r>
              <a:rPr lang="en-US" sz="3200" b="1" dirty="0">
                <a:solidFill>
                  <a:srgbClr val="0000FF"/>
                </a:solidFill>
              </a:rPr>
              <a:t>………. , </a:t>
            </a:r>
            <a:r>
              <a:rPr lang="en-US" sz="3200" b="1" dirty="0" err="1">
                <a:solidFill>
                  <a:srgbClr val="0000FF"/>
                </a:solidFill>
              </a:rPr>
              <a:t>em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giúp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bố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mẹ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làm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những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công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việc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gia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đình</a:t>
            </a:r>
            <a:r>
              <a:rPr lang="en-US" sz="3200" b="1" dirty="0">
                <a:solidFill>
                  <a:srgbClr val="0000FF"/>
                </a:solidFill>
              </a:rPr>
              <a:t>.</a:t>
            </a:r>
            <a:endParaRPr lang="en-US" sz="3200" b="1" i="1" dirty="0">
              <a:solidFill>
                <a:srgbClr val="0000FF"/>
              </a:solidFill>
            </a:endParaRPr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228293" y="2955217"/>
            <a:ext cx="868710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</a:rPr>
              <a:t>b) ………, </a:t>
            </a:r>
            <a:r>
              <a:rPr lang="en-US" sz="3200" b="1" dirty="0" err="1">
                <a:solidFill>
                  <a:srgbClr val="0000FF"/>
                </a:solidFill>
              </a:rPr>
              <a:t>em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rất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chăm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chú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nghe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giảng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và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hăng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hái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phát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biểu</a:t>
            </a:r>
            <a:r>
              <a:rPr lang="en-US" sz="3200" b="1" dirty="0">
                <a:solidFill>
                  <a:srgbClr val="0000FF"/>
                </a:solidFill>
              </a:rPr>
              <a:t>.</a:t>
            </a:r>
            <a:endParaRPr lang="en-US" sz="3200" b="1" i="1" dirty="0">
              <a:solidFill>
                <a:srgbClr val="0000FF"/>
              </a:solidFill>
            </a:endParaRPr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685800" y="1529080"/>
            <a:ext cx="1371600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</a:rPr>
              <a:t>Ở </a:t>
            </a:r>
            <a:r>
              <a:rPr lang="en-US" sz="3200" b="1" dirty="0" err="1">
                <a:solidFill>
                  <a:srgbClr val="FF0000"/>
                </a:solidFill>
              </a:rPr>
              <a:t>nhà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4354" name="Text Box 18"/>
          <p:cNvSpPr txBox="1">
            <a:spLocks noChangeArrowheads="1"/>
          </p:cNvSpPr>
          <p:nvPr/>
        </p:nvSpPr>
        <p:spPr bwMode="auto">
          <a:xfrm>
            <a:off x="706120" y="2936240"/>
            <a:ext cx="1287363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</a:rPr>
              <a:t>Ở </a:t>
            </a:r>
            <a:r>
              <a:rPr lang="en-US" sz="3200" b="1" dirty="0" err="1">
                <a:solidFill>
                  <a:srgbClr val="FF0000"/>
                </a:solidFill>
              </a:rPr>
              <a:t>lớp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721360" y="4570808"/>
            <a:ext cx="242316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Trong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vườn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4356" name="Text Box 20"/>
          <p:cNvSpPr txBox="1">
            <a:spLocks noChangeArrowheads="1"/>
          </p:cNvSpPr>
          <p:nvPr/>
        </p:nvSpPr>
        <p:spPr bwMode="auto">
          <a:xfrm>
            <a:off x="228293" y="228600"/>
            <a:ext cx="868710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3200" b="1" dirty="0" err="1" smtClean="0">
                <a:solidFill>
                  <a:srgbClr val="FF0000"/>
                </a:solidFill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tập</a:t>
            </a:r>
            <a:r>
              <a:rPr lang="en-US" sz="3200" b="1" dirty="0">
                <a:solidFill>
                  <a:srgbClr val="FF0000"/>
                </a:solidFill>
              </a:rPr>
              <a:t> 2. </a:t>
            </a:r>
            <a:r>
              <a:rPr lang="en-US" sz="3200" b="1" dirty="0" err="1"/>
              <a:t>Thêm</a:t>
            </a:r>
            <a:r>
              <a:rPr lang="en-US" sz="3200" b="1" dirty="0"/>
              <a:t> </a:t>
            </a:r>
            <a:r>
              <a:rPr lang="en-US" sz="3200" b="1" dirty="0" err="1"/>
              <a:t>các</a:t>
            </a:r>
            <a:r>
              <a:rPr lang="en-US" sz="3200" b="1" dirty="0"/>
              <a:t> </a:t>
            </a:r>
            <a:r>
              <a:rPr lang="en-US" sz="3200" b="1" dirty="0" err="1"/>
              <a:t>trạng</a:t>
            </a:r>
            <a:r>
              <a:rPr lang="en-US" sz="3200" b="1" dirty="0"/>
              <a:t> </a:t>
            </a:r>
            <a:r>
              <a:rPr lang="en-US" sz="3200" b="1" dirty="0" err="1"/>
              <a:t>ngữ</a:t>
            </a:r>
            <a:r>
              <a:rPr lang="en-US" sz="3200" b="1" dirty="0"/>
              <a:t> </a:t>
            </a:r>
            <a:r>
              <a:rPr lang="en-US" sz="3200" b="1" dirty="0" err="1"/>
              <a:t>chỉ</a:t>
            </a:r>
            <a:r>
              <a:rPr lang="en-US" sz="3200" b="1" dirty="0"/>
              <a:t> </a:t>
            </a:r>
            <a:r>
              <a:rPr lang="en-US" sz="3200" b="1" dirty="0" err="1"/>
              <a:t>nơi</a:t>
            </a:r>
            <a:r>
              <a:rPr lang="en-US" sz="3200" b="1" dirty="0"/>
              <a:t> </a:t>
            </a:r>
            <a:r>
              <a:rPr lang="en-US" sz="3200" b="1" dirty="0" err="1"/>
              <a:t>chốn</a:t>
            </a:r>
            <a:r>
              <a:rPr lang="en-US" sz="3200" b="1" dirty="0"/>
              <a:t> </a:t>
            </a:r>
            <a:r>
              <a:rPr lang="en-US" sz="3200" b="1" dirty="0" err="1"/>
              <a:t>cho</a:t>
            </a:r>
            <a:r>
              <a:rPr lang="en-US" sz="3200" b="1" dirty="0"/>
              <a:t> </a:t>
            </a:r>
            <a:r>
              <a:rPr lang="en-US" sz="3200" b="1" dirty="0" err="1"/>
              <a:t>những</a:t>
            </a:r>
            <a:r>
              <a:rPr lang="en-US" sz="3200" b="1" dirty="0"/>
              <a:t> </a:t>
            </a:r>
            <a:r>
              <a:rPr lang="en-US" sz="3200" b="1" dirty="0" err="1"/>
              <a:t>câu</a:t>
            </a:r>
            <a:r>
              <a:rPr lang="en-US" sz="3200" b="1" dirty="0"/>
              <a:t> </a:t>
            </a:r>
            <a:r>
              <a:rPr lang="en-US" sz="3200" b="1" dirty="0" err="1"/>
              <a:t>sau</a:t>
            </a:r>
            <a:r>
              <a:rPr lang="en-US" sz="3200" b="1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275766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3" grpId="0" animBg="1"/>
      <p:bldP spid="14354" grpId="0" animBg="1"/>
      <p:bldP spid="1435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152400" y="1792821"/>
            <a:ext cx="8724900" cy="66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3200" b="1" dirty="0">
                <a:solidFill>
                  <a:srgbClr val="0000FF"/>
                </a:solidFill>
              </a:rPr>
              <a:t>a) </a:t>
            </a:r>
            <a:r>
              <a:rPr lang="en-US" sz="3200" b="1" dirty="0" err="1">
                <a:solidFill>
                  <a:srgbClr val="0000FF"/>
                </a:solidFill>
              </a:rPr>
              <a:t>Ngoài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đường</a:t>
            </a:r>
            <a:r>
              <a:rPr lang="en-US" sz="3200" b="1" dirty="0" smtClean="0">
                <a:solidFill>
                  <a:srgbClr val="0000FF"/>
                </a:solidFill>
              </a:rPr>
              <a:t>, …………</a:t>
            </a:r>
            <a:r>
              <a:rPr lang="en-DE" sz="3200" b="1" dirty="0" smtClean="0">
                <a:solidFill>
                  <a:srgbClr val="0000FF"/>
                </a:solidFill>
              </a:rPr>
              <a:t>………………………</a:t>
            </a:r>
            <a:r>
              <a:rPr lang="en-US" sz="3200" b="1" dirty="0" smtClean="0">
                <a:solidFill>
                  <a:srgbClr val="0000FF"/>
                </a:solidFill>
              </a:rPr>
              <a:t>..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152400" y="150674"/>
            <a:ext cx="8839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200" b="1" dirty="0" err="1" smtClean="0">
                <a:solidFill>
                  <a:srgbClr val="FF0000"/>
                </a:solidFill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tập</a:t>
            </a:r>
            <a:r>
              <a:rPr lang="en-US" sz="3200" b="1" dirty="0">
                <a:solidFill>
                  <a:srgbClr val="FF0000"/>
                </a:solidFill>
              </a:rPr>
              <a:t> 3: </a:t>
            </a:r>
            <a:r>
              <a:rPr lang="en-US" sz="3200" b="1" dirty="0" err="1"/>
              <a:t>Các</a:t>
            </a:r>
            <a:r>
              <a:rPr lang="en-US" sz="3200" b="1" dirty="0"/>
              <a:t> </a:t>
            </a:r>
            <a:r>
              <a:rPr lang="en-US" sz="3200" b="1" dirty="0" err="1"/>
              <a:t>câu</a:t>
            </a:r>
            <a:r>
              <a:rPr lang="en-US" sz="3200" b="1" dirty="0"/>
              <a:t> </a:t>
            </a:r>
            <a:r>
              <a:rPr lang="en-US" sz="3200" b="1" dirty="0" err="1" smtClean="0"/>
              <a:t>dưới</a:t>
            </a:r>
            <a:r>
              <a:rPr lang="en-US" sz="3200" b="1" dirty="0" smtClean="0"/>
              <a:t> </a:t>
            </a:r>
            <a:r>
              <a:rPr lang="en-US" sz="3200" b="1" dirty="0" err="1"/>
              <a:t>đây</a:t>
            </a:r>
            <a:r>
              <a:rPr lang="en-US" sz="3200" b="1" dirty="0"/>
              <a:t> </a:t>
            </a:r>
            <a:r>
              <a:rPr lang="en-US" sz="3200" b="1" dirty="0" err="1"/>
              <a:t>chỉ</a:t>
            </a:r>
            <a:r>
              <a:rPr lang="en-US" sz="3200" b="1" dirty="0"/>
              <a:t> </a:t>
            </a:r>
            <a:r>
              <a:rPr lang="en-US" sz="3200" b="1" dirty="0" err="1"/>
              <a:t>mới</a:t>
            </a:r>
            <a:r>
              <a:rPr lang="en-US" sz="3200" b="1" dirty="0"/>
              <a:t> </a:t>
            </a:r>
            <a:r>
              <a:rPr lang="en-US" sz="3200" b="1" dirty="0" err="1"/>
              <a:t>có</a:t>
            </a:r>
            <a:r>
              <a:rPr lang="en-US" sz="3200" b="1" dirty="0"/>
              <a:t> </a:t>
            </a:r>
            <a:r>
              <a:rPr lang="en-US" sz="3200" b="1" dirty="0" err="1"/>
              <a:t>trạng</a:t>
            </a:r>
            <a:r>
              <a:rPr lang="en-US" sz="3200" b="1" dirty="0"/>
              <a:t> </a:t>
            </a:r>
            <a:r>
              <a:rPr lang="en-US" sz="3200" b="1" dirty="0" err="1"/>
              <a:t>ngữ</a:t>
            </a:r>
            <a:r>
              <a:rPr lang="en-US" sz="3200" b="1" dirty="0"/>
              <a:t> </a:t>
            </a:r>
            <a:r>
              <a:rPr lang="en-US" sz="3200" b="1" dirty="0" err="1"/>
              <a:t>chỉ</a:t>
            </a:r>
            <a:r>
              <a:rPr lang="en-US" sz="3200" b="1" dirty="0"/>
              <a:t> </a:t>
            </a:r>
            <a:r>
              <a:rPr lang="en-US" sz="3200" b="1" dirty="0" err="1"/>
              <a:t>nơi</a:t>
            </a:r>
            <a:r>
              <a:rPr lang="en-US" sz="3200" b="1" dirty="0"/>
              <a:t> </a:t>
            </a:r>
            <a:r>
              <a:rPr lang="en-US" sz="3200" b="1" dirty="0" err="1"/>
              <a:t>chốn</a:t>
            </a:r>
            <a:r>
              <a:rPr lang="en-US" sz="3200" b="1" dirty="0"/>
              <a:t>. </a:t>
            </a:r>
            <a:r>
              <a:rPr lang="en-US" sz="3200" b="1" dirty="0" err="1"/>
              <a:t>Hãy</a:t>
            </a:r>
            <a:r>
              <a:rPr lang="en-US" sz="3200" b="1" dirty="0"/>
              <a:t> </a:t>
            </a:r>
            <a:r>
              <a:rPr lang="en-US" sz="3200" b="1" dirty="0" err="1"/>
              <a:t>thêm</a:t>
            </a:r>
            <a:r>
              <a:rPr lang="en-US" sz="3200" b="1" dirty="0"/>
              <a:t> </a:t>
            </a:r>
            <a:r>
              <a:rPr lang="en-US" sz="3200" b="1" dirty="0" err="1"/>
              <a:t>những</a:t>
            </a:r>
            <a:r>
              <a:rPr lang="en-US" sz="3200" b="1" dirty="0"/>
              <a:t> </a:t>
            </a:r>
            <a:r>
              <a:rPr lang="en-US" sz="3200" b="1" dirty="0" err="1"/>
              <a:t>bộ</a:t>
            </a:r>
            <a:r>
              <a:rPr lang="en-US" sz="3200" b="1" dirty="0"/>
              <a:t> </a:t>
            </a:r>
            <a:r>
              <a:rPr lang="en-US" sz="3200" b="1" dirty="0" err="1"/>
              <a:t>phận</a:t>
            </a:r>
            <a:r>
              <a:rPr lang="en-US" sz="3200" b="1" dirty="0"/>
              <a:t> </a:t>
            </a:r>
            <a:r>
              <a:rPr lang="en-US" sz="3200" b="1" dirty="0" err="1"/>
              <a:t>cần</a:t>
            </a:r>
            <a:r>
              <a:rPr lang="en-US" sz="3200" b="1" dirty="0"/>
              <a:t> </a:t>
            </a:r>
            <a:r>
              <a:rPr lang="en-US" sz="3200" b="1" dirty="0" err="1"/>
              <a:t>thiết</a:t>
            </a:r>
            <a:r>
              <a:rPr lang="en-US" sz="3200" b="1" dirty="0"/>
              <a:t> </a:t>
            </a:r>
            <a:r>
              <a:rPr lang="en-US" sz="3200" b="1" dirty="0" err="1"/>
              <a:t>để</a:t>
            </a:r>
            <a:r>
              <a:rPr lang="en-US" sz="3200" b="1" dirty="0"/>
              <a:t> </a:t>
            </a:r>
            <a:r>
              <a:rPr lang="en-US" sz="3200" b="1" dirty="0" err="1"/>
              <a:t>hoàn</a:t>
            </a:r>
            <a:r>
              <a:rPr lang="en-US" sz="3200" b="1" dirty="0"/>
              <a:t> </a:t>
            </a:r>
            <a:r>
              <a:rPr lang="en-US" sz="3200" b="1" dirty="0" err="1"/>
              <a:t>chỉnh</a:t>
            </a:r>
            <a:r>
              <a:rPr lang="en-US" sz="3200" b="1" dirty="0"/>
              <a:t> </a:t>
            </a:r>
            <a:r>
              <a:rPr lang="en-US" sz="3200" b="1" dirty="0" err="1"/>
              <a:t>những</a:t>
            </a:r>
            <a:r>
              <a:rPr lang="en-US" sz="3200" b="1" dirty="0"/>
              <a:t> </a:t>
            </a:r>
            <a:r>
              <a:rPr lang="en-US" sz="3200" b="1" dirty="0" err="1"/>
              <a:t>câu</a:t>
            </a:r>
            <a:r>
              <a:rPr lang="en-US" sz="3200" b="1" dirty="0"/>
              <a:t> </a:t>
            </a:r>
            <a:r>
              <a:rPr lang="en-US" sz="3200" b="1" dirty="0" err="1"/>
              <a:t>ấy</a:t>
            </a:r>
            <a:r>
              <a:rPr lang="en-US" sz="3200" b="1" dirty="0"/>
              <a:t>.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52400" y="2805983"/>
            <a:ext cx="8763000" cy="780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3200" b="1" dirty="0" smtClean="0">
                <a:solidFill>
                  <a:srgbClr val="0000FF"/>
                </a:solidFill>
              </a:rPr>
              <a:t>b</a:t>
            </a:r>
            <a:r>
              <a:rPr lang="en-US" sz="3200" b="1" dirty="0">
                <a:solidFill>
                  <a:srgbClr val="0000FF"/>
                </a:solidFill>
              </a:rPr>
              <a:t>) </a:t>
            </a:r>
            <a:r>
              <a:rPr lang="en-US" sz="3200" b="1" dirty="0" err="1">
                <a:solidFill>
                  <a:srgbClr val="0000FF"/>
                </a:solidFill>
              </a:rPr>
              <a:t>Trong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nhà</a:t>
            </a:r>
            <a:r>
              <a:rPr lang="en-US" sz="3200" b="1" dirty="0">
                <a:solidFill>
                  <a:srgbClr val="0000FF"/>
                </a:solidFill>
              </a:rPr>
              <a:t>, </a:t>
            </a:r>
            <a:r>
              <a:rPr lang="en-US" sz="3200" b="1" dirty="0" smtClean="0">
                <a:solidFill>
                  <a:srgbClr val="0000FF"/>
                </a:solidFill>
              </a:rPr>
              <a:t>………</a:t>
            </a:r>
            <a:r>
              <a:rPr lang="en-DE" sz="3200" b="1" dirty="0" smtClean="0">
                <a:solidFill>
                  <a:srgbClr val="0000FF"/>
                </a:solidFill>
              </a:rPr>
              <a:t>………………………………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52400" y="3802037"/>
            <a:ext cx="8763000" cy="813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3200" b="1" dirty="0" smtClean="0">
                <a:solidFill>
                  <a:srgbClr val="0000FF"/>
                </a:solidFill>
              </a:rPr>
              <a:t>c</a:t>
            </a:r>
            <a:r>
              <a:rPr lang="en-US" sz="3200" b="1" dirty="0">
                <a:solidFill>
                  <a:srgbClr val="0000FF"/>
                </a:solidFill>
              </a:rPr>
              <a:t>) </a:t>
            </a:r>
            <a:r>
              <a:rPr lang="en-US" sz="3200" b="1" dirty="0" err="1">
                <a:solidFill>
                  <a:srgbClr val="0000FF"/>
                </a:solidFill>
              </a:rPr>
              <a:t>Trên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đường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đến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trường</a:t>
            </a:r>
            <a:r>
              <a:rPr lang="en-US" sz="3200" b="1" dirty="0">
                <a:solidFill>
                  <a:srgbClr val="0000FF"/>
                </a:solidFill>
              </a:rPr>
              <a:t>, </a:t>
            </a:r>
            <a:r>
              <a:rPr lang="en-US" sz="3200" b="1" dirty="0" smtClean="0">
                <a:solidFill>
                  <a:srgbClr val="0000FF"/>
                </a:solidFill>
              </a:rPr>
              <a:t>………</a:t>
            </a:r>
            <a:r>
              <a:rPr lang="en-DE" sz="3200" b="1" dirty="0" smtClean="0">
                <a:solidFill>
                  <a:srgbClr val="0000FF"/>
                </a:solidFill>
              </a:rPr>
              <a:t>………………</a:t>
            </a:r>
            <a:r>
              <a:rPr lang="en-US" sz="3200" b="1" dirty="0" smtClean="0">
                <a:solidFill>
                  <a:srgbClr val="0000FF"/>
                </a:solidFill>
              </a:rPr>
              <a:t>.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152400" y="5046126"/>
            <a:ext cx="8839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3200" b="1" dirty="0" smtClean="0">
                <a:solidFill>
                  <a:srgbClr val="0000FF"/>
                </a:solidFill>
              </a:rPr>
              <a:t>d</a:t>
            </a:r>
            <a:r>
              <a:rPr lang="en-US" sz="3200" b="1" dirty="0">
                <a:solidFill>
                  <a:srgbClr val="0000FF"/>
                </a:solidFill>
              </a:rPr>
              <a:t>) Ở </a:t>
            </a:r>
            <a:r>
              <a:rPr lang="en-US" sz="3200" b="1" dirty="0" err="1">
                <a:solidFill>
                  <a:srgbClr val="0000FF"/>
                </a:solidFill>
              </a:rPr>
              <a:t>bên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kia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sườn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núi</a:t>
            </a:r>
            <a:r>
              <a:rPr lang="en-US" sz="3200" b="1" dirty="0">
                <a:solidFill>
                  <a:srgbClr val="0000FF"/>
                </a:solidFill>
              </a:rPr>
              <a:t>, </a:t>
            </a:r>
            <a:r>
              <a:rPr lang="en-US" sz="3200" b="1" dirty="0" smtClean="0">
                <a:solidFill>
                  <a:srgbClr val="0000FF"/>
                </a:solidFill>
              </a:rPr>
              <a:t>………</a:t>
            </a:r>
            <a:r>
              <a:rPr lang="en-DE" sz="3200" b="1" dirty="0" smtClean="0">
                <a:solidFill>
                  <a:srgbClr val="0000FF"/>
                </a:solidFill>
              </a:rPr>
              <a:t>……………………</a:t>
            </a:r>
            <a:r>
              <a:rPr lang="en-US" sz="3200" b="1" dirty="0" smtClean="0">
                <a:solidFill>
                  <a:srgbClr val="0000FF"/>
                </a:solidFill>
              </a:rPr>
              <a:t>.</a:t>
            </a:r>
            <a:endParaRPr lang="en-US" sz="32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2" grpId="0"/>
      <p:bldP spid="1332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152400" y="1792821"/>
            <a:ext cx="8724900" cy="66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3200" b="1" dirty="0">
                <a:solidFill>
                  <a:srgbClr val="0000FF"/>
                </a:solidFill>
              </a:rPr>
              <a:t>a) </a:t>
            </a:r>
            <a:r>
              <a:rPr lang="en-US" sz="3200" b="1" dirty="0" err="1">
                <a:solidFill>
                  <a:srgbClr val="0000FF"/>
                </a:solidFill>
              </a:rPr>
              <a:t>Ngoài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đường</a:t>
            </a:r>
            <a:r>
              <a:rPr lang="en-US" sz="3200" b="1" dirty="0" smtClean="0">
                <a:solidFill>
                  <a:srgbClr val="0000FF"/>
                </a:solidFill>
              </a:rPr>
              <a:t>, …………</a:t>
            </a:r>
            <a:r>
              <a:rPr lang="en-DE" sz="3200" b="1" dirty="0" smtClean="0">
                <a:solidFill>
                  <a:srgbClr val="0000FF"/>
                </a:solidFill>
              </a:rPr>
              <a:t>………………………</a:t>
            </a:r>
            <a:r>
              <a:rPr lang="en-US" sz="3200" b="1" dirty="0" smtClean="0">
                <a:solidFill>
                  <a:srgbClr val="0000FF"/>
                </a:solidFill>
              </a:rPr>
              <a:t>..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3124200" y="1785792"/>
            <a:ext cx="5753100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</a:rPr>
              <a:t>mọi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người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lại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tấp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nập</a:t>
            </a:r>
            <a:r>
              <a:rPr lang="en-US" sz="32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152400" y="150674"/>
            <a:ext cx="8839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200" b="1" dirty="0" err="1" smtClean="0">
                <a:solidFill>
                  <a:srgbClr val="FF0000"/>
                </a:solidFill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tập</a:t>
            </a:r>
            <a:r>
              <a:rPr lang="en-US" sz="3200" b="1" dirty="0">
                <a:solidFill>
                  <a:srgbClr val="FF0000"/>
                </a:solidFill>
              </a:rPr>
              <a:t> 3: </a:t>
            </a:r>
            <a:r>
              <a:rPr lang="en-US" sz="3200" b="1" dirty="0" err="1"/>
              <a:t>Các</a:t>
            </a:r>
            <a:r>
              <a:rPr lang="en-US" sz="3200" b="1" dirty="0"/>
              <a:t> </a:t>
            </a:r>
            <a:r>
              <a:rPr lang="en-US" sz="3200" b="1" dirty="0" err="1"/>
              <a:t>câu</a:t>
            </a:r>
            <a:r>
              <a:rPr lang="en-US" sz="3200" b="1" dirty="0"/>
              <a:t> </a:t>
            </a:r>
            <a:r>
              <a:rPr lang="en-US" sz="3200" b="1" dirty="0" err="1" smtClean="0"/>
              <a:t>dưới</a:t>
            </a:r>
            <a:r>
              <a:rPr lang="en-US" sz="3200" b="1" dirty="0" smtClean="0"/>
              <a:t> </a:t>
            </a:r>
            <a:r>
              <a:rPr lang="en-US" sz="3200" b="1" dirty="0" err="1"/>
              <a:t>đây</a:t>
            </a:r>
            <a:r>
              <a:rPr lang="en-US" sz="3200" b="1" dirty="0"/>
              <a:t> </a:t>
            </a:r>
            <a:r>
              <a:rPr lang="en-US" sz="3200" b="1" dirty="0" err="1"/>
              <a:t>chỉ</a:t>
            </a:r>
            <a:r>
              <a:rPr lang="en-US" sz="3200" b="1" dirty="0"/>
              <a:t> </a:t>
            </a:r>
            <a:r>
              <a:rPr lang="en-US" sz="3200" b="1" dirty="0" err="1"/>
              <a:t>mới</a:t>
            </a:r>
            <a:r>
              <a:rPr lang="en-US" sz="3200" b="1" dirty="0"/>
              <a:t> </a:t>
            </a:r>
            <a:r>
              <a:rPr lang="en-US" sz="3200" b="1" dirty="0" err="1"/>
              <a:t>có</a:t>
            </a:r>
            <a:r>
              <a:rPr lang="en-US" sz="3200" b="1" dirty="0"/>
              <a:t> </a:t>
            </a:r>
            <a:r>
              <a:rPr lang="en-US" sz="3200" b="1" dirty="0" err="1"/>
              <a:t>trạng</a:t>
            </a:r>
            <a:r>
              <a:rPr lang="en-US" sz="3200" b="1" dirty="0"/>
              <a:t> </a:t>
            </a:r>
            <a:r>
              <a:rPr lang="en-US" sz="3200" b="1" dirty="0" err="1"/>
              <a:t>ngữ</a:t>
            </a:r>
            <a:r>
              <a:rPr lang="en-US" sz="3200" b="1" dirty="0"/>
              <a:t> </a:t>
            </a:r>
            <a:r>
              <a:rPr lang="en-US" sz="3200" b="1" dirty="0" err="1"/>
              <a:t>chỉ</a:t>
            </a:r>
            <a:r>
              <a:rPr lang="en-US" sz="3200" b="1" dirty="0"/>
              <a:t> </a:t>
            </a:r>
            <a:r>
              <a:rPr lang="en-US" sz="3200" b="1" dirty="0" err="1"/>
              <a:t>nơi</a:t>
            </a:r>
            <a:r>
              <a:rPr lang="en-US" sz="3200" b="1" dirty="0"/>
              <a:t> </a:t>
            </a:r>
            <a:r>
              <a:rPr lang="en-US" sz="3200" b="1" dirty="0" err="1"/>
              <a:t>chốn</a:t>
            </a:r>
            <a:r>
              <a:rPr lang="en-US" sz="3200" b="1" dirty="0"/>
              <a:t>. </a:t>
            </a:r>
            <a:r>
              <a:rPr lang="en-US" sz="3200" b="1" dirty="0" err="1"/>
              <a:t>Hãy</a:t>
            </a:r>
            <a:r>
              <a:rPr lang="en-US" sz="3200" b="1" dirty="0"/>
              <a:t> </a:t>
            </a:r>
            <a:r>
              <a:rPr lang="en-US" sz="3200" b="1" dirty="0" err="1"/>
              <a:t>thêm</a:t>
            </a:r>
            <a:r>
              <a:rPr lang="en-US" sz="3200" b="1" dirty="0"/>
              <a:t> </a:t>
            </a:r>
            <a:r>
              <a:rPr lang="en-US" sz="3200" b="1" dirty="0" err="1"/>
              <a:t>những</a:t>
            </a:r>
            <a:r>
              <a:rPr lang="en-US" sz="3200" b="1" dirty="0"/>
              <a:t> </a:t>
            </a:r>
            <a:r>
              <a:rPr lang="en-US" sz="3200" b="1" dirty="0" err="1"/>
              <a:t>bộ</a:t>
            </a:r>
            <a:r>
              <a:rPr lang="en-US" sz="3200" b="1" dirty="0"/>
              <a:t> </a:t>
            </a:r>
            <a:r>
              <a:rPr lang="en-US" sz="3200" b="1" dirty="0" err="1"/>
              <a:t>phận</a:t>
            </a:r>
            <a:r>
              <a:rPr lang="en-US" sz="3200" b="1" dirty="0"/>
              <a:t> </a:t>
            </a:r>
            <a:r>
              <a:rPr lang="en-US" sz="3200" b="1" dirty="0" err="1"/>
              <a:t>cần</a:t>
            </a:r>
            <a:r>
              <a:rPr lang="en-US" sz="3200" b="1" dirty="0"/>
              <a:t> </a:t>
            </a:r>
            <a:r>
              <a:rPr lang="en-US" sz="3200" b="1" dirty="0" err="1"/>
              <a:t>thiết</a:t>
            </a:r>
            <a:r>
              <a:rPr lang="en-US" sz="3200" b="1" dirty="0"/>
              <a:t> </a:t>
            </a:r>
            <a:r>
              <a:rPr lang="en-US" sz="3200" b="1" dirty="0" err="1"/>
              <a:t>để</a:t>
            </a:r>
            <a:r>
              <a:rPr lang="en-US" sz="3200" b="1" dirty="0"/>
              <a:t> </a:t>
            </a:r>
            <a:r>
              <a:rPr lang="en-US" sz="3200" b="1" dirty="0" err="1"/>
              <a:t>hoàn</a:t>
            </a:r>
            <a:r>
              <a:rPr lang="en-US" sz="3200" b="1" dirty="0"/>
              <a:t> </a:t>
            </a:r>
            <a:r>
              <a:rPr lang="en-US" sz="3200" b="1" dirty="0" err="1"/>
              <a:t>chỉnh</a:t>
            </a:r>
            <a:r>
              <a:rPr lang="en-US" sz="3200" b="1" dirty="0"/>
              <a:t> </a:t>
            </a:r>
            <a:r>
              <a:rPr lang="en-US" sz="3200" b="1" dirty="0" err="1"/>
              <a:t>những</a:t>
            </a:r>
            <a:r>
              <a:rPr lang="en-US" sz="3200" b="1" dirty="0"/>
              <a:t> </a:t>
            </a:r>
            <a:r>
              <a:rPr lang="en-US" sz="3200" b="1" dirty="0" err="1"/>
              <a:t>câu</a:t>
            </a:r>
            <a:r>
              <a:rPr lang="en-US" sz="3200" b="1" dirty="0"/>
              <a:t> </a:t>
            </a:r>
            <a:r>
              <a:rPr lang="en-US" sz="3200" b="1" dirty="0" err="1"/>
              <a:t>ấy</a:t>
            </a:r>
            <a:r>
              <a:rPr lang="en-US" sz="3200" b="1" dirty="0"/>
              <a:t>.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52400" y="2805983"/>
            <a:ext cx="8763000" cy="780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3200" b="1" dirty="0" smtClean="0">
                <a:solidFill>
                  <a:srgbClr val="0000FF"/>
                </a:solidFill>
              </a:rPr>
              <a:t>b</a:t>
            </a:r>
            <a:r>
              <a:rPr lang="en-US" sz="3200" b="1" dirty="0">
                <a:solidFill>
                  <a:srgbClr val="0000FF"/>
                </a:solidFill>
              </a:rPr>
              <a:t>) </a:t>
            </a:r>
            <a:r>
              <a:rPr lang="en-US" sz="3200" b="1" dirty="0" err="1">
                <a:solidFill>
                  <a:srgbClr val="0000FF"/>
                </a:solidFill>
              </a:rPr>
              <a:t>Trong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nhà</a:t>
            </a:r>
            <a:r>
              <a:rPr lang="en-US" sz="3200" b="1" dirty="0">
                <a:solidFill>
                  <a:srgbClr val="0000FF"/>
                </a:solidFill>
              </a:rPr>
              <a:t>, </a:t>
            </a:r>
            <a:r>
              <a:rPr lang="en-US" sz="3200" b="1" dirty="0" smtClean="0">
                <a:solidFill>
                  <a:srgbClr val="0000FF"/>
                </a:solidFill>
              </a:rPr>
              <a:t>………</a:t>
            </a:r>
            <a:r>
              <a:rPr lang="en-DE" sz="3200" b="1" dirty="0" smtClean="0">
                <a:solidFill>
                  <a:srgbClr val="0000FF"/>
                </a:solidFill>
              </a:rPr>
              <a:t>………………………………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52400" y="3802037"/>
            <a:ext cx="8763000" cy="813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3200" b="1" dirty="0" smtClean="0">
                <a:solidFill>
                  <a:srgbClr val="0000FF"/>
                </a:solidFill>
              </a:rPr>
              <a:t>c</a:t>
            </a:r>
            <a:r>
              <a:rPr lang="en-US" sz="3200" b="1" dirty="0">
                <a:solidFill>
                  <a:srgbClr val="0000FF"/>
                </a:solidFill>
              </a:rPr>
              <a:t>) </a:t>
            </a:r>
            <a:r>
              <a:rPr lang="en-US" sz="3200" b="1" dirty="0" err="1">
                <a:solidFill>
                  <a:srgbClr val="0000FF"/>
                </a:solidFill>
              </a:rPr>
              <a:t>Trên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đường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đến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trường</a:t>
            </a:r>
            <a:r>
              <a:rPr lang="en-US" sz="3200" b="1" dirty="0">
                <a:solidFill>
                  <a:srgbClr val="0000FF"/>
                </a:solidFill>
              </a:rPr>
              <a:t>, </a:t>
            </a:r>
            <a:r>
              <a:rPr lang="en-US" sz="3200" b="1" dirty="0" smtClean="0">
                <a:solidFill>
                  <a:srgbClr val="0000FF"/>
                </a:solidFill>
              </a:rPr>
              <a:t>………</a:t>
            </a:r>
            <a:r>
              <a:rPr lang="en-DE" sz="3200" b="1" dirty="0" smtClean="0">
                <a:solidFill>
                  <a:srgbClr val="0000FF"/>
                </a:solidFill>
              </a:rPr>
              <a:t>………………</a:t>
            </a:r>
            <a:r>
              <a:rPr lang="en-US" sz="3200" b="1" dirty="0" smtClean="0">
                <a:solidFill>
                  <a:srgbClr val="0000FF"/>
                </a:solidFill>
              </a:rPr>
              <a:t>.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152400" y="5046126"/>
            <a:ext cx="8839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3200" b="1" dirty="0" smtClean="0">
                <a:solidFill>
                  <a:srgbClr val="0000FF"/>
                </a:solidFill>
              </a:rPr>
              <a:t>d</a:t>
            </a:r>
            <a:r>
              <a:rPr lang="en-US" sz="3200" b="1" dirty="0">
                <a:solidFill>
                  <a:srgbClr val="0000FF"/>
                </a:solidFill>
              </a:rPr>
              <a:t>) Ở </a:t>
            </a:r>
            <a:r>
              <a:rPr lang="en-US" sz="3200" b="1" dirty="0" err="1">
                <a:solidFill>
                  <a:srgbClr val="0000FF"/>
                </a:solidFill>
              </a:rPr>
              <a:t>bên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kia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sườn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núi</a:t>
            </a:r>
            <a:r>
              <a:rPr lang="en-US" sz="3200" b="1" dirty="0">
                <a:solidFill>
                  <a:srgbClr val="0000FF"/>
                </a:solidFill>
              </a:rPr>
              <a:t>, </a:t>
            </a:r>
            <a:r>
              <a:rPr lang="en-US" sz="3200" b="1" dirty="0" smtClean="0">
                <a:solidFill>
                  <a:srgbClr val="0000FF"/>
                </a:solidFill>
              </a:rPr>
              <a:t>………</a:t>
            </a:r>
            <a:r>
              <a:rPr lang="en-DE" sz="3200" b="1" dirty="0" smtClean="0">
                <a:solidFill>
                  <a:srgbClr val="0000FF"/>
                </a:solidFill>
              </a:rPr>
              <a:t>……………………</a:t>
            </a:r>
            <a:r>
              <a:rPr lang="en-US" sz="3200" b="1" dirty="0" smtClean="0">
                <a:solidFill>
                  <a:srgbClr val="0000FF"/>
                </a:solidFill>
              </a:rPr>
              <a:t>.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2590800" y="2819494"/>
            <a:ext cx="6400800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</a:rPr>
              <a:t>cả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gia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đình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vui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vẻ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bên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mâm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cơm</a:t>
            </a:r>
            <a:r>
              <a:rPr lang="en-US" sz="32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4881880" y="3796493"/>
            <a:ext cx="4076700" cy="107721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</a:rPr>
              <a:t>em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đã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giúp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một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bà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cụ</a:t>
            </a:r>
            <a:r>
              <a:rPr lang="en-US" sz="3200" b="1" dirty="0">
                <a:solidFill>
                  <a:srgbClr val="FF0000"/>
                </a:solidFill>
              </a:rPr>
              <a:t> qua </a:t>
            </a:r>
            <a:r>
              <a:rPr lang="en-US" sz="3200" b="1" dirty="0" err="1">
                <a:solidFill>
                  <a:srgbClr val="FF0000"/>
                </a:solidFill>
              </a:rPr>
              <a:t>đường</a:t>
            </a:r>
            <a:r>
              <a:rPr lang="en-US" sz="32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4114800" y="5052329"/>
            <a:ext cx="5029200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</a:rPr>
              <a:t>đàn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bò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thung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thăng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gặm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cỏ</a:t>
            </a:r>
            <a:r>
              <a:rPr lang="en-US" sz="3200" b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15524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4" grpId="0" animBg="1"/>
      <p:bldP spid="13325" grpId="0" animBg="1"/>
      <p:bldP spid="13326" grpId="0" animBg="1"/>
      <p:bldP spid="133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" r="34399" b="5898"/>
          <a:stretch>
            <a:fillRect/>
          </a:stretch>
        </p:blipFill>
        <p:spPr bwMode="auto">
          <a:xfrm>
            <a:off x="19050" y="0"/>
            <a:ext cx="9124950" cy="658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Hộp_Văn_Bản 7"/>
          <p:cNvSpPr txBox="1">
            <a:spLocks noChangeArrowheads="1"/>
          </p:cNvSpPr>
          <p:nvPr/>
        </p:nvSpPr>
        <p:spPr bwMode="auto">
          <a:xfrm>
            <a:off x="1403350" y="1519238"/>
            <a:ext cx="67691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80" tIns="45089" rIns="90180" bIns="45089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alt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92163" y="4267200"/>
            <a:ext cx="7010400" cy="909638"/>
            <a:chOff x="504" y="1008"/>
            <a:chExt cx="4416" cy="765"/>
          </a:xfrm>
        </p:grpSpPr>
        <p:sp>
          <p:nvSpPr>
            <p:cNvPr id="25604" name="AutoShape 4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382" name="Text Box 5"/>
            <p:cNvSpPr txBox="1">
              <a:spLocks noChangeArrowheads="1"/>
            </p:cNvSpPr>
            <p:nvPr/>
          </p:nvSpPr>
          <p:spPr bwMode="gray">
            <a:xfrm>
              <a:off x="801" y="1012"/>
              <a:ext cx="3976" cy="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dirty="0">
                  <a:sym typeface="Symbol" pitchFamily="18" charset="2"/>
                </a:rPr>
                <a:t> </a:t>
              </a:r>
              <a:r>
                <a:rPr lang="en-US" b="1" dirty="0" err="1">
                  <a:sym typeface="Symbol" pitchFamily="18" charset="2"/>
                </a:rPr>
                <a:t>Cả</a:t>
              </a:r>
              <a:r>
                <a:rPr lang="en-US" b="1" dirty="0">
                  <a:sym typeface="Symbol" pitchFamily="18" charset="2"/>
                </a:rPr>
                <a:t> A </a:t>
              </a:r>
              <a:r>
                <a:rPr lang="en-US" b="1" dirty="0" err="1">
                  <a:sym typeface="Symbol" pitchFamily="18" charset="2"/>
                </a:rPr>
                <a:t>và</a:t>
              </a:r>
              <a:r>
                <a:rPr lang="en-US" b="1" dirty="0">
                  <a:sym typeface="Symbol" pitchFamily="18" charset="2"/>
                </a:rPr>
                <a:t> B </a:t>
              </a:r>
              <a:r>
                <a:rPr lang="en-US" b="1" dirty="0" err="1">
                  <a:sym typeface="Symbol" pitchFamily="18" charset="2"/>
                </a:rPr>
                <a:t>đều</a:t>
              </a:r>
              <a:r>
                <a:rPr lang="en-US" b="1" dirty="0">
                  <a:sym typeface="Symbol" pitchFamily="18" charset="2"/>
                </a:rPr>
                <a:t> </a:t>
              </a:r>
              <a:r>
                <a:rPr lang="en-US" b="1" dirty="0" err="1">
                  <a:sym typeface="Symbol" pitchFamily="18" charset="2"/>
                </a:rPr>
                <a:t>đúng</a:t>
              </a:r>
              <a:endParaRPr lang="en-US" b="1" dirty="0">
                <a:sym typeface="Symbol" pitchFamily="18" charset="2"/>
              </a:endParaRP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838200" y="3076575"/>
            <a:ext cx="7010400" cy="862013"/>
            <a:chOff x="504" y="1008"/>
            <a:chExt cx="4416" cy="765"/>
          </a:xfrm>
        </p:grpSpPr>
        <p:sp>
          <p:nvSpPr>
            <p:cNvPr id="25607" name="AutoShape 7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380" name="Text Box 8"/>
            <p:cNvSpPr txBox="1">
              <a:spLocks noChangeArrowheads="1"/>
            </p:cNvSpPr>
            <p:nvPr/>
          </p:nvSpPr>
          <p:spPr bwMode="gray">
            <a:xfrm>
              <a:off x="801" y="1012"/>
              <a:ext cx="3976" cy="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b="1" dirty="0"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b="1" dirty="0" err="1">
                  <a:sym typeface="Symbol" pitchFamily="18" charset="2"/>
                </a:rPr>
                <a:t>T</a:t>
              </a:r>
              <a:r>
                <a:rPr lang="en-US" b="1" dirty="0" err="1" smtClean="0"/>
                <a:t>rả</a:t>
              </a:r>
              <a:r>
                <a:rPr lang="en-US" b="1" dirty="0" smtClean="0"/>
                <a:t> </a:t>
              </a:r>
              <a:r>
                <a:rPr lang="en-US" b="1" dirty="0" err="1"/>
                <a:t>lời</a:t>
              </a:r>
              <a:r>
                <a:rPr lang="en-US" b="1" dirty="0"/>
                <a:t> </a:t>
              </a:r>
              <a:r>
                <a:rPr lang="en-US" b="1" dirty="0" err="1"/>
                <a:t>cho</a:t>
              </a:r>
              <a:r>
                <a:rPr lang="en-US" b="1" dirty="0"/>
                <a:t> </a:t>
              </a:r>
              <a:r>
                <a:rPr lang="en-US" b="1" dirty="0" err="1"/>
                <a:t>câu</a:t>
              </a:r>
              <a:r>
                <a:rPr lang="en-US" b="1" dirty="0"/>
                <a:t> </a:t>
              </a:r>
              <a:r>
                <a:rPr lang="en-US" b="1" dirty="0" err="1"/>
                <a:t>hỏi</a:t>
              </a:r>
              <a:r>
                <a:rPr lang="en-US" dirty="0"/>
                <a:t> </a:t>
              </a:r>
              <a:r>
                <a:rPr lang="en-US" b="1" dirty="0">
                  <a:solidFill>
                    <a:srgbClr val="CC0000"/>
                  </a:solidFill>
                </a:rPr>
                <a:t>ở </a:t>
              </a:r>
              <a:r>
                <a:rPr lang="en-US" b="1" dirty="0" err="1">
                  <a:solidFill>
                    <a:srgbClr val="CC0000"/>
                  </a:solidFill>
                </a:rPr>
                <a:t>đâu</a:t>
              </a:r>
              <a:r>
                <a:rPr lang="en-US" b="1" dirty="0">
                  <a:solidFill>
                    <a:srgbClr val="CC0000"/>
                  </a:solidFill>
                </a:rPr>
                <a:t>?</a:t>
              </a: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 rot="5400000">
            <a:off x="76200" y="4394200"/>
            <a:ext cx="1371600" cy="152400"/>
            <a:chOff x="0" y="1896"/>
            <a:chExt cx="5760" cy="120"/>
          </a:xfrm>
        </p:grpSpPr>
        <p:sp>
          <p:nvSpPr>
            <p:cNvPr id="11377" name="Rectangle 10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8" name="Rectangle 11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 rot="5400000">
            <a:off x="142875" y="3317875"/>
            <a:ext cx="1238250" cy="152400"/>
            <a:chOff x="0" y="1896"/>
            <a:chExt cx="5760" cy="120"/>
          </a:xfrm>
        </p:grpSpPr>
        <p:sp>
          <p:nvSpPr>
            <p:cNvPr id="11375" name="Rectangle 13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6" name="Rectangle 14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15"/>
          <p:cNvGrpSpPr>
            <a:grpSpLocks/>
          </p:cNvGrpSpPr>
          <p:nvPr/>
        </p:nvGrpSpPr>
        <p:grpSpPr bwMode="auto">
          <a:xfrm rot="5400000">
            <a:off x="219075" y="1870075"/>
            <a:ext cx="1085850" cy="152400"/>
            <a:chOff x="0" y="1896"/>
            <a:chExt cx="5760" cy="120"/>
          </a:xfrm>
        </p:grpSpPr>
        <p:sp>
          <p:nvSpPr>
            <p:cNvPr id="11373" name="Rectangle 16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4" name="Rectangle 17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819150" y="1998663"/>
            <a:ext cx="7010400" cy="795337"/>
            <a:chOff x="504" y="1008"/>
            <a:chExt cx="4416" cy="765"/>
          </a:xfrm>
        </p:grpSpPr>
        <p:sp>
          <p:nvSpPr>
            <p:cNvPr id="25619" name="AutoShape 19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372" name="Text Box 20"/>
            <p:cNvSpPr txBox="1">
              <a:spLocks noChangeArrowheads="1"/>
            </p:cNvSpPr>
            <p:nvPr/>
          </p:nvSpPr>
          <p:spPr bwMode="gray">
            <a:xfrm>
              <a:off x="801" y="1013"/>
              <a:ext cx="3976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b="1">
                  <a:solidFill>
                    <a:srgbClr val="0000FF"/>
                  </a:solidFill>
                  <a:cs typeface="Times New Roman" pitchFamily="18" charset="0"/>
                  <a:sym typeface="Symbol" pitchFamily="18" charset="2"/>
                </a:rPr>
                <a:t> </a:t>
              </a:r>
              <a:endParaRPr lang="en-US" b="1" i="1">
                <a:solidFill>
                  <a:srgbClr val="0033CC"/>
                </a:solidFill>
              </a:endParaRPr>
            </a:p>
          </p:txBody>
        </p:sp>
      </p:grpSp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211138" y="1878013"/>
            <a:ext cx="931862" cy="992187"/>
            <a:chOff x="144" y="1176"/>
            <a:chExt cx="586" cy="625"/>
          </a:xfrm>
        </p:grpSpPr>
        <p:grpSp>
          <p:nvGrpSpPr>
            <p:cNvPr id="11360" name="Group 22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25623" name="AutoShape 23"/>
              <p:cNvSpPr>
                <a:spLocks noChangeArrowheads="1"/>
              </p:cNvSpPr>
              <p:nvPr/>
            </p:nvSpPr>
            <p:spPr bwMode="gray">
              <a:xfrm rot="16200000" flipH="1">
                <a:off x="1818" y="2523"/>
                <a:ext cx="310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624" name="AutoShape 24"/>
              <p:cNvSpPr>
                <a:spLocks noChangeArrowheads="1"/>
              </p:cNvSpPr>
              <p:nvPr/>
            </p:nvSpPr>
            <p:spPr bwMode="gray">
              <a:xfrm rot="5400000" flipH="1">
                <a:off x="3626" y="2489"/>
                <a:ext cx="310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625" name="AutoShape 25"/>
              <p:cNvSpPr>
                <a:spLocks noChangeArrowheads="1"/>
              </p:cNvSpPr>
              <p:nvPr/>
            </p:nvSpPr>
            <p:spPr bwMode="gray">
              <a:xfrm rot="10800000" flipH="1">
                <a:off x="2724" y="3436"/>
                <a:ext cx="306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365" name="Oval 26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66" name="Oval 27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28" name="Oval 28"/>
              <p:cNvSpPr>
                <a:spLocks noChangeArrowheads="1"/>
              </p:cNvSpPr>
              <p:nvPr/>
            </p:nvSpPr>
            <p:spPr bwMode="gray">
              <a:xfrm>
                <a:off x="2254" y="1999"/>
                <a:ext cx="1260" cy="126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368" name="Oval 29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5630" name="Oval 30"/>
              <p:cNvSpPr>
                <a:spLocks noChangeArrowheads="1"/>
              </p:cNvSpPr>
              <p:nvPr/>
            </p:nvSpPr>
            <p:spPr bwMode="gray">
              <a:xfrm>
                <a:off x="2334" y="2077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370" name="Oval 31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25632" name="Text Box 32"/>
            <p:cNvSpPr txBox="1">
              <a:spLocks noChangeArrowheads="1"/>
            </p:cNvSpPr>
            <p:nvPr/>
          </p:nvSpPr>
          <p:spPr bwMode="gray">
            <a:xfrm>
              <a:off x="336" y="1296"/>
              <a:ext cx="278" cy="32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</p:grpSp>
      <p:grpSp>
        <p:nvGrpSpPr>
          <p:cNvPr id="10" name="Group 33"/>
          <p:cNvGrpSpPr>
            <a:grpSpLocks/>
          </p:cNvGrpSpPr>
          <p:nvPr/>
        </p:nvGrpSpPr>
        <p:grpSpPr bwMode="auto">
          <a:xfrm>
            <a:off x="228600" y="2982913"/>
            <a:ext cx="931863" cy="992187"/>
            <a:chOff x="144" y="1176"/>
            <a:chExt cx="586" cy="625"/>
          </a:xfrm>
        </p:grpSpPr>
        <p:grpSp>
          <p:nvGrpSpPr>
            <p:cNvPr id="11349" name="Group 34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25635" name="AutoShape 35"/>
              <p:cNvSpPr>
                <a:spLocks noChangeArrowheads="1"/>
              </p:cNvSpPr>
              <p:nvPr/>
            </p:nvSpPr>
            <p:spPr bwMode="gray">
              <a:xfrm rot="16200000" flipH="1">
                <a:off x="1818" y="2523"/>
                <a:ext cx="310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636" name="AutoShape 36"/>
              <p:cNvSpPr>
                <a:spLocks noChangeArrowheads="1"/>
              </p:cNvSpPr>
              <p:nvPr/>
            </p:nvSpPr>
            <p:spPr bwMode="gray">
              <a:xfrm rot="5400000" flipH="1">
                <a:off x="3626" y="2489"/>
                <a:ext cx="310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637" name="AutoShape 37"/>
              <p:cNvSpPr>
                <a:spLocks noChangeArrowheads="1"/>
              </p:cNvSpPr>
              <p:nvPr/>
            </p:nvSpPr>
            <p:spPr bwMode="gray">
              <a:xfrm rot="10800000" flipH="1">
                <a:off x="2724" y="3436"/>
                <a:ext cx="306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354" name="Oval 38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55" name="Oval 3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40" name="Oval 40"/>
              <p:cNvSpPr>
                <a:spLocks noChangeArrowheads="1"/>
              </p:cNvSpPr>
              <p:nvPr/>
            </p:nvSpPr>
            <p:spPr bwMode="gray">
              <a:xfrm>
                <a:off x="2254" y="1999"/>
                <a:ext cx="1260" cy="126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357" name="Oval 41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5642" name="Oval 42"/>
              <p:cNvSpPr>
                <a:spLocks noChangeArrowheads="1"/>
              </p:cNvSpPr>
              <p:nvPr/>
            </p:nvSpPr>
            <p:spPr bwMode="gray">
              <a:xfrm>
                <a:off x="2334" y="2077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359" name="Oval 43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25644" name="Text Box 44"/>
            <p:cNvSpPr txBox="1">
              <a:spLocks noChangeArrowheads="1"/>
            </p:cNvSpPr>
            <p:nvPr/>
          </p:nvSpPr>
          <p:spPr bwMode="gray">
            <a:xfrm>
              <a:off x="336" y="1296"/>
              <a:ext cx="279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cs typeface="Arial" pitchFamily="34" charset="0"/>
                </a:rPr>
                <a:t>B</a:t>
              </a:r>
            </a:p>
          </p:txBody>
        </p:sp>
      </p:grpSp>
      <p:grpSp>
        <p:nvGrpSpPr>
          <p:cNvPr id="12" name="Group 45"/>
          <p:cNvGrpSpPr>
            <a:grpSpLocks/>
          </p:cNvGrpSpPr>
          <p:nvPr/>
        </p:nvGrpSpPr>
        <p:grpSpPr bwMode="auto">
          <a:xfrm>
            <a:off x="228600" y="4164013"/>
            <a:ext cx="931863" cy="992187"/>
            <a:chOff x="144" y="1176"/>
            <a:chExt cx="586" cy="625"/>
          </a:xfrm>
        </p:grpSpPr>
        <p:grpSp>
          <p:nvGrpSpPr>
            <p:cNvPr id="11338" name="Group 46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25647" name="AutoShape 47"/>
              <p:cNvSpPr>
                <a:spLocks noChangeArrowheads="1"/>
              </p:cNvSpPr>
              <p:nvPr/>
            </p:nvSpPr>
            <p:spPr bwMode="gray">
              <a:xfrm rot="16200000" flipH="1">
                <a:off x="1818" y="2523"/>
                <a:ext cx="310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648" name="AutoShape 48"/>
              <p:cNvSpPr>
                <a:spLocks noChangeArrowheads="1"/>
              </p:cNvSpPr>
              <p:nvPr/>
            </p:nvSpPr>
            <p:spPr bwMode="gray">
              <a:xfrm rot="5400000" flipH="1">
                <a:off x="3626" y="2489"/>
                <a:ext cx="310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649" name="AutoShape 49"/>
              <p:cNvSpPr>
                <a:spLocks noChangeArrowheads="1"/>
              </p:cNvSpPr>
              <p:nvPr/>
            </p:nvSpPr>
            <p:spPr bwMode="gray">
              <a:xfrm rot="10800000" flipH="1">
                <a:off x="2724" y="3436"/>
                <a:ext cx="306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343" name="Oval 50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44" name="Oval 51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52" name="Oval 52"/>
              <p:cNvSpPr>
                <a:spLocks noChangeArrowheads="1"/>
              </p:cNvSpPr>
              <p:nvPr/>
            </p:nvSpPr>
            <p:spPr bwMode="gray">
              <a:xfrm>
                <a:off x="2254" y="1999"/>
                <a:ext cx="1260" cy="126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346" name="Oval 53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5654" name="Oval 54"/>
              <p:cNvSpPr>
                <a:spLocks noChangeArrowheads="1"/>
              </p:cNvSpPr>
              <p:nvPr/>
            </p:nvSpPr>
            <p:spPr bwMode="gray">
              <a:xfrm>
                <a:off x="2334" y="2077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348" name="Oval 55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25656" name="Text Box 56"/>
            <p:cNvSpPr txBox="1">
              <a:spLocks noChangeArrowheads="1"/>
            </p:cNvSpPr>
            <p:nvPr/>
          </p:nvSpPr>
          <p:spPr bwMode="gray">
            <a:xfrm>
              <a:off x="336" y="1296"/>
              <a:ext cx="279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cs typeface="Arial" pitchFamily="34" charset="0"/>
                </a:rPr>
                <a:t>C</a:t>
              </a:r>
            </a:p>
          </p:txBody>
        </p:sp>
      </p:grpSp>
      <p:grpSp>
        <p:nvGrpSpPr>
          <p:cNvPr id="14" name="Group 57"/>
          <p:cNvGrpSpPr>
            <a:grpSpLocks/>
          </p:cNvGrpSpPr>
          <p:nvPr/>
        </p:nvGrpSpPr>
        <p:grpSpPr bwMode="auto">
          <a:xfrm>
            <a:off x="304800" y="660400"/>
            <a:ext cx="7524750" cy="1066800"/>
            <a:chOff x="156" y="192"/>
            <a:chExt cx="5460" cy="528"/>
          </a:xfrm>
        </p:grpSpPr>
        <p:sp>
          <p:nvSpPr>
            <p:cNvPr id="25658" name="AutoShape 58" descr="Recycled paper"/>
            <p:cNvSpPr>
              <a:spLocks noChangeArrowheads="1"/>
            </p:cNvSpPr>
            <p:nvPr/>
          </p:nvSpPr>
          <p:spPr bwMode="gray">
            <a:xfrm>
              <a:off x="156" y="192"/>
              <a:ext cx="5460" cy="480"/>
            </a:xfrm>
            <a:prstGeom prst="roundRect">
              <a:avLst>
                <a:gd name="adj" fmla="val 50000"/>
              </a:avLst>
            </a:prstGeom>
            <a:blipFill dpi="0" rotWithShape="1">
              <a:blip r:embed="rId4"/>
              <a:srcRect/>
              <a:tile tx="0" ty="0" sx="100000" sy="100000" flip="none" algn="tl"/>
            </a:blipFill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4000" b="1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grpSp>
          <p:nvGrpSpPr>
            <p:cNvPr id="11335" name="Group 59"/>
            <p:cNvGrpSpPr>
              <a:grpSpLocks/>
            </p:cNvGrpSpPr>
            <p:nvPr/>
          </p:nvGrpSpPr>
          <p:grpSpPr bwMode="auto">
            <a:xfrm rot="5400000">
              <a:off x="216" y="408"/>
              <a:ext cx="528" cy="96"/>
              <a:chOff x="0" y="1896"/>
              <a:chExt cx="5760" cy="120"/>
            </a:xfrm>
          </p:grpSpPr>
          <p:sp>
            <p:nvSpPr>
              <p:cNvPr id="11336" name="Rectangle 60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37" name="Rectangle 61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5662" name="Text Box 62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838200" y="838200"/>
            <a:ext cx="66532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   </a:t>
            </a:r>
            <a:r>
              <a:rPr lang="en-US" sz="3200" b="1" dirty="0" err="1">
                <a:solidFill>
                  <a:srgbClr val="CC0000"/>
                </a:solidFill>
              </a:rPr>
              <a:t>Trạng</a:t>
            </a:r>
            <a:r>
              <a:rPr lang="en-US" sz="3200" b="1" dirty="0">
                <a:solidFill>
                  <a:srgbClr val="CC0000"/>
                </a:solidFill>
              </a:rPr>
              <a:t> </a:t>
            </a:r>
            <a:r>
              <a:rPr lang="en-US" sz="3200" b="1" dirty="0" err="1">
                <a:solidFill>
                  <a:srgbClr val="CC0000"/>
                </a:solidFill>
              </a:rPr>
              <a:t>ngữ</a:t>
            </a:r>
            <a:r>
              <a:rPr lang="en-US" sz="3200" b="1" dirty="0">
                <a:solidFill>
                  <a:srgbClr val="CC0000"/>
                </a:solidFill>
              </a:rPr>
              <a:t> </a:t>
            </a:r>
            <a:r>
              <a:rPr lang="en-US" sz="3200" b="1" dirty="0" err="1">
                <a:solidFill>
                  <a:srgbClr val="CC0000"/>
                </a:solidFill>
              </a:rPr>
              <a:t>chỉ</a:t>
            </a:r>
            <a:r>
              <a:rPr lang="en-US" sz="3200" b="1" dirty="0">
                <a:solidFill>
                  <a:srgbClr val="CC0000"/>
                </a:solidFill>
              </a:rPr>
              <a:t> </a:t>
            </a:r>
            <a:r>
              <a:rPr lang="en-US" sz="3200" b="1" dirty="0" err="1">
                <a:solidFill>
                  <a:srgbClr val="CC0000"/>
                </a:solidFill>
              </a:rPr>
              <a:t>nơi</a:t>
            </a:r>
            <a:r>
              <a:rPr lang="en-US" sz="3200" b="1" dirty="0">
                <a:solidFill>
                  <a:srgbClr val="CC0000"/>
                </a:solidFill>
              </a:rPr>
              <a:t> </a:t>
            </a:r>
            <a:r>
              <a:rPr lang="en-US" sz="3200" b="1" dirty="0" err="1">
                <a:solidFill>
                  <a:srgbClr val="CC0000"/>
                </a:solidFill>
              </a:rPr>
              <a:t>chốn</a:t>
            </a:r>
            <a:r>
              <a:rPr lang="en-US" sz="3200" b="1" dirty="0">
                <a:solidFill>
                  <a:srgbClr val="CC0000"/>
                </a:solidFill>
              </a:rPr>
              <a:t> </a:t>
            </a:r>
            <a:r>
              <a:rPr lang="en-US" sz="3200" b="1" dirty="0" err="1">
                <a:solidFill>
                  <a:srgbClr val="CC0000"/>
                </a:solidFill>
              </a:rPr>
              <a:t>là</a:t>
            </a:r>
            <a:r>
              <a:rPr lang="en-US" sz="3200" b="1" dirty="0">
                <a:solidFill>
                  <a:srgbClr val="CC0000"/>
                </a:solidFill>
              </a:rPr>
              <a:t>:</a:t>
            </a:r>
          </a:p>
        </p:txBody>
      </p:sp>
      <p:sp>
        <p:nvSpPr>
          <p:cNvPr id="25665" name="AutoShape 65">
            <a:hlinkClick r:id="rId6" action="ppaction://hlinksldjump"/>
          </p:cNvPr>
          <p:cNvSpPr>
            <a:spLocks noChangeArrowheads="1"/>
          </p:cNvSpPr>
          <p:nvPr/>
        </p:nvSpPr>
        <p:spPr bwMode="gray">
          <a:xfrm>
            <a:off x="128588" y="50800"/>
            <a:ext cx="2159000" cy="5111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rgbClr val="FF66CC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b="1" dirty="0" err="1">
                <a:cs typeface="Arial" pitchFamily="34" charset="0"/>
              </a:rPr>
              <a:t>Câu</a:t>
            </a:r>
            <a:r>
              <a:rPr lang="en-US" b="1" dirty="0">
                <a:cs typeface="Arial" pitchFamily="34" charset="0"/>
              </a:rPr>
              <a:t> 1</a:t>
            </a:r>
          </a:p>
        </p:txBody>
      </p:sp>
      <p:sp>
        <p:nvSpPr>
          <p:cNvPr id="25670" name="Rectangle 70"/>
          <p:cNvSpPr>
            <a:spLocks noChangeArrowheads="1"/>
          </p:cNvSpPr>
          <p:nvPr/>
        </p:nvSpPr>
        <p:spPr bwMode="auto">
          <a:xfrm>
            <a:off x="990600" y="1905000"/>
            <a:ext cx="71151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b="1" dirty="0" err="1"/>
              <a:t>Để</a:t>
            </a:r>
            <a:r>
              <a:rPr lang="en-US" b="1" dirty="0"/>
              <a:t> </a:t>
            </a:r>
            <a:r>
              <a:rPr lang="en-US" b="1" dirty="0" err="1"/>
              <a:t>làm</a:t>
            </a:r>
            <a:r>
              <a:rPr lang="en-US" b="1" dirty="0"/>
              <a:t> </a:t>
            </a:r>
            <a:r>
              <a:rPr lang="en-US" b="1" dirty="0" err="1"/>
              <a:t>rõ</a:t>
            </a:r>
            <a:r>
              <a:rPr lang="en-US" b="1" dirty="0"/>
              <a:t> </a:t>
            </a:r>
            <a:r>
              <a:rPr lang="en-US" b="1" dirty="0" err="1"/>
              <a:t>nơi</a:t>
            </a:r>
            <a:r>
              <a:rPr lang="en-US" b="1" dirty="0"/>
              <a:t> </a:t>
            </a:r>
            <a:r>
              <a:rPr lang="en-US" b="1" dirty="0" err="1"/>
              <a:t>chốn</a:t>
            </a:r>
            <a:r>
              <a:rPr lang="en-US" b="1" dirty="0"/>
              <a:t> </a:t>
            </a:r>
            <a:r>
              <a:rPr lang="en-US" b="1" dirty="0" err="1"/>
              <a:t>diễn</a:t>
            </a:r>
            <a:r>
              <a:rPr lang="en-US" b="1" dirty="0"/>
              <a:t> </a:t>
            </a:r>
            <a:r>
              <a:rPr lang="en-US" b="1" dirty="0" err="1"/>
              <a:t>ra</a:t>
            </a:r>
            <a:r>
              <a:rPr lang="en-US" b="1" dirty="0"/>
              <a:t> </a:t>
            </a:r>
            <a:r>
              <a:rPr lang="en-US" b="1" dirty="0" err="1"/>
              <a:t>sự</a:t>
            </a:r>
            <a:r>
              <a:rPr lang="en-US" b="1" dirty="0"/>
              <a:t> </a:t>
            </a:r>
            <a:r>
              <a:rPr lang="en-US" b="1" dirty="0" err="1"/>
              <a:t>việc</a:t>
            </a:r>
            <a:r>
              <a:rPr lang="en-US" b="1" dirty="0"/>
              <a:t> </a:t>
            </a:r>
            <a:r>
              <a:rPr lang="en-US" b="1" dirty="0" err="1"/>
              <a:t>nêu</a:t>
            </a:r>
            <a:r>
              <a:rPr lang="en-US" b="1" dirty="0"/>
              <a:t> </a:t>
            </a:r>
            <a:r>
              <a:rPr lang="en-US" b="1" dirty="0" err="1"/>
              <a:t>trong</a:t>
            </a:r>
            <a:r>
              <a:rPr lang="en-US" b="1" dirty="0"/>
              <a:t> </a:t>
            </a:r>
          </a:p>
          <a:p>
            <a:r>
              <a:rPr lang="en-US" b="1" dirty="0" err="1"/>
              <a:t>câu</a:t>
            </a:r>
            <a:r>
              <a:rPr lang="en-US" b="1" dirty="0"/>
              <a:t> </a:t>
            </a:r>
            <a:r>
              <a:rPr lang="en-US" b="1" dirty="0" err="1"/>
              <a:t>ta</a:t>
            </a:r>
            <a:r>
              <a:rPr lang="en-US" b="1" dirty="0"/>
              <a:t> </a:t>
            </a:r>
            <a:r>
              <a:rPr lang="en-US" b="1" dirty="0" err="1"/>
              <a:t>thêm</a:t>
            </a:r>
            <a:r>
              <a:rPr lang="en-US" b="1" dirty="0"/>
              <a:t> </a:t>
            </a:r>
            <a:r>
              <a:rPr lang="en-US" b="1" dirty="0" err="1"/>
              <a:t>trạng</a:t>
            </a:r>
            <a:r>
              <a:rPr lang="en-US" b="1" dirty="0"/>
              <a:t> </a:t>
            </a:r>
            <a:r>
              <a:rPr lang="en-US" b="1" dirty="0" err="1"/>
              <a:t>ngữ</a:t>
            </a:r>
            <a:r>
              <a:rPr lang="en-US" b="1" dirty="0"/>
              <a:t> </a:t>
            </a:r>
            <a:r>
              <a:rPr lang="en-US" b="1" dirty="0" err="1"/>
              <a:t>chỉ</a:t>
            </a:r>
            <a:r>
              <a:rPr lang="en-US" b="1" dirty="0"/>
              <a:t> </a:t>
            </a:r>
            <a:r>
              <a:rPr lang="en-US" b="1" dirty="0" err="1"/>
              <a:t>nơi</a:t>
            </a:r>
            <a:r>
              <a:rPr lang="en-US" b="1" dirty="0"/>
              <a:t> </a:t>
            </a:r>
            <a:r>
              <a:rPr lang="en-US" b="1" dirty="0" err="1"/>
              <a:t>chốn</a:t>
            </a:r>
            <a:r>
              <a:rPr lang="en-US" b="1" dirty="0"/>
              <a:t> </a:t>
            </a:r>
            <a:r>
              <a:rPr lang="en-US" b="1" dirty="0" err="1"/>
              <a:t>vào</a:t>
            </a:r>
            <a:r>
              <a:rPr lang="en-US" b="1" dirty="0"/>
              <a:t> </a:t>
            </a:r>
            <a:r>
              <a:rPr lang="en-US" b="1" dirty="0" err="1"/>
              <a:t>câu</a:t>
            </a:r>
            <a:r>
              <a:rPr lang="en-US" b="1" dirty="0"/>
              <a:t>.</a:t>
            </a:r>
          </a:p>
        </p:txBody>
      </p:sp>
      <p:sp>
        <p:nvSpPr>
          <p:cNvPr id="120" name="Oval 119"/>
          <p:cNvSpPr/>
          <p:nvPr/>
        </p:nvSpPr>
        <p:spPr>
          <a:xfrm>
            <a:off x="336012" y="4233114"/>
            <a:ext cx="882139" cy="8411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C0099"/>
              </a:solidFill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25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25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25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1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2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2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3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6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6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4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id="4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id="5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id="5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900"/>
                            </p:stCondLst>
                            <p:childTnLst>
                              <p:par>
                                <p:cTn id="6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6400"/>
                            </p:stCondLst>
                            <p:childTnLst>
                              <p:par>
                                <p:cTn id="7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70" grpId="0"/>
      <p:bldP spid="1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849313" y="4267200"/>
            <a:ext cx="7010400" cy="860425"/>
            <a:chOff x="504" y="1008"/>
            <a:chExt cx="4416" cy="765"/>
          </a:xfrm>
        </p:grpSpPr>
        <p:sp>
          <p:nvSpPr>
            <p:cNvPr id="24580" name="AutoShape 4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1800">
                <a:latin typeface="Arial" pitchFamily="34" charset="0"/>
              </a:endParaRPr>
            </a:p>
          </p:txBody>
        </p:sp>
        <p:sp>
          <p:nvSpPr>
            <p:cNvPr id="12406" name="Text Box 5"/>
            <p:cNvSpPr txBox="1">
              <a:spLocks noChangeArrowheads="1"/>
            </p:cNvSpPr>
            <p:nvPr/>
          </p:nvSpPr>
          <p:spPr bwMode="gray">
            <a:xfrm>
              <a:off x="801" y="1012"/>
              <a:ext cx="3976" cy="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700" b="1" dirty="0">
                  <a:cs typeface="Times New Roman" pitchFamily="18" charset="0"/>
                  <a:sym typeface="Symbol" pitchFamily="18" charset="2"/>
                </a:rPr>
                <a:t>  </a:t>
              </a:r>
              <a:r>
                <a:rPr lang="en-US" b="1" dirty="0" err="1">
                  <a:cs typeface="Times New Roman" pitchFamily="18" charset="0"/>
                  <a:sym typeface="Symbol" pitchFamily="18" charset="2"/>
                </a:rPr>
                <a:t>Cả</a:t>
              </a:r>
              <a:r>
                <a:rPr lang="en-US" b="1" dirty="0"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b="1" dirty="0" err="1">
                  <a:cs typeface="Times New Roman" pitchFamily="18" charset="0"/>
                  <a:sym typeface="Symbol" pitchFamily="18" charset="2"/>
                </a:rPr>
                <a:t>lớp</a:t>
              </a:r>
              <a:r>
                <a:rPr lang="en-US" b="1" dirty="0"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b="1" dirty="0" err="1">
                  <a:cs typeface="Times New Roman" pitchFamily="18" charset="0"/>
                  <a:sym typeface="Symbol" pitchFamily="18" charset="2"/>
                </a:rPr>
                <a:t>đang</a:t>
              </a:r>
              <a:r>
                <a:rPr lang="en-US" b="1" dirty="0"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b="1" dirty="0" err="1">
                  <a:cs typeface="Times New Roman" pitchFamily="18" charset="0"/>
                  <a:sym typeface="Symbol" pitchFamily="18" charset="2"/>
                </a:rPr>
                <a:t>tập</a:t>
              </a:r>
              <a:r>
                <a:rPr lang="en-US" b="1" dirty="0"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b="1" dirty="0" err="1">
                  <a:cs typeface="Times New Roman" pitchFamily="18" charset="0"/>
                  <a:sym typeface="Symbol" pitchFamily="18" charset="2"/>
                </a:rPr>
                <a:t>thể</a:t>
              </a:r>
              <a:r>
                <a:rPr lang="en-US" b="1" dirty="0"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b="1" dirty="0" err="1">
                  <a:cs typeface="Times New Roman" pitchFamily="18" charset="0"/>
                  <a:sym typeface="Symbol" pitchFamily="18" charset="2"/>
                </a:rPr>
                <a:t>dục</a:t>
              </a:r>
              <a:r>
                <a:rPr lang="en-US" b="1" dirty="0">
                  <a:cs typeface="Times New Roman" pitchFamily="18" charset="0"/>
                  <a:sym typeface="Symbol" pitchFamily="18" charset="2"/>
                </a:rPr>
                <a:t>.</a:t>
              </a:r>
              <a:endParaRPr lang="en-US" b="1" dirty="0">
                <a:cs typeface="Arial" charset="0"/>
                <a:sym typeface="Wingdings" pitchFamily="2" charset="2"/>
              </a:endParaRP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838200" y="1957388"/>
            <a:ext cx="7010400" cy="811212"/>
            <a:chOff x="504" y="1008"/>
            <a:chExt cx="4416" cy="765"/>
          </a:xfrm>
        </p:grpSpPr>
        <p:sp>
          <p:nvSpPr>
            <p:cNvPr id="24583" name="AutoShape 7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b="1" dirty="0"/>
                <a:t>     </a:t>
              </a:r>
              <a:r>
                <a:rPr lang="en-US" b="1" dirty="0" err="1"/>
                <a:t>Trên</a:t>
              </a:r>
              <a:r>
                <a:rPr lang="en-US" b="1" dirty="0"/>
                <a:t> </a:t>
              </a:r>
              <a:r>
                <a:rPr lang="en-US" b="1" dirty="0" err="1"/>
                <a:t>sân</a:t>
              </a:r>
              <a:r>
                <a:rPr lang="en-US" b="1" dirty="0"/>
                <a:t> </a:t>
              </a:r>
              <a:r>
                <a:rPr lang="en-US" b="1" dirty="0" err="1"/>
                <a:t>trường</a:t>
              </a:r>
              <a:r>
                <a:rPr lang="en-US" b="1" dirty="0"/>
                <a:t>, </a:t>
              </a:r>
              <a:r>
                <a:rPr lang="en-US" b="1" dirty="0" err="1"/>
                <a:t>các</a:t>
              </a:r>
              <a:r>
                <a:rPr lang="en-US" b="1" dirty="0"/>
                <a:t> </a:t>
              </a:r>
              <a:r>
                <a:rPr lang="en-US" b="1" dirty="0" err="1"/>
                <a:t>bạn</a:t>
              </a:r>
              <a:r>
                <a:rPr lang="en-US" b="1" dirty="0"/>
                <a:t> </a:t>
              </a:r>
              <a:r>
                <a:rPr lang="en-US" b="1" dirty="0" err="1"/>
                <a:t>đang</a:t>
              </a:r>
              <a:r>
                <a:rPr lang="en-US" b="1" dirty="0"/>
                <a:t> </a:t>
              </a:r>
              <a:r>
                <a:rPr lang="en-US" b="1" dirty="0" err="1"/>
                <a:t>tập</a:t>
              </a:r>
              <a:r>
                <a:rPr lang="en-US" b="1" dirty="0"/>
                <a:t> </a:t>
              </a:r>
              <a:r>
                <a:rPr lang="en-US" b="1" dirty="0" err="1"/>
                <a:t>thể</a:t>
              </a:r>
              <a:r>
                <a:rPr lang="en-US" b="1" dirty="0"/>
                <a:t> </a:t>
              </a:r>
              <a:r>
                <a:rPr lang="en-US" b="1" dirty="0" err="1"/>
                <a:t>dục</a:t>
              </a:r>
              <a:r>
                <a:rPr lang="en-US" b="1" dirty="0"/>
                <a:t>.</a:t>
              </a:r>
            </a:p>
          </p:txBody>
        </p:sp>
        <p:sp>
          <p:nvSpPr>
            <p:cNvPr id="12404" name="Text Box 8"/>
            <p:cNvSpPr txBox="1">
              <a:spLocks noChangeArrowheads="1"/>
            </p:cNvSpPr>
            <p:nvPr/>
          </p:nvSpPr>
          <p:spPr bwMode="gray">
            <a:xfrm>
              <a:off x="801" y="1012"/>
              <a:ext cx="3976" cy="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b="1">
                  <a:solidFill>
                    <a:srgbClr val="0000FF"/>
                  </a:solidFill>
                  <a:cs typeface="Times New Roman" pitchFamily="18" charset="0"/>
                  <a:sym typeface="Symbol" pitchFamily="18" charset="2"/>
                </a:rPr>
                <a:t> </a:t>
              </a:r>
              <a:endParaRPr lang="en-US" b="1" i="1">
                <a:solidFill>
                  <a:srgbClr val="0033CC"/>
                </a:solidFill>
              </a:endParaRP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 rot="5400000">
            <a:off x="76200" y="4394200"/>
            <a:ext cx="1371600" cy="152400"/>
            <a:chOff x="0" y="1896"/>
            <a:chExt cx="5760" cy="120"/>
          </a:xfrm>
        </p:grpSpPr>
        <p:sp>
          <p:nvSpPr>
            <p:cNvPr id="12401" name="Rectangle 10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1800">
                <a:latin typeface="Arial" charset="0"/>
              </a:endParaRPr>
            </a:p>
          </p:txBody>
        </p:sp>
        <p:sp>
          <p:nvSpPr>
            <p:cNvPr id="12402" name="Rectangle 11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1800">
                <a:latin typeface="Arial" charset="0"/>
              </a:endParaRPr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 rot="5400000">
            <a:off x="142875" y="3317875"/>
            <a:ext cx="1238250" cy="152400"/>
            <a:chOff x="0" y="1896"/>
            <a:chExt cx="5760" cy="120"/>
          </a:xfrm>
        </p:grpSpPr>
        <p:sp>
          <p:nvSpPr>
            <p:cNvPr id="12399" name="Rectangle 13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1800">
                <a:latin typeface="Arial" charset="0"/>
              </a:endParaRPr>
            </a:p>
          </p:txBody>
        </p:sp>
        <p:sp>
          <p:nvSpPr>
            <p:cNvPr id="12400" name="Rectangle 14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1800">
                <a:latin typeface="Arial" charset="0"/>
              </a:endParaRPr>
            </a:p>
          </p:txBody>
        </p:sp>
      </p:grpSp>
      <p:grpSp>
        <p:nvGrpSpPr>
          <p:cNvPr id="6" name="Group 15"/>
          <p:cNvGrpSpPr>
            <a:grpSpLocks/>
          </p:cNvGrpSpPr>
          <p:nvPr/>
        </p:nvGrpSpPr>
        <p:grpSpPr bwMode="auto">
          <a:xfrm rot="5400000">
            <a:off x="219075" y="1870075"/>
            <a:ext cx="1085850" cy="152400"/>
            <a:chOff x="0" y="1896"/>
            <a:chExt cx="5760" cy="120"/>
          </a:xfrm>
        </p:grpSpPr>
        <p:sp>
          <p:nvSpPr>
            <p:cNvPr id="12397" name="Rectangle 16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1800">
                <a:latin typeface="Arial" charset="0"/>
              </a:endParaRPr>
            </a:p>
          </p:txBody>
        </p:sp>
        <p:sp>
          <p:nvSpPr>
            <p:cNvPr id="12398" name="Rectangle 17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1800">
                <a:latin typeface="Arial" charset="0"/>
              </a:endParaRPr>
            </a:p>
          </p:txBody>
        </p:sp>
      </p:grpSp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814388" y="3090863"/>
            <a:ext cx="7010400" cy="795337"/>
            <a:chOff x="504" y="1008"/>
            <a:chExt cx="4416" cy="765"/>
          </a:xfrm>
        </p:grpSpPr>
        <p:sp>
          <p:nvSpPr>
            <p:cNvPr id="24595" name="AutoShape 19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1800">
                <a:latin typeface="Arial" pitchFamily="34" charset="0"/>
              </a:endParaRPr>
            </a:p>
          </p:txBody>
        </p:sp>
        <p:sp>
          <p:nvSpPr>
            <p:cNvPr id="12396" name="Text Box 20"/>
            <p:cNvSpPr txBox="1">
              <a:spLocks noChangeArrowheads="1"/>
            </p:cNvSpPr>
            <p:nvPr/>
          </p:nvSpPr>
          <p:spPr bwMode="gray">
            <a:xfrm>
              <a:off x="801" y="1013"/>
              <a:ext cx="3976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sz="2400" b="1">
                <a:solidFill>
                  <a:srgbClr val="0000FF"/>
                </a:solidFill>
                <a:cs typeface="Times New Roman" pitchFamily="18" charset="0"/>
                <a:sym typeface="Symbol" pitchFamily="18" charset="2"/>
              </a:endParaRPr>
            </a:p>
          </p:txBody>
        </p:sp>
      </p:grpSp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211138" y="1878013"/>
            <a:ext cx="931862" cy="992187"/>
            <a:chOff x="144" y="1176"/>
            <a:chExt cx="586" cy="625"/>
          </a:xfrm>
        </p:grpSpPr>
        <p:grpSp>
          <p:nvGrpSpPr>
            <p:cNvPr id="12384" name="Group 22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24599" name="AutoShape 23"/>
              <p:cNvSpPr>
                <a:spLocks noChangeArrowheads="1"/>
              </p:cNvSpPr>
              <p:nvPr/>
            </p:nvSpPr>
            <p:spPr bwMode="gray">
              <a:xfrm rot="16200000" flipH="1">
                <a:off x="1818" y="2523"/>
                <a:ext cx="310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24600" name="AutoShape 24"/>
              <p:cNvSpPr>
                <a:spLocks noChangeArrowheads="1"/>
              </p:cNvSpPr>
              <p:nvPr/>
            </p:nvSpPr>
            <p:spPr bwMode="gray">
              <a:xfrm rot="5400000" flipH="1">
                <a:off x="3626" y="2489"/>
                <a:ext cx="310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24601" name="AutoShape 25"/>
              <p:cNvSpPr>
                <a:spLocks noChangeArrowheads="1"/>
              </p:cNvSpPr>
              <p:nvPr/>
            </p:nvSpPr>
            <p:spPr bwMode="gray">
              <a:xfrm rot="10800000" flipH="1">
                <a:off x="2724" y="3436"/>
                <a:ext cx="306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12389" name="Oval 26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1800">
                  <a:latin typeface="Arial" charset="0"/>
                </a:endParaRPr>
              </a:p>
            </p:txBody>
          </p:sp>
          <p:sp>
            <p:nvSpPr>
              <p:cNvPr id="12390" name="Oval 27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 sz="1800">
                  <a:latin typeface="Arial" charset="0"/>
                </a:endParaRPr>
              </a:p>
            </p:txBody>
          </p:sp>
          <p:sp>
            <p:nvSpPr>
              <p:cNvPr id="24604" name="Oval 28"/>
              <p:cNvSpPr>
                <a:spLocks noChangeArrowheads="1"/>
              </p:cNvSpPr>
              <p:nvPr/>
            </p:nvSpPr>
            <p:spPr bwMode="gray">
              <a:xfrm>
                <a:off x="2254" y="1999"/>
                <a:ext cx="1260" cy="126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 eaLnBrk="1" hangingPunct="1">
                  <a:defRPr/>
                </a:pPr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12392" name="Oval 29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 eaLnBrk="1" hangingPunct="1"/>
                <a:endParaRPr lang="en-US" sz="1800">
                  <a:latin typeface="Arial" charset="0"/>
                </a:endParaRPr>
              </a:p>
            </p:txBody>
          </p:sp>
          <p:sp>
            <p:nvSpPr>
              <p:cNvPr id="24606" name="Oval 30"/>
              <p:cNvSpPr>
                <a:spLocks noChangeArrowheads="1"/>
              </p:cNvSpPr>
              <p:nvPr/>
            </p:nvSpPr>
            <p:spPr bwMode="gray">
              <a:xfrm>
                <a:off x="2334" y="2077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algn="ctr" eaLnBrk="1" hangingPunct="1">
                  <a:defRPr/>
                </a:pPr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12394" name="Oval 31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algn="ctr" eaLnBrk="1" hangingPunct="1"/>
                <a:endParaRPr lang="en-US" sz="1800">
                  <a:latin typeface="Arial" charset="0"/>
                </a:endParaRPr>
              </a:p>
            </p:txBody>
          </p:sp>
        </p:grpSp>
        <p:sp>
          <p:nvSpPr>
            <p:cNvPr id="24608" name="Text Box 32"/>
            <p:cNvSpPr txBox="1">
              <a:spLocks noChangeArrowheads="1"/>
            </p:cNvSpPr>
            <p:nvPr/>
          </p:nvSpPr>
          <p:spPr bwMode="gray">
            <a:xfrm>
              <a:off x="336" y="1296"/>
              <a:ext cx="278" cy="32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</p:grpSp>
      <p:grpSp>
        <p:nvGrpSpPr>
          <p:cNvPr id="10" name="Group 33"/>
          <p:cNvGrpSpPr>
            <a:grpSpLocks/>
          </p:cNvGrpSpPr>
          <p:nvPr/>
        </p:nvGrpSpPr>
        <p:grpSpPr bwMode="auto">
          <a:xfrm>
            <a:off x="228600" y="2982913"/>
            <a:ext cx="931863" cy="992187"/>
            <a:chOff x="144" y="1176"/>
            <a:chExt cx="586" cy="625"/>
          </a:xfrm>
        </p:grpSpPr>
        <p:grpSp>
          <p:nvGrpSpPr>
            <p:cNvPr id="12373" name="Group 34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24611" name="AutoShape 35"/>
              <p:cNvSpPr>
                <a:spLocks noChangeArrowheads="1"/>
              </p:cNvSpPr>
              <p:nvPr/>
            </p:nvSpPr>
            <p:spPr bwMode="gray">
              <a:xfrm rot="16200000" flipH="1">
                <a:off x="1818" y="2523"/>
                <a:ext cx="310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24612" name="AutoShape 36"/>
              <p:cNvSpPr>
                <a:spLocks noChangeArrowheads="1"/>
              </p:cNvSpPr>
              <p:nvPr/>
            </p:nvSpPr>
            <p:spPr bwMode="gray">
              <a:xfrm rot="5400000" flipH="1">
                <a:off x="3626" y="2489"/>
                <a:ext cx="310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24613" name="AutoShape 37"/>
              <p:cNvSpPr>
                <a:spLocks noChangeArrowheads="1"/>
              </p:cNvSpPr>
              <p:nvPr/>
            </p:nvSpPr>
            <p:spPr bwMode="gray">
              <a:xfrm rot="10800000" flipH="1">
                <a:off x="2724" y="3436"/>
                <a:ext cx="306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12378" name="Oval 38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1800">
                  <a:latin typeface="Arial" charset="0"/>
                </a:endParaRPr>
              </a:p>
            </p:txBody>
          </p:sp>
          <p:sp>
            <p:nvSpPr>
              <p:cNvPr id="12379" name="Oval 3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 sz="1800">
                  <a:latin typeface="Arial" charset="0"/>
                </a:endParaRPr>
              </a:p>
            </p:txBody>
          </p:sp>
          <p:sp>
            <p:nvSpPr>
              <p:cNvPr id="24616" name="Oval 40"/>
              <p:cNvSpPr>
                <a:spLocks noChangeArrowheads="1"/>
              </p:cNvSpPr>
              <p:nvPr/>
            </p:nvSpPr>
            <p:spPr bwMode="gray">
              <a:xfrm>
                <a:off x="2254" y="1999"/>
                <a:ext cx="1260" cy="126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 eaLnBrk="1" hangingPunct="1">
                  <a:defRPr/>
                </a:pPr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12381" name="Oval 41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 eaLnBrk="1" hangingPunct="1"/>
                <a:endParaRPr lang="en-US" sz="1800">
                  <a:latin typeface="Arial" charset="0"/>
                </a:endParaRPr>
              </a:p>
            </p:txBody>
          </p:sp>
          <p:sp>
            <p:nvSpPr>
              <p:cNvPr id="24618" name="Oval 42"/>
              <p:cNvSpPr>
                <a:spLocks noChangeArrowheads="1"/>
              </p:cNvSpPr>
              <p:nvPr/>
            </p:nvSpPr>
            <p:spPr bwMode="gray">
              <a:xfrm>
                <a:off x="2334" y="2077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algn="ctr" eaLnBrk="1" hangingPunct="1">
                  <a:defRPr/>
                </a:pPr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12383" name="Oval 43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algn="ctr" eaLnBrk="1" hangingPunct="1"/>
                <a:endParaRPr lang="en-US" sz="1800">
                  <a:latin typeface="Arial" charset="0"/>
                </a:endParaRPr>
              </a:p>
            </p:txBody>
          </p:sp>
        </p:grpSp>
        <p:sp>
          <p:nvSpPr>
            <p:cNvPr id="24620" name="Text Box 44"/>
            <p:cNvSpPr txBox="1">
              <a:spLocks noChangeArrowheads="1"/>
            </p:cNvSpPr>
            <p:nvPr/>
          </p:nvSpPr>
          <p:spPr bwMode="gray">
            <a:xfrm>
              <a:off x="336" y="1296"/>
              <a:ext cx="279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cs typeface="Arial" pitchFamily="34" charset="0"/>
                </a:rPr>
                <a:t>B</a:t>
              </a:r>
            </a:p>
          </p:txBody>
        </p:sp>
      </p:grpSp>
      <p:grpSp>
        <p:nvGrpSpPr>
          <p:cNvPr id="12" name="Group 45"/>
          <p:cNvGrpSpPr>
            <a:grpSpLocks/>
          </p:cNvGrpSpPr>
          <p:nvPr/>
        </p:nvGrpSpPr>
        <p:grpSpPr bwMode="auto">
          <a:xfrm>
            <a:off x="228600" y="4164013"/>
            <a:ext cx="931863" cy="992187"/>
            <a:chOff x="144" y="1176"/>
            <a:chExt cx="586" cy="625"/>
          </a:xfrm>
        </p:grpSpPr>
        <p:grpSp>
          <p:nvGrpSpPr>
            <p:cNvPr id="12362" name="Group 46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24623" name="AutoShape 47"/>
              <p:cNvSpPr>
                <a:spLocks noChangeArrowheads="1"/>
              </p:cNvSpPr>
              <p:nvPr/>
            </p:nvSpPr>
            <p:spPr bwMode="gray">
              <a:xfrm rot="16200000" flipH="1">
                <a:off x="1818" y="2523"/>
                <a:ext cx="310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24624" name="AutoShape 48"/>
              <p:cNvSpPr>
                <a:spLocks noChangeArrowheads="1"/>
              </p:cNvSpPr>
              <p:nvPr/>
            </p:nvSpPr>
            <p:spPr bwMode="gray">
              <a:xfrm rot="5400000" flipH="1">
                <a:off x="3626" y="2489"/>
                <a:ext cx="310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24625" name="AutoShape 49"/>
              <p:cNvSpPr>
                <a:spLocks noChangeArrowheads="1"/>
              </p:cNvSpPr>
              <p:nvPr/>
            </p:nvSpPr>
            <p:spPr bwMode="gray">
              <a:xfrm rot="10800000" flipH="1">
                <a:off x="2724" y="3436"/>
                <a:ext cx="306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12367" name="Oval 50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1800">
                  <a:latin typeface="Arial" charset="0"/>
                </a:endParaRPr>
              </a:p>
            </p:txBody>
          </p:sp>
          <p:sp>
            <p:nvSpPr>
              <p:cNvPr id="12368" name="Oval 51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 sz="1800">
                  <a:latin typeface="Arial" charset="0"/>
                </a:endParaRPr>
              </a:p>
            </p:txBody>
          </p:sp>
          <p:sp>
            <p:nvSpPr>
              <p:cNvPr id="24628" name="Oval 52"/>
              <p:cNvSpPr>
                <a:spLocks noChangeArrowheads="1"/>
              </p:cNvSpPr>
              <p:nvPr/>
            </p:nvSpPr>
            <p:spPr bwMode="gray">
              <a:xfrm>
                <a:off x="2254" y="1999"/>
                <a:ext cx="1260" cy="126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 eaLnBrk="1" hangingPunct="1">
                  <a:defRPr/>
                </a:pPr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12370" name="Oval 53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 eaLnBrk="1" hangingPunct="1"/>
                <a:endParaRPr lang="en-US" sz="1800">
                  <a:latin typeface="Arial" charset="0"/>
                </a:endParaRPr>
              </a:p>
            </p:txBody>
          </p:sp>
          <p:sp>
            <p:nvSpPr>
              <p:cNvPr id="24630" name="Oval 54"/>
              <p:cNvSpPr>
                <a:spLocks noChangeArrowheads="1"/>
              </p:cNvSpPr>
              <p:nvPr/>
            </p:nvSpPr>
            <p:spPr bwMode="gray">
              <a:xfrm>
                <a:off x="2334" y="2077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algn="ctr" eaLnBrk="1" hangingPunct="1">
                  <a:defRPr/>
                </a:pPr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12372" name="Oval 55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algn="ctr" eaLnBrk="1" hangingPunct="1"/>
                <a:endParaRPr lang="en-US" sz="1800">
                  <a:latin typeface="Arial" charset="0"/>
                </a:endParaRPr>
              </a:p>
            </p:txBody>
          </p:sp>
        </p:grpSp>
        <p:sp>
          <p:nvSpPr>
            <p:cNvPr id="24632" name="Text Box 56"/>
            <p:cNvSpPr txBox="1">
              <a:spLocks noChangeArrowheads="1"/>
            </p:cNvSpPr>
            <p:nvPr/>
          </p:nvSpPr>
          <p:spPr bwMode="gray">
            <a:xfrm>
              <a:off x="336" y="1296"/>
              <a:ext cx="279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cs typeface="Arial" pitchFamily="34" charset="0"/>
                </a:rPr>
                <a:t>C</a:t>
              </a:r>
            </a:p>
          </p:txBody>
        </p:sp>
      </p:grpSp>
      <p:grpSp>
        <p:nvGrpSpPr>
          <p:cNvPr id="14" name="Group 57"/>
          <p:cNvGrpSpPr>
            <a:grpSpLocks/>
          </p:cNvGrpSpPr>
          <p:nvPr/>
        </p:nvGrpSpPr>
        <p:grpSpPr bwMode="auto">
          <a:xfrm>
            <a:off x="304800" y="304800"/>
            <a:ext cx="7524750" cy="1676400"/>
            <a:chOff x="156" y="192"/>
            <a:chExt cx="5460" cy="528"/>
          </a:xfrm>
        </p:grpSpPr>
        <p:sp>
          <p:nvSpPr>
            <p:cNvPr id="24634" name="AutoShape 58" descr="Recycled paper"/>
            <p:cNvSpPr>
              <a:spLocks noChangeArrowheads="1"/>
            </p:cNvSpPr>
            <p:nvPr/>
          </p:nvSpPr>
          <p:spPr bwMode="gray">
            <a:xfrm>
              <a:off x="156" y="192"/>
              <a:ext cx="5460" cy="480"/>
            </a:xfrm>
            <a:prstGeom prst="roundRect">
              <a:avLst>
                <a:gd name="adj" fmla="val 50000"/>
              </a:avLst>
            </a:prstGeom>
            <a:blipFill dpi="0" rotWithShape="1">
              <a:blip r:embed="rId4"/>
              <a:srcRect/>
              <a:tile tx="0" ty="0" sx="100000" sy="100000" flip="none" algn="tl"/>
            </a:blipFill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4000" b="1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grpSp>
          <p:nvGrpSpPr>
            <p:cNvPr id="12359" name="Group 59"/>
            <p:cNvGrpSpPr>
              <a:grpSpLocks/>
            </p:cNvGrpSpPr>
            <p:nvPr/>
          </p:nvGrpSpPr>
          <p:grpSpPr bwMode="auto">
            <a:xfrm rot="5400000">
              <a:off x="216" y="408"/>
              <a:ext cx="528" cy="96"/>
              <a:chOff x="0" y="1896"/>
              <a:chExt cx="5760" cy="120"/>
            </a:xfrm>
          </p:grpSpPr>
          <p:sp>
            <p:nvSpPr>
              <p:cNvPr id="12360" name="Rectangle 60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 sz="1800">
                  <a:latin typeface="Arial" charset="0"/>
                </a:endParaRPr>
              </a:p>
            </p:txBody>
          </p:sp>
          <p:sp>
            <p:nvSpPr>
              <p:cNvPr id="12361" name="Rectangle 61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 sz="1800">
                  <a:latin typeface="Arial" charset="0"/>
                </a:endParaRPr>
              </a:p>
            </p:txBody>
          </p:sp>
        </p:grpSp>
      </p:grpSp>
      <p:sp>
        <p:nvSpPr>
          <p:cNvPr id="24638" name="Text Box 62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914400" y="609600"/>
            <a:ext cx="665321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200" b="1" dirty="0" err="1">
                <a:solidFill>
                  <a:srgbClr val="CC0000"/>
                </a:solidFill>
              </a:rPr>
              <a:t>Trong</a:t>
            </a:r>
            <a:r>
              <a:rPr lang="en-US" sz="3200" b="1" dirty="0">
                <a:solidFill>
                  <a:srgbClr val="CC0000"/>
                </a:solidFill>
              </a:rPr>
              <a:t> </a:t>
            </a:r>
            <a:r>
              <a:rPr lang="en-US" sz="3200" b="1" dirty="0" err="1">
                <a:solidFill>
                  <a:srgbClr val="CC0000"/>
                </a:solidFill>
              </a:rPr>
              <a:t>các</a:t>
            </a:r>
            <a:r>
              <a:rPr lang="en-US" sz="3200" b="1" dirty="0">
                <a:solidFill>
                  <a:srgbClr val="CC0000"/>
                </a:solidFill>
              </a:rPr>
              <a:t> </a:t>
            </a:r>
            <a:r>
              <a:rPr lang="en-US" sz="3200" b="1" dirty="0" err="1">
                <a:solidFill>
                  <a:srgbClr val="CC0000"/>
                </a:solidFill>
              </a:rPr>
              <a:t>câu</a:t>
            </a:r>
            <a:r>
              <a:rPr lang="en-US" sz="3200" b="1" dirty="0">
                <a:solidFill>
                  <a:srgbClr val="CC0000"/>
                </a:solidFill>
              </a:rPr>
              <a:t> </a:t>
            </a:r>
            <a:r>
              <a:rPr lang="en-US" sz="3200" b="1" dirty="0" err="1">
                <a:solidFill>
                  <a:srgbClr val="CC0000"/>
                </a:solidFill>
              </a:rPr>
              <a:t>sau</a:t>
            </a:r>
            <a:r>
              <a:rPr lang="en-US" sz="3200" b="1" dirty="0">
                <a:solidFill>
                  <a:srgbClr val="CC0000"/>
                </a:solidFill>
              </a:rPr>
              <a:t> </a:t>
            </a:r>
            <a:r>
              <a:rPr lang="en-US" sz="3200" b="1" dirty="0" err="1">
                <a:solidFill>
                  <a:srgbClr val="CC0000"/>
                </a:solidFill>
              </a:rPr>
              <a:t>câu</a:t>
            </a:r>
            <a:r>
              <a:rPr lang="en-US" sz="3200" b="1" dirty="0">
                <a:solidFill>
                  <a:srgbClr val="CC0000"/>
                </a:solidFill>
              </a:rPr>
              <a:t> </a:t>
            </a:r>
            <a:r>
              <a:rPr lang="en-US" sz="3200" b="1" dirty="0" err="1">
                <a:solidFill>
                  <a:srgbClr val="CC0000"/>
                </a:solidFill>
              </a:rPr>
              <a:t>nào</a:t>
            </a:r>
            <a:r>
              <a:rPr lang="en-US" sz="3200" b="1" dirty="0">
                <a:solidFill>
                  <a:srgbClr val="CC0000"/>
                </a:solidFill>
              </a:rPr>
              <a:t> </a:t>
            </a:r>
            <a:r>
              <a:rPr lang="en-US" sz="3200" b="1" dirty="0" err="1">
                <a:solidFill>
                  <a:srgbClr val="CC0000"/>
                </a:solidFill>
              </a:rPr>
              <a:t>có</a:t>
            </a:r>
            <a:r>
              <a:rPr lang="en-US" sz="3200" b="1" dirty="0">
                <a:solidFill>
                  <a:srgbClr val="CC0000"/>
                </a:solidFill>
              </a:rPr>
              <a:t> </a:t>
            </a:r>
            <a:r>
              <a:rPr lang="en-US" sz="3200" b="1" dirty="0" err="1">
                <a:solidFill>
                  <a:srgbClr val="CC0000"/>
                </a:solidFill>
              </a:rPr>
              <a:t>trạng</a:t>
            </a:r>
            <a:r>
              <a:rPr lang="en-US" sz="3200" b="1" dirty="0">
                <a:solidFill>
                  <a:srgbClr val="CC0000"/>
                </a:solidFill>
              </a:rPr>
              <a:t> </a:t>
            </a:r>
            <a:r>
              <a:rPr lang="en-US" sz="3200" b="1" dirty="0" err="1">
                <a:solidFill>
                  <a:srgbClr val="CC0000"/>
                </a:solidFill>
              </a:rPr>
              <a:t>ngữ</a:t>
            </a:r>
            <a:r>
              <a:rPr lang="en-US" sz="3200" b="1" dirty="0">
                <a:solidFill>
                  <a:srgbClr val="CC0000"/>
                </a:solidFill>
              </a:rPr>
              <a:t> </a:t>
            </a:r>
            <a:r>
              <a:rPr lang="en-US" sz="3200" b="1" dirty="0" err="1">
                <a:solidFill>
                  <a:srgbClr val="CC0000"/>
                </a:solidFill>
              </a:rPr>
              <a:t>chỉ</a:t>
            </a:r>
            <a:r>
              <a:rPr lang="en-US" sz="3200" b="1" dirty="0">
                <a:solidFill>
                  <a:srgbClr val="CC0000"/>
                </a:solidFill>
              </a:rPr>
              <a:t> </a:t>
            </a:r>
            <a:r>
              <a:rPr lang="en-US" sz="3200" b="1" dirty="0" err="1">
                <a:solidFill>
                  <a:srgbClr val="CC0000"/>
                </a:solidFill>
              </a:rPr>
              <a:t>nơi</a:t>
            </a:r>
            <a:r>
              <a:rPr lang="en-US" sz="3200" b="1" dirty="0">
                <a:solidFill>
                  <a:srgbClr val="CC0000"/>
                </a:solidFill>
              </a:rPr>
              <a:t> </a:t>
            </a:r>
            <a:r>
              <a:rPr lang="en-US" sz="3200" b="1" dirty="0" err="1">
                <a:solidFill>
                  <a:srgbClr val="CC0000"/>
                </a:solidFill>
              </a:rPr>
              <a:t>chốn</a:t>
            </a:r>
            <a:r>
              <a:rPr lang="en-US" sz="3200" b="1" dirty="0">
                <a:solidFill>
                  <a:srgbClr val="CC0000"/>
                </a:solidFill>
              </a:rPr>
              <a:t> ?</a:t>
            </a:r>
          </a:p>
        </p:txBody>
      </p:sp>
      <p:sp>
        <p:nvSpPr>
          <p:cNvPr id="24642" name="AutoShape 66">
            <a:hlinkClick r:id="rId6" action="ppaction://hlinksldjump"/>
          </p:cNvPr>
          <p:cNvSpPr>
            <a:spLocks noChangeArrowheads="1"/>
          </p:cNvSpPr>
          <p:nvPr/>
        </p:nvSpPr>
        <p:spPr bwMode="gray">
          <a:xfrm>
            <a:off x="128588" y="50800"/>
            <a:ext cx="1660525" cy="5349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rgbClr val="FF66CC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b="1" dirty="0" err="1">
                <a:cs typeface="Arial" pitchFamily="34" charset="0"/>
              </a:rPr>
              <a:t>Câu</a:t>
            </a:r>
            <a:r>
              <a:rPr lang="en-US" b="1" dirty="0">
                <a:cs typeface="Arial" pitchFamily="34" charset="0"/>
              </a:rPr>
              <a:t> 2</a:t>
            </a:r>
          </a:p>
        </p:txBody>
      </p:sp>
      <p:sp>
        <p:nvSpPr>
          <p:cNvPr id="24645" name="Rectangle 69"/>
          <p:cNvSpPr>
            <a:spLocks noChangeArrowheads="1"/>
          </p:cNvSpPr>
          <p:nvPr/>
        </p:nvSpPr>
        <p:spPr bwMode="auto">
          <a:xfrm>
            <a:off x="1371600" y="3200400"/>
            <a:ext cx="53976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 err="1"/>
              <a:t>Các</a:t>
            </a:r>
            <a:r>
              <a:rPr lang="en-US" b="1" dirty="0"/>
              <a:t> </a:t>
            </a:r>
            <a:r>
              <a:rPr lang="en-US" b="1" dirty="0" err="1"/>
              <a:t>bạn</a:t>
            </a:r>
            <a:r>
              <a:rPr lang="en-US" b="1" dirty="0"/>
              <a:t> </a:t>
            </a:r>
            <a:r>
              <a:rPr lang="en-US" b="1" dirty="0" err="1"/>
              <a:t>đang</a:t>
            </a:r>
            <a:r>
              <a:rPr lang="en-US" b="1" dirty="0"/>
              <a:t> </a:t>
            </a:r>
            <a:r>
              <a:rPr lang="en-US" b="1" dirty="0" err="1"/>
              <a:t>tập</a:t>
            </a:r>
            <a:r>
              <a:rPr lang="en-US" b="1" dirty="0"/>
              <a:t> </a:t>
            </a:r>
            <a:r>
              <a:rPr lang="en-US" b="1" dirty="0" err="1"/>
              <a:t>thể</a:t>
            </a:r>
            <a:r>
              <a:rPr lang="en-US" b="1" dirty="0"/>
              <a:t> </a:t>
            </a:r>
            <a:r>
              <a:rPr lang="en-US" b="1" dirty="0" err="1"/>
              <a:t>dục</a:t>
            </a:r>
            <a:r>
              <a:rPr lang="en-US" b="1" dirty="0"/>
              <a:t> </a:t>
            </a:r>
            <a:r>
              <a:rPr lang="en-US" b="1" dirty="0" err="1"/>
              <a:t>rất</a:t>
            </a:r>
            <a:r>
              <a:rPr lang="en-US" b="1" dirty="0"/>
              <a:t> </a:t>
            </a:r>
            <a:r>
              <a:rPr lang="en-US" b="1" dirty="0" err="1"/>
              <a:t>đều</a:t>
            </a:r>
            <a:r>
              <a:rPr lang="en-US" b="1" dirty="0"/>
              <a:t>.</a:t>
            </a:r>
          </a:p>
        </p:txBody>
      </p:sp>
      <p:sp>
        <p:nvSpPr>
          <p:cNvPr id="120" name="Oval 119"/>
          <p:cNvSpPr/>
          <p:nvPr/>
        </p:nvSpPr>
        <p:spPr>
          <a:xfrm>
            <a:off x="302136" y="1946550"/>
            <a:ext cx="882139" cy="8411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C0099"/>
              </a:solidFill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24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24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24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45" grpId="0"/>
      <p:bldP spid="1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92163" y="4232275"/>
            <a:ext cx="7010400" cy="909638"/>
            <a:chOff x="504" y="1008"/>
            <a:chExt cx="4416" cy="765"/>
          </a:xfrm>
        </p:grpSpPr>
        <p:sp>
          <p:nvSpPr>
            <p:cNvPr id="26628" name="AutoShape 4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429" name="Text Box 5"/>
            <p:cNvSpPr txBox="1">
              <a:spLocks noChangeArrowheads="1"/>
            </p:cNvSpPr>
            <p:nvPr/>
          </p:nvSpPr>
          <p:spPr bwMode="gray">
            <a:xfrm>
              <a:off x="801" y="1012"/>
              <a:ext cx="3976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3200" b="1" dirty="0">
                  <a:cs typeface="Times New Roman" pitchFamily="18" charset="0"/>
                  <a:sym typeface="Symbol" pitchFamily="18" charset="2"/>
                </a:rPr>
                <a:t>  </a:t>
              </a:r>
              <a:r>
                <a:rPr lang="en-US" sz="3200" b="1" dirty="0" err="1">
                  <a:cs typeface="Times New Roman" pitchFamily="18" charset="0"/>
                  <a:sym typeface="Symbol" pitchFamily="18" charset="2"/>
                </a:rPr>
                <a:t>L</a:t>
              </a:r>
              <a:r>
                <a:rPr lang="en-US" sz="3200" b="1" dirty="0" err="1" smtClean="0">
                  <a:cs typeface="Times New Roman" pitchFamily="18" charset="0"/>
                  <a:sym typeface="Symbol" pitchFamily="18" charset="2"/>
                </a:rPr>
                <a:t>àm</a:t>
              </a:r>
              <a:r>
                <a:rPr lang="en-US" sz="3200" b="1" dirty="0" smtClean="0"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3200" b="1" dirty="0" err="1">
                  <a:cs typeface="Times New Roman" pitchFamily="18" charset="0"/>
                  <a:sym typeface="Symbol" pitchFamily="18" charset="2"/>
                </a:rPr>
                <a:t>gì</a:t>
              </a:r>
              <a:r>
                <a:rPr lang="en-US" sz="3200" b="1" dirty="0">
                  <a:cs typeface="Times New Roman" pitchFamily="18" charset="0"/>
                  <a:sym typeface="Symbol" pitchFamily="18" charset="2"/>
                </a:rPr>
                <a:t>?</a:t>
              </a:r>
              <a:endParaRPr lang="en-US" sz="3200" dirty="0">
                <a:cs typeface="Arial" charset="0"/>
                <a:sym typeface="Wingdings" pitchFamily="2" charset="2"/>
              </a:endParaRP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814388" y="3051175"/>
            <a:ext cx="7010400" cy="811213"/>
            <a:chOff x="504" y="1008"/>
            <a:chExt cx="4416" cy="765"/>
          </a:xfrm>
        </p:grpSpPr>
        <p:sp>
          <p:nvSpPr>
            <p:cNvPr id="26631" name="AutoShape 7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427" name="Text Box 8"/>
            <p:cNvSpPr txBox="1">
              <a:spLocks noChangeArrowheads="1"/>
            </p:cNvSpPr>
            <p:nvPr/>
          </p:nvSpPr>
          <p:spPr bwMode="gray">
            <a:xfrm>
              <a:off x="801" y="1012"/>
              <a:ext cx="3976" cy="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3200" b="1" dirty="0">
                  <a:cs typeface="Times New Roman" pitchFamily="18" charset="0"/>
                  <a:sym typeface="Symbol" pitchFamily="18" charset="2"/>
                </a:rPr>
                <a:t>Ở</a:t>
              </a:r>
              <a:r>
                <a:rPr lang="en-US" sz="3200" b="1" dirty="0" smtClean="0"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3200" b="1" dirty="0" err="1">
                  <a:cs typeface="Times New Roman" pitchFamily="18" charset="0"/>
                  <a:sym typeface="Symbol" pitchFamily="18" charset="2"/>
                </a:rPr>
                <a:t>đâu</a:t>
              </a:r>
              <a:r>
                <a:rPr lang="en-US" sz="3200" b="1" dirty="0">
                  <a:cs typeface="Times New Roman" pitchFamily="18" charset="0"/>
                  <a:sym typeface="Symbol" pitchFamily="18" charset="2"/>
                </a:rPr>
                <a:t>?</a:t>
              </a: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 rot="5400000">
            <a:off x="76200" y="4394200"/>
            <a:ext cx="1371600" cy="152400"/>
            <a:chOff x="0" y="1896"/>
            <a:chExt cx="5760" cy="120"/>
          </a:xfrm>
        </p:grpSpPr>
        <p:sp>
          <p:nvSpPr>
            <p:cNvPr id="13424" name="Rectangle 10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25" name="Rectangle 11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 rot="5400000">
            <a:off x="142875" y="3317875"/>
            <a:ext cx="1238250" cy="152400"/>
            <a:chOff x="0" y="1896"/>
            <a:chExt cx="5760" cy="120"/>
          </a:xfrm>
        </p:grpSpPr>
        <p:sp>
          <p:nvSpPr>
            <p:cNvPr id="13422" name="Rectangle 13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23" name="Rectangle 14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15"/>
          <p:cNvGrpSpPr>
            <a:grpSpLocks/>
          </p:cNvGrpSpPr>
          <p:nvPr/>
        </p:nvGrpSpPr>
        <p:grpSpPr bwMode="auto">
          <a:xfrm rot="5400000">
            <a:off x="219075" y="1870075"/>
            <a:ext cx="1085850" cy="152400"/>
            <a:chOff x="0" y="1896"/>
            <a:chExt cx="5760" cy="120"/>
          </a:xfrm>
        </p:grpSpPr>
        <p:sp>
          <p:nvSpPr>
            <p:cNvPr id="13420" name="Rectangle 16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21" name="Rectangle 17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819150" y="1941513"/>
            <a:ext cx="7010400" cy="795337"/>
            <a:chOff x="504" y="1008"/>
            <a:chExt cx="4416" cy="765"/>
          </a:xfrm>
        </p:grpSpPr>
        <p:sp>
          <p:nvSpPr>
            <p:cNvPr id="26643" name="AutoShape 19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419" name="Text Box 20"/>
            <p:cNvSpPr txBox="1">
              <a:spLocks noChangeArrowheads="1"/>
            </p:cNvSpPr>
            <p:nvPr/>
          </p:nvSpPr>
          <p:spPr bwMode="gray">
            <a:xfrm>
              <a:off x="801" y="1013"/>
              <a:ext cx="3976" cy="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3200" b="1" dirty="0" err="1">
                  <a:cs typeface="Times New Roman" pitchFamily="18" charset="0"/>
                  <a:sym typeface="Symbol" pitchFamily="18" charset="2"/>
                </a:rPr>
                <a:t>B</a:t>
              </a:r>
              <a:r>
                <a:rPr lang="en-US" sz="3200" b="1" dirty="0" err="1" smtClean="0">
                  <a:cs typeface="Times New Roman" pitchFamily="18" charset="0"/>
                  <a:sym typeface="Symbol" pitchFamily="18" charset="2"/>
                </a:rPr>
                <a:t>ao</a:t>
              </a:r>
              <a:r>
                <a:rPr lang="en-US" sz="3200" b="1" dirty="0" smtClean="0"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3200" b="1" dirty="0" err="1">
                  <a:cs typeface="Times New Roman" pitchFamily="18" charset="0"/>
                  <a:sym typeface="Symbol" pitchFamily="18" charset="2"/>
                </a:rPr>
                <a:t>giờ</a:t>
              </a:r>
              <a:r>
                <a:rPr lang="en-US" sz="3200" b="1" dirty="0">
                  <a:cs typeface="Times New Roman" pitchFamily="18" charset="0"/>
                  <a:sym typeface="Symbol" pitchFamily="18" charset="2"/>
                </a:rPr>
                <a:t>?</a:t>
              </a:r>
            </a:p>
          </p:txBody>
        </p:sp>
      </p:grpSp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211138" y="1878013"/>
            <a:ext cx="931862" cy="992187"/>
            <a:chOff x="144" y="1176"/>
            <a:chExt cx="586" cy="625"/>
          </a:xfrm>
        </p:grpSpPr>
        <p:grpSp>
          <p:nvGrpSpPr>
            <p:cNvPr id="13407" name="Group 22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26647" name="AutoShape 23"/>
              <p:cNvSpPr>
                <a:spLocks noChangeArrowheads="1"/>
              </p:cNvSpPr>
              <p:nvPr/>
            </p:nvSpPr>
            <p:spPr bwMode="gray">
              <a:xfrm rot="16200000" flipH="1">
                <a:off x="1818" y="2523"/>
                <a:ext cx="310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648" name="AutoShape 24"/>
              <p:cNvSpPr>
                <a:spLocks noChangeArrowheads="1"/>
              </p:cNvSpPr>
              <p:nvPr/>
            </p:nvSpPr>
            <p:spPr bwMode="gray">
              <a:xfrm rot="5400000" flipH="1">
                <a:off x="3626" y="2489"/>
                <a:ext cx="310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649" name="AutoShape 25"/>
              <p:cNvSpPr>
                <a:spLocks noChangeArrowheads="1"/>
              </p:cNvSpPr>
              <p:nvPr/>
            </p:nvSpPr>
            <p:spPr bwMode="gray">
              <a:xfrm rot="10800000" flipH="1">
                <a:off x="2724" y="3436"/>
                <a:ext cx="306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412" name="Oval 26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3" name="Oval 27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52" name="Oval 28"/>
              <p:cNvSpPr>
                <a:spLocks noChangeArrowheads="1"/>
              </p:cNvSpPr>
              <p:nvPr/>
            </p:nvSpPr>
            <p:spPr bwMode="gray">
              <a:xfrm>
                <a:off x="2254" y="1999"/>
                <a:ext cx="1260" cy="126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415" name="Oval 29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654" name="Oval 30"/>
              <p:cNvSpPr>
                <a:spLocks noChangeArrowheads="1"/>
              </p:cNvSpPr>
              <p:nvPr/>
            </p:nvSpPr>
            <p:spPr bwMode="gray">
              <a:xfrm>
                <a:off x="2334" y="2077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417" name="Oval 31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26656" name="Text Box 32"/>
            <p:cNvSpPr txBox="1">
              <a:spLocks noChangeArrowheads="1"/>
            </p:cNvSpPr>
            <p:nvPr/>
          </p:nvSpPr>
          <p:spPr bwMode="gray">
            <a:xfrm>
              <a:off x="336" y="1296"/>
              <a:ext cx="278" cy="32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</p:grpSp>
      <p:grpSp>
        <p:nvGrpSpPr>
          <p:cNvPr id="10" name="Group 33"/>
          <p:cNvGrpSpPr>
            <a:grpSpLocks/>
          </p:cNvGrpSpPr>
          <p:nvPr/>
        </p:nvGrpSpPr>
        <p:grpSpPr bwMode="auto">
          <a:xfrm>
            <a:off x="228600" y="2982913"/>
            <a:ext cx="931863" cy="992187"/>
            <a:chOff x="144" y="1176"/>
            <a:chExt cx="586" cy="625"/>
          </a:xfrm>
        </p:grpSpPr>
        <p:grpSp>
          <p:nvGrpSpPr>
            <p:cNvPr id="13396" name="Group 34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26659" name="AutoShape 35"/>
              <p:cNvSpPr>
                <a:spLocks noChangeArrowheads="1"/>
              </p:cNvSpPr>
              <p:nvPr/>
            </p:nvSpPr>
            <p:spPr bwMode="gray">
              <a:xfrm rot="16200000" flipH="1">
                <a:off x="1818" y="2523"/>
                <a:ext cx="310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660" name="AutoShape 36"/>
              <p:cNvSpPr>
                <a:spLocks noChangeArrowheads="1"/>
              </p:cNvSpPr>
              <p:nvPr/>
            </p:nvSpPr>
            <p:spPr bwMode="gray">
              <a:xfrm rot="5400000" flipH="1">
                <a:off x="3626" y="2489"/>
                <a:ext cx="310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661" name="AutoShape 37"/>
              <p:cNvSpPr>
                <a:spLocks noChangeArrowheads="1"/>
              </p:cNvSpPr>
              <p:nvPr/>
            </p:nvSpPr>
            <p:spPr bwMode="gray">
              <a:xfrm rot="10800000" flipH="1">
                <a:off x="2724" y="3436"/>
                <a:ext cx="306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401" name="Oval 38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02" name="Oval 3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64" name="Oval 40"/>
              <p:cNvSpPr>
                <a:spLocks noChangeArrowheads="1"/>
              </p:cNvSpPr>
              <p:nvPr/>
            </p:nvSpPr>
            <p:spPr bwMode="gray">
              <a:xfrm>
                <a:off x="2254" y="1999"/>
                <a:ext cx="1260" cy="126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404" name="Oval 41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666" name="Oval 42"/>
              <p:cNvSpPr>
                <a:spLocks noChangeArrowheads="1"/>
              </p:cNvSpPr>
              <p:nvPr/>
            </p:nvSpPr>
            <p:spPr bwMode="gray">
              <a:xfrm>
                <a:off x="2334" y="2077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406" name="Oval 43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26668" name="Text Box 44"/>
            <p:cNvSpPr txBox="1">
              <a:spLocks noChangeArrowheads="1"/>
            </p:cNvSpPr>
            <p:nvPr/>
          </p:nvSpPr>
          <p:spPr bwMode="gray">
            <a:xfrm>
              <a:off x="336" y="1296"/>
              <a:ext cx="279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cs typeface="Arial" pitchFamily="34" charset="0"/>
                </a:rPr>
                <a:t>B</a:t>
              </a:r>
            </a:p>
          </p:txBody>
        </p:sp>
      </p:grpSp>
      <p:grpSp>
        <p:nvGrpSpPr>
          <p:cNvPr id="12" name="Group 45"/>
          <p:cNvGrpSpPr>
            <a:grpSpLocks/>
          </p:cNvGrpSpPr>
          <p:nvPr/>
        </p:nvGrpSpPr>
        <p:grpSpPr bwMode="auto">
          <a:xfrm>
            <a:off x="228600" y="4164013"/>
            <a:ext cx="931863" cy="992187"/>
            <a:chOff x="144" y="1176"/>
            <a:chExt cx="586" cy="625"/>
          </a:xfrm>
        </p:grpSpPr>
        <p:grpSp>
          <p:nvGrpSpPr>
            <p:cNvPr id="13385" name="Group 46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26671" name="AutoShape 47"/>
              <p:cNvSpPr>
                <a:spLocks noChangeArrowheads="1"/>
              </p:cNvSpPr>
              <p:nvPr/>
            </p:nvSpPr>
            <p:spPr bwMode="gray">
              <a:xfrm rot="16200000" flipH="1">
                <a:off x="1818" y="2523"/>
                <a:ext cx="310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672" name="AutoShape 48"/>
              <p:cNvSpPr>
                <a:spLocks noChangeArrowheads="1"/>
              </p:cNvSpPr>
              <p:nvPr/>
            </p:nvSpPr>
            <p:spPr bwMode="gray">
              <a:xfrm rot="5400000" flipH="1">
                <a:off x="3626" y="2489"/>
                <a:ext cx="310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673" name="AutoShape 49"/>
              <p:cNvSpPr>
                <a:spLocks noChangeArrowheads="1"/>
              </p:cNvSpPr>
              <p:nvPr/>
            </p:nvSpPr>
            <p:spPr bwMode="gray">
              <a:xfrm rot="10800000" flipH="1">
                <a:off x="2724" y="3436"/>
                <a:ext cx="306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390" name="Oval 50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91" name="Oval 51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76" name="Oval 52"/>
              <p:cNvSpPr>
                <a:spLocks noChangeArrowheads="1"/>
              </p:cNvSpPr>
              <p:nvPr/>
            </p:nvSpPr>
            <p:spPr bwMode="gray">
              <a:xfrm>
                <a:off x="2254" y="1999"/>
                <a:ext cx="1260" cy="126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393" name="Oval 53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678" name="Oval 54"/>
              <p:cNvSpPr>
                <a:spLocks noChangeArrowheads="1"/>
              </p:cNvSpPr>
              <p:nvPr/>
            </p:nvSpPr>
            <p:spPr bwMode="gray">
              <a:xfrm>
                <a:off x="2334" y="2077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395" name="Oval 55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26680" name="Text Box 56"/>
            <p:cNvSpPr txBox="1">
              <a:spLocks noChangeArrowheads="1"/>
            </p:cNvSpPr>
            <p:nvPr/>
          </p:nvSpPr>
          <p:spPr bwMode="gray">
            <a:xfrm>
              <a:off x="336" y="1296"/>
              <a:ext cx="279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cs typeface="Arial" pitchFamily="34" charset="0"/>
                </a:rPr>
                <a:t>C</a:t>
              </a:r>
            </a:p>
          </p:txBody>
        </p:sp>
      </p:grpSp>
      <p:grpSp>
        <p:nvGrpSpPr>
          <p:cNvPr id="14" name="Group 57"/>
          <p:cNvGrpSpPr>
            <a:grpSpLocks/>
          </p:cNvGrpSpPr>
          <p:nvPr/>
        </p:nvGrpSpPr>
        <p:grpSpPr bwMode="auto">
          <a:xfrm>
            <a:off x="304800" y="660400"/>
            <a:ext cx="7524750" cy="1066800"/>
            <a:chOff x="156" y="192"/>
            <a:chExt cx="5460" cy="528"/>
          </a:xfrm>
        </p:grpSpPr>
        <p:sp>
          <p:nvSpPr>
            <p:cNvPr id="26682" name="AutoShape 58" descr="Recycled paper"/>
            <p:cNvSpPr>
              <a:spLocks noChangeArrowheads="1"/>
            </p:cNvSpPr>
            <p:nvPr/>
          </p:nvSpPr>
          <p:spPr bwMode="gray">
            <a:xfrm>
              <a:off x="156" y="192"/>
              <a:ext cx="5460" cy="480"/>
            </a:xfrm>
            <a:prstGeom prst="roundRect">
              <a:avLst>
                <a:gd name="adj" fmla="val 50000"/>
              </a:avLst>
            </a:prstGeom>
            <a:blipFill dpi="0" rotWithShape="1">
              <a:blip r:embed="rId4"/>
              <a:srcRect/>
              <a:tile tx="0" ty="0" sx="100000" sy="100000" flip="none" algn="tl"/>
            </a:blipFill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4000" b="1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grpSp>
          <p:nvGrpSpPr>
            <p:cNvPr id="13382" name="Group 59"/>
            <p:cNvGrpSpPr>
              <a:grpSpLocks/>
            </p:cNvGrpSpPr>
            <p:nvPr/>
          </p:nvGrpSpPr>
          <p:grpSpPr bwMode="auto">
            <a:xfrm rot="5400000">
              <a:off x="216" y="408"/>
              <a:ext cx="528" cy="96"/>
              <a:chOff x="0" y="1896"/>
              <a:chExt cx="5760" cy="120"/>
            </a:xfrm>
          </p:grpSpPr>
          <p:sp>
            <p:nvSpPr>
              <p:cNvPr id="13383" name="Rectangle 60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84" name="Rectangle 61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6686" name="Text Box 62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762000" y="638175"/>
            <a:ext cx="665321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200" b="1" dirty="0">
                <a:cs typeface="Times New Roman" pitchFamily="18" charset="0"/>
              </a:rPr>
              <a:t>   </a:t>
            </a:r>
            <a:r>
              <a:rPr lang="en-US" sz="3200" b="1" dirty="0" err="1">
                <a:solidFill>
                  <a:srgbClr val="FF0000"/>
                </a:solidFill>
                <a:cs typeface="Times New Roman" pitchFamily="18" charset="0"/>
              </a:rPr>
              <a:t>Trạng</a:t>
            </a:r>
            <a:r>
              <a:rPr lang="en-US" sz="32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itchFamily="18" charset="0"/>
              </a:rPr>
              <a:t>ngữ</a:t>
            </a:r>
            <a:r>
              <a:rPr lang="en-US" sz="32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itchFamily="18" charset="0"/>
              </a:rPr>
              <a:t>chỉ</a:t>
            </a:r>
            <a:r>
              <a:rPr lang="en-US" sz="32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itchFamily="18" charset="0"/>
              </a:rPr>
              <a:t>nơi</a:t>
            </a:r>
            <a:r>
              <a:rPr lang="en-US" sz="32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itchFamily="18" charset="0"/>
              </a:rPr>
              <a:t>chốn</a:t>
            </a:r>
            <a:r>
              <a:rPr lang="en-US" sz="32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itchFamily="18" charset="0"/>
              </a:rPr>
              <a:t>trả</a:t>
            </a:r>
            <a:r>
              <a:rPr lang="en-US" sz="32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itchFamily="18" charset="0"/>
              </a:rPr>
              <a:t>lời</a:t>
            </a:r>
            <a:r>
              <a:rPr lang="en-US" sz="32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itchFamily="18" charset="0"/>
              </a:rPr>
              <a:t>cho</a:t>
            </a:r>
            <a:r>
              <a:rPr lang="en-US" sz="32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itchFamily="18" charset="0"/>
              </a:rPr>
              <a:t>hỏi</a:t>
            </a:r>
            <a:r>
              <a:rPr lang="en-US" sz="32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cs typeface="Times New Roman" pitchFamily="18" charset="0"/>
              </a:rPr>
              <a:t>?</a:t>
            </a:r>
          </a:p>
        </p:txBody>
      </p:sp>
      <p:sp>
        <p:nvSpPr>
          <p:cNvPr id="26690" name="AutoShape 66">
            <a:hlinkClick r:id="rId6" action="ppaction://hlinksldjump"/>
          </p:cNvPr>
          <p:cNvSpPr>
            <a:spLocks noChangeArrowheads="1"/>
          </p:cNvSpPr>
          <p:nvPr/>
        </p:nvSpPr>
        <p:spPr bwMode="gray">
          <a:xfrm>
            <a:off x="128588" y="50800"/>
            <a:ext cx="1660525" cy="5349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rgbClr val="FF66CC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b="1" dirty="0" err="1">
                <a:cs typeface="Arial" pitchFamily="34" charset="0"/>
              </a:rPr>
              <a:t>Câu</a:t>
            </a:r>
            <a:r>
              <a:rPr lang="en-US" b="1" dirty="0">
                <a:cs typeface="Arial" pitchFamily="34" charset="0"/>
              </a:rPr>
              <a:t> 3</a:t>
            </a:r>
          </a:p>
        </p:txBody>
      </p:sp>
      <p:sp>
        <p:nvSpPr>
          <p:cNvPr id="119" name="Oval 118"/>
          <p:cNvSpPr/>
          <p:nvPr/>
        </p:nvSpPr>
        <p:spPr>
          <a:xfrm>
            <a:off x="343950" y="3055417"/>
            <a:ext cx="882139" cy="8411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C0099"/>
              </a:solidFill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26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26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26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380"/>
                            </p:stCondLst>
                            <p:childTnLst>
                              <p:par>
                                <p:cTn id="1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880"/>
                            </p:stCondLst>
                            <p:childTnLst>
                              <p:par>
                                <p:cTn id="2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380"/>
                            </p:stCondLst>
                            <p:childTnLst>
                              <p:par>
                                <p:cTn id="2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880"/>
                            </p:stCondLst>
                            <p:childTnLst>
                              <p:par>
                                <p:cTn id="3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380"/>
                            </p:stCondLst>
                            <p:childTnLst>
                              <p:par>
                                <p:cTn id="4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880"/>
                            </p:stCondLst>
                            <p:childTnLst>
                              <p:par>
                                <p:cTn id="4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380"/>
                            </p:stCondLst>
                            <p:childTnLst>
                              <p:par>
                                <p:cTn id="54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880"/>
                            </p:stCondLst>
                            <p:childTnLst>
                              <p:par>
                                <p:cTn id="5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6380"/>
                            </p:stCondLst>
                            <p:childTnLst>
                              <p:par>
                                <p:cTn id="6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4579" name="Picture 4" descr="Beache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0" name="Text Box 9"/>
            <p:cNvSpPr txBox="1">
              <a:spLocks noChangeArrowheads="1"/>
            </p:cNvSpPr>
            <p:nvPr/>
          </p:nvSpPr>
          <p:spPr bwMode="auto">
            <a:xfrm>
              <a:off x="1219200" y="990600"/>
              <a:ext cx="4724400" cy="138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 b="1">
                  <a:solidFill>
                    <a:srgbClr val="FFFF00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Tạm biệt các em,</a:t>
              </a:r>
            </a:p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 b="1">
                  <a:solidFill>
                    <a:srgbClr val="FFFF00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hẹn gặp lại!</a:t>
              </a:r>
            </a:p>
          </p:txBody>
        </p:sp>
        <p:sp>
          <p:nvSpPr>
            <p:cNvPr id="24581" name="Text Box 9"/>
            <p:cNvSpPr txBox="1">
              <a:spLocks noChangeArrowheads="1"/>
            </p:cNvSpPr>
            <p:nvPr/>
          </p:nvSpPr>
          <p:spPr bwMode="auto">
            <a:xfrm>
              <a:off x="5580112" y="188640"/>
              <a:ext cx="24482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 i="1">
                  <a:solidFill>
                    <a:srgbClr val="0000FF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Giáo viên: Trần Công Hiến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5625681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" r="34399" b="5898"/>
          <a:stretch>
            <a:fillRect/>
          </a:stretch>
        </p:blipFill>
        <p:spPr bwMode="auto">
          <a:xfrm>
            <a:off x="19050" y="0"/>
            <a:ext cx="9124950" cy="658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Hộp_Văn_Bản 7"/>
          <p:cNvSpPr txBox="1">
            <a:spLocks noChangeArrowheads="1"/>
          </p:cNvSpPr>
          <p:nvPr/>
        </p:nvSpPr>
        <p:spPr bwMode="auto">
          <a:xfrm>
            <a:off x="1403350" y="1519238"/>
            <a:ext cx="67691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80" tIns="45089" rIns="90180" bIns="45089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81669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hia sẻ file Corel 12 Phông nền Mầm Non #5 - Quảng Cáo Yên Bái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3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713" y="3824288"/>
            <a:ext cx="1981200" cy="94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5" name="Picture 11" descr="Dove-02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113" y="2565400"/>
            <a:ext cx="1676400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6598">
            <a:off x="1563688" y="5549900"/>
            <a:ext cx="1417637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WordArt 3"/>
          <p:cNvSpPr>
            <a:spLocks noChangeArrowheads="1" noChangeShapeType="1" noTextEdit="1"/>
          </p:cNvSpPr>
          <p:nvPr/>
        </p:nvSpPr>
        <p:spPr bwMode="auto">
          <a:xfrm>
            <a:off x="2411413" y="620713"/>
            <a:ext cx="4406900" cy="1147762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pt-BR" sz="4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tốt</a:t>
            </a:r>
            <a:endParaRPr lang="en-US" sz="40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74588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2318970_anh-dep-lam-hinh-nen-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1247775" y="971550"/>
            <a:ext cx="66294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685800">
              <a:defRPr/>
            </a:pPr>
            <a:endParaRPr lang="en-US" sz="2700" kern="0" spc="38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1428750" y="1828800"/>
            <a:ext cx="6400800" cy="914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en-US" sz="2700" kern="10">
              <a:ln w="9525">
                <a:solidFill>
                  <a:srgbClr val="CCCC00"/>
                </a:solidFill>
                <a:round/>
                <a:headEnd/>
                <a:tailEnd/>
              </a:ln>
              <a:solidFill>
                <a:srgbClr val="FF33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4" name="viet nam que huong toi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33147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7">
            <a:extLst>
              <a:ext uri="{FF2B5EF4-FFF2-40B4-BE49-F238E27FC236}">
                <a16:creationId xmlns:a16="http://schemas.microsoft.com/office/drawing/2014/main" id="{FDC976A9-EDAF-78D3-6B55-1C69E06BCD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defTabSz="514350" eaLnBrk="1" hangingPunct="1"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  <a:defRPr/>
            </a:pPr>
            <a:endParaRPr lang="vi-VN" altLang="en-US" sz="1013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6744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653" fill="hold"/>
                                        <p:tgtEl>
                                          <p:spTgt spid="225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7" dur="5000" fill="hold"/>
                                        <p:tgtEl>
                                          <p:spTgt spid="225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53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7" name="Rectangle 4"/>
          <p:cNvSpPr>
            <a:spLocks noGrp="1" noChangeArrowheads="1"/>
          </p:cNvSpPr>
          <p:nvPr/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vi-VN" altLang="en-US" sz="4800" b="1">
              <a:cs typeface="Times New Roman" panose="02020603050405020304" pitchFamily="18" charset="0"/>
            </a:endParaRPr>
          </a:p>
        </p:txBody>
      </p:sp>
      <p:sp>
        <p:nvSpPr>
          <p:cNvPr id="6148" name="Rectangle 5"/>
          <p:cNvSpPr>
            <a:spLocks noGrp="1"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endParaRPr lang="vi-VN" altLang="en-US" sz="3600" b="1">
              <a:cs typeface="Times New Roman" panose="02020603050405020304" pitchFamily="18" charset="0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365125" y="341313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0" name="Text Box 8"/>
          <p:cNvSpPr txBox="1">
            <a:spLocks noChangeArrowheads="1"/>
          </p:cNvSpPr>
          <p:nvPr/>
        </p:nvSpPr>
        <p:spPr bwMode="auto">
          <a:xfrm>
            <a:off x="7527925" y="950913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1" name="Text Box 11"/>
          <p:cNvSpPr txBox="1">
            <a:spLocks noChangeArrowheads="1"/>
          </p:cNvSpPr>
          <p:nvPr/>
        </p:nvSpPr>
        <p:spPr bwMode="auto">
          <a:xfrm>
            <a:off x="3336925" y="6132513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2" name="Text Box 13"/>
          <p:cNvSpPr txBox="1">
            <a:spLocks noChangeArrowheads="1"/>
          </p:cNvSpPr>
          <p:nvPr/>
        </p:nvSpPr>
        <p:spPr bwMode="auto">
          <a:xfrm>
            <a:off x="593725" y="6208713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334328" y="3405703"/>
            <a:ext cx="85296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FontTx/>
              <a:buNone/>
            </a:pP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?, Ở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?,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?,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34328" y="906543"/>
            <a:ext cx="85344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228600" y="304800"/>
            <a:ext cx="8839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334328" y="2768600"/>
            <a:ext cx="8763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365125" y="4737100"/>
            <a:ext cx="85899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Em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03928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" r="34399" b="5898"/>
          <a:stretch>
            <a:fillRect/>
          </a:stretch>
        </p:blipFill>
        <p:spPr bwMode="auto">
          <a:xfrm>
            <a:off x="19050" y="0"/>
            <a:ext cx="9124950" cy="658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Hộp_Văn_Bản 7"/>
          <p:cNvSpPr txBox="1">
            <a:spLocks noChangeArrowheads="1"/>
          </p:cNvSpPr>
          <p:nvPr/>
        </p:nvSpPr>
        <p:spPr bwMode="auto">
          <a:xfrm>
            <a:off x="1403350" y="1519238"/>
            <a:ext cx="67691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80" tIns="45089" rIns="90180" bIns="45089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2630487" y="2819400"/>
            <a:ext cx="3959225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3600" b="1" kern="10" dirty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kern="10" dirty="0" err="1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trạng</a:t>
            </a:r>
            <a:r>
              <a:rPr lang="en-US" sz="3600" b="1" kern="10" dirty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endParaRPr lang="en-US" sz="3600" b="1" kern="10" dirty="0" smtClean="0">
              <a:ln w="12700">
                <a:solidFill>
                  <a:schemeClr val="tx2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b="1" kern="10" dirty="0" err="1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3600" b="1" kern="10" dirty="0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3600" b="1" kern="10" dirty="0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chốn</a:t>
            </a:r>
            <a:r>
              <a:rPr lang="en-US" sz="3600" b="1" kern="10" dirty="0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600" b="1" kern="10" dirty="0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kern="10" dirty="0" err="1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endParaRPr lang="en-US" sz="3600" b="1" kern="10" dirty="0">
              <a:ln w="12700">
                <a:solidFill>
                  <a:schemeClr val="tx2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79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152400" y="103237"/>
            <a:ext cx="8839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</a:rPr>
              <a:t>I. </a:t>
            </a:r>
            <a:r>
              <a:rPr lang="en-US" sz="3600" b="1" dirty="0" err="1">
                <a:solidFill>
                  <a:srgbClr val="FF0000"/>
                </a:solidFill>
              </a:rPr>
              <a:t>Nhận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xét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147320" y="794598"/>
            <a:ext cx="8844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200" b="1" dirty="0"/>
              <a:t>1</a:t>
            </a:r>
            <a:r>
              <a:rPr lang="en-US" sz="3200" b="1" dirty="0" smtClean="0"/>
              <a:t>. </a:t>
            </a:r>
            <a:r>
              <a:rPr lang="en-US" sz="3200" b="1" dirty="0" err="1" smtClean="0"/>
              <a:t>Tìm</a:t>
            </a:r>
            <a:r>
              <a:rPr lang="en-US" sz="3200" b="1" dirty="0" smtClean="0"/>
              <a:t> </a:t>
            </a:r>
            <a:r>
              <a:rPr lang="en-US" sz="3200" b="1" dirty="0" err="1"/>
              <a:t>trạng</a:t>
            </a:r>
            <a:r>
              <a:rPr lang="en-US" sz="3200" b="1" dirty="0"/>
              <a:t> </a:t>
            </a:r>
            <a:r>
              <a:rPr lang="en-US" sz="3200" b="1" dirty="0" err="1"/>
              <a:t>ngữ</a:t>
            </a:r>
            <a:r>
              <a:rPr lang="en-US" sz="3200" b="1" dirty="0"/>
              <a:t> </a:t>
            </a:r>
            <a:r>
              <a:rPr lang="en-US" sz="3200" b="1" dirty="0" err="1"/>
              <a:t>trong</a:t>
            </a:r>
            <a:r>
              <a:rPr lang="en-US" sz="3200" b="1" dirty="0"/>
              <a:t> </a:t>
            </a:r>
            <a:r>
              <a:rPr lang="en-US" sz="3200" b="1" dirty="0" err="1"/>
              <a:t>những</a:t>
            </a:r>
            <a:r>
              <a:rPr lang="en-US" sz="3200" b="1" dirty="0"/>
              <a:t> </a:t>
            </a:r>
            <a:r>
              <a:rPr lang="en-US" sz="3200" b="1" dirty="0" err="1"/>
              <a:t>câu</a:t>
            </a:r>
            <a:r>
              <a:rPr lang="en-US" sz="3200" b="1" dirty="0"/>
              <a:t> </a:t>
            </a:r>
            <a:r>
              <a:rPr lang="en-US" sz="3200" b="1" dirty="0" err="1"/>
              <a:t>sau</a:t>
            </a:r>
            <a:r>
              <a:rPr lang="en-US" sz="3200" b="1" dirty="0"/>
              <a:t> </a:t>
            </a:r>
            <a:r>
              <a:rPr lang="en-US" sz="3200" b="1" dirty="0" err="1"/>
              <a:t>và</a:t>
            </a:r>
            <a:r>
              <a:rPr lang="en-US" sz="3200" b="1" dirty="0"/>
              <a:t> </a:t>
            </a:r>
            <a:r>
              <a:rPr lang="en-US" sz="3200" b="1" dirty="0" err="1"/>
              <a:t>cho</a:t>
            </a:r>
            <a:r>
              <a:rPr lang="en-US" sz="3200" b="1" dirty="0"/>
              <a:t> </a:t>
            </a:r>
            <a:r>
              <a:rPr lang="en-US" sz="3200" b="1" dirty="0" err="1"/>
              <a:t>biết</a:t>
            </a:r>
            <a:r>
              <a:rPr lang="en-US" sz="3200" b="1" dirty="0"/>
              <a:t> </a:t>
            </a:r>
            <a:r>
              <a:rPr lang="en-US" sz="3200" b="1" dirty="0" err="1"/>
              <a:t>chúng</a:t>
            </a:r>
            <a:r>
              <a:rPr lang="en-US" sz="3200" b="1" dirty="0"/>
              <a:t> </a:t>
            </a:r>
            <a:r>
              <a:rPr lang="en-US" sz="3200" b="1" dirty="0" err="1"/>
              <a:t>bổ</a:t>
            </a:r>
            <a:r>
              <a:rPr lang="en-US" sz="3200" b="1" dirty="0"/>
              <a:t> sung ý </a:t>
            </a:r>
            <a:r>
              <a:rPr lang="en-US" sz="3200" b="1" dirty="0" err="1"/>
              <a:t>nghĩa</a:t>
            </a:r>
            <a:r>
              <a:rPr lang="en-US" sz="3200" b="1" dirty="0"/>
              <a:t> </a:t>
            </a:r>
            <a:r>
              <a:rPr lang="en-US" sz="3200" b="1" dirty="0" err="1"/>
              <a:t>gì</a:t>
            </a:r>
            <a:r>
              <a:rPr lang="en-US" sz="3200" b="1" dirty="0"/>
              <a:t> </a:t>
            </a:r>
            <a:r>
              <a:rPr lang="en-US" sz="3200" b="1" dirty="0" err="1"/>
              <a:t>cho</a:t>
            </a:r>
            <a:r>
              <a:rPr lang="en-US" sz="3200" b="1" dirty="0"/>
              <a:t> </a:t>
            </a:r>
            <a:r>
              <a:rPr lang="en-US" sz="3200" b="1" dirty="0" err="1"/>
              <a:t>câu</a:t>
            </a:r>
            <a:r>
              <a:rPr lang="en-US" sz="3200" b="1" dirty="0"/>
              <a:t>.</a:t>
            </a:r>
            <a:endParaRPr lang="en-US" sz="3200" dirty="0"/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228600" y="1906211"/>
            <a:ext cx="8763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b="1" dirty="0">
                <a:solidFill>
                  <a:srgbClr val="0000FF"/>
                </a:solidFill>
              </a:rPr>
              <a:t>a. </a:t>
            </a:r>
            <a:r>
              <a:rPr lang="en-US" sz="3200" b="1" dirty="0" err="1">
                <a:solidFill>
                  <a:srgbClr val="0000FF"/>
                </a:solidFill>
              </a:rPr>
              <a:t>Trước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nhà</a:t>
            </a:r>
            <a:r>
              <a:rPr lang="en-US" sz="3200" b="1" dirty="0">
                <a:solidFill>
                  <a:srgbClr val="0000FF"/>
                </a:solidFill>
              </a:rPr>
              <a:t>, </a:t>
            </a:r>
            <a:r>
              <a:rPr lang="en-US" sz="3200" b="1" dirty="0" err="1">
                <a:solidFill>
                  <a:srgbClr val="0000FF"/>
                </a:solidFill>
              </a:rPr>
              <a:t>mấy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cây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hoa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giấy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nở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tưng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bừng</a:t>
            </a:r>
            <a:r>
              <a:rPr lang="en-US" sz="3200" b="1" dirty="0">
                <a:solidFill>
                  <a:srgbClr val="0000FF"/>
                </a:solidFill>
              </a:rPr>
              <a:t>.</a:t>
            </a:r>
          </a:p>
          <a:p>
            <a:r>
              <a:rPr lang="en-US" b="1" dirty="0">
                <a:solidFill>
                  <a:srgbClr val="0033CC"/>
                </a:solidFill>
              </a:rPr>
              <a:t>                                                              </a:t>
            </a:r>
            <a:r>
              <a:rPr lang="en-US" b="1" dirty="0" smtClean="0"/>
              <a:t>(</a:t>
            </a:r>
            <a:r>
              <a:rPr lang="en-US" b="1" dirty="0" err="1" smtClean="0"/>
              <a:t>Trần</a:t>
            </a:r>
            <a:r>
              <a:rPr lang="en-US" b="1" dirty="0" smtClean="0"/>
              <a:t> </a:t>
            </a:r>
            <a:r>
              <a:rPr lang="en-US" b="1" dirty="0" err="1"/>
              <a:t>Hoài</a:t>
            </a:r>
            <a:r>
              <a:rPr lang="en-US" b="1" dirty="0"/>
              <a:t> </a:t>
            </a:r>
            <a:r>
              <a:rPr lang="en-US" b="1" dirty="0" err="1" smtClean="0"/>
              <a:t>Dương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228600" y="2921874"/>
            <a:ext cx="87630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b="1" dirty="0">
                <a:solidFill>
                  <a:srgbClr val="0000FF"/>
                </a:solidFill>
              </a:rPr>
              <a:t>b. </a:t>
            </a:r>
            <a:r>
              <a:rPr lang="en-US" sz="3200" b="1" dirty="0" err="1">
                <a:solidFill>
                  <a:srgbClr val="0000FF"/>
                </a:solidFill>
              </a:rPr>
              <a:t>Trên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các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lề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phố</a:t>
            </a:r>
            <a:r>
              <a:rPr lang="en-US" sz="3200" b="1" dirty="0">
                <a:solidFill>
                  <a:srgbClr val="0000FF"/>
                </a:solidFill>
              </a:rPr>
              <a:t>, </a:t>
            </a:r>
            <a:r>
              <a:rPr lang="en-US" sz="3200" b="1" dirty="0" err="1">
                <a:solidFill>
                  <a:srgbClr val="0000FF"/>
                </a:solidFill>
              </a:rPr>
              <a:t>trước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cổng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các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cơ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quan</a:t>
            </a:r>
            <a:r>
              <a:rPr lang="en-US" sz="3200" b="1" dirty="0">
                <a:solidFill>
                  <a:srgbClr val="0000FF"/>
                </a:solidFill>
              </a:rPr>
              <a:t>, </a:t>
            </a:r>
            <a:r>
              <a:rPr lang="en-US" sz="3200" b="1" dirty="0" err="1">
                <a:solidFill>
                  <a:srgbClr val="0000FF"/>
                </a:solidFill>
              </a:rPr>
              <a:t>trên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mặt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đường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nhựa</a:t>
            </a:r>
            <a:r>
              <a:rPr lang="en-US" sz="3200" b="1" dirty="0">
                <a:solidFill>
                  <a:srgbClr val="0000FF"/>
                </a:solidFill>
              </a:rPr>
              <a:t>, </a:t>
            </a:r>
            <a:r>
              <a:rPr lang="en-US" sz="3200" b="1" dirty="0" err="1">
                <a:solidFill>
                  <a:srgbClr val="0000FF"/>
                </a:solidFill>
              </a:rPr>
              <a:t>từ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khắp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năm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cửa</a:t>
            </a:r>
            <a:r>
              <a:rPr lang="en-US" sz="3200" b="1" dirty="0">
                <a:solidFill>
                  <a:srgbClr val="0000FF"/>
                </a:solidFill>
              </a:rPr>
              <a:t> ô </a:t>
            </a:r>
            <a:r>
              <a:rPr lang="en-US" sz="3200" b="1" dirty="0" err="1">
                <a:solidFill>
                  <a:srgbClr val="0000FF"/>
                </a:solidFill>
              </a:rPr>
              <a:t>trở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vào</a:t>
            </a:r>
            <a:r>
              <a:rPr lang="en-US" sz="3200" b="1" dirty="0">
                <a:solidFill>
                  <a:srgbClr val="0000FF"/>
                </a:solidFill>
              </a:rPr>
              <a:t>, </a:t>
            </a:r>
            <a:r>
              <a:rPr lang="en-US" sz="3200" b="1" dirty="0" err="1">
                <a:solidFill>
                  <a:srgbClr val="0000FF"/>
                </a:solidFill>
              </a:rPr>
              <a:t>hoa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sấu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vẫn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nở</a:t>
            </a:r>
            <a:r>
              <a:rPr lang="en-US" sz="3200" b="1" dirty="0">
                <a:solidFill>
                  <a:srgbClr val="0000FF"/>
                </a:solidFill>
              </a:rPr>
              <a:t>, </a:t>
            </a:r>
            <a:r>
              <a:rPr lang="en-US" sz="3200" b="1" dirty="0" err="1">
                <a:solidFill>
                  <a:srgbClr val="0000FF"/>
                </a:solidFill>
              </a:rPr>
              <a:t>vẫn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vương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vãi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khắp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thủ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đô</a:t>
            </a:r>
            <a:r>
              <a:rPr lang="en-US" sz="3200" b="1" dirty="0">
                <a:solidFill>
                  <a:srgbClr val="0000FF"/>
                </a:solidFill>
              </a:rPr>
              <a:t>.                 </a:t>
            </a:r>
            <a:r>
              <a:rPr lang="en-US" sz="3200" b="1" dirty="0" smtClean="0"/>
              <a:t>					       (</a:t>
            </a:r>
            <a:r>
              <a:rPr lang="en-US" b="1" dirty="0" smtClean="0"/>
              <a:t>Theo </a:t>
            </a:r>
            <a:r>
              <a:rPr lang="en-US" b="1" dirty="0" err="1"/>
              <a:t>Nguyễn</a:t>
            </a:r>
            <a:r>
              <a:rPr lang="en-US" b="1" dirty="0"/>
              <a:t> </a:t>
            </a:r>
            <a:r>
              <a:rPr lang="en-US" b="1" dirty="0" err="1" smtClean="0"/>
              <a:t>Tuân</a:t>
            </a:r>
            <a:r>
              <a:rPr lang="en-US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06413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9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5" grpId="0"/>
      <p:bldP spid="32777" grpId="0"/>
      <p:bldP spid="32778" grpId="0"/>
      <p:bldP spid="3277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152400" y="103237"/>
            <a:ext cx="8839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</a:rPr>
              <a:t>I. </a:t>
            </a:r>
            <a:r>
              <a:rPr lang="en-US" sz="3600" b="1" dirty="0" err="1">
                <a:solidFill>
                  <a:srgbClr val="FF0000"/>
                </a:solidFill>
              </a:rPr>
              <a:t>Nhận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xét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147320" y="685800"/>
            <a:ext cx="8844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200" b="1" dirty="0"/>
              <a:t>1</a:t>
            </a:r>
            <a:r>
              <a:rPr lang="en-US" sz="3200" b="1" dirty="0" smtClean="0"/>
              <a:t>. </a:t>
            </a:r>
            <a:r>
              <a:rPr lang="en-US" sz="3200" b="1" dirty="0" err="1" smtClean="0"/>
              <a:t>Tìm</a:t>
            </a:r>
            <a:r>
              <a:rPr lang="en-US" sz="3200" b="1" dirty="0" smtClean="0"/>
              <a:t> </a:t>
            </a:r>
            <a:r>
              <a:rPr lang="en-US" sz="3200" b="1" dirty="0" err="1"/>
              <a:t>trạng</a:t>
            </a:r>
            <a:r>
              <a:rPr lang="en-US" sz="3200" b="1" dirty="0"/>
              <a:t> </a:t>
            </a:r>
            <a:r>
              <a:rPr lang="en-US" sz="3200" b="1" dirty="0" err="1"/>
              <a:t>ngữ</a:t>
            </a:r>
            <a:r>
              <a:rPr lang="en-US" sz="3200" b="1" dirty="0"/>
              <a:t> </a:t>
            </a:r>
            <a:r>
              <a:rPr lang="en-US" sz="3200" b="1" dirty="0" err="1"/>
              <a:t>trong</a:t>
            </a:r>
            <a:r>
              <a:rPr lang="en-US" sz="3200" b="1" dirty="0"/>
              <a:t> </a:t>
            </a:r>
            <a:r>
              <a:rPr lang="en-US" sz="3200" b="1" dirty="0" err="1"/>
              <a:t>những</a:t>
            </a:r>
            <a:r>
              <a:rPr lang="en-US" sz="3200" b="1" dirty="0"/>
              <a:t> </a:t>
            </a:r>
            <a:r>
              <a:rPr lang="en-US" sz="3200" b="1" dirty="0" err="1"/>
              <a:t>câu</a:t>
            </a:r>
            <a:r>
              <a:rPr lang="en-US" sz="3200" b="1" dirty="0"/>
              <a:t> </a:t>
            </a:r>
            <a:r>
              <a:rPr lang="en-US" sz="3200" b="1" dirty="0" err="1"/>
              <a:t>sau</a:t>
            </a:r>
            <a:r>
              <a:rPr lang="en-US" sz="3200" b="1" dirty="0"/>
              <a:t> </a:t>
            </a:r>
            <a:r>
              <a:rPr lang="en-US" sz="3200" b="1" dirty="0" err="1"/>
              <a:t>và</a:t>
            </a:r>
            <a:r>
              <a:rPr lang="en-US" sz="3200" b="1" dirty="0"/>
              <a:t> </a:t>
            </a:r>
            <a:r>
              <a:rPr lang="en-US" sz="3200" b="1" dirty="0" err="1"/>
              <a:t>cho</a:t>
            </a:r>
            <a:r>
              <a:rPr lang="en-US" sz="3200" b="1" dirty="0"/>
              <a:t> </a:t>
            </a:r>
            <a:r>
              <a:rPr lang="en-US" sz="3200" b="1" dirty="0" err="1"/>
              <a:t>biết</a:t>
            </a:r>
            <a:r>
              <a:rPr lang="en-US" sz="3200" b="1" dirty="0"/>
              <a:t> </a:t>
            </a:r>
            <a:r>
              <a:rPr lang="en-US" sz="3200" b="1" dirty="0" err="1"/>
              <a:t>chúng</a:t>
            </a:r>
            <a:r>
              <a:rPr lang="en-US" sz="3200" b="1" dirty="0"/>
              <a:t> </a:t>
            </a:r>
            <a:r>
              <a:rPr lang="en-US" sz="3200" b="1" dirty="0" err="1"/>
              <a:t>bổ</a:t>
            </a:r>
            <a:r>
              <a:rPr lang="en-US" sz="3200" b="1" dirty="0"/>
              <a:t> sung ý </a:t>
            </a:r>
            <a:r>
              <a:rPr lang="en-US" sz="3200" b="1" dirty="0" err="1"/>
              <a:t>nghĩa</a:t>
            </a:r>
            <a:r>
              <a:rPr lang="en-US" sz="3200" b="1" dirty="0"/>
              <a:t> </a:t>
            </a:r>
            <a:r>
              <a:rPr lang="en-US" sz="3200" b="1" dirty="0" err="1"/>
              <a:t>gì</a:t>
            </a:r>
            <a:r>
              <a:rPr lang="en-US" sz="3200" b="1" dirty="0"/>
              <a:t> </a:t>
            </a:r>
            <a:r>
              <a:rPr lang="en-US" sz="3200" b="1" dirty="0" err="1"/>
              <a:t>cho</a:t>
            </a:r>
            <a:r>
              <a:rPr lang="en-US" sz="3200" b="1" dirty="0"/>
              <a:t> </a:t>
            </a:r>
            <a:r>
              <a:rPr lang="en-US" sz="3200" b="1" dirty="0" err="1"/>
              <a:t>câu</a:t>
            </a:r>
            <a:r>
              <a:rPr lang="en-US" sz="3200" b="1" dirty="0"/>
              <a:t>.</a:t>
            </a:r>
            <a:endParaRPr lang="en-US" sz="3200" dirty="0"/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228600" y="1752600"/>
            <a:ext cx="8763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b="1" dirty="0">
                <a:solidFill>
                  <a:srgbClr val="0000FF"/>
                </a:solidFill>
              </a:rPr>
              <a:t>a. </a:t>
            </a:r>
            <a:r>
              <a:rPr lang="en-US" sz="3200" b="1" dirty="0" err="1">
                <a:solidFill>
                  <a:srgbClr val="0000FF"/>
                </a:solidFill>
              </a:rPr>
              <a:t>Trước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nhà</a:t>
            </a:r>
            <a:r>
              <a:rPr lang="en-US" sz="3200" b="1" dirty="0">
                <a:solidFill>
                  <a:srgbClr val="0000FF"/>
                </a:solidFill>
              </a:rPr>
              <a:t>, </a:t>
            </a:r>
            <a:r>
              <a:rPr lang="en-US" sz="3200" b="1" dirty="0" err="1">
                <a:solidFill>
                  <a:srgbClr val="0000FF"/>
                </a:solidFill>
              </a:rPr>
              <a:t>mấy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cây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hoa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giấy</a:t>
            </a:r>
            <a:r>
              <a:rPr lang="en-US" sz="3200" b="1" dirty="0">
                <a:solidFill>
                  <a:srgbClr val="0000FF"/>
                </a:solidFill>
              </a:rPr>
              <a:t>  </a:t>
            </a:r>
            <a:r>
              <a:rPr lang="en-US" sz="3200" b="1" dirty="0" err="1">
                <a:solidFill>
                  <a:srgbClr val="0000FF"/>
                </a:solidFill>
              </a:rPr>
              <a:t>nở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tưng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bừng</a:t>
            </a:r>
            <a:r>
              <a:rPr lang="en-US" sz="3200" b="1" dirty="0">
                <a:solidFill>
                  <a:srgbClr val="0000FF"/>
                </a:solidFill>
              </a:rPr>
              <a:t>.</a:t>
            </a:r>
          </a:p>
          <a:p>
            <a:r>
              <a:rPr lang="en-US" sz="2400" b="1" dirty="0">
                <a:solidFill>
                  <a:srgbClr val="0033CC"/>
                </a:solidFill>
              </a:rPr>
              <a:t>                                        </a:t>
            </a:r>
            <a:r>
              <a:rPr lang="en-US" sz="2400" b="1" dirty="0" smtClean="0">
                <a:solidFill>
                  <a:srgbClr val="0033CC"/>
                </a:solidFill>
              </a:rPr>
              <a:t>                                    </a:t>
            </a:r>
            <a:r>
              <a:rPr lang="en-US" sz="2400" b="1" dirty="0" smtClean="0"/>
              <a:t>(</a:t>
            </a:r>
            <a:r>
              <a:rPr lang="en-US" sz="2400" b="1" dirty="0" err="1" smtClean="0"/>
              <a:t>Trần</a:t>
            </a:r>
            <a:r>
              <a:rPr lang="en-US" sz="2400" b="1" dirty="0" smtClean="0"/>
              <a:t> </a:t>
            </a:r>
            <a:r>
              <a:rPr lang="en-US" sz="2400" b="1" dirty="0" err="1"/>
              <a:t>Hoài</a:t>
            </a:r>
            <a:r>
              <a:rPr lang="en-US" sz="2400" b="1" dirty="0"/>
              <a:t> </a:t>
            </a:r>
            <a:r>
              <a:rPr lang="en-US" sz="2400" b="1" dirty="0" err="1" smtClean="0"/>
              <a:t>Dương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228600" y="2743200"/>
            <a:ext cx="8763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b="1" dirty="0">
                <a:solidFill>
                  <a:srgbClr val="0000FF"/>
                </a:solidFill>
              </a:rPr>
              <a:t>b. </a:t>
            </a:r>
            <a:r>
              <a:rPr lang="en-US" sz="3200" b="1" dirty="0" err="1">
                <a:solidFill>
                  <a:srgbClr val="0000FF"/>
                </a:solidFill>
              </a:rPr>
              <a:t>Trên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các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lề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phố</a:t>
            </a:r>
            <a:r>
              <a:rPr lang="en-US" sz="3200" b="1" dirty="0">
                <a:solidFill>
                  <a:srgbClr val="0000FF"/>
                </a:solidFill>
              </a:rPr>
              <a:t>, </a:t>
            </a:r>
            <a:r>
              <a:rPr lang="en-US" sz="3200" b="1" dirty="0" err="1">
                <a:solidFill>
                  <a:srgbClr val="0000FF"/>
                </a:solidFill>
              </a:rPr>
              <a:t>trước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cổng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các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cơ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quan</a:t>
            </a:r>
            <a:r>
              <a:rPr lang="en-US" sz="3200" b="1" dirty="0">
                <a:solidFill>
                  <a:srgbClr val="0000FF"/>
                </a:solidFill>
              </a:rPr>
              <a:t>, </a:t>
            </a:r>
            <a:r>
              <a:rPr lang="en-US" sz="3200" b="1" dirty="0" err="1">
                <a:solidFill>
                  <a:srgbClr val="0000FF"/>
                </a:solidFill>
              </a:rPr>
              <a:t>trên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mặt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đường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nhựa</a:t>
            </a:r>
            <a:r>
              <a:rPr lang="en-US" sz="3200" b="1" dirty="0">
                <a:solidFill>
                  <a:srgbClr val="0000FF"/>
                </a:solidFill>
              </a:rPr>
              <a:t>, </a:t>
            </a:r>
            <a:r>
              <a:rPr lang="en-US" sz="3200" b="1" dirty="0" err="1">
                <a:solidFill>
                  <a:srgbClr val="0000FF"/>
                </a:solidFill>
              </a:rPr>
              <a:t>từ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khắp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năm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cửa</a:t>
            </a:r>
            <a:r>
              <a:rPr lang="en-US" sz="3200" b="1" dirty="0">
                <a:solidFill>
                  <a:srgbClr val="0000FF"/>
                </a:solidFill>
              </a:rPr>
              <a:t> ô </a:t>
            </a:r>
            <a:r>
              <a:rPr lang="en-US" sz="3200" b="1" dirty="0" err="1">
                <a:solidFill>
                  <a:srgbClr val="0000FF"/>
                </a:solidFill>
              </a:rPr>
              <a:t>trở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vào</a:t>
            </a:r>
            <a:r>
              <a:rPr lang="en-US" sz="3200" b="1" dirty="0">
                <a:solidFill>
                  <a:srgbClr val="0000FF"/>
                </a:solidFill>
              </a:rPr>
              <a:t>, </a:t>
            </a:r>
            <a:r>
              <a:rPr lang="en-US" sz="3200" b="1" dirty="0" err="1">
                <a:solidFill>
                  <a:srgbClr val="0000FF"/>
                </a:solidFill>
              </a:rPr>
              <a:t>hoa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sấu</a:t>
            </a:r>
            <a:r>
              <a:rPr lang="en-US" sz="3200" b="1" dirty="0">
                <a:solidFill>
                  <a:srgbClr val="0000FF"/>
                </a:solidFill>
              </a:rPr>
              <a:t>  </a:t>
            </a:r>
            <a:r>
              <a:rPr lang="en-US" sz="3200" b="1" dirty="0" err="1">
                <a:solidFill>
                  <a:srgbClr val="0000FF"/>
                </a:solidFill>
              </a:rPr>
              <a:t>vẫn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nở</a:t>
            </a:r>
            <a:r>
              <a:rPr lang="en-US" sz="3200" b="1" dirty="0">
                <a:solidFill>
                  <a:srgbClr val="0000FF"/>
                </a:solidFill>
              </a:rPr>
              <a:t>, </a:t>
            </a:r>
            <a:r>
              <a:rPr lang="en-US" sz="3200" b="1" dirty="0" err="1">
                <a:solidFill>
                  <a:srgbClr val="0000FF"/>
                </a:solidFill>
              </a:rPr>
              <a:t>vẫn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vương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vãi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khắp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thủ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đô</a:t>
            </a:r>
            <a:r>
              <a:rPr lang="en-US" sz="3200" b="1" dirty="0">
                <a:solidFill>
                  <a:srgbClr val="0000FF"/>
                </a:solidFill>
              </a:rPr>
              <a:t>.                 </a:t>
            </a:r>
            <a:r>
              <a:rPr lang="en-US" sz="2400" b="1" dirty="0" smtClean="0"/>
              <a:t>					               (Theo </a:t>
            </a:r>
            <a:r>
              <a:rPr lang="en-US" sz="2400" b="1" dirty="0" err="1"/>
              <a:t>Nguyễn</a:t>
            </a:r>
            <a:r>
              <a:rPr lang="en-US" sz="2400" b="1" dirty="0"/>
              <a:t> </a:t>
            </a:r>
            <a:r>
              <a:rPr lang="en-US" sz="2400" b="1" dirty="0" err="1" smtClean="0"/>
              <a:t>Tuân</a:t>
            </a:r>
            <a:r>
              <a:rPr lang="en-US" sz="2400" b="1" dirty="0"/>
              <a:t>)</a:t>
            </a:r>
          </a:p>
        </p:txBody>
      </p:sp>
      <p:sp>
        <p:nvSpPr>
          <p:cNvPr id="32780" name="Line 12"/>
          <p:cNvSpPr>
            <a:spLocks noChangeShapeType="1"/>
          </p:cNvSpPr>
          <p:nvPr/>
        </p:nvSpPr>
        <p:spPr bwMode="auto">
          <a:xfrm flipV="1">
            <a:off x="762000" y="2286000"/>
            <a:ext cx="1752600" cy="1651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2" name="Line 14"/>
          <p:cNvSpPr>
            <a:spLocks noChangeShapeType="1"/>
          </p:cNvSpPr>
          <p:nvPr/>
        </p:nvSpPr>
        <p:spPr bwMode="auto">
          <a:xfrm>
            <a:off x="762000" y="3276600"/>
            <a:ext cx="257100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3" name="Line 15"/>
          <p:cNvSpPr>
            <a:spLocks noChangeShapeType="1"/>
          </p:cNvSpPr>
          <p:nvPr/>
        </p:nvSpPr>
        <p:spPr bwMode="auto">
          <a:xfrm>
            <a:off x="3581400" y="3276600"/>
            <a:ext cx="389359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4" name="Line 16"/>
          <p:cNvSpPr>
            <a:spLocks noChangeShapeType="1"/>
          </p:cNvSpPr>
          <p:nvPr/>
        </p:nvSpPr>
        <p:spPr bwMode="auto">
          <a:xfrm>
            <a:off x="7836090" y="3276600"/>
            <a:ext cx="92691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5" name="Line 17"/>
          <p:cNvSpPr>
            <a:spLocks noChangeShapeType="1"/>
          </p:cNvSpPr>
          <p:nvPr/>
        </p:nvSpPr>
        <p:spPr bwMode="auto">
          <a:xfrm>
            <a:off x="3473355" y="3784600"/>
            <a:ext cx="4635690" cy="10804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7" name="Line 19"/>
          <p:cNvSpPr>
            <a:spLocks noChangeShapeType="1"/>
          </p:cNvSpPr>
          <p:nvPr/>
        </p:nvSpPr>
        <p:spPr bwMode="auto">
          <a:xfrm flipH="1">
            <a:off x="5791200" y="1905000"/>
            <a:ext cx="152400" cy="3810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8" name="Line 20"/>
          <p:cNvSpPr>
            <a:spLocks noChangeShapeType="1"/>
          </p:cNvSpPr>
          <p:nvPr/>
        </p:nvSpPr>
        <p:spPr bwMode="auto">
          <a:xfrm flipH="1">
            <a:off x="990600" y="3886200"/>
            <a:ext cx="76200" cy="3048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9" name="Text Box 21"/>
          <p:cNvSpPr txBox="1">
            <a:spLocks noChangeArrowheads="1"/>
          </p:cNvSpPr>
          <p:nvPr/>
        </p:nvSpPr>
        <p:spPr bwMode="auto">
          <a:xfrm>
            <a:off x="228600" y="4648200"/>
            <a:ext cx="8458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/>
              <a:t>* </a:t>
            </a:r>
            <a:r>
              <a:rPr lang="en-US" sz="3200" b="1" dirty="0" err="1"/>
              <a:t>Hãy</a:t>
            </a:r>
            <a:r>
              <a:rPr lang="en-US" sz="3200" b="1" dirty="0"/>
              <a:t> </a:t>
            </a:r>
            <a:r>
              <a:rPr lang="en-US" sz="3200" b="1" dirty="0" err="1"/>
              <a:t>tìm</a:t>
            </a:r>
            <a:r>
              <a:rPr lang="en-US" sz="3200" b="1" dirty="0"/>
              <a:t> </a:t>
            </a:r>
            <a:r>
              <a:rPr lang="en-US" sz="3200" b="1" dirty="0" err="1"/>
              <a:t>chủ</a:t>
            </a:r>
            <a:r>
              <a:rPr lang="en-US" sz="3200" b="1" dirty="0"/>
              <a:t> </a:t>
            </a:r>
            <a:r>
              <a:rPr lang="en-US" sz="3200" b="1" dirty="0" err="1"/>
              <a:t>ngữ</a:t>
            </a:r>
            <a:r>
              <a:rPr lang="en-US" sz="3200" b="1" dirty="0"/>
              <a:t>, </a:t>
            </a:r>
            <a:r>
              <a:rPr lang="en-US" sz="3200" b="1" dirty="0" err="1"/>
              <a:t>vị</a:t>
            </a:r>
            <a:r>
              <a:rPr lang="en-US" sz="3200" b="1" dirty="0"/>
              <a:t> </a:t>
            </a:r>
            <a:r>
              <a:rPr lang="en-US" sz="3200" b="1" dirty="0" err="1"/>
              <a:t>ngữ</a:t>
            </a:r>
            <a:r>
              <a:rPr lang="en-US" sz="3200" b="1" dirty="0"/>
              <a:t> </a:t>
            </a:r>
            <a:r>
              <a:rPr lang="en-US" sz="3200" b="1" dirty="0" err="1"/>
              <a:t>trong</a:t>
            </a:r>
            <a:r>
              <a:rPr lang="en-US" sz="3200" b="1" dirty="0"/>
              <a:t> </a:t>
            </a:r>
            <a:r>
              <a:rPr lang="en-US" sz="3200" b="1" dirty="0" err="1"/>
              <a:t>các</a:t>
            </a:r>
            <a:r>
              <a:rPr lang="en-US" sz="3200" b="1" dirty="0"/>
              <a:t> </a:t>
            </a:r>
            <a:r>
              <a:rPr lang="en-US" sz="3200" b="1" dirty="0" err="1"/>
              <a:t>câu</a:t>
            </a:r>
            <a:r>
              <a:rPr lang="en-US" sz="3200" b="1" dirty="0"/>
              <a:t> </a:t>
            </a:r>
            <a:r>
              <a:rPr lang="en-US" sz="3200" b="1" dirty="0" err="1"/>
              <a:t>trên</a:t>
            </a:r>
            <a:r>
              <a:rPr lang="en-US" sz="3200" b="1" dirty="0"/>
              <a:t>?</a:t>
            </a:r>
          </a:p>
        </p:txBody>
      </p:sp>
      <p:sp>
        <p:nvSpPr>
          <p:cNvPr id="32790" name="Text Box 22"/>
          <p:cNvSpPr txBox="1">
            <a:spLocks noChangeArrowheads="1"/>
          </p:cNvSpPr>
          <p:nvPr/>
        </p:nvSpPr>
        <p:spPr bwMode="auto">
          <a:xfrm>
            <a:off x="228600" y="5160496"/>
            <a:ext cx="8763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3200" b="1" dirty="0" smtClean="0"/>
              <a:t>* </a:t>
            </a:r>
            <a:r>
              <a:rPr lang="en-US" sz="3200" b="1" dirty="0" err="1" smtClean="0"/>
              <a:t>Gạch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một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gạch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dưới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các</a:t>
            </a:r>
            <a:r>
              <a:rPr lang="en-US" sz="3200" b="1" dirty="0" smtClean="0"/>
              <a:t> </a:t>
            </a:r>
            <a:r>
              <a:rPr lang="en-US" sz="3200" b="1" dirty="0" err="1"/>
              <a:t>trạng</a:t>
            </a:r>
            <a:r>
              <a:rPr lang="en-US" sz="3200" b="1" dirty="0"/>
              <a:t> </a:t>
            </a:r>
            <a:r>
              <a:rPr lang="en-US" sz="3200" b="1" dirty="0" err="1"/>
              <a:t>ngữ</a:t>
            </a:r>
            <a:r>
              <a:rPr lang="en-US" sz="3200" b="1" dirty="0"/>
              <a:t> </a:t>
            </a:r>
            <a:r>
              <a:rPr lang="en-US" sz="3200" b="1" dirty="0" err="1" smtClean="0"/>
              <a:t>trong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câu</a:t>
            </a:r>
            <a:r>
              <a:rPr lang="en-US" sz="3200" b="1" dirty="0" smtClean="0"/>
              <a:t>.</a:t>
            </a:r>
          </a:p>
        </p:txBody>
      </p:sp>
      <p:sp>
        <p:nvSpPr>
          <p:cNvPr id="32791" name="Text Box 23"/>
          <p:cNvSpPr txBox="1">
            <a:spLocks noChangeArrowheads="1"/>
          </p:cNvSpPr>
          <p:nvPr/>
        </p:nvSpPr>
        <p:spPr bwMode="auto">
          <a:xfrm>
            <a:off x="228600" y="6172200"/>
            <a:ext cx="8991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b="1" dirty="0" smtClean="0">
                <a:solidFill>
                  <a:srgbClr val="0000FF"/>
                </a:solidFill>
              </a:rPr>
              <a:t>- </a:t>
            </a:r>
            <a:r>
              <a:rPr lang="en-US" sz="3200" b="1" dirty="0" err="1" smtClean="0">
                <a:solidFill>
                  <a:srgbClr val="0000FF"/>
                </a:solidFill>
              </a:rPr>
              <a:t>Để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làm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rõ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nơi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chốn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diễn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ra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sự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việc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nêu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trong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câu</a:t>
            </a:r>
            <a:r>
              <a:rPr lang="en-US" sz="3200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 flipV="1">
            <a:off x="228600" y="3774440"/>
            <a:ext cx="2993977" cy="21609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228600" y="5690175"/>
            <a:ext cx="8763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3200" b="1" dirty="0" smtClean="0"/>
              <a:t>* </a:t>
            </a:r>
            <a:r>
              <a:rPr lang="en-US" sz="3200" b="1" dirty="0" err="1" smtClean="0"/>
              <a:t>Các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trạng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ngữ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bổ</a:t>
            </a:r>
            <a:r>
              <a:rPr lang="en-US" sz="3200" b="1" dirty="0" smtClean="0"/>
              <a:t> </a:t>
            </a:r>
            <a:r>
              <a:rPr lang="en-US" sz="3200" b="1" dirty="0"/>
              <a:t>sung ý </a:t>
            </a:r>
            <a:r>
              <a:rPr lang="en-US" sz="3200" b="1" dirty="0" err="1"/>
              <a:t>nghĩa</a:t>
            </a:r>
            <a:r>
              <a:rPr lang="en-US" sz="3200" b="1" dirty="0"/>
              <a:t> </a:t>
            </a:r>
            <a:r>
              <a:rPr lang="en-US" sz="3200" b="1" dirty="0" err="1"/>
              <a:t>gì</a:t>
            </a:r>
            <a:r>
              <a:rPr lang="en-US" sz="3200" b="1" dirty="0"/>
              <a:t> </a:t>
            </a:r>
            <a:r>
              <a:rPr lang="en-US" sz="3200" b="1" dirty="0" err="1"/>
              <a:t>cho</a:t>
            </a:r>
            <a:r>
              <a:rPr lang="en-US" sz="3200" b="1" dirty="0"/>
              <a:t> </a:t>
            </a:r>
            <a:r>
              <a:rPr lang="en-US" sz="3200" b="1" dirty="0" err="1"/>
              <a:t>câu</a:t>
            </a:r>
            <a:r>
              <a:rPr lang="en-US" sz="3200" b="1" dirty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27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27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27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5" dur="80"/>
                                        <p:tgtEl>
                                          <p:spTgt spid="327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6" dur="80"/>
                                        <p:tgtEl>
                                          <p:spTgt spid="327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80"/>
                                        <p:tgtEl>
                                          <p:spTgt spid="327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0" grpId="0" animBg="1"/>
      <p:bldP spid="32782" grpId="0" animBg="1"/>
      <p:bldP spid="32783" grpId="0" animBg="1"/>
      <p:bldP spid="32784" grpId="0" animBg="1"/>
      <p:bldP spid="32785" grpId="0" animBg="1"/>
      <p:bldP spid="32787" grpId="0" animBg="1"/>
      <p:bldP spid="32788" grpId="0" animBg="1"/>
      <p:bldP spid="32789" grpId="0"/>
      <p:bldP spid="32790" grpId="0"/>
      <p:bldP spid="32791" grpId="0"/>
      <p:bldP spid="19" grpId="0" animBg="1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52400" y="76200"/>
            <a:ext cx="8763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/>
              <a:t>2. </a:t>
            </a:r>
            <a:r>
              <a:rPr lang="en-US" sz="3200" b="1" dirty="0" err="1"/>
              <a:t>Đặt</a:t>
            </a:r>
            <a:r>
              <a:rPr lang="en-US" sz="3200" b="1" dirty="0"/>
              <a:t> </a:t>
            </a:r>
            <a:r>
              <a:rPr lang="en-US" sz="3200" b="1" dirty="0" err="1"/>
              <a:t>câu</a:t>
            </a:r>
            <a:r>
              <a:rPr lang="en-US" sz="3200" b="1" dirty="0"/>
              <a:t> </a:t>
            </a:r>
            <a:r>
              <a:rPr lang="en-US" sz="3200" b="1" dirty="0" err="1"/>
              <a:t>hỏi</a:t>
            </a:r>
            <a:r>
              <a:rPr lang="en-US" sz="3200" b="1" dirty="0"/>
              <a:t> </a:t>
            </a:r>
            <a:r>
              <a:rPr lang="en-US" sz="3200" b="1" dirty="0" err="1"/>
              <a:t>cho</a:t>
            </a:r>
            <a:r>
              <a:rPr lang="en-US" sz="3200" b="1" dirty="0"/>
              <a:t> </a:t>
            </a:r>
            <a:r>
              <a:rPr lang="en-US" sz="3200" b="1" dirty="0" err="1"/>
              <a:t>các</a:t>
            </a:r>
            <a:r>
              <a:rPr lang="en-US" sz="3200" b="1" dirty="0"/>
              <a:t> </a:t>
            </a:r>
            <a:r>
              <a:rPr lang="en-US" sz="3200" b="1" dirty="0" err="1"/>
              <a:t>trạng</a:t>
            </a:r>
            <a:r>
              <a:rPr lang="en-US" sz="3200" b="1" dirty="0"/>
              <a:t> </a:t>
            </a:r>
            <a:r>
              <a:rPr lang="en-US" sz="3200" b="1" dirty="0" err="1"/>
              <a:t>ngữ</a:t>
            </a:r>
            <a:r>
              <a:rPr lang="en-US" sz="3200" b="1" dirty="0"/>
              <a:t> </a:t>
            </a:r>
            <a:r>
              <a:rPr lang="en-US" sz="3200" b="1" dirty="0" err="1"/>
              <a:t>tìm</a:t>
            </a:r>
            <a:r>
              <a:rPr lang="en-US" sz="3200" b="1" dirty="0"/>
              <a:t> </a:t>
            </a:r>
            <a:r>
              <a:rPr lang="en-US" sz="3200" b="1" dirty="0" err="1"/>
              <a:t>được</a:t>
            </a:r>
            <a:r>
              <a:rPr lang="en-US" sz="3200" b="1" dirty="0"/>
              <a:t> </a:t>
            </a:r>
            <a:r>
              <a:rPr lang="en-US" sz="3200" b="1" dirty="0" err="1"/>
              <a:t>trong</a:t>
            </a:r>
            <a:r>
              <a:rPr lang="en-US" sz="3200" b="1" dirty="0"/>
              <a:t> </a:t>
            </a:r>
            <a:r>
              <a:rPr lang="en-US" sz="3200" b="1" dirty="0" err="1"/>
              <a:t>những</a:t>
            </a:r>
            <a:r>
              <a:rPr lang="en-US" sz="3200" b="1" dirty="0"/>
              <a:t> </a:t>
            </a:r>
            <a:r>
              <a:rPr lang="en-US" sz="3200" b="1" dirty="0" err="1"/>
              <a:t>câu</a:t>
            </a:r>
            <a:r>
              <a:rPr lang="en-US" sz="3200" b="1" dirty="0"/>
              <a:t> </a:t>
            </a:r>
            <a:r>
              <a:rPr lang="en-US" sz="3200" b="1" dirty="0" err="1"/>
              <a:t>trên</a:t>
            </a:r>
            <a:r>
              <a:rPr lang="en-US" sz="3200" b="1" dirty="0"/>
              <a:t>.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228600" y="1217069"/>
            <a:ext cx="838200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</a:rPr>
              <a:t>a. </a:t>
            </a:r>
            <a:r>
              <a:rPr lang="en-US" sz="3200" b="1" dirty="0" err="1">
                <a:solidFill>
                  <a:srgbClr val="CC00FF"/>
                </a:solidFill>
              </a:rPr>
              <a:t>Trước</a:t>
            </a:r>
            <a:r>
              <a:rPr lang="en-US" sz="3200" b="1" dirty="0">
                <a:solidFill>
                  <a:srgbClr val="CC00FF"/>
                </a:solidFill>
              </a:rPr>
              <a:t> </a:t>
            </a:r>
            <a:r>
              <a:rPr lang="en-US" sz="3200" b="1" dirty="0" err="1">
                <a:solidFill>
                  <a:srgbClr val="CC00FF"/>
                </a:solidFill>
              </a:rPr>
              <a:t>nhà</a:t>
            </a:r>
            <a:r>
              <a:rPr lang="en-US" sz="3200" b="1" dirty="0">
                <a:solidFill>
                  <a:srgbClr val="0000FF"/>
                </a:solidFill>
              </a:rPr>
              <a:t>, </a:t>
            </a:r>
            <a:r>
              <a:rPr lang="en-US" sz="3200" b="1" dirty="0" err="1">
                <a:solidFill>
                  <a:srgbClr val="0000FF"/>
                </a:solidFill>
              </a:rPr>
              <a:t>mấy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cây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hoa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giấy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nở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tưng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bừng</a:t>
            </a:r>
            <a:r>
              <a:rPr lang="en-US" sz="3200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28600" y="2616672"/>
            <a:ext cx="8686800" cy="142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lnSpc>
                <a:spcPct val="90000"/>
              </a:lnSpc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</a:rPr>
              <a:t>b</a:t>
            </a:r>
            <a:r>
              <a:rPr lang="en-US" sz="3200" b="1" dirty="0" smtClean="0">
                <a:solidFill>
                  <a:srgbClr val="0000FF"/>
                </a:solidFill>
              </a:rPr>
              <a:t>. </a:t>
            </a:r>
            <a:r>
              <a:rPr lang="en-US" sz="3200" b="1" dirty="0" err="1" smtClean="0">
                <a:solidFill>
                  <a:srgbClr val="CC00FF"/>
                </a:solidFill>
              </a:rPr>
              <a:t>Trên</a:t>
            </a:r>
            <a:r>
              <a:rPr lang="en-US" sz="3200" b="1" dirty="0" smtClean="0">
                <a:solidFill>
                  <a:srgbClr val="CC00FF"/>
                </a:solidFill>
              </a:rPr>
              <a:t> </a:t>
            </a:r>
            <a:r>
              <a:rPr lang="en-US" sz="3200" b="1" dirty="0" err="1">
                <a:solidFill>
                  <a:srgbClr val="CC00FF"/>
                </a:solidFill>
              </a:rPr>
              <a:t>các</a:t>
            </a:r>
            <a:r>
              <a:rPr lang="en-US" sz="3200" b="1" dirty="0">
                <a:solidFill>
                  <a:srgbClr val="CC00FF"/>
                </a:solidFill>
              </a:rPr>
              <a:t> </a:t>
            </a:r>
            <a:r>
              <a:rPr lang="en-US" sz="3200" b="1" dirty="0" err="1">
                <a:solidFill>
                  <a:srgbClr val="CC00FF"/>
                </a:solidFill>
              </a:rPr>
              <a:t>lề</a:t>
            </a:r>
            <a:r>
              <a:rPr lang="en-US" sz="3200" b="1" dirty="0">
                <a:solidFill>
                  <a:srgbClr val="CC00FF"/>
                </a:solidFill>
              </a:rPr>
              <a:t> </a:t>
            </a:r>
            <a:r>
              <a:rPr lang="en-US" sz="3200" b="1" dirty="0" err="1">
                <a:solidFill>
                  <a:srgbClr val="CC00FF"/>
                </a:solidFill>
              </a:rPr>
              <a:t>phố</a:t>
            </a:r>
            <a:r>
              <a:rPr lang="en-US" sz="3200" b="1" dirty="0">
                <a:solidFill>
                  <a:srgbClr val="CC00FF"/>
                </a:solidFill>
              </a:rPr>
              <a:t>, </a:t>
            </a:r>
            <a:r>
              <a:rPr lang="en-US" sz="3200" b="1" dirty="0" err="1">
                <a:solidFill>
                  <a:srgbClr val="CC00FF"/>
                </a:solidFill>
              </a:rPr>
              <a:t>trước</a:t>
            </a:r>
            <a:r>
              <a:rPr lang="en-US" sz="3200" b="1" dirty="0">
                <a:solidFill>
                  <a:srgbClr val="CC00FF"/>
                </a:solidFill>
              </a:rPr>
              <a:t> </a:t>
            </a:r>
            <a:r>
              <a:rPr lang="en-US" sz="3200" b="1" dirty="0" err="1">
                <a:solidFill>
                  <a:srgbClr val="CC00FF"/>
                </a:solidFill>
              </a:rPr>
              <a:t>cổng</a:t>
            </a:r>
            <a:r>
              <a:rPr lang="en-US" sz="3200" b="1" dirty="0">
                <a:solidFill>
                  <a:srgbClr val="CC00FF"/>
                </a:solidFill>
              </a:rPr>
              <a:t> </a:t>
            </a:r>
            <a:r>
              <a:rPr lang="en-US" sz="3200" b="1" dirty="0" err="1">
                <a:solidFill>
                  <a:srgbClr val="CC00FF"/>
                </a:solidFill>
              </a:rPr>
              <a:t>các</a:t>
            </a:r>
            <a:r>
              <a:rPr lang="en-US" sz="3200" b="1" dirty="0">
                <a:solidFill>
                  <a:srgbClr val="CC00FF"/>
                </a:solidFill>
              </a:rPr>
              <a:t> </a:t>
            </a:r>
            <a:r>
              <a:rPr lang="en-US" sz="3200" b="1" dirty="0" err="1">
                <a:solidFill>
                  <a:srgbClr val="CC00FF"/>
                </a:solidFill>
              </a:rPr>
              <a:t>cơ</a:t>
            </a:r>
            <a:r>
              <a:rPr lang="en-US" sz="3200" b="1" dirty="0">
                <a:solidFill>
                  <a:srgbClr val="CC00FF"/>
                </a:solidFill>
              </a:rPr>
              <a:t> </a:t>
            </a:r>
            <a:r>
              <a:rPr lang="en-US" sz="3200" b="1" dirty="0" err="1">
                <a:solidFill>
                  <a:srgbClr val="CC00FF"/>
                </a:solidFill>
              </a:rPr>
              <a:t>quan</a:t>
            </a:r>
            <a:r>
              <a:rPr lang="en-US" sz="3200" b="1" dirty="0">
                <a:solidFill>
                  <a:srgbClr val="CC00FF"/>
                </a:solidFill>
              </a:rPr>
              <a:t>, </a:t>
            </a:r>
            <a:r>
              <a:rPr lang="en-US" sz="3200" b="1" dirty="0" err="1">
                <a:solidFill>
                  <a:srgbClr val="CC00FF"/>
                </a:solidFill>
              </a:rPr>
              <a:t>trên</a:t>
            </a:r>
            <a:r>
              <a:rPr lang="en-US" sz="3200" b="1" dirty="0">
                <a:solidFill>
                  <a:srgbClr val="CC00FF"/>
                </a:solidFill>
              </a:rPr>
              <a:t> </a:t>
            </a:r>
            <a:r>
              <a:rPr lang="en-US" sz="3200" b="1" dirty="0" err="1">
                <a:solidFill>
                  <a:srgbClr val="CC00FF"/>
                </a:solidFill>
              </a:rPr>
              <a:t>mặt</a:t>
            </a:r>
            <a:r>
              <a:rPr lang="en-US" sz="3200" b="1" dirty="0">
                <a:solidFill>
                  <a:srgbClr val="CC00FF"/>
                </a:solidFill>
              </a:rPr>
              <a:t> </a:t>
            </a:r>
            <a:r>
              <a:rPr lang="en-US" sz="3200" b="1" dirty="0" err="1">
                <a:solidFill>
                  <a:srgbClr val="CC00FF"/>
                </a:solidFill>
              </a:rPr>
              <a:t>đường</a:t>
            </a:r>
            <a:r>
              <a:rPr lang="en-US" sz="3200" b="1" dirty="0">
                <a:solidFill>
                  <a:srgbClr val="CC00FF"/>
                </a:solidFill>
              </a:rPr>
              <a:t> </a:t>
            </a:r>
            <a:r>
              <a:rPr lang="en-US" sz="3200" b="1" dirty="0" err="1">
                <a:solidFill>
                  <a:srgbClr val="CC00FF"/>
                </a:solidFill>
              </a:rPr>
              <a:t>nhựa</a:t>
            </a:r>
            <a:r>
              <a:rPr lang="en-US" sz="3200" b="1" dirty="0">
                <a:solidFill>
                  <a:srgbClr val="CC00FF"/>
                </a:solidFill>
              </a:rPr>
              <a:t>, </a:t>
            </a:r>
            <a:r>
              <a:rPr lang="en-US" sz="3200" b="1" dirty="0" err="1">
                <a:solidFill>
                  <a:srgbClr val="CC00FF"/>
                </a:solidFill>
              </a:rPr>
              <a:t>khắp</a:t>
            </a:r>
            <a:r>
              <a:rPr lang="en-US" sz="3200" b="1" dirty="0">
                <a:solidFill>
                  <a:srgbClr val="CC00FF"/>
                </a:solidFill>
              </a:rPr>
              <a:t> </a:t>
            </a:r>
            <a:r>
              <a:rPr lang="en-US" sz="3200" b="1" dirty="0" err="1">
                <a:solidFill>
                  <a:srgbClr val="CC00FF"/>
                </a:solidFill>
              </a:rPr>
              <a:t>năm</a:t>
            </a:r>
            <a:r>
              <a:rPr lang="en-US" sz="3200" b="1" dirty="0">
                <a:solidFill>
                  <a:srgbClr val="CC00FF"/>
                </a:solidFill>
              </a:rPr>
              <a:t> </a:t>
            </a:r>
            <a:r>
              <a:rPr lang="en-US" sz="3200" b="1" dirty="0" err="1">
                <a:solidFill>
                  <a:srgbClr val="CC00FF"/>
                </a:solidFill>
              </a:rPr>
              <a:t>cửa</a:t>
            </a:r>
            <a:r>
              <a:rPr lang="en-US" sz="3200" b="1" dirty="0">
                <a:solidFill>
                  <a:srgbClr val="CC00FF"/>
                </a:solidFill>
              </a:rPr>
              <a:t> ô </a:t>
            </a:r>
            <a:r>
              <a:rPr lang="en-US" sz="3200" b="1" dirty="0" err="1">
                <a:solidFill>
                  <a:srgbClr val="CC00FF"/>
                </a:solidFill>
              </a:rPr>
              <a:t>trở</a:t>
            </a:r>
            <a:r>
              <a:rPr lang="en-US" sz="3200" b="1" dirty="0">
                <a:solidFill>
                  <a:srgbClr val="CC00FF"/>
                </a:solidFill>
              </a:rPr>
              <a:t> </a:t>
            </a:r>
            <a:r>
              <a:rPr lang="en-US" sz="3200" b="1" dirty="0" err="1">
                <a:solidFill>
                  <a:srgbClr val="CC00FF"/>
                </a:solidFill>
              </a:rPr>
              <a:t>vào</a:t>
            </a:r>
            <a:r>
              <a:rPr lang="en-US" sz="3200" b="1" dirty="0">
                <a:solidFill>
                  <a:srgbClr val="0000FF"/>
                </a:solidFill>
              </a:rPr>
              <a:t>, </a:t>
            </a:r>
            <a:r>
              <a:rPr lang="en-US" sz="3200" b="1" dirty="0" err="1">
                <a:solidFill>
                  <a:srgbClr val="0000FF"/>
                </a:solidFill>
              </a:rPr>
              <a:t>hoa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sấu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vẫn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nở</a:t>
            </a:r>
            <a:r>
              <a:rPr lang="en-US" sz="3200" b="1" dirty="0">
                <a:solidFill>
                  <a:srgbClr val="0000FF"/>
                </a:solidFill>
              </a:rPr>
              <a:t>, </a:t>
            </a:r>
            <a:r>
              <a:rPr lang="en-US" sz="3200" b="1" dirty="0" err="1">
                <a:solidFill>
                  <a:srgbClr val="0000FF"/>
                </a:solidFill>
              </a:rPr>
              <a:t>vẫn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vương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vãi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khắp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thủ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đô</a:t>
            </a:r>
            <a:r>
              <a:rPr lang="en-US" sz="3200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228600" y="1777425"/>
            <a:ext cx="8686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8000"/>
                </a:solidFill>
              </a:rPr>
              <a:t>	</a:t>
            </a:r>
            <a:r>
              <a:rPr lang="en-US" sz="3200" b="1" dirty="0" smtClean="0">
                <a:solidFill>
                  <a:srgbClr val="008000"/>
                </a:solidFill>
              </a:rPr>
              <a:t>- </a:t>
            </a:r>
            <a:r>
              <a:rPr lang="en-US" sz="3200" b="1" dirty="0" err="1" smtClean="0">
                <a:solidFill>
                  <a:srgbClr val="008000"/>
                </a:solidFill>
              </a:rPr>
              <a:t>Mấy</a:t>
            </a:r>
            <a:r>
              <a:rPr lang="en-US" sz="3200" b="1" dirty="0" smtClean="0">
                <a:solidFill>
                  <a:srgbClr val="008000"/>
                </a:solidFill>
              </a:rPr>
              <a:t> </a:t>
            </a:r>
            <a:r>
              <a:rPr lang="en-US" sz="3200" b="1" dirty="0" err="1">
                <a:solidFill>
                  <a:srgbClr val="008000"/>
                </a:solidFill>
              </a:rPr>
              <a:t>cây</a:t>
            </a:r>
            <a:r>
              <a:rPr lang="en-US" sz="3200" b="1" dirty="0">
                <a:solidFill>
                  <a:srgbClr val="008000"/>
                </a:solidFill>
              </a:rPr>
              <a:t> </a:t>
            </a:r>
            <a:r>
              <a:rPr lang="en-US" sz="3200" b="1" dirty="0" err="1">
                <a:solidFill>
                  <a:srgbClr val="008000"/>
                </a:solidFill>
              </a:rPr>
              <a:t>hoa</a:t>
            </a:r>
            <a:r>
              <a:rPr lang="en-US" sz="3200" b="1" dirty="0">
                <a:solidFill>
                  <a:srgbClr val="008000"/>
                </a:solidFill>
              </a:rPr>
              <a:t> </a:t>
            </a:r>
            <a:r>
              <a:rPr lang="en-US" sz="3200" b="1" dirty="0" err="1">
                <a:solidFill>
                  <a:srgbClr val="008000"/>
                </a:solidFill>
              </a:rPr>
              <a:t>giấy</a:t>
            </a:r>
            <a:r>
              <a:rPr lang="en-US" sz="3200" b="1" dirty="0">
                <a:solidFill>
                  <a:srgbClr val="008000"/>
                </a:solidFill>
              </a:rPr>
              <a:t> </a:t>
            </a:r>
            <a:r>
              <a:rPr lang="en-US" sz="3200" b="1" dirty="0" err="1">
                <a:solidFill>
                  <a:srgbClr val="008000"/>
                </a:solidFill>
              </a:rPr>
              <a:t>nở</a:t>
            </a:r>
            <a:r>
              <a:rPr lang="en-US" sz="3200" b="1" dirty="0">
                <a:solidFill>
                  <a:srgbClr val="008000"/>
                </a:solidFill>
              </a:rPr>
              <a:t> </a:t>
            </a:r>
            <a:r>
              <a:rPr lang="en-US" sz="3200" b="1" dirty="0" err="1">
                <a:solidFill>
                  <a:srgbClr val="008000"/>
                </a:solidFill>
              </a:rPr>
              <a:t>tưng</a:t>
            </a:r>
            <a:r>
              <a:rPr lang="en-US" sz="3200" b="1" dirty="0">
                <a:solidFill>
                  <a:srgbClr val="008000"/>
                </a:solidFill>
              </a:rPr>
              <a:t> </a:t>
            </a:r>
            <a:r>
              <a:rPr lang="en-US" sz="3200" b="1" dirty="0" err="1">
                <a:solidFill>
                  <a:srgbClr val="008000"/>
                </a:solidFill>
              </a:rPr>
              <a:t>bừng</a:t>
            </a:r>
            <a:r>
              <a:rPr lang="en-US" sz="3200" b="1" dirty="0">
                <a:solidFill>
                  <a:srgbClr val="008000"/>
                </a:solidFill>
              </a:rPr>
              <a:t> </a:t>
            </a:r>
            <a:r>
              <a:rPr lang="en-US" sz="3200" b="1" dirty="0">
                <a:solidFill>
                  <a:srgbClr val="FF0000"/>
                </a:solidFill>
              </a:rPr>
              <a:t>ở </a:t>
            </a:r>
            <a:r>
              <a:rPr lang="en-US" sz="3200" b="1" dirty="0" err="1">
                <a:solidFill>
                  <a:srgbClr val="FF0000"/>
                </a:solidFill>
              </a:rPr>
              <a:t>đâu</a:t>
            </a:r>
            <a:r>
              <a:rPr lang="en-US" sz="32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228600" y="4063425"/>
            <a:ext cx="8763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8000"/>
                </a:solidFill>
              </a:rPr>
              <a:t>	</a:t>
            </a:r>
            <a:r>
              <a:rPr lang="en-US" sz="3200" b="1" dirty="0" smtClean="0">
                <a:solidFill>
                  <a:srgbClr val="008000"/>
                </a:solidFill>
              </a:rPr>
              <a:t>- </a:t>
            </a:r>
            <a:r>
              <a:rPr lang="en-US" sz="3200" b="1" dirty="0" err="1" smtClean="0">
                <a:solidFill>
                  <a:srgbClr val="008000"/>
                </a:solidFill>
              </a:rPr>
              <a:t>Hoa</a:t>
            </a:r>
            <a:r>
              <a:rPr lang="en-US" sz="3200" b="1" dirty="0" smtClean="0">
                <a:solidFill>
                  <a:srgbClr val="008000"/>
                </a:solidFill>
              </a:rPr>
              <a:t> </a:t>
            </a:r>
            <a:r>
              <a:rPr lang="en-US" sz="3200" b="1" dirty="0" err="1">
                <a:solidFill>
                  <a:srgbClr val="008000"/>
                </a:solidFill>
              </a:rPr>
              <a:t>sấu</a:t>
            </a:r>
            <a:r>
              <a:rPr lang="en-US" sz="3200" b="1" dirty="0">
                <a:solidFill>
                  <a:srgbClr val="008000"/>
                </a:solidFill>
              </a:rPr>
              <a:t> </a:t>
            </a:r>
            <a:r>
              <a:rPr lang="en-US" sz="3200" b="1" dirty="0" err="1">
                <a:solidFill>
                  <a:srgbClr val="008000"/>
                </a:solidFill>
              </a:rPr>
              <a:t>vẫn</a:t>
            </a:r>
            <a:r>
              <a:rPr lang="en-US" sz="3200" b="1" dirty="0">
                <a:solidFill>
                  <a:srgbClr val="008000"/>
                </a:solidFill>
              </a:rPr>
              <a:t> </a:t>
            </a:r>
            <a:r>
              <a:rPr lang="en-US" sz="3200" b="1" dirty="0" err="1">
                <a:solidFill>
                  <a:srgbClr val="008000"/>
                </a:solidFill>
              </a:rPr>
              <a:t>nở</a:t>
            </a:r>
            <a:r>
              <a:rPr lang="en-US" sz="3200" b="1" dirty="0">
                <a:solidFill>
                  <a:srgbClr val="008000"/>
                </a:solidFill>
              </a:rPr>
              <a:t>, </a:t>
            </a:r>
            <a:r>
              <a:rPr lang="en-US" sz="3200" b="1" dirty="0" err="1">
                <a:solidFill>
                  <a:srgbClr val="008000"/>
                </a:solidFill>
              </a:rPr>
              <a:t>vẫn</a:t>
            </a:r>
            <a:r>
              <a:rPr lang="en-US" sz="3200" b="1" dirty="0">
                <a:solidFill>
                  <a:srgbClr val="008000"/>
                </a:solidFill>
              </a:rPr>
              <a:t> </a:t>
            </a:r>
            <a:r>
              <a:rPr lang="en-US" sz="3200" b="1" dirty="0" err="1">
                <a:solidFill>
                  <a:srgbClr val="008000"/>
                </a:solidFill>
              </a:rPr>
              <a:t>vương</a:t>
            </a:r>
            <a:r>
              <a:rPr lang="en-US" sz="3200" b="1" dirty="0">
                <a:solidFill>
                  <a:srgbClr val="008000"/>
                </a:solidFill>
              </a:rPr>
              <a:t> </a:t>
            </a:r>
            <a:r>
              <a:rPr lang="en-US" sz="3200" b="1" dirty="0" err="1">
                <a:solidFill>
                  <a:srgbClr val="008000"/>
                </a:solidFill>
              </a:rPr>
              <a:t>vãi</a:t>
            </a:r>
            <a:r>
              <a:rPr lang="en-US" sz="3200" b="1" dirty="0">
                <a:solidFill>
                  <a:srgbClr val="008000"/>
                </a:solidFill>
              </a:rPr>
              <a:t> </a:t>
            </a:r>
            <a:r>
              <a:rPr lang="en-US" sz="3200" b="1" dirty="0">
                <a:solidFill>
                  <a:srgbClr val="FF0000"/>
                </a:solidFill>
              </a:rPr>
              <a:t>ở </a:t>
            </a:r>
            <a:r>
              <a:rPr lang="en-US" sz="3200" b="1" dirty="0" err="1">
                <a:solidFill>
                  <a:srgbClr val="FF0000"/>
                </a:solidFill>
              </a:rPr>
              <a:t>đâu</a:t>
            </a:r>
            <a:r>
              <a:rPr lang="en-US" sz="32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7431" name="Text Box 23"/>
          <p:cNvSpPr txBox="1">
            <a:spLocks noChangeArrowheads="1"/>
          </p:cNvSpPr>
          <p:nvPr/>
        </p:nvSpPr>
        <p:spPr bwMode="auto">
          <a:xfrm>
            <a:off x="152400" y="5940197"/>
            <a:ext cx="90728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rgbClr val="0000FF"/>
                </a:solidFill>
              </a:rPr>
              <a:t>- </a:t>
            </a:r>
            <a:r>
              <a:rPr lang="en-US" sz="3200" b="1" dirty="0" err="1" smtClean="0">
                <a:solidFill>
                  <a:srgbClr val="0000FF"/>
                </a:solidFill>
              </a:rPr>
              <a:t>Trạng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ngữ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chỉ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nơi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chốn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trả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lời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cho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câu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hỏi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b="1" dirty="0">
                <a:solidFill>
                  <a:srgbClr val="FF0000"/>
                </a:solidFill>
              </a:rPr>
              <a:t>ở </a:t>
            </a:r>
            <a:r>
              <a:rPr lang="en-US" sz="3200" b="1" dirty="0" err="1">
                <a:solidFill>
                  <a:srgbClr val="FF0000"/>
                </a:solidFill>
              </a:rPr>
              <a:t>đâu</a:t>
            </a:r>
            <a:r>
              <a:rPr lang="en-US" sz="3200" b="1" dirty="0">
                <a:solidFill>
                  <a:srgbClr val="FF0000"/>
                </a:solidFill>
              </a:rPr>
              <a:t>?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7432" name="Text Box 24"/>
          <p:cNvSpPr txBox="1">
            <a:spLocks noChangeArrowheads="1"/>
          </p:cNvSpPr>
          <p:nvPr/>
        </p:nvSpPr>
        <p:spPr bwMode="auto">
          <a:xfrm>
            <a:off x="228600" y="4866382"/>
            <a:ext cx="8686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 smtClean="0"/>
              <a:t>* </a:t>
            </a:r>
            <a:r>
              <a:rPr lang="en-US" sz="3200" b="1" dirty="0" err="1" smtClean="0"/>
              <a:t>Vậy</a:t>
            </a:r>
            <a:r>
              <a:rPr lang="en-US" sz="3200" b="1" dirty="0" smtClean="0"/>
              <a:t> </a:t>
            </a:r>
            <a:r>
              <a:rPr lang="en-US" sz="3200" b="1" dirty="0" err="1"/>
              <a:t>trạng</a:t>
            </a:r>
            <a:r>
              <a:rPr lang="en-US" sz="3200" b="1" dirty="0"/>
              <a:t> </a:t>
            </a:r>
            <a:r>
              <a:rPr lang="en-US" sz="3200" b="1" dirty="0" err="1"/>
              <a:t>ngữ</a:t>
            </a:r>
            <a:r>
              <a:rPr lang="en-US" sz="3200" b="1" dirty="0"/>
              <a:t> </a:t>
            </a:r>
            <a:r>
              <a:rPr lang="en-US" sz="3200" b="1" dirty="0" err="1"/>
              <a:t>chỉ</a:t>
            </a:r>
            <a:r>
              <a:rPr lang="en-US" sz="3200" b="1" dirty="0"/>
              <a:t> </a:t>
            </a:r>
            <a:r>
              <a:rPr lang="en-US" sz="3200" b="1" dirty="0" err="1"/>
              <a:t>nơi</a:t>
            </a:r>
            <a:r>
              <a:rPr lang="en-US" sz="3200" b="1" dirty="0"/>
              <a:t> </a:t>
            </a:r>
            <a:r>
              <a:rPr lang="en-US" sz="3200" b="1" dirty="0" err="1"/>
              <a:t>chốn</a:t>
            </a:r>
            <a:r>
              <a:rPr lang="en-US" sz="3200" b="1" dirty="0"/>
              <a:t> </a:t>
            </a:r>
            <a:r>
              <a:rPr lang="en-US" sz="3200" b="1" dirty="0" err="1"/>
              <a:t>trả</a:t>
            </a:r>
            <a:r>
              <a:rPr lang="en-US" sz="3200" b="1" dirty="0"/>
              <a:t> </a:t>
            </a:r>
            <a:r>
              <a:rPr lang="en-US" sz="3200" b="1" dirty="0" err="1"/>
              <a:t>lời</a:t>
            </a:r>
            <a:r>
              <a:rPr lang="en-US" sz="3200" b="1" dirty="0"/>
              <a:t> </a:t>
            </a:r>
            <a:r>
              <a:rPr lang="en-US" sz="3200" b="1" dirty="0" err="1"/>
              <a:t>cho</a:t>
            </a:r>
            <a:r>
              <a:rPr lang="en-US" sz="3200" b="1" dirty="0"/>
              <a:t> </a:t>
            </a:r>
            <a:r>
              <a:rPr lang="en-US" sz="3200" b="1" dirty="0" err="1"/>
              <a:t>câu</a:t>
            </a:r>
            <a:r>
              <a:rPr lang="en-US" sz="3200" b="1" dirty="0"/>
              <a:t> </a:t>
            </a:r>
            <a:r>
              <a:rPr lang="en-US" sz="3200" b="1" dirty="0" err="1"/>
              <a:t>hỏi</a:t>
            </a:r>
            <a:r>
              <a:rPr lang="en-US" sz="3200" dirty="0"/>
              <a:t> </a:t>
            </a:r>
            <a:r>
              <a:rPr lang="en-US" sz="3200" b="1" dirty="0" err="1"/>
              <a:t>nào</a:t>
            </a:r>
            <a:r>
              <a:rPr lang="en-US" sz="3200" b="1" dirty="0"/>
              <a:t>?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withGroup">
                            <p:stCondLst>
                              <p:cond delay="144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17414" grpId="0"/>
      <p:bldP spid="17415" grpId="0"/>
      <p:bldP spid="17416" grpId="0"/>
      <p:bldP spid="17417" grpId="0"/>
      <p:bldP spid="17431" grpId="0"/>
      <p:bldP spid="174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228600" y="1066800"/>
            <a:ext cx="8686800" cy="3275013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04800" y="152400"/>
            <a:ext cx="8610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sz="3600" b="1" dirty="0">
                <a:solidFill>
                  <a:srgbClr val="FF0000"/>
                </a:solidFill>
              </a:rPr>
              <a:t>II. </a:t>
            </a:r>
            <a:r>
              <a:rPr lang="en-US" sz="3600" b="1" dirty="0" err="1">
                <a:solidFill>
                  <a:srgbClr val="FF0000"/>
                </a:solidFill>
              </a:rPr>
              <a:t>Ghi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nhớ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2900" y="1143000"/>
            <a:ext cx="85725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  <a:cs typeface="Times New Roman" pitchFamily="18" charset="0"/>
              </a:rPr>
              <a:t>1. </a:t>
            </a:r>
            <a:r>
              <a:rPr lang="en-US" sz="3600" b="1" dirty="0" err="1">
                <a:solidFill>
                  <a:srgbClr val="0000FF"/>
                </a:solidFill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cs typeface="Times New Roman" pitchFamily="18" charset="0"/>
              </a:rPr>
              <a:t>rõ</a:t>
            </a:r>
            <a:r>
              <a:rPr lang="en-US" sz="36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cs typeface="Times New Roman" pitchFamily="18" charset="0"/>
              </a:rPr>
              <a:t>nơi</a:t>
            </a:r>
            <a:r>
              <a:rPr lang="en-US" sz="36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cs typeface="Times New Roman" pitchFamily="18" charset="0"/>
              </a:rPr>
              <a:t>chốn</a:t>
            </a:r>
            <a:r>
              <a:rPr lang="en-US" sz="36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cs typeface="Times New Roman" pitchFamily="18" charset="0"/>
              </a:rPr>
              <a:t>diễn</a:t>
            </a:r>
            <a:r>
              <a:rPr lang="en-US" sz="36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cs typeface="Times New Roman" pitchFamily="18" charset="0"/>
              </a:rPr>
              <a:t>ra</a:t>
            </a:r>
            <a:r>
              <a:rPr lang="en-US" sz="36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cs typeface="Times New Roman" pitchFamily="18" charset="0"/>
              </a:rPr>
              <a:t>sự</a:t>
            </a:r>
            <a:r>
              <a:rPr lang="en-US" sz="36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cs typeface="Times New Roman" pitchFamily="18" charset="0"/>
              </a:rPr>
              <a:t>việc</a:t>
            </a:r>
            <a:r>
              <a:rPr lang="en-US" sz="36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cs typeface="Times New Roman" pitchFamily="18" charset="0"/>
              </a:rPr>
              <a:t>nêu</a:t>
            </a:r>
            <a:r>
              <a:rPr lang="en-US" sz="36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0000FF"/>
                </a:solidFill>
                <a:cs typeface="Times New Roman" pitchFamily="18" charset="0"/>
              </a:rPr>
              <a:t>, </a:t>
            </a:r>
            <a:r>
              <a:rPr lang="en-US" sz="3600" b="1" dirty="0">
                <a:solidFill>
                  <a:srgbClr val="0000FF"/>
                </a:solidFill>
                <a:cs typeface="Times New Roman" pitchFamily="18" charset="0"/>
              </a:rPr>
              <a:t>ta </a:t>
            </a:r>
            <a:r>
              <a:rPr lang="en-US" sz="3600" b="1" dirty="0" err="1">
                <a:solidFill>
                  <a:srgbClr val="0000FF"/>
                </a:solidFill>
                <a:cs typeface="Times New Roman" pitchFamily="18" charset="0"/>
              </a:rPr>
              <a:t>thêm</a:t>
            </a:r>
            <a:r>
              <a:rPr lang="en-US" sz="36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cs typeface="Times New Roman" pitchFamily="18" charset="0"/>
              </a:rPr>
              <a:t>trạng</a:t>
            </a:r>
            <a:r>
              <a:rPr lang="en-US" sz="36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cs typeface="Times New Roman" pitchFamily="18" charset="0"/>
              </a:rPr>
              <a:t>ngữ</a:t>
            </a:r>
            <a:r>
              <a:rPr lang="en-US" sz="36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cs typeface="Times New Roman" pitchFamily="18" charset="0"/>
              </a:rPr>
              <a:t>chỉ</a:t>
            </a:r>
            <a:r>
              <a:rPr lang="en-US" sz="36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cs typeface="Times New Roman" pitchFamily="18" charset="0"/>
              </a:rPr>
              <a:t>nơi</a:t>
            </a:r>
            <a:r>
              <a:rPr lang="en-US" sz="36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cs typeface="Times New Roman" pitchFamily="18" charset="0"/>
              </a:rPr>
              <a:t>chốn</a:t>
            </a:r>
            <a:r>
              <a:rPr lang="en-US" sz="36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cs typeface="Times New Roman" pitchFamily="18" charset="0"/>
              </a:rPr>
              <a:t>vào</a:t>
            </a:r>
            <a:r>
              <a:rPr lang="en-US" sz="36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0000FF"/>
                </a:solidFill>
                <a:cs typeface="Times New Roman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  <a:cs typeface="Times New Roman" pitchFamily="18" charset="0"/>
              </a:rPr>
              <a:t>2. </a:t>
            </a:r>
            <a:r>
              <a:rPr lang="en-US" sz="3600" b="1" dirty="0" err="1">
                <a:solidFill>
                  <a:srgbClr val="0000FF"/>
                </a:solidFill>
                <a:cs typeface="Times New Roman" pitchFamily="18" charset="0"/>
              </a:rPr>
              <a:t>Trạng</a:t>
            </a:r>
            <a:r>
              <a:rPr lang="en-US" sz="36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cs typeface="Times New Roman" pitchFamily="18" charset="0"/>
              </a:rPr>
              <a:t>ngữ</a:t>
            </a:r>
            <a:r>
              <a:rPr lang="en-US" sz="36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cs typeface="Times New Roman" pitchFamily="18" charset="0"/>
              </a:rPr>
              <a:t>chỉ</a:t>
            </a:r>
            <a:r>
              <a:rPr lang="en-US" sz="36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cs typeface="Times New Roman" pitchFamily="18" charset="0"/>
              </a:rPr>
              <a:t>nơi</a:t>
            </a:r>
            <a:r>
              <a:rPr lang="en-US" sz="36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cs typeface="Times New Roman" pitchFamily="18" charset="0"/>
              </a:rPr>
              <a:t>chốn</a:t>
            </a:r>
            <a:r>
              <a:rPr lang="en-US" sz="36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cs typeface="Times New Roman" pitchFamily="18" charset="0"/>
              </a:rPr>
              <a:t>trả</a:t>
            </a:r>
            <a:r>
              <a:rPr lang="en-US" sz="36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cs typeface="Times New Roman" pitchFamily="18" charset="0"/>
              </a:rPr>
              <a:t>lời</a:t>
            </a:r>
            <a:r>
              <a:rPr lang="en-US" sz="36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cs typeface="Times New Roman" pitchFamily="18" charset="0"/>
              </a:rPr>
              <a:t>hỏi</a:t>
            </a:r>
            <a:r>
              <a:rPr lang="en-US" sz="36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ở </a:t>
            </a:r>
            <a:r>
              <a:rPr lang="en-US" sz="3600" b="1" dirty="0" err="1">
                <a:solidFill>
                  <a:srgbClr val="FF0000"/>
                </a:solidFill>
                <a:cs typeface="Times New Roman" pitchFamily="18" charset="0"/>
              </a:rPr>
              <a:t>đâu</a:t>
            </a:r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94" name="Text Box 34"/>
          <p:cNvSpPr txBox="1">
            <a:spLocks noChangeArrowheads="1"/>
          </p:cNvSpPr>
          <p:nvPr/>
        </p:nvSpPr>
        <p:spPr bwMode="auto">
          <a:xfrm>
            <a:off x="190500" y="658576"/>
            <a:ext cx="8763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200" b="1" dirty="0" err="1" smtClean="0"/>
              <a:t>Bài</a:t>
            </a:r>
            <a:r>
              <a:rPr lang="en-US" sz="3200" b="1" dirty="0" smtClean="0"/>
              <a:t> </a:t>
            </a:r>
            <a:r>
              <a:rPr lang="en-US" sz="3200" b="1" dirty="0" err="1"/>
              <a:t>tập</a:t>
            </a:r>
            <a:r>
              <a:rPr lang="en-US" sz="3200" b="1" dirty="0"/>
              <a:t> 1. </a:t>
            </a:r>
            <a:r>
              <a:rPr lang="en-US" sz="3200" b="1" dirty="0" err="1" smtClean="0"/>
              <a:t>Gạch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một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gạch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dưới</a:t>
            </a:r>
            <a:r>
              <a:rPr lang="en-US" sz="3200" b="1" dirty="0" smtClean="0"/>
              <a:t> </a:t>
            </a:r>
            <a:r>
              <a:rPr lang="en-US" sz="3200" b="1" dirty="0" err="1"/>
              <a:t>trạng</a:t>
            </a:r>
            <a:r>
              <a:rPr lang="en-US" sz="3200" b="1" dirty="0"/>
              <a:t> </a:t>
            </a:r>
            <a:r>
              <a:rPr lang="en-US" sz="3200" b="1" dirty="0" err="1"/>
              <a:t>ngữ</a:t>
            </a:r>
            <a:r>
              <a:rPr lang="en-US" sz="3200" b="1" dirty="0"/>
              <a:t> </a:t>
            </a:r>
            <a:r>
              <a:rPr lang="en-US" sz="3200" b="1" dirty="0" err="1"/>
              <a:t>chỉ</a:t>
            </a:r>
            <a:r>
              <a:rPr lang="en-US" sz="3200" b="1" dirty="0"/>
              <a:t> </a:t>
            </a:r>
            <a:r>
              <a:rPr lang="en-US" sz="3200" b="1" dirty="0" err="1"/>
              <a:t>nơi</a:t>
            </a:r>
            <a:r>
              <a:rPr lang="en-US" sz="3200" b="1" dirty="0"/>
              <a:t> </a:t>
            </a:r>
            <a:r>
              <a:rPr lang="en-US" sz="3200" b="1" dirty="0" err="1"/>
              <a:t>chốn</a:t>
            </a:r>
            <a:r>
              <a:rPr lang="en-US" sz="3200" b="1" dirty="0"/>
              <a:t> </a:t>
            </a:r>
            <a:r>
              <a:rPr lang="en-US" sz="3200" b="1" dirty="0" err="1"/>
              <a:t>trong</a:t>
            </a:r>
            <a:r>
              <a:rPr lang="en-US" sz="3200" b="1" dirty="0"/>
              <a:t> </a:t>
            </a:r>
            <a:r>
              <a:rPr lang="en-US" sz="3200" b="1" dirty="0" err="1"/>
              <a:t>các</a:t>
            </a:r>
            <a:r>
              <a:rPr lang="en-US" sz="3200" b="1" dirty="0"/>
              <a:t> </a:t>
            </a:r>
            <a:r>
              <a:rPr lang="en-US" sz="3200" b="1" dirty="0" err="1"/>
              <a:t>câu</a:t>
            </a:r>
            <a:r>
              <a:rPr lang="en-US" sz="3200" b="1" dirty="0"/>
              <a:t> </a:t>
            </a:r>
            <a:r>
              <a:rPr lang="en-US" sz="3200" b="1" dirty="0" err="1"/>
              <a:t>sau</a:t>
            </a:r>
            <a:r>
              <a:rPr lang="en-US" sz="3200" b="1" dirty="0"/>
              <a:t>:</a:t>
            </a:r>
          </a:p>
        </p:txBody>
      </p:sp>
      <p:sp>
        <p:nvSpPr>
          <p:cNvPr id="7171" name="Text Box 35"/>
          <p:cNvSpPr txBox="1">
            <a:spLocks noChangeArrowheads="1"/>
          </p:cNvSpPr>
          <p:nvPr/>
        </p:nvSpPr>
        <p:spPr bwMode="auto">
          <a:xfrm>
            <a:off x="381000" y="2131874"/>
            <a:ext cx="2209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00CC"/>
                </a:solidFill>
              </a:rPr>
              <a:t>    </a:t>
            </a:r>
            <a:endParaRPr lang="en-US" i="1">
              <a:solidFill>
                <a:srgbClr val="0000CC"/>
              </a:solidFill>
            </a:endParaRPr>
          </a:p>
        </p:txBody>
      </p:sp>
      <p:sp>
        <p:nvSpPr>
          <p:cNvPr id="15401" name="Text Box 41"/>
          <p:cNvSpPr txBox="1">
            <a:spLocks noChangeArrowheads="1"/>
          </p:cNvSpPr>
          <p:nvPr/>
        </p:nvSpPr>
        <p:spPr bwMode="auto">
          <a:xfrm>
            <a:off x="187960" y="1970782"/>
            <a:ext cx="876554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</a:rPr>
              <a:t>a. </a:t>
            </a:r>
            <a:r>
              <a:rPr lang="en-US" sz="3200" b="1" dirty="0" err="1">
                <a:solidFill>
                  <a:srgbClr val="0000FF"/>
                </a:solidFill>
              </a:rPr>
              <a:t>Trước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rạp</a:t>
            </a:r>
            <a:r>
              <a:rPr lang="en-US" sz="3200" b="1" dirty="0">
                <a:solidFill>
                  <a:srgbClr val="0000FF"/>
                </a:solidFill>
              </a:rPr>
              <a:t>, </a:t>
            </a:r>
            <a:r>
              <a:rPr lang="en-US" sz="3200" b="1" dirty="0" err="1">
                <a:solidFill>
                  <a:srgbClr val="0000FF"/>
                </a:solidFill>
              </a:rPr>
              <a:t>người</a:t>
            </a:r>
            <a:r>
              <a:rPr lang="en-US" sz="3200" b="1" dirty="0">
                <a:solidFill>
                  <a:srgbClr val="0000FF"/>
                </a:solidFill>
              </a:rPr>
              <a:t> ta </a:t>
            </a:r>
            <a:r>
              <a:rPr lang="en-US" sz="3200" b="1" dirty="0" err="1">
                <a:solidFill>
                  <a:srgbClr val="0000FF"/>
                </a:solidFill>
              </a:rPr>
              <a:t>dọn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dẹp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sạch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sẽ</a:t>
            </a:r>
            <a:r>
              <a:rPr lang="en-US" sz="3200" b="1" dirty="0">
                <a:solidFill>
                  <a:srgbClr val="0000FF"/>
                </a:solidFill>
              </a:rPr>
              <a:t>, </a:t>
            </a:r>
            <a:r>
              <a:rPr lang="en-US" sz="3200" b="1" dirty="0" err="1">
                <a:solidFill>
                  <a:srgbClr val="0000FF"/>
                </a:solidFill>
              </a:rPr>
              <a:t>sắp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một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hàng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ghế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dài</a:t>
            </a:r>
            <a:r>
              <a:rPr lang="en-US" sz="3200" b="1" dirty="0" smtClean="0">
                <a:solidFill>
                  <a:srgbClr val="0000FF"/>
                </a:solidFill>
              </a:rPr>
              <a:t>.</a:t>
            </a:r>
            <a:endParaRPr lang="en-US" sz="3200" b="1" i="1" dirty="0">
              <a:solidFill>
                <a:srgbClr val="0000FF"/>
              </a:solidFill>
            </a:endParaRPr>
          </a:p>
        </p:txBody>
      </p:sp>
      <p:sp>
        <p:nvSpPr>
          <p:cNvPr id="7173" name="Text Box 42"/>
          <p:cNvSpPr txBox="1">
            <a:spLocks noChangeArrowheads="1"/>
          </p:cNvSpPr>
          <p:nvPr/>
        </p:nvSpPr>
        <p:spPr bwMode="auto">
          <a:xfrm>
            <a:off x="257175" y="4189274"/>
            <a:ext cx="2209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00CC"/>
                </a:solidFill>
              </a:rPr>
              <a:t>    </a:t>
            </a:r>
            <a:endParaRPr lang="en-US" i="1">
              <a:solidFill>
                <a:srgbClr val="0000CC"/>
              </a:solidFill>
            </a:endParaRPr>
          </a:p>
        </p:txBody>
      </p:sp>
      <p:sp>
        <p:nvSpPr>
          <p:cNvPr id="15404" name="Text Box 44"/>
          <p:cNvSpPr txBox="1">
            <a:spLocks noChangeArrowheads="1"/>
          </p:cNvSpPr>
          <p:nvPr/>
        </p:nvSpPr>
        <p:spPr bwMode="auto">
          <a:xfrm>
            <a:off x="195314" y="3453825"/>
            <a:ext cx="868452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b="1" dirty="0">
                <a:solidFill>
                  <a:srgbClr val="0000FF"/>
                </a:solidFill>
              </a:rPr>
              <a:t>b.  </a:t>
            </a:r>
            <a:r>
              <a:rPr lang="en-US" sz="3200" b="1" dirty="0" err="1">
                <a:solidFill>
                  <a:srgbClr val="0000FF"/>
                </a:solidFill>
              </a:rPr>
              <a:t>Trên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bờ</a:t>
            </a:r>
            <a:r>
              <a:rPr lang="en-US" sz="3200" b="1" dirty="0">
                <a:solidFill>
                  <a:srgbClr val="0000FF"/>
                </a:solidFill>
              </a:rPr>
              <a:t>, </a:t>
            </a:r>
            <a:r>
              <a:rPr lang="en-US" sz="3200" b="1" dirty="0" err="1">
                <a:solidFill>
                  <a:srgbClr val="0000FF"/>
                </a:solidFill>
              </a:rPr>
              <a:t>tiếng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trống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càng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thúc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dữ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dội</a:t>
            </a:r>
            <a:r>
              <a:rPr lang="en-US" sz="3200" b="1" dirty="0" smtClean="0">
                <a:solidFill>
                  <a:srgbClr val="0000FF"/>
                </a:solidFill>
              </a:rPr>
              <a:t>.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15407" name="Text Box 47"/>
          <p:cNvSpPr txBox="1">
            <a:spLocks noChangeArrowheads="1"/>
          </p:cNvSpPr>
          <p:nvPr/>
        </p:nvSpPr>
        <p:spPr bwMode="auto">
          <a:xfrm>
            <a:off x="195314" y="4485382"/>
            <a:ext cx="883692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en-US" sz="3200" b="1" dirty="0">
                <a:solidFill>
                  <a:srgbClr val="0000FF"/>
                </a:solidFill>
              </a:rPr>
              <a:t>c. </a:t>
            </a:r>
            <a:r>
              <a:rPr lang="en-US" sz="3200" b="1" dirty="0" err="1">
                <a:solidFill>
                  <a:srgbClr val="0000FF"/>
                </a:solidFill>
              </a:rPr>
              <a:t>Dưới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những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mái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nhà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ẩm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nước</a:t>
            </a:r>
            <a:r>
              <a:rPr lang="en-US" sz="3200" b="1" dirty="0">
                <a:solidFill>
                  <a:srgbClr val="0000FF"/>
                </a:solidFill>
              </a:rPr>
              <a:t>, </a:t>
            </a:r>
            <a:r>
              <a:rPr lang="en-US" sz="3200" b="1" dirty="0" err="1">
                <a:solidFill>
                  <a:srgbClr val="0000FF"/>
                </a:solidFill>
              </a:rPr>
              <a:t>mọi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người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vẫn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thu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mình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trong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giấc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ngủ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mệt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mỏi</a:t>
            </a:r>
            <a:r>
              <a:rPr lang="en-US" sz="3200" b="1" dirty="0" smtClean="0">
                <a:solidFill>
                  <a:srgbClr val="0000FF"/>
                </a:solidFill>
              </a:rPr>
              <a:t>.</a:t>
            </a:r>
            <a:endParaRPr lang="en-US" sz="3200" b="1" i="1" dirty="0">
              <a:solidFill>
                <a:srgbClr val="0000FF"/>
              </a:solidFill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91814" y="89258"/>
            <a:ext cx="87630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609600" indent="-609600" algn="just">
              <a:lnSpc>
                <a:spcPct val="90000"/>
              </a:lnSpc>
            </a:pPr>
            <a:r>
              <a:rPr lang="en-US" sz="3600" b="1" dirty="0">
                <a:solidFill>
                  <a:srgbClr val="FF0000"/>
                </a:solidFill>
              </a:rPr>
              <a:t>III. </a:t>
            </a:r>
            <a:r>
              <a:rPr lang="en-US" sz="3600" b="1" dirty="0" err="1">
                <a:solidFill>
                  <a:srgbClr val="FF0000"/>
                </a:solidFill>
              </a:rPr>
              <a:t>Luyện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tập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3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3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3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28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54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54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54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24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54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54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54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60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54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54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54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94" grpId="0"/>
      <p:bldP spid="15401" grpId="0"/>
      <p:bldP spid="15404" grpId="0"/>
      <p:bldP spid="15407" grpId="0"/>
    </p:bldLst>
  </p:timing>
</p:sld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ủ đề của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1218</TotalTime>
  <Words>1006</Words>
  <Application>Microsoft Office PowerPoint</Application>
  <PresentationFormat>On-screen Show (4:3)</PresentationFormat>
  <Paragraphs>113</Paragraphs>
  <Slides>21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HP001 4 hàng</vt:lpstr>
      <vt:lpstr>Symbol</vt:lpstr>
      <vt:lpstr>Times New Roman</vt:lpstr>
      <vt:lpstr>Wingdings</vt:lpstr>
      <vt:lpstr>Wingdings 2</vt:lpstr>
      <vt:lpstr>Chủ đề của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Pipina</dc:creator>
  <cp:lastModifiedBy>Cong Hien</cp:lastModifiedBy>
  <cp:revision>107</cp:revision>
  <cp:lastPrinted>1601-01-01T00:00:00Z</cp:lastPrinted>
  <dcterms:created xsi:type="dcterms:W3CDTF">1601-01-01T00:00:00Z</dcterms:created>
  <dcterms:modified xsi:type="dcterms:W3CDTF">2023-04-19T05:41:41Z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