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8" r:id="rId2"/>
    <p:sldId id="299" r:id="rId3"/>
    <p:sldId id="301" r:id="rId4"/>
    <p:sldId id="302" r:id="rId5"/>
    <p:sldId id="303" r:id="rId6"/>
    <p:sldId id="304" r:id="rId7"/>
    <p:sldId id="262" r:id="rId8"/>
    <p:sldId id="263" r:id="rId9"/>
    <p:sldId id="306" r:id="rId10"/>
    <p:sldId id="266" r:id="rId11"/>
    <p:sldId id="275" r:id="rId12"/>
    <p:sldId id="307" r:id="rId13"/>
    <p:sldId id="308" r:id="rId14"/>
    <p:sldId id="309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FF"/>
    <a:srgbClr val="FF0000"/>
    <a:srgbClr val="6600CC"/>
    <a:srgbClr val="0033CC"/>
    <a:srgbClr val="DED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3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vi-VN" sz="1200" dirty="0"/>
              <a:t>‹#›</a:t>
            </a:fld>
            <a:endParaRPr lang="en-US" altLang="vi-V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172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2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5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2023</a:t>
            </a: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1970088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2592388" y="2618471"/>
            <a:ext cx="3959225" cy="75882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MRVT: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Lạc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quan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DE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–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Yêu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đời</a:t>
            </a:r>
            <a:endParaRPr lang="en-US" sz="3600" b="1" kern="10" dirty="0" smtClean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048001" y="3480705"/>
            <a:ext cx="2971799" cy="75882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(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uần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33)</a:t>
            </a:r>
          </a:p>
        </p:txBody>
      </p:sp>
    </p:spTree>
    <p:extLst>
      <p:ext uri="{BB962C8B-B14F-4D97-AF65-F5344CB8AC3E}">
        <p14:creationId xmlns:p14="http://schemas.microsoft.com/office/powerpoint/2010/main" val="17483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98286"/>
            <a:ext cx="857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ngoặc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đơn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nhóm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2800" b="1" i="1" dirty="0" smtClean="0">
                <a:latin typeface="Times New Roman" panose="02020603050405020304" pitchFamily="18" charset="0"/>
              </a:rPr>
              <a:t>(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). 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83281"/>
            <a:ext cx="857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b="1" dirty="0" smtClean="0">
                <a:latin typeface="Times New Roman" panose="02020603050405020304" pitchFamily="18" charset="0"/>
              </a:rPr>
              <a:t>a)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”: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" y="2677180"/>
            <a:ext cx="857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 smtClean="0">
                <a:latin typeface="Times New Roman" panose="02020603050405020304" pitchFamily="18" charset="0"/>
              </a:rPr>
              <a:t>b)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”: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7439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 smtClean="0">
                <a:latin typeface="Times New Roman" panose="02020603050405020304" pitchFamily="18" charset="0"/>
              </a:rPr>
              <a:t>c)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gắn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bó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”: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989" y="2112000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DE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…………………………………………………………</a:t>
            </a:r>
            <a:endParaRPr lang="en-US" altLang="vi-VN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6989" y="3210580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DE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…………………………………………………………</a:t>
            </a:r>
            <a:endParaRPr lang="en-US" altLang="vi-VN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989" y="4267200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DE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…………………………………………………………</a:t>
            </a:r>
            <a:endParaRPr lang="en-US" altLang="vi-VN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/>
          <p:nvPr/>
        </p:nvSpPr>
        <p:spPr>
          <a:xfrm>
            <a:off x="152400" y="2590800"/>
            <a:ext cx="1905000" cy="596900"/>
          </a:xfrm>
          <a:prstGeom prst="rect">
            <a:avLst/>
          </a:prstGeom>
          <a:solidFill>
            <a:schemeClr val="accent1"/>
          </a:solidFill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quân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2057400" y="2286000"/>
            <a:ext cx="6934200" cy="1143000"/>
            <a:chOff x="1296" y="912"/>
            <a:chExt cx="4368" cy="720"/>
          </a:xfrm>
        </p:grpSpPr>
        <p:sp>
          <p:nvSpPr>
            <p:cNvPr id="11278" name="Rectangle 6"/>
            <p:cNvSpPr/>
            <p:nvPr/>
          </p:nvSpPr>
          <p:spPr>
            <a:xfrm>
              <a:off x="1728" y="912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ap="flat" cmpd="dbl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Quân đội của nhà nước phong kiến.</a:t>
              </a:r>
            </a:p>
          </p:txBody>
        </p:sp>
        <p:sp>
          <p:nvSpPr>
            <p:cNvPr id="11279" name="AutoShape 7"/>
            <p:cNvSpPr/>
            <p:nvPr/>
          </p:nvSpPr>
          <p:spPr>
            <a:xfrm>
              <a:off x="1296" y="1192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vi-VN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560" name="Rectangle 8"/>
          <p:cNvSpPr/>
          <p:nvPr/>
        </p:nvSpPr>
        <p:spPr>
          <a:xfrm>
            <a:off x="152400" y="4127500"/>
            <a:ext cx="1905000" cy="596900"/>
          </a:xfrm>
          <a:prstGeom prst="rect">
            <a:avLst/>
          </a:prstGeom>
          <a:solidFill>
            <a:schemeClr val="accent1"/>
          </a:solidFill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hệ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2057400" y="3886200"/>
            <a:ext cx="6934200" cy="1143000"/>
            <a:chOff x="1296" y="1920"/>
            <a:chExt cx="4368" cy="720"/>
          </a:xfrm>
        </p:grpSpPr>
        <p:sp>
          <p:nvSpPr>
            <p:cNvPr id="11276" name="Rectangle 9"/>
            <p:cNvSpPr/>
            <p:nvPr/>
          </p:nvSpPr>
          <p:spPr>
            <a:xfrm>
              <a:off x="1728" y="1920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ap="flat" cmpd="dbl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Sự gắn liền về mặt nào đó giữa hai</a:t>
              </a:r>
            </a:p>
            <a:p>
              <a:pPr eaLnBrk="1" hangingPunct="1"/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hay nhiều sự vật với nhau. </a:t>
              </a:r>
            </a:p>
          </p:txBody>
        </p:sp>
        <p:sp>
          <p:nvSpPr>
            <p:cNvPr id="11277" name="AutoShape 10"/>
            <p:cNvSpPr/>
            <p:nvPr/>
          </p:nvSpPr>
          <p:spPr>
            <a:xfrm>
              <a:off x="1296" y="2208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vi-VN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563" name="Rectangle 11"/>
          <p:cNvSpPr/>
          <p:nvPr/>
        </p:nvSpPr>
        <p:spPr>
          <a:xfrm>
            <a:off x="152400" y="5727700"/>
            <a:ext cx="1905000" cy="596900"/>
          </a:xfrm>
          <a:prstGeom prst="rect">
            <a:avLst/>
          </a:prstGeom>
          <a:solidFill>
            <a:schemeClr val="accent1"/>
          </a:solidFill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tâm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2057400" y="5486400"/>
            <a:ext cx="6934200" cy="1143000"/>
            <a:chOff x="1296" y="2928"/>
            <a:chExt cx="4368" cy="720"/>
          </a:xfrm>
        </p:grpSpPr>
        <p:sp>
          <p:nvSpPr>
            <p:cNvPr id="11274" name="Rectangle 12"/>
            <p:cNvSpPr/>
            <p:nvPr/>
          </p:nvSpPr>
          <p:spPr>
            <a:xfrm>
              <a:off x="1728" y="2928"/>
              <a:ext cx="3936" cy="720"/>
            </a:xfrm>
            <a:prstGeom prst="rect">
              <a:avLst/>
            </a:prstGeom>
            <a:solidFill>
              <a:schemeClr val="accent1"/>
            </a:solidFill>
            <a:ln w="38100" cap="flat" cmpd="dbl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Để tâm, chú ý thường xuyên đến. </a:t>
              </a:r>
            </a:p>
          </p:txBody>
        </p:sp>
        <p:sp>
          <p:nvSpPr>
            <p:cNvPr id="11275" name="AutoShape 13"/>
            <p:cNvSpPr/>
            <p:nvPr/>
          </p:nvSpPr>
          <p:spPr>
            <a:xfrm>
              <a:off x="1296" y="3216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 cap="flat" cmpd="sng">
              <a:solidFill>
                <a:srgbClr val="00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vi-VN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AutoShape 21"/>
          <p:cNvSpPr/>
          <p:nvPr/>
        </p:nvSpPr>
        <p:spPr>
          <a:xfrm>
            <a:off x="152400" y="381000"/>
            <a:ext cx="87630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TỪ: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60" grpId="0" animBg="1"/>
      <p:bldP spid="2356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98286"/>
            <a:ext cx="857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ngoặc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đơn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nhóm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2800" b="1" i="1" dirty="0" smtClean="0">
                <a:latin typeface="Times New Roman" panose="02020603050405020304" pitchFamily="18" charset="0"/>
              </a:rPr>
              <a:t>(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). 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83281"/>
            <a:ext cx="857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b="1" dirty="0" smtClean="0">
                <a:latin typeface="Times New Roman" panose="02020603050405020304" pitchFamily="18" charset="0"/>
              </a:rPr>
              <a:t>a)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”: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" y="2677180"/>
            <a:ext cx="857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 smtClean="0">
                <a:latin typeface="Times New Roman" panose="02020603050405020304" pitchFamily="18" charset="0"/>
              </a:rPr>
              <a:t>b)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”: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7439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 smtClean="0">
                <a:latin typeface="Times New Roman" panose="02020603050405020304" pitchFamily="18" charset="0"/>
              </a:rPr>
              <a:t>c)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liên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gắn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bó</a:t>
            </a:r>
            <a:r>
              <a:rPr lang="en-US" altLang="vi-VN" sz="2800" b="1" i="1" dirty="0" smtClean="0">
                <a:latin typeface="Times New Roman" panose="02020603050405020304" pitchFamily="18" charset="0"/>
              </a:rPr>
              <a:t>”: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989" y="2112000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endParaRPr lang="en-US" altLang="vi-VN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6989" y="3210580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endParaRPr lang="en-US" altLang="vi-VN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989" y="4267200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9485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197" y="5404317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phen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hú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vía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197" y="5862226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197" y="6320135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98286"/>
            <a:ext cx="857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Nối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tục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ngữ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A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lời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khuyên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B: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2954"/>
              </p:ext>
            </p:extLst>
          </p:nvPr>
        </p:nvGraphicFramePr>
        <p:xfrm>
          <a:off x="304800" y="1447800"/>
          <a:ext cx="38100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169108228"/>
                    </a:ext>
                  </a:extLst>
                </a:gridCol>
              </a:tblGrid>
              <a:tr h="701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099692"/>
                  </a:ext>
                </a:extLst>
              </a:tr>
              <a:tr h="2217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en-US" altLang="vi-VN" sz="2800" b="1" baseline="0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vi-VN" sz="2800" b="1" dirty="0" smtClean="0">
                        <a:solidFill>
                          <a:srgbClr val="33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985205"/>
                  </a:ext>
                </a:extLst>
              </a:tr>
              <a:tr h="2217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altLang="vi-VN" sz="2800" b="1" baseline="0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vi-VN" sz="2800" b="1" dirty="0" smtClean="0">
                        <a:solidFill>
                          <a:srgbClr val="33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96202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46628"/>
              </p:ext>
            </p:extLst>
          </p:nvPr>
        </p:nvGraphicFramePr>
        <p:xfrm>
          <a:off x="5073192" y="1447800"/>
          <a:ext cx="38100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16910822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099692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Cho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nhẫn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siêng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985205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96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4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98286"/>
            <a:ext cx="857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Nối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tục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ngữ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A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lời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khuyên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cột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B:</a:t>
            </a:r>
            <a:endParaRPr lang="en-US" altLang="vi-VN" sz="28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447800"/>
          <a:ext cx="38100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169108228"/>
                    </a:ext>
                  </a:extLst>
                </a:gridCol>
              </a:tblGrid>
              <a:tr h="701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099692"/>
                  </a:ext>
                </a:extLst>
              </a:tr>
              <a:tr h="2217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en-US" altLang="vi-VN" sz="2800" b="1" baseline="0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vi-VN" sz="2800" b="1" dirty="0" smtClean="0">
                        <a:solidFill>
                          <a:srgbClr val="33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985205"/>
                  </a:ext>
                </a:extLst>
              </a:tr>
              <a:tr h="2217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altLang="vi-VN" sz="2800" b="1" baseline="0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altLang="vi-VN" sz="2800" b="1" dirty="0" smtClean="0">
                          <a:solidFill>
                            <a:srgbClr val="3399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vi-VN" sz="2800" b="1" dirty="0" smtClean="0">
                        <a:solidFill>
                          <a:srgbClr val="339933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96202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73192" y="1447800"/>
          <a:ext cx="38100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16910822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099692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Cho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nhẫn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siêng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985205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96202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114800" y="2590800"/>
            <a:ext cx="914400" cy="2630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4800" y="3733800"/>
            <a:ext cx="914400" cy="99060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752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14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47775" y="971550"/>
            <a:ext cx="6629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endParaRPr lang="en-US" sz="2700" kern="0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28750" y="1828800"/>
            <a:ext cx="6400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FDC976A9-EDAF-78D3-6B55-1C69E06B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vi-VN" altLang="en-US" sz="1013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41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835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6286" y="954072"/>
            <a:ext cx="8462913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81000" y="421333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572" y="252478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572" y="31242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4472642"/>
            <a:ext cx="844877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81000" y="5105400"/>
            <a:ext cx="8458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- VD: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630487" y="2844304"/>
            <a:ext cx="3959225" cy="6608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MRVT: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Lạc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quan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DE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–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Yêu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đời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810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?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30196"/>
              </p:ext>
            </p:extLst>
          </p:nvPr>
        </p:nvGraphicFramePr>
        <p:xfrm>
          <a:off x="304800" y="1600200"/>
          <a:ext cx="8610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718775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402860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74144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altLang="vi-VN" sz="2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altLang="vi-VN" sz="2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triển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vọng</a:t>
                      </a:r>
                      <a:endParaRPr lang="en-US" altLang="vi-VN" sz="2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/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tốt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đẹp</a:t>
                      </a:r>
                      <a:endParaRPr lang="en-US" altLang="vi-VN" sz="2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77737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Tình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đội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tuyển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quan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85294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Chú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ấy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quan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63893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quan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là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liều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thuốc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bổ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049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810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dùng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?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70286"/>
              </p:ext>
            </p:extLst>
          </p:nvPr>
        </p:nvGraphicFramePr>
        <p:xfrm>
          <a:off x="304800" y="1600200"/>
          <a:ext cx="8610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718775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402860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74144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vi-VN" sz="2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altLang="vi-VN" sz="2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altLang="vi-VN" sz="2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triển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vọng</a:t>
                      </a:r>
                      <a:endParaRPr lang="en-US" altLang="vi-VN" sz="2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ctr" eaLnBrk="1" hangingPunct="1"/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tốt</a:t>
                      </a:r>
                      <a:r>
                        <a:rPr lang="en-US" altLang="vi-VN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đẹp</a:t>
                      </a:r>
                      <a:endParaRPr lang="en-US" altLang="vi-VN" sz="2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77737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Tình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đội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tuyển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quan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85294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Chú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ấy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quan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63893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quan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là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liều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thuốc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vi-VN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bổ</a:t>
                      </a:r>
                      <a:r>
                        <a:rPr lang="en-US" altLang="vi-VN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0494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2667000"/>
            <a:ext cx="452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0200" y="3581400"/>
            <a:ext cx="452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0" y="4419600"/>
            <a:ext cx="452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410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1" y="2286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ngoặc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đơn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nhóm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2800" b="1" dirty="0" smtClean="0">
                <a:latin typeface="Times New Roman" panose="02020603050405020304" pitchFamily="18" charset="0"/>
              </a:rPr>
              <a:t>(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)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1" y="1752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latin typeface="Times New Roman" panose="02020603050405020304" pitchFamily="18" charset="0"/>
              </a:rPr>
              <a:t>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vui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”: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1" y="29819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latin typeface="Times New Roman" panose="02020603050405020304" pitchFamily="18" charset="0"/>
              </a:rPr>
              <a:t>b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rớt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sai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”: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364148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DE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…………………………………………………………</a:t>
            </a:r>
            <a:endParaRPr lang="en-US" altLang="vi-VN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93528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DE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…………………………………………………………</a:t>
            </a:r>
            <a:endParaRPr lang="en-US" altLang="vi-VN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/>
          <p:nvPr/>
        </p:nvSpPr>
        <p:spPr>
          <a:xfrm>
            <a:off x="88900" y="1612900"/>
            <a:ext cx="1752600" cy="5969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quan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1" name="Rectangle 7"/>
          <p:cNvSpPr/>
          <p:nvPr/>
        </p:nvSpPr>
        <p:spPr>
          <a:xfrm>
            <a:off x="88900" y="2667000"/>
            <a:ext cx="1752600" cy="6096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thú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76200" y="3683000"/>
            <a:ext cx="1765300" cy="6096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hậu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6" name="Rectangle 12"/>
          <p:cNvSpPr/>
          <p:nvPr/>
        </p:nvSpPr>
        <p:spPr>
          <a:xfrm>
            <a:off x="76200" y="4648200"/>
            <a:ext cx="1765300" cy="6096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điệu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Rectangle 14"/>
          <p:cNvSpPr/>
          <p:nvPr/>
        </p:nvSpPr>
        <p:spPr>
          <a:xfrm>
            <a:off x="88900" y="5638800"/>
            <a:ext cx="1752600" cy="6096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đề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9" name="Rectangle 6"/>
          <p:cNvSpPr/>
          <p:nvPr/>
        </p:nvSpPr>
        <p:spPr>
          <a:xfrm>
            <a:off x="2527300" y="1435100"/>
            <a:ext cx="6400800" cy="10033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cái nhìn, thái độ tin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altLang="vi-V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đẹp, có nhiều triển vọng. 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0" name="AutoShape 15"/>
          <p:cNvSpPr/>
          <p:nvPr/>
        </p:nvSpPr>
        <p:spPr>
          <a:xfrm>
            <a:off x="1841500" y="18288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050"/>
          </a:solidFill>
          <a:ln w="952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vi-VN" alt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7" name="Rectangle 8"/>
          <p:cNvSpPr/>
          <p:nvPr/>
        </p:nvSpPr>
        <p:spPr>
          <a:xfrm>
            <a:off x="2527300" y="2438400"/>
            <a:ext cx="6400800" cy="9906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thú vui l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cho nhiều người</a:t>
            </a:r>
          </a:p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v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ước muốn có được. 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8" name="AutoShape 17"/>
          <p:cNvSpPr/>
          <p:nvPr/>
        </p:nvSpPr>
        <p:spPr>
          <a:xfrm>
            <a:off x="1841500" y="2819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050"/>
          </a:solidFill>
          <a:ln w="952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5" name="Rectangle 10"/>
          <p:cNvSpPr/>
          <p:nvPr/>
        </p:nvSpPr>
        <p:spPr>
          <a:xfrm>
            <a:off x="2527300" y="3429000"/>
            <a:ext cx="6400800" cy="9906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ở lại phía sau, không theo kịp 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bộ, phát triển chung.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6" name="AutoShape 18"/>
          <p:cNvSpPr/>
          <p:nvPr/>
        </p:nvSpPr>
        <p:spPr>
          <a:xfrm>
            <a:off x="1841500" y="3835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050"/>
          </a:solidFill>
          <a:ln w="952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3" name="Rectangle 11"/>
          <p:cNvSpPr/>
          <p:nvPr/>
        </p:nvSpPr>
        <p:spPr>
          <a:xfrm>
            <a:off x="2527300" y="4419600"/>
            <a:ext cx="6400800" cy="9906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Sai, lệch ra khỏi điệu của b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hát, </a:t>
            </a:r>
          </a:p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nhạc.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4" name="AutoShape 19"/>
          <p:cNvSpPr/>
          <p:nvPr/>
        </p:nvSpPr>
        <p:spPr>
          <a:xfrm>
            <a:off x="1841500" y="48006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050"/>
          </a:solidFill>
          <a:ln w="952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Rectangle 13"/>
          <p:cNvSpPr/>
          <p:nvPr/>
        </p:nvSpPr>
        <p:spPr>
          <a:xfrm>
            <a:off x="2527300" y="5410200"/>
            <a:ext cx="6400800" cy="9906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theo đúng chủ đề, đi chệch</a:t>
            </a:r>
          </a:p>
          <a:p>
            <a:pPr algn="ctr"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về nội dung.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2" name="AutoShape 20"/>
          <p:cNvSpPr/>
          <p:nvPr/>
        </p:nvSpPr>
        <p:spPr>
          <a:xfrm>
            <a:off x="1841500" y="57912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050"/>
          </a:solidFill>
          <a:ln w="952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5" name="AutoShape 21"/>
          <p:cNvSpPr/>
          <p:nvPr/>
        </p:nvSpPr>
        <p:spPr>
          <a:xfrm>
            <a:off x="152400" y="381000"/>
            <a:ext cx="8763000" cy="7620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TỪ: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1" grpId="0" animBg="1"/>
      <p:bldP spid="11273" grpId="0" animBg="1"/>
      <p:bldP spid="11276" grpId="0" animBg="1"/>
      <p:bldP spid="11278" grpId="0" animBg="1"/>
      <p:bldP spid="7189" grpId="0" animBg="1"/>
      <p:bldP spid="7190" grpId="0" animBg="1"/>
      <p:bldP spid="7187" grpId="0" animBg="1"/>
      <p:bldP spid="7188" grpId="0" animBg="1"/>
      <p:bldP spid="7185" grpId="0" animBg="1"/>
      <p:bldP spid="7186" grpId="0" animBg="1"/>
      <p:bldP spid="7183" grpId="0" animBg="1"/>
      <p:bldP spid="7184" grpId="0" animBg="1"/>
      <p:bldP spid="7181" grpId="0" animBg="1"/>
      <p:bldP spid="7182" grpId="0" animBg="1"/>
      <p:bldP spid="11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1" y="1524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Xếp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ngoặc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đơn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nhóm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vi-VN" sz="2800" b="1" dirty="0" smtClean="0">
                <a:latin typeface="Times New Roman" panose="02020603050405020304" pitchFamily="18" charset="0"/>
              </a:rPr>
              <a:t>(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)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1" y="1600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latin typeface="Times New Roman" panose="02020603050405020304" pitchFamily="18" charset="0"/>
              </a:rPr>
              <a:t>a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vui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”: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1" y="2743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latin typeface="Times New Roman" panose="02020603050405020304" pitchFamily="18" charset="0"/>
              </a:rPr>
              <a:t>b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)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“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rớt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i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</a:rPr>
              <a:t>sai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”: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3600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276600"/>
            <a:ext cx="8077201" cy="5232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1" y="3886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199" y="4409703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98" y="4889083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hư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hỏng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197" y="5404317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7" y="5862226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7" y="6320135"/>
            <a:ext cx="807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4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118</TotalTime>
  <Words>975</Words>
  <Application>Microsoft Office PowerPoint</Application>
  <PresentationFormat>On-screen Show (4:3)</PresentationFormat>
  <Paragraphs>114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HP001 4 hàng</vt:lpstr>
      <vt:lpstr>Times New Roman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phuong7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quangdung</dc:creator>
  <cp:lastModifiedBy>Cong Hien</cp:lastModifiedBy>
  <cp:revision>105</cp:revision>
  <dcterms:created xsi:type="dcterms:W3CDTF">2012-04-01T09:25:00Z</dcterms:created>
  <dcterms:modified xsi:type="dcterms:W3CDTF">2023-05-02T00:39:22Z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10BEBDA3FCFC4EE9A45B51475B2FF4DC</vt:lpwstr>
  </property>
  <property fmtid="{D5CDD505-2E9C-101B-9397-08002B2CF9AE}" pid="3" name="KSOProductBuildVer">
    <vt:lpwstr>1033-11.2.0.11536</vt:lpwstr>
  </property>
</Properties>
</file>