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3"/>
  </p:notesMasterIdLst>
  <p:sldIdLst>
    <p:sldId id="306" r:id="rId3"/>
    <p:sldId id="288" r:id="rId4"/>
    <p:sldId id="290" r:id="rId5"/>
    <p:sldId id="287" r:id="rId6"/>
    <p:sldId id="307" r:id="rId7"/>
    <p:sldId id="265" r:id="rId8"/>
    <p:sldId id="424" r:id="rId9"/>
    <p:sldId id="445" r:id="rId10"/>
    <p:sldId id="291" r:id="rId11"/>
    <p:sldId id="434" r:id="rId12"/>
    <p:sldId id="435" r:id="rId13"/>
    <p:sldId id="436" r:id="rId14"/>
    <p:sldId id="414" r:id="rId15"/>
    <p:sldId id="395" r:id="rId16"/>
    <p:sldId id="264" r:id="rId17"/>
    <p:sldId id="293" r:id="rId18"/>
    <p:sldId id="446" r:id="rId19"/>
    <p:sldId id="429" r:id="rId20"/>
    <p:sldId id="294" r:id="rId21"/>
    <p:sldId id="377"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A7D"/>
    <a:srgbClr val="BEF6F3"/>
    <a:srgbClr val="1EAEAA"/>
    <a:srgbClr val="C5E5A1"/>
    <a:srgbClr val="EC9DAE"/>
    <a:srgbClr val="F5D1D9"/>
    <a:srgbClr val="74C3C6"/>
    <a:srgbClr val="A4ECE5"/>
    <a:srgbClr val="FF8C9F"/>
    <a:srgbClr val="EDD4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9" autoAdjust="0"/>
    <p:restoredTop sz="94660"/>
  </p:normalViewPr>
  <p:slideViewPr>
    <p:cSldViewPr snapToGrid="0">
      <p:cViewPr>
        <p:scale>
          <a:sx n="72" d="100"/>
          <a:sy n="72" d="100"/>
        </p:scale>
        <p:origin x="-296" y="22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DEF58-915F-48B0-AF5E-9B7A06DF2996}" type="datetimeFigureOut">
              <a:rPr lang="zh-CN" altLang="en-US" smtClean="0"/>
              <a:t>2022/9/8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31A09-249F-4AAF-A048-3EE6B3CBF3CF}" type="slidenum">
              <a:rPr lang="zh-CN" altLang="en-US" smtClean="0"/>
              <a:t>‹#›</a:t>
            </a:fld>
            <a:endParaRPr lang="zh-CN" altLang="en-US"/>
          </a:p>
        </p:txBody>
      </p:sp>
    </p:spTree>
    <p:extLst>
      <p:ext uri="{BB962C8B-B14F-4D97-AF65-F5344CB8AC3E}">
        <p14:creationId xmlns:p14="http://schemas.microsoft.com/office/powerpoint/2010/main" val="18860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vi-VN" sz="1200" dirty="0"/>
              <a:t>Chậm rãi, chuyển giọng linh hoạt phù hợp với diễn biến câu chuyện và lời lẽ, tính cách của từng nhân vật.</a:t>
            </a:r>
          </a:p>
          <a:p>
            <a:pPr marL="0" indent="0">
              <a:lnSpc>
                <a:spcPct val="150000"/>
              </a:lnSpc>
              <a:buNone/>
            </a:pPr>
            <a:r>
              <a:rPr lang="vi-VN" sz="1200" b="1" dirty="0"/>
              <a:t>+ Dế Mèn: </a:t>
            </a:r>
            <a:r>
              <a:rPr lang="vi-VN" sz="1200" dirty="0"/>
              <a:t>Giọng mạnh mẽ, dứt khoát, oai phong</a:t>
            </a:r>
          </a:p>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18</a:t>
            </a:fld>
            <a:endParaRPr lang="en-US"/>
          </a:p>
        </p:txBody>
      </p:sp>
    </p:spTree>
    <p:extLst>
      <p:ext uri="{BB962C8B-B14F-4D97-AF65-F5344CB8AC3E}">
        <p14:creationId xmlns:p14="http://schemas.microsoft.com/office/powerpoint/2010/main" val="183207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BCE056-1FE6-4272-BE12-937DFDF81A7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1778994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CE056-1FE6-4272-BE12-937DFDF81A7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12433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BCE056-1FE6-4272-BE12-937DFDF81A7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1432762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BCE056-1FE6-4272-BE12-937DFDF81A72}"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3484571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BCE056-1FE6-4272-BE12-937DFDF81A72}"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617370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BCE056-1FE6-4272-BE12-937DFDF81A72}"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122737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CE056-1FE6-4272-BE12-937DFDF81A72}"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3175324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BCE056-1FE6-4272-BE12-937DFDF81A72}"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954707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BCE056-1FE6-4272-BE12-937DFDF81A72}"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3386346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CE056-1FE6-4272-BE12-937DFDF81A7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2043190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CE056-1FE6-4272-BE12-937DFDF81A7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1641-0518-473D-B0E1-40EAE822B44B}" type="slidenum">
              <a:rPr lang="en-US" smtClean="0"/>
              <a:t>‹#›</a:t>
            </a:fld>
            <a:endParaRPr lang="en-US"/>
          </a:p>
        </p:txBody>
      </p:sp>
    </p:spTree>
    <p:extLst>
      <p:ext uri="{BB962C8B-B14F-4D97-AF65-F5344CB8AC3E}">
        <p14:creationId xmlns:p14="http://schemas.microsoft.com/office/powerpoint/2010/main" val="418990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55175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15797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2022/9/8</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BE2C917-C185-4529-B658-720C4C5476D1}" type="datetimeFigureOut">
              <a:rPr lang="zh-CN" altLang="en-US" smtClean="0"/>
              <a:pPr/>
              <a:t>2022/9/8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14507" y="0"/>
            <a:ext cx="977493" cy="8944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4"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CE056-1FE6-4272-BE12-937DFDF81A72}" type="datetimeFigureOut">
              <a:rPr lang="en-US" smtClean="0"/>
              <a:t>9/8/2022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11641-0518-473D-B0E1-40EAE822B44B}" type="slidenum">
              <a:rPr lang="en-US" smtClean="0"/>
              <a:t>‹#›</a:t>
            </a:fld>
            <a:endParaRPr lang="en-US"/>
          </a:p>
        </p:txBody>
      </p:sp>
    </p:spTree>
    <p:extLst>
      <p:ext uri="{BB962C8B-B14F-4D97-AF65-F5344CB8AC3E}">
        <p14:creationId xmlns:p14="http://schemas.microsoft.com/office/powerpoint/2010/main" val="2200243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3.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6.png"/><Relationship Id="rId18" Type="http://schemas.openxmlformats.org/officeDocument/2006/relationships/slide" Target="slide10.xml"/><Relationship Id="rId3" Type="http://schemas.openxmlformats.org/officeDocument/2006/relationships/image" Target="../media/image19.png"/><Relationship Id="rId7" Type="http://schemas.openxmlformats.org/officeDocument/2006/relationships/image" Target="../media/image21.gif"/><Relationship Id="rId12" Type="http://schemas.openxmlformats.org/officeDocument/2006/relationships/image" Target="../media/image25.jpg"/><Relationship Id="rId17" Type="http://schemas.microsoft.com/office/2007/relationships/hdphoto" Target="../media/hdphoto9.wdp"/><Relationship Id="rId2" Type="http://schemas.openxmlformats.org/officeDocument/2006/relationships/image" Target="../media/image18.jpg"/><Relationship Id="rId16" Type="http://schemas.openxmlformats.org/officeDocument/2006/relationships/image" Target="../media/image28.png"/><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24.gif"/><Relationship Id="rId5" Type="http://schemas.openxmlformats.org/officeDocument/2006/relationships/image" Target="../media/image20.png"/><Relationship Id="rId15" Type="http://schemas.openxmlformats.org/officeDocument/2006/relationships/image" Target="../media/image27.png"/><Relationship Id="rId10" Type="http://schemas.microsoft.com/office/2007/relationships/hdphoto" Target="../media/hdphoto7.wdp"/><Relationship Id="rId19" Type="http://schemas.openxmlformats.org/officeDocument/2006/relationships/image" Target="../media/image29.jpeg"/><Relationship Id="rId4" Type="http://schemas.microsoft.com/office/2007/relationships/hdphoto" Target="../media/hdphoto5.wdp"/><Relationship Id="rId9" Type="http://schemas.openxmlformats.org/officeDocument/2006/relationships/image" Target="../media/image23.png"/><Relationship Id="rId14"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inh-nen-powerpoint-thien-nhien-6">
            <a:extLst>
              <a:ext uri="{FF2B5EF4-FFF2-40B4-BE49-F238E27FC236}">
                <a16:creationId xmlns:a16="http://schemas.microsoft.com/office/drawing/2014/main" xmlns="" id="{D60C8B24-B53A-474F-887B-BB417152D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2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5">
            <a:extLst>
              <a:ext uri="{FF2B5EF4-FFF2-40B4-BE49-F238E27FC236}">
                <a16:creationId xmlns:a16="http://schemas.microsoft.com/office/drawing/2014/main" xmlns="" id="{268111A2-7E6E-43E0-8972-4F2053C9D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4057651"/>
            <a:ext cx="3005598" cy="154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xmlns="" id="{C41FF834-ED88-47FD-8457-49129B43B22D}"/>
              </a:ext>
            </a:extLst>
          </p:cNvPr>
          <p:cNvSpPr txBox="1">
            <a:spLocks noChangeArrowheads="1"/>
          </p:cNvSpPr>
          <p:nvPr/>
        </p:nvSpPr>
        <p:spPr bwMode="auto">
          <a:xfrm>
            <a:off x="5633883" y="4548031"/>
            <a:ext cx="1637071" cy="3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en-US" altLang="en-US" sz="2100" b="1" dirty="0">
                <a:latin typeface="Times New Roman" panose="02020603050405020304" pitchFamily="18" charset="0"/>
              </a:rPr>
              <a:t>Trang 15</a:t>
            </a:r>
          </a:p>
        </p:txBody>
      </p:sp>
      <p:sp>
        <p:nvSpPr>
          <p:cNvPr id="5122" name="Text Box 8" descr="Thu Dong Nam 50">
            <a:extLst>
              <a:ext uri="{FF2B5EF4-FFF2-40B4-BE49-F238E27FC236}">
                <a16:creationId xmlns:a16="http://schemas.microsoft.com/office/drawing/2014/main" xmlns="" id="{FA1F167D-B506-450F-A70B-C482188F4517}"/>
              </a:ext>
            </a:extLst>
          </p:cNvPr>
          <p:cNvSpPr txBox="1">
            <a:spLocks noChangeArrowheads="1"/>
          </p:cNvSpPr>
          <p:nvPr/>
        </p:nvSpPr>
        <p:spPr bwMode="auto">
          <a:xfrm>
            <a:off x="2227006" y="-158211"/>
            <a:ext cx="8200104" cy="330090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8576" tIns="34288" rIns="68576" bIns="3428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pPr>
            <a:endParaRPr lang="en-US" altLang="vi-VN" sz="3000" b="1" dirty="0">
              <a:latin typeface="Times New Roman" panose="02020603050405020304" pitchFamily="18" charset="0"/>
              <a:cs typeface="Times New Roman" panose="02020603050405020304" pitchFamily="18" charset="0"/>
            </a:endParaRPr>
          </a:p>
          <a:p>
            <a:pPr algn="ctr">
              <a:spcBef>
                <a:spcPct val="50000"/>
              </a:spcBef>
              <a:buFontTx/>
              <a:buNone/>
            </a:pPr>
            <a:r>
              <a:rPr lang="en-US" altLang="vi-VN" sz="4000" b="1" u="sng" dirty="0" err="1">
                <a:solidFill>
                  <a:srgbClr val="FF0000"/>
                </a:solidFill>
                <a:latin typeface="Times New Roman" panose="02020603050405020304" pitchFamily="18" charset="0"/>
                <a:cs typeface="Times New Roman" panose="02020603050405020304" pitchFamily="18" charset="0"/>
              </a:rPr>
              <a:t>Tập</a:t>
            </a:r>
            <a:r>
              <a:rPr lang="en-US" altLang="vi-VN" sz="4000" b="1" u="sng" dirty="0">
                <a:solidFill>
                  <a:srgbClr val="FF0000"/>
                </a:solidFill>
                <a:latin typeface="Times New Roman" panose="02020603050405020304" pitchFamily="18" charset="0"/>
                <a:cs typeface="Times New Roman" panose="02020603050405020304" pitchFamily="18" charset="0"/>
              </a:rPr>
              <a:t> </a:t>
            </a:r>
            <a:r>
              <a:rPr lang="en-US" altLang="vi-VN" sz="4000" b="1" u="sng" dirty="0" err="1">
                <a:solidFill>
                  <a:srgbClr val="FF0000"/>
                </a:solidFill>
                <a:latin typeface="Times New Roman" panose="02020603050405020304" pitchFamily="18" charset="0"/>
                <a:cs typeface="Times New Roman" panose="02020603050405020304" pitchFamily="18" charset="0"/>
              </a:rPr>
              <a:t>đọc</a:t>
            </a:r>
            <a:r>
              <a:rPr lang="en-US" altLang="vi-VN" sz="4000" b="1" u="sng" dirty="0">
                <a:solidFill>
                  <a:srgbClr val="FF0000"/>
                </a:solidFill>
                <a:latin typeface="Times New Roman" panose="02020603050405020304" pitchFamily="18" charset="0"/>
                <a:cs typeface="Times New Roman" panose="02020603050405020304" pitchFamily="18" charset="0"/>
              </a:rPr>
              <a:t> </a:t>
            </a:r>
          </a:p>
          <a:p>
            <a:pPr algn="ctr">
              <a:spcBef>
                <a:spcPct val="50000"/>
              </a:spcBef>
              <a:buNone/>
            </a:pPr>
            <a:r>
              <a:rPr lang="en-US" altLang="vi-VN" sz="4000" b="1" dirty="0" err="1">
                <a:solidFill>
                  <a:srgbClr val="FF0000"/>
                </a:solidFill>
                <a:latin typeface="Times New Roman" panose="02020603050405020304" pitchFamily="18" charset="0"/>
                <a:cs typeface="Times New Roman" panose="02020603050405020304" pitchFamily="18" charset="0"/>
              </a:rPr>
              <a:t>Dế</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Mèn</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bênh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vực</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kẻ</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yếu</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i="1" dirty="0">
                <a:solidFill>
                  <a:srgbClr val="FF0000"/>
                </a:solidFill>
                <a:latin typeface="Times New Roman" panose="02020603050405020304" pitchFamily="18" charset="0"/>
                <a:cs typeface="Times New Roman" panose="02020603050405020304" pitchFamily="18" charset="0"/>
              </a:rPr>
              <a:t>(</a:t>
            </a:r>
            <a:r>
              <a:rPr lang="en-US" altLang="vi-VN" sz="4000" i="1" dirty="0" err="1">
                <a:solidFill>
                  <a:srgbClr val="FF0000"/>
                </a:solidFill>
                <a:latin typeface="Times New Roman" panose="02020603050405020304" pitchFamily="18" charset="0"/>
                <a:cs typeface="Times New Roman" panose="02020603050405020304" pitchFamily="18" charset="0"/>
              </a:rPr>
              <a:t>Tiếp</a:t>
            </a:r>
            <a:r>
              <a:rPr lang="en-US" altLang="vi-VN" sz="4000" i="1" dirty="0">
                <a:solidFill>
                  <a:srgbClr val="FF0000"/>
                </a:solidFill>
                <a:latin typeface="Times New Roman" panose="02020603050405020304" pitchFamily="18" charset="0"/>
                <a:cs typeface="Times New Roman" panose="02020603050405020304" pitchFamily="18" charset="0"/>
              </a:rPr>
              <a:t> </a:t>
            </a:r>
            <a:r>
              <a:rPr lang="en-US" altLang="vi-VN" sz="4000" i="1" dirty="0" err="1">
                <a:solidFill>
                  <a:srgbClr val="FF0000"/>
                </a:solidFill>
                <a:latin typeface="Times New Roman" panose="02020603050405020304" pitchFamily="18" charset="0"/>
                <a:cs typeface="Times New Roman" panose="02020603050405020304" pitchFamily="18" charset="0"/>
              </a:rPr>
              <a:t>theo</a:t>
            </a:r>
            <a:r>
              <a:rPr lang="en-US" altLang="vi-VN" sz="4000" i="1" dirty="0">
                <a:solidFill>
                  <a:srgbClr val="FF0000"/>
                </a:solidFill>
                <a:latin typeface="Times New Roman" panose="02020603050405020304" pitchFamily="18" charset="0"/>
                <a:cs typeface="Times New Roman" panose="02020603050405020304" pitchFamily="18" charset="0"/>
              </a:rPr>
              <a:t>)</a:t>
            </a:r>
            <a:endParaRPr lang="en-US" altLang="vi-VN" sz="4000" b="1" dirty="0">
              <a:solidFill>
                <a:srgbClr val="FF0000"/>
              </a:solidFill>
              <a:latin typeface="Times New Roman" panose="02020603050405020304" pitchFamily="18" charset="0"/>
              <a:cs typeface="Times New Roman" panose="02020603050405020304" pitchFamily="18" charset="0"/>
            </a:endParaRPr>
          </a:p>
          <a:p>
            <a:pPr algn="ctr">
              <a:spcBef>
                <a:spcPct val="50000"/>
              </a:spcBef>
              <a:buFontTx/>
              <a:buNone/>
            </a:pP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i="1" dirty="0" err="1" smtClean="0">
                <a:solidFill>
                  <a:srgbClr val="FF0000"/>
                </a:solidFill>
                <a:latin typeface="Times New Roman" panose="02020603050405020304" pitchFamily="18" charset="0"/>
                <a:cs typeface="Times New Roman" panose="02020603050405020304" pitchFamily="18" charset="0"/>
              </a:rPr>
              <a:t>Tô</a:t>
            </a:r>
            <a:r>
              <a:rPr lang="en-US" altLang="vi-VN" sz="4000" b="1" i="1" dirty="0" smtClean="0">
                <a:solidFill>
                  <a:srgbClr val="FF0000"/>
                </a:solidFill>
                <a:latin typeface="Times New Roman" panose="02020603050405020304" pitchFamily="18" charset="0"/>
                <a:cs typeface="Times New Roman" panose="02020603050405020304" pitchFamily="18" charset="0"/>
              </a:rPr>
              <a:t> </a:t>
            </a:r>
            <a:r>
              <a:rPr lang="en-US" altLang="vi-VN" sz="4000" b="1" i="1" dirty="0" err="1">
                <a:solidFill>
                  <a:srgbClr val="FF0000"/>
                </a:solidFill>
                <a:latin typeface="Times New Roman" panose="02020603050405020304" pitchFamily="18" charset="0"/>
                <a:cs typeface="Times New Roman" panose="02020603050405020304" pitchFamily="18" charset="0"/>
              </a:rPr>
              <a:t>Hoài</a:t>
            </a:r>
            <a:endParaRPr lang="en-US" altLang="vi-VN" sz="40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E8A0901-2520-4CE5-B41C-9D8F8E38DF63}"/>
              </a:ext>
            </a:extLst>
          </p:cNvPr>
          <p:cNvPicPr>
            <a:picLocks noChangeAspect="1"/>
          </p:cNvPicPr>
          <p:nvPr/>
        </p:nvPicPr>
        <p:blipFill>
          <a:blip r:embed="rId2" cstate="print"/>
          <a:stretch>
            <a:fillRect/>
          </a:stretch>
        </p:blipFill>
        <p:spPr>
          <a:xfrm>
            <a:off x="-1727201" y="-152400"/>
            <a:ext cx="15425996" cy="8075511"/>
          </a:xfrm>
          <a:prstGeom prst="rect">
            <a:avLst/>
          </a:prstGeom>
        </p:spPr>
      </p:pic>
      <p:sp>
        <p:nvSpPr>
          <p:cNvPr id="4" name="TextBox 3">
            <a:extLst>
              <a:ext uri="{FF2B5EF4-FFF2-40B4-BE49-F238E27FC236}">
                <a16:creationId xmlns:a16="http://schemas.microsoft.com/office/drawing/2014/main" xmlns="" id="{068E7938-8027-4271-B776-D50A4A01E370}"/>
              </a:ext>
            </a:extLst>
          </p:cNvPr>
          <p:cNvSpPr txBox="1"/>
          <p:nvPr/>
        </p:nvSpPr>
        <p:spPr>
          <a:xfrm>
            <a:off x="304801" y="838201"/>
            <a:ext cx="5994399" cy="58368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967293" algn="just" defTabSz="1219170">
              <a:defRPr/>
            </a:pPr>
            <a:r>
              <a:rPr lang="vi-VN" sz="3733" b="1" dirty="0">
                <a:latin typeface="Times New Roman" pitchFamily="18" charset="0"/>
                <a:cs typeface="Times New Roman" pitchFamily="18" charset="0"/>
              </a:rPr>
              <a:t>B</a:t>
            </a:r>
            <a:r>
              <a:rPr lang="en-US" sz="3733" b="1" dirty="0">
                <a:latin typeface="Times New Roman" pitchFamily="18" charset="0"/>
                <a:cs typeface="Times New Roman" pitchFamily="18" charset="0"/>
              </a:rPr>
              <a:t>ọ</a:t>
            </a:r>
            <a:r>
              <a:rPr lang="vi-VN" sz="3733" b="1" dirty="0">
                <a:latin typeface="Times New Roman" pitchFamily="18" charset="0"/>
                <a:cs typeface="Times New Roman" pitchFamily="18" charset="0"/>
              </a:rPr>
              <a:t>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967293" algn="just" defTabSz="1219170">
              <a:defRPr/>
            </a:pPr>
            <a:endParaRPr lang="vi-VN" sz="3733"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xmlns="" id="{60F1694B-DEF0-494B-A027-9C7B72BCE330}"/>
              </a:ext>
            </a:extLst>
          </p:cNvPr>
          <p:cNvSpPr txBox="1">
            <a:spLocks noChangeArrowheads="1"/>
          </p:cNvSpPr>
          <p:nvPr/>
        </p:nvSpPr>
        <p:spPr bwMode="auto">
          <a:xfrm>
            <a:off x="6604000" y="1568669"/>
            <a:ext cx="5850955" cy="2763922"/>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sz="3733" b="0" i="1" dirty="0" err="1">
                <a:solidFill>
                  <a:srgbClr val="FF0000"/>
                </a:solidFill>
                <a:latin typeface="Times New Roman" pitchFamily="18" charset="0"/>
                <a:cs typeface="Times New Roman" pitchFamily="18" charset="0"/>
              </a:rPr>
              <a:t>Trận</a:t>
            </a:r>
            <a:r>
              <a:rPr lang="en-US" sz="3733" b="0" i="1" dirty="0">
                <a:solidFill>
                  <a:srgbClr val="FF0000"/>
                </a:solidFill>
                <a:latin typeface="Times New Roman" pitchFamily="18" charset="0"/>
                <a:cs typeface="Times New Roman" pitchFamily="18" charset="0"/>
              </a:rPr>
              <a:t> </a:t>
            </a:r>
            <a:r>
              <a:rPr lang="en-US" sz="3733" b="0" i="1" dirty="0" err="1">
                <a:solidFill>
                  <a:srgbClr val="FF0000"/>
                </a:solidFill>
                <a:latin typeface="Times New Roman" pitchFamily="18" charset="0"/>
                <a:cs typeface="Times New Roman" pitchFamily="18" charset="0"/>
              </a:rPr>
              <a:t>địa</a:t>
            </a:r>
            <a:r>
              <a:rPr lang="en-US" sz="3733" b="0" i="1" dirty="0">
                <a:solidFill>
                  <a:srgbClr val="FF0000"/>
                </a:solidFill>
                <a:latin typeface="Times New Roman" pitchFamily="18" charset="0"/>
                <a:cs typeface="Times New Roman" pitchFamily="18" charset="0"/>
              </a:rPr>
              <a:t> </a:t>
            </a:r>
            <a:r>
              <a:rPr lang="en-US" sz="3733" b="0" i="1" dirty="0" err="1">
                <a:solidFill>
                  <a:srgbClr val="FF0000"/>
                </a:solidFill>
                <a:latin typeface="Times New Roman" pitchFamily="18" charset="0"/>
                <a:cs typeface="Times New Roman" pitchFamily="18" charset="0"/>
              </a:rPr>
              <a:t>của</a:t>
            </a:r>
            <a:r>
              <a:rPr lang="en-US" sz="3733" b="0" i="1" dirty="0">
                <a:solidFill>
                  <a:srgbClr val="FF0000"/>
                </a:solidFill>
                <a:latin typeface="Times New Roman" pitchFamily="18" charset="0"/>
                <a:cs typeface="Times New Roman" pitchFamily="18" charset="0"/>
              </a:rPr>
              <a:t> </a:t>
            </a:r>
            <a:r>
              <a:rPr lang="en-US" sz="3733" b="0" i="1" dirty="0" err="1">
                <a:solidFill>
                  <a:srgbClr val="FF0000"/>
                </a:solidFill>
                <a:latin typeface="Times New Roman" pitchFamily="18" charset="0"/>
                <a:cs typeface="Times New Roman" pitchFamily="18" charset="0"/>
              </a:rPr>
              <a:t>bọn</a:t>
            </a:r>
            <a:r>
              <a:rPr lang="en-US" sz="3733" b="0" i="1" dirty="0">
                <a:solidFill>
                  <a:srgbClr val="FF0000"/>
                </a:solidFill>
                <a:latin typeface="Times New Roman" pitchFamily="18" charset="0"/>
                <a:cs typeface="Times New Roman" pitchFamily="18" charset="0"/>
              </a:rPr>
              <a:t> </a:t>
            </a:r>
            <a:r>
              <a:rPr lang="en-US" sz="3733" b="0" i="1" dirty="0" err="1">
                <a:solidFill>
                  <a:srgbClr val="FF0000"/>
                </a:solidFill>
                <a:latin typeface="Times New Roman" pitchFamily="18" charset="0"/>
                <a:cs typeface="Times New Roman" pitchFamily="18" charset="0"/>
              </a:rPr>
              <a:t>nhện</a:t>
            </a:r>
            <a:r>
              <a:rPr lang="en-US" sz="3733" b="0" i="1" dirty="0">
                <a:solidFill>
                  <a:srgbClr val="FF0000"/>
                </a:solidFill>
                <a:latin typeface="Times New Roman" pitchFamily="18" charset="0"/>
                <a:cs typeface="Times New Roman" pitchFamily="18" charset="0"/>
              </a:rPr>
              <a:t> </a:t>
            </a:r>
            <a:r>
              <a:rPr lang="en-US" sz="3733" b="0" i="1" dirty="0" err="1">
                <a:solidFill>
                  <a:srgbClr val="FF0000"/>
                </a:solidFill>
                <a:latin typeface="Times New Roman" pitchFamily="18" charset="0"/>
                <a:cs typeface="Times New Roman" pitchFamily="18" charset="0"/>
              </a:rPr>
              <a:t>đáng</a:t>
            </a:r>
            <a:r>
              <a:rPr lang="en-US" sz="3733" b="0" i="1" dirty="0">
                <a:solidFill>
                  <a:srgbClr val="FF0000"/>
                </a:solidFill>
                <a:latin typeface="Times New Roman" pitchFamily="18" charset="0"/>
                <a:cs typeface="Times New Roman" pitchFamily="18" charset="0"/>
              </a:rPr>
              <a:t> </a:t>
            </a:r>
            <a:r>
              <a:rPr lang="en-US" sz="3733" b="0" i="1" dirty="0" err="1">
                <a:solidFill>
                  <a:srgbClr val="FF0000"/>
                </a:solidFill>
                <a:latin typeface="Times New Roman" pitchFamily="18" charset="0"/>
                <a:cs typeface="Times New Roman" pitchFamily="18" charset="0"/>
              </a:rPr>
              <a:t>sợ</a:t>
            </a:r>
            <a:r>
              <a:rPr lang="en-US" sz="3733" b="0" i="1" dirty="0">
                <a:solidFill>
                  <a:srgbClr val="FF0000"/>
                </a:solidFill>
                <a:latin typeface="Times New Roman" pitchFamily="18" charset="0"/>
                <a:cs typeface="Times New Roman" pitchFamily="18" charset="0"/>
              </a:rPr>
              <a:t> </a:t>
            </a:r>
            <a:r>
              <a:rPr lang="en-US" sz="3733" b="0" i="1" dirty="0" err="1">
                <a:solidFill>
                  <a:srgbClr val="FF0000"/>
                </a:solidFill>
                <a:latin typeface="Times New Roman" pitchFamily="18" charset="0"/>
                <a:cs typeface="Times New Roman" pitchFamily="18" charset="0"/>
              </a:rPr>
              <a:t>như</a:t>
            </a:r>
            <a:r>
              <a:rPr lang="en-US" sz="3733" b="0" i="1" dirty="0">
                <a:solidFill>
                  <a:srgbClr val="FF0000"/>
                </a:solidFill>
                <a:latin typeface="Times New Roman" pitchFamily="18" charset="0"/>
                <a:cs typeface="Times New Roman" pitchFamily="18" charset="0"/>
              </a:rPr>
              <a:t> </a:t>
            </a:r>
            <a:r>
              <a:rPr lang="en-US" sz="3733" b="0" i="1" dirty="0" err="1">
                <a:solidFill>
                  <a:srgbClr val="FF0000"/>
                </a:solidFill>
                <a:latin typeface="Times New Roman" pitchFamily="18" charset="0"/>
                <a:cs typeface="Times New Roman" pitchFamily="18" charset="0"/>
              </a:rPr>
              <a:t>thế</a:t>
            </a:r>
            <a:r>
              <a:rPr lang="en-US" sz="3733" b="0" i="1" dirty="0">
                <a:solidFill>
                  <a:srgbClr val="FF0000"/>
                </a:solidFill>
                <a:latin typeface="Times New Roman" pitchFamily="18" charset="0"/>
                <a:cs typeface="Times New Roman" pitchFamily="18" charset="0"/>
              </a:rPr>
              <a:t> </a:t>
            </a:r>
            <a:r>
              <a:rPr lang="en-US" sz="3733" b="0" i="1" dirty="0" err="1">
                <a:solidFill>
                  <a:srgbClr val="FF0000"/>
                </a:solidFill>
                <a:latin typeface="Times New Roman" pitchFamily="18" charset="0"/>
                <a:cs typeface="Times New Roman" pitchFamily="18" charset="0"/>
              </a:rPr>
              <a:t>nào</a:t>
            </a:r>
            <a:r>
              <a:rPr lang="en-US" sz="3733" b="0" i="1" dirty="0">
                <a:solidFill>
                  <a:srgbClr val="FF0000"/>
                </a:solidFill>
                <a:latin typeface="Times New Roman" pitchFamily="18" charset="0"/>
                <a:cs typeface="Times New Roman" pitchFamily="18" charset="0"/>
              </a:rPr>
              <a:t>?</a:t>
            </a:r>
          </a:p>
        </p:txBody>
      </p:sp>
      <p:pic>
        <p:nvPicPr>
          <p:cNvPr id="54" name="Picture 53">
            <a:extLst>
              <a:ext uri="{FF2B5EF4-FFF2-40B4-BE49-F238E27FC236}">
                <a16:creationId xmlns:a16="http://schemas.microsoft.com/office/drawing/2014/main" xmlns="" id="{0C2308E6-B7BB-46C1-B761-723748075DF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57997" y="3619501"/>
            <a:ext cx="3810003" cy="2857503"/>
          </a:xfrm>
          <a:prstGeom prst="rect">
            <a:avLst/>
          </a:prstGeom>
        </p:spPr>
      </p:pic>
      <p:sp>
        <p:nvSpPr>
          <p:cNvPr id="7" name="TextBox 6">
            <a:hlinkClick r:id="rId5" action="ppaction://hlinksldjump"/>
          </p:cNvPr>
          <p:cNvSpPr txBox="1"/>
          <p:nvPr/>
        </p:nvSpPr>
        <p:spPr>
          <a:xfrm>
            <a:off x="-508000" y="-126999"/>
            <a:ext cx="5486400" cy="1051955"/>
          </a:xfrm>
          <a:prstGeom prst="rect">
            <a:avLst/>
          </a:prstGeom>
          <a:noFill/>
        </p:spPr>
        <p:txBody>
          <a:bodyPr wrap="square">
            <a:spAutoFit/>
          </a:bodyPr>
          <a:lstStyle/>
          <a:p>
            <a:pPr algn="ctr">
              <a:lnSpc>
                <a:spcPct val="130000"/>
              </a:lnSpc>
              <a:buFont typeface="Arial" charset="0"/>
              <a:buNone/>
              <a:defRPr/>
            </a:pPr>
            <a:r>
              <a:rPr lang="en-US" sz="5333" b="1" dirty="0">
                <a:solidFill>
                  <a:srgbClr val="FF3399"/>
                </a:solidFill>
                <a:latin typeface="+mj-lt"/>
                <a:ea typeface="HP001 5Ha" pitchFamily="34" charset="-127"/>
                <a:cs typeface="Arial" charset="0"/>
              </a:rPr>
              <a:t>2. </a:t>
            </a:r>
            <a:r>
              <a:rPr lang="en-US" sz="5333" b="1" dirty="0" err="1">
                <a:solidFill>
                  <a:srgbClr val="FF3399"/>
                </a:solidFill>
                <a:latin typeface="Times New Roman" panose="02020603050405020304" pitchFamily="18" charset="0"/>
                <a:ea typeface="HP001 5Ha" pitchFamily="34" charset="-127"/>
                <a:cs typeface="Times New Roman" panose="02020603050405020304" pitchFamily="18" charset="0"/>
              </a:rPr>
              <a:t>Tìm</a:t>
            </a:r>
            <a:r>
              <a:rPr lang="en-US" sz="5333"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5333" b="1" dirty="0" err="1">
                <a:solidFill>
                  <a:srgbClr val="FF3399"/>
                </a:solidFill>
                <a:latin typeface="Times New Roman" panose="02020603050405020304" pitchFamily="18" charset="0"/>
                <a:ea typeface="HP001 5Ha" pitchFamily="34" charset="-127"/>
                <a:cs typeface="Times New Roman" panose="02020603050405020304" pitchFamily="18" charset="0"/>
              </a:rPr>
              <a:t>hiểu</a:t>
            </a:r>
            <a:r>
              <a:rPr lang="en-US" sz="5333"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5333" b="1" dirty="0" err="1">
                <a:solidFill>
                  <a:srgbClr val="FF3399"/>
                </a:solidFill>
                <a:latin typeface="Times New Roman" panose="02020603050405020304" pitchFamily="18" charset="0"/>
                <a:ea typeface="HP001 5Ha" pitchFamily="34" charset="-127"/>
                <a:cs typeface="Times New Roman" panose="02020603050405020304" pitchFamily="18" charset="0"/>
              </a:rPr>
              <a:t>bài</a:t>
            </a:r>
            <a:endParaRPr lang="en-US" sz="5333" b="1" dirty="0">
              <a:solidFill>
                <a:srgbClr val="FF3399"/>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40613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E8A0901-2520-4CE5-B41C-9D8F8E38DF63}"/>
              </a:ext>
            </a:extLst>
          </p:cNvPr>
          <p:cNvPicPr>
            <a:picLocks noChangeAspect="1"/>
          </p:cNvPicPr>
          <p:nvPr/>
        </p:nvPicPr>
        <p:blipFill>
          <a:blip r:embed="rId2" cstate="print"/>
          <a:stretch>
            <a:fillRect/>
          </a:stretch>
        </p:blipFill>
        <p:spPr>
          <a:xfrm>
            <a:off x="-2336800" y="-736600"/>
            <a:ext cx="17517397" cy="9170359"/>
          </a:xfrm>
          <a:prstGeom prst="rect">
            <a:avLst/>
          </a:prstGeom>
        </p:spPr>
      </p:pic>
      <p:sp>
        <p:nvSpPr>
          <p:cNvPr id="4" name="TextBox 3">
            <a:extLst>
              <a:ext uri="{FF2B5EF4-FFF2-40B4-BE49-F238E27FC236}">
                <a16:creationId xmlns:a16="http://schemas.microsoft.com/office/drawing/2014/main" xmlns="" id="{068E7938-8027-4271-B776-D50A4A01E370}"/>
              </a:ext>
            </a:extLst>
          </p:cNvPr>
          <p:cNvSpPr txBox="1"/>
          <p:nvPr/>
        </p:nvSpPr>
        <p:spPr>
          <a:xfrm>
            <a:off x="101601" y="126236"/>
            <a:ext cx="59943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967293" algn="just"/>
            <a:r>
              <a:rPr lang="vi-VN" sz="3200" b="1" dirty="0">
                <a:latin typeface="Times New Roman" pitchFamily="18" charset="0"/>
                <a:cs typeface="Times New Roman" pitchFamily="18" charset="0"/>
              </a:rPr>
              <a:t>Tôi cất tiếng hỏi lớn:</a:t>
            </a:r>
          </a:p>
          <a:p>
            <a:pPr indent="967293" algn="just"/>
            <a:r>
              <a:rPr lang="vi-VN" sz="3200" b="1" dirty="0">
                <a:latin typeface="Times New Roman" pitchFamily="18" charset="0"/>
                <a:cs typeface="Times New Roman" pitchFamily="18" charset="0"/>
              </a:rPr>
              <a:t>- Ai đứng chóp bu bọn mày? Ra đây ta nói chuyện.</a:t>
            </a:r>
          </a:p>
          <a:p>
            <a:pPr indent="967293" algn="just"/>
            <a:r>
              <a:rPr lang="vi-VN" sz="32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a:t>
            </a:r>
          </a:p>
          <a:p>
            <a:pPr indent="967293" algn="just" defTabSz="1219170">
              <a:defRPr/>
            </a:pPr>
            <a:endParaRPr lang="vi-VN" sz="32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xmlns="" id="{60F1694B-DEF0-494B-A027-9C7B72BCE330}"/>
              </a:ext>
            </a:extLst>
          </p:cNvPr>
          <p:cNvSpPr txBox="1">
            <a:spLocks noChangeArrowheads="1"/>
          </p:cNvSpPr>
          <p:nvPr/>
        </p:nvSpPr>
        <p:spPr bwMode="auto">
          <a:xfrm>
            <a:off x="6476996" y="2008743"/>
            <a:ext cx="5850955" cy="2389406"/>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sz="3200" i="1" dirty="0" err="1">
                <a:solidFill>
                  <a:srgbClr val="FF0000"/>
                </a:solidFill>
                <a:latin typeface="Times New Roman" pitchFamily="18" charset="0"/>
                <a:cs typeface="Times New Roman" pitchFamily="18" charset="0"/>
              </a:rPr>
              <a:t>Dế</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Mèn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làm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thế</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nào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để</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bọn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phải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sợ</a:t>
            </a:r>
            <a:r>
              <a:rPr lang="en-US" sz="3200" i="1" dirty="0">
                <a:solidFill>
                  <a:srgbClr val="FF0000"/>
                </a:solidFill>
                <a:latin typeface="Times New Roman" pitchFamily="18" charset="0"/>
                <a:cs typeface="Times New Roman" pitchFamily="18" charset="0"/>
              </a:rPr>
              <a:t>?</a:t>
            </a:r>
          </a:p>
        </p:txBody>
      </p:sp>
      <p:sp>
        <p:nvSpPr>
          <p:cNvPr id="28" name="TextBox 27">
            <a:extLst>
              <a:ext uri="{FF2B5EF4-FFF2-40B4-BE49-F238E27FC236}">
                <a16:creationId xmlns:a16="http://schemas.microsoft.com/office/drawing/2014/main" xmlns="" id="{558D4149-2602-46DC-94D2-19AF4A6ECE6F}"/>
              </a:ext>
            </a:extLst>
          </p:cNvPr>
          <p:cNvSpPr txBox="1"/>
          <p:nvPr/>
        </p:nvSpPr>
        <p:spPr>
          <a:xfrm>
            <a:off x="6476996" y="253435"/>
            <a:ext cx="5486400" cy="2062103"/>
          </a:xfrm>
          <a:prstGeom prst="rect">
            <a:avLst/>
          </a:prstGeom>
          <a:noFill/>
        </p:spPr>
        <p:txBody>
          <a:bodyPr wrap="square" rtlCol="0">
            <a:spAutoFit/>
          </a:bodyPr>
          <a:lstStyle/>
          <a:p>
            <a:pPr marL="457189" indent="-457189">
              <a:buFont typeface="Wingdings" panose="05000000000000000000" pitchFamily="2" charset="2"/>
              <a:buChar char="à"/>
            </a:pP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lẽ</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oai</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phong</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thách</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đòi</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nói</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chóp</a:t>
            </a:r>
            <a:r>
              <a:rPr lang="en-US" sz="32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bu.</a:t>
            </a:r>
          </a:p>
          <a:p>
            <a:pPr marL="457189" indent="-457189">
              <a:buFont typeface="Wingdings" panose="05000000000000000000" pitchFamily="2" charset="2"/>
              <a:buChar char="à"/>
            </a:pP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hô</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32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mày</a:t>
            </a:r>
            <a:r>
              <a:rPr lang="en-US" sz="32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ta</a:t>
            </a:r>
            <a:endParaRPr lang="vi-VN" sz="3200" b="1" dirty="0">
              <a:solidFill>
                <a:srgbClr val="0033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036DBA21-ED9A-4B25-B4E9-D0D26803D397}"/>
              </a:ext>
            </a:extLst>
          </p:cNvPr>
          <p:cNvSpPr txBox="1"/>
          <p:nvPr/>
        </p:nvSpPr>
        <p:spPr>
          <a:xfrm>
            <a:off x="6070596" y="4140200"/>
            <a:ext cx="5486400" cy="584775"/>
          </a:xfrm>
          <a:prstGeom prst="rect">
            <a:avLst/>
          </a:prstGeom>
          <a:noFill/>
        </p:spPr>
        <p:txBody>
          <a:bodyPr wrap="square" rtlCol="0">
            <a:spAutoFit/>
          </a:bodyPr>
          <a:lstStyle/>
          <a:p>
            <a:pPr marL="457189" indent="-457189">
              <a:buFont typeface="Wingdings" panose="05000000000000000000" pitchFamily="2" charset="2"/>
              <a:buChar char="à"/>
            </a:pP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tỏ</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rõ</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mạnh</a:t>
            </a:r>
            <a:endParaRPr lang="vi-VN" sz="3200" b="1" dirty="0">
              <a:solidFill>
                <a:srgbClr val="0033CC"/>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2032000" y="629091"/>
            <a:ext cx="2540000" cy="21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25600" y="1120555"/>
            <a:ext cx="4267200" cy="21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3200" y="1600200"/>
            <a:ext cx="4673600" cy="21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32000" y="4546600"/>
            <a:ext cx="3860800" cy="21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6400" y="5040423"/>
            <a:ext cx="5384800" cy="21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1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grpId="1" nodeType="clickEffect">
                                  <p:stCondLst>
                                    <p:cond delay="0"/>
                                  </p:stCondLst>
                                  <p:childTnLst>
                                    <p:animEffect transition="out" filter="wheel(4)">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lide(fromBottom)">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lide(fromBottom)">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lide(fromBottom)">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lide(fromBottom)">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slide(fromBottom)">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8E7938-8027-4271-B776-D50A4A01E370}"/>
              </a:ext>
            </a:extLst>
          </p:cNvPr>
          <p:cNvSpPr txBox="1"/>
          <p:nvPr/>
        </p:nvSpPr>
        <p:spPr>
          <a:xfrm>
            <a:off x="397817" y="76200"/>
            <a:ext cx="59943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967293" algn="just"/>
            <a:r>
              <a:rPr lang="vi-VN" sz="3200" b="1" dirty="0">
                <a:latin typeface="Times New Roman" pitchFamily="18" charset="0"/>
                <a:cs typeface="Times New Roman" pitchFamily="18" charset="0"/>
              </a:rPr>
              <a:t>Tôi thét:</a:t>
            </a:r>
          </a:p>
          <a:p>
            <a:pPr indent="967293" algn="just"/>
            <a:r>
              <a:rPr lang="vi-VN" sz="32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Thật đáng xấu hổ! Có phá hết các vòng vây đi không?</a:t>
            </a:r>
          </a:p>
          <a:p>
            <a:pPr indent="967293" algn="just"/>
            <a:r>
              <a:rPr lang="vi-VN" sz="32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967293" algn="just" defTabSz="1219170">
              <a:defRPr/>
            </a:pPr>
            <a:endParaRPr lang="vi-VN" sz="32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xmlns="" id="{60F1694B-DEF0-494B-A027-9C7B72BCE330}"/>
              </a:ext>
            </a:extLst>
          </p:cNvPr>
          <p:cNvSpPr txBox="1">
            <a:spLocks noChangeArrowheads="1"/>
          </p:cNvSpPr>
          <p:nvPr/>
        </p:nvSpPr>
        <p:spPr bwMode="auto">
          <a:xfrm>
            <a:off x="6502400" y="1461167"/>
            <a:ext cx="5689600" cy="2389406"/>
          </a:xfrm>
          <a:prstGeom prst="cloudCallout">
            <a:avLst>
              <a:gd name="adj1" fmla="val -60351"/>
              <a:gd name="adj2" fmla="val 21771"/>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en-US" sz="3200" i="1" dirty="0" err="1">
                <a:solidFill>
                  <a:srgbClr val="FF0000"/>
                </a:solidFill>
                <a:latin typeface="Times New Roman" pitchFamily="18" charset="0"/>
                <a:cs typeface="Times New Roman" pitchFamily="18" charset="0"/>
              </a:rPr>
              <a:t>Dế</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Mèn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nói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như</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thế</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nào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để</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bọn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nhận</a:t>
            </a:r>
            <a:r>
              <a:rPr lang="en-US" sz="3200" i="1" dirty="0">
                <a:solidFill>
                  <a:srgbClr val="FF0000"/>
                </a:solidFill>
                <a:latin typeface="Times New Roman" pitchFamily="18" charset="0"/>
                <a:cs typeface="Times New Roman" pitchFamily="18" charset="0"/>
              </a:rPr>
              <a:t> ra </a:t>
            </a:r>
            <a:r>
              <a:rPr lang="en-US" sz="3200" i="1" dirty="0" err="1">
                <a:solidFill>
                  <a:srgbClr val="FF0000"/>
                </a:solidFill>
                <a:latin typeface="Times New Roman" pitchFamily="18" charset="0"/>
                <a:cs typeface="Times New Roman" pitchFamily="18" charset="0"/>
              </a:rPr>
              <a:t>lẽ</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phải</a:t>
            </a:r>
            <a:r>
              <a:rPr lang="en-US" sz="3200" i="1" dirty="0">
                <a:solidFill>
                  <a:srgbClr val="FF0000"/>
                </a:solidFill>
                <a:latin typeface="Times New Roman" pitchFamily="18" charset="0"/>
                <a:cs typeface="Times New Roman" pitchFamily="18" charset="0"/>
              </a:rPr>
              <a:t>?</a:t>
            </a:r>
          </a:p>
        </p:txBody>
      </p:sp>
      <p:pic>
        <p:nvPicPr>
          <p:cNvPr id="30" name="Picture 2" descr="Lý thuyết tập đọc: dế mèn bênh vực kẻ yếu (tiếp theo) tiếng việt 4">
            <a:extLst>
              <a:ext uri="{FF2B5EF4-FFF2-40B4-BE49-F238E27FC236}">
                <a16:creationId xmlns:a16="http://schemas.microsoft.com/office/drawing/2014/main" xmlns="" id="{7AD425E1-31B6-409B-8DB2-63A2B2211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488547"/>
            <a:ext cx="5588000" cy="226195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xmlns="" id="{FE0AA661-2014-4DBC-8194-1EC192D5D878}"/>
              </a:ext>
            </a:extLst>
          </p:cNvPr>
          <p:cNvSpPr txBox="1"/>
          <p:nvPr/>
        </p:nvSpPr>
        <p:spPr>
          <a:xfrm flipH="1">
            <a:off x="6197600" y="685801"/>
            <a:ext cx="6309768" cy="1569660"/>
          </a:xfrm>
          <a:prstGeom prst="rect">
            <a:avLst/>
          </a:prstGeom>
          <a:noFill/>
        </p:spPr>
        <p:txBody>
          <a:bodyPr wrap="square" rtlCol="0">
            <a:spAutoFit/>
          </a:bodyPr>
          <a:lstStyle/>
          <a:p>
            <a:pPr marL="457189" indent="-457189">
              <a:buFont typeface="Wingdings" panose="05000000000000000000" pitchFamily="2" charset="2"/>
              <a:buChar char="à"/>
            </a:pP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Phân</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so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sánh</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hèn</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hạ</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tử</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đáng</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xấu</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hổ</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2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mình</a:t>
            </a:r>
            <a:endParaRPr lang="vi-VN" sz="3200" b="1" dirty="0">
              <a:solidFill>
                <a:srgbClr val="0033CC"/>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F0014803-6380-491E-92F6-14FD21746807}"/>
              </a:ext>
            </a:extLst>
          </p:cNvPr>
          <p:cNvSpPr txBox="1"/>
          <p:nvPr/>
        </p:nvSpPr>
        <p:spPr>
          <a:xfrm>
            <a:off x="7142864" y="3357851"/>
            <a:ext cx="3931536" cy="584775"/>
          </a:xfrm>
          <a:prstGeom prst="rect">
            <a:avLst/>
          </a:prstGeom>
          <a:noFill/>
        </p:spPr>
        <p:txBody>
          <a:bodyPr wrap="square" rtlCol="0">
            <a:spAutoFit/>
          </a:bodyPr>
          <a:lstStyle/>
          <a:p>
            <a:pPr marL="457189" indent="-457189">
              <a:buFont typeface="Wingdings" panose="05000000000000000000" pitchFamily="2" charset="2"/>
              <a:buChar char="à"/>
            </a:pP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dọa</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068E7938-8027-4271-B776-D50A4A01E370}"/>
              </a:ext>
            </a:extLst>
          </p:cNvPr>
          <p:cNvSpPr txBox="1"/>
          <p:nvPr/>
        </p:nvSpPr>
        <p:spPr>
          <a:xfrm>
            <a:off x="406402" y="568613"/>
            <a:ext cx="5994399" cy="3046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967293" algn="just"/>
            <a:r>
              <a:rPr lang="vi-VN" sz="3200" b="1" dirty="0">
                <a:solidFill>
                  <a:srgbClr val="FF0000"/>
                </a:solidFill>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Thật </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đáng xấu</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 hổ! </a:t>
            </a:r>
            <a:endParaRPr lang="vi-VN" sz="3200" dirty="0">
              <a:solidFill>
                <a:srgbClr val="FF0000"/>
              </a:solidFill>
              <a:latin typeface="Times New Roman" pitchFamily="18" charset="0"/>
              <a:cs typeface="Times New Roman" pitchFamily="18" charset="0"/>
            </a:endParaRPr>
          </a:p>
        </p:txBody>
      </p:sp>
      <p:cxnSp>
        <p:nvCxnSpPr>
          <p:cNvPr id="31" name="Straight Connector 30"/>
          <p:cNvCxnSpPr/>
          <p:nvPr/>
        </p:nvCxnSpPr>
        <p:spPr>
          <a:xfrm>
            <a:off x="4978400" y="3530600"/>
            <a:ext cx="1320800" cy="2117"/>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9600" y="4010246"/>
            <a:ext cx="4267200" cy="2117"/>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8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6" fill="hold" grpId="1" nodeType="clickEffect">
                                  <p:stCondLst>
                                    <p:cond delay="0"/>
                                  </p:stCondLst>
                                  <p:childTnLst>
                                    <p:animEffect transition="out" filter="barn(inHorizont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9" grpId="0"/>
      <p:bldP spid="40"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124E7A-995A-437E-A011-36CF0F078E59}"/>
              </a:ext>
            </a:extLst>
          </p:cNvPr>
          <p:cNvPicPr>
            <a:picLocks noChangeAspect="1"/>
          </p:cNvPicPr>
          <p:nvPr/>
        </p:nvPicPr>
        <p:blipFill>
          <a:blip r:embed="rId2" cstate="print"/>
          <a:stretch>
            <a:fillRect/>
          </a:stretch>
        </p:blipFill>
        <p:spPr>
          <a:xfrm>
            <a:off x="0" y="-1219200"/>
            <a:ext cx="12293600" cy="9067800"/>
          </a:xfrm>
          <a:prstGeom prst="rect">
            <a:avLst/>
          </a:prstGeom>
        </p:spPr>
      </p:pic>
      <p:sp>
        <p:nvSpPr>
          <p:cNvPr id="4" name="Rectangle 3"/>
          <p:cNvSpPr/>
          <p:nvPr/>
        </p:nvSpPr>
        <p:spPr>
          <a:xfrm>
            <a:off x="1431108" y="1371600"/>
            <a:ext cx="9347200" cy="25146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733" b="1" dirty="0" err="1">
                <a:latin typeface="Times New Roman" pitchFamily="18" charset="0"/>
                <a:cs typeface="Times New Roman" pitchFamily="18" charset="0"/>
              </a:rPr>
              <a:t>Em</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thấy</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có</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thể</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tặng</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cho</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Dế</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Mèn</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danh</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hiệu</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nào</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trong</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số</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các</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danh</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hiệu</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sau</a:t>
            </a:r>
            <a:r>
              <a:rPr lang="en-US" sz="3733" b="1" dirty="0">
                <a:latin typeface="Times New Roman" pitchFamily="18" charset="0"/>
                <a:cs typeface="Times New Roman" pitchFamily="18" charset="0"/>
              </a:rPr>
              <a:t> </a:t>
            </a:r>
            <a:r>
              <a:rPr lang="en-US" sz="3733" b="1" dirty="0" err="1">
                <a:latin typeface="Times New Roman" pitchFamily="18" charset="0"/>
                <a:cs typeface="Times New Roman" pitchFamily="18" charset="0"/>
              </a:rPr>
              <a:t>đây</a:t>
            </a:r>
            <a:r>
              <a:rPr lang="en-US" sz="3733" b="1" dirty="0">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võ</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sĩ</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tráng</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sĩ</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chiến</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sĩ</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hiệp</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sĩ</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dũng</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sĩ</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anh</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hùng</a:t>
            </a:r>
            <a:r>
              <a:rPr lang="en-US" sz="3733" b="1" dirty="0">
                <a:latin typeface="Times New Roman" pitchFamily="18" charset="0"/>
                <a:cs typeface="Times New Roman" pitchFamily="18" charset="0"/>
              </a:rPr>
              <a:t>? </a:t>
            </a:r>
          </a:p>
        </p:txBody>
      </p:sp>
    </p:spTree>
    <p:extLst>
      <p:ext uri="{BB962C8B-B14F-4D97-AF65-F5344CB8AC3E}">
        <p14:creationId xmlns:p14="http://schemas.microsoft.com/office/powerpoint/2010/main" val="13483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2-9-1945: BÁC HỒ ĐỌC &quot;TUYÊN NGÔN ĐỘC... - LỊCH SỬ VIỆT NAM | Facebook"/>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 name="AutoShape 6" descr="2-9-1945: BÁC HỒ ĐỌC &quot;TUYÊN NGÔN ĐỘC... - LỊCH SỬ VIỆT NAM | Facebook"/>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 name="AutoShape 8" descr="2-9-1945: BÁC HỒ ĐỌC &quot;TUYÊN NGÔN ĐỘC... - LỊCH SỬ VIỆT NAM | Facebook"/>
          <p:cNvSpPr>
            <a:spLocks noChangeAspect="1" noChangeArrowheads="1"/>
          </p:cNvSpPr>
          <p:nvPr/>
        </p:nvSpPr>
        <p:spPr bwMode="auto">
          <a:xfrm>
            <a:off x="613833" y="60692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 name="AutoShape 10" descr="LỊCH SỬ VIỆT NAM - 2-9-1945: BÁC HỒ ĐỌC &quot;TUYÊN NGÔN ĐỘC LẬP&quot; Cách ..."/>
          <p:cNvSpPr>
            <a:spLocks noChangeAspect="1" noChangeArrowheads="1"/>
          </p:cNvSpPr>
          <p:nvPr/>
        </p:nvSpPr>
        <p:spPr bwMode="auto">
          <a:xfrm>
            <a:off x="817033" y="75932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 name="AutoShape 12" descr="LỊCH SỬ VIỆT NAM - 2-9-1945: BÁC HỒ ĐỌC &quot;TUYÊN NGÔN ĐỘC LẬP&quot; Cách ..."/>
          <p:cNvSpPr>
            <a:spLocks noChangeAspect="1" noChangeArrowheads="1"/>
          </p:cNvSpPr>
          <p:nvPr/>
        </p:nvSpPr>
        <p:spPr bwMode="auto">
          <a:xfrm>
            <a:off x="1020233" y="91172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graphicFrame>
        <p:nvGraphicFramePr>
          <p:cNvPr id="8" name="Table 7"/>
          <p:cNvGraphicFramePr>
            <a:graphicFrameLocks noGrp="1"/>
          </p:cNvGraphicFramePr>
          <p:nvPr/>
        </p:nvGraphicFramePr>
        <p:xfrm>
          <a:off x="90506" y="958702"/>
          <a:ext cx="12191999" cy="5888690"/>
        </p:xfrm>
        <a:graphic>
          <a:graphicData uri="http://schemas.openxmlformats.org/drawingml/2006/table">
            <a:tbl>
              <a:tblPr firstRow="1" bandRow="1">
                <a:tableStyleId>{5C22544A-7EE6-4342-B048-85BDC9FD1C3A}</a:tableStyleId>
              </a:tblPr>
              <a:tblGrid>
                <a:gridCol w="2551096">
                  <a:extLst>
                    <a:ext uri="{9D8B030D-6E8A-4147-A177-3AD203B41FA5}">
                      <a16:colId xmlns:a16="http://schemas.microsoft.com/office/drawing/2014/main" xmlns="" val="20000"/>
                    </a:ext>
                  </a:extLst>
                </a:gridCol>
                <a:gridCol w="9640903">
                  <a:extLst>
                    <a:ext uri="{9D8B030D-6E8A-4147-A177-3AD203B41FA5}">
                      <a16:colId xmlns:a16="http://schemas.microsoft.com/office/drawing/2014/main" xmlns="" val="20002"/>
                    </a:ext>
                  </a:extLst>
                </a:gridCol>
              </a:tblGrid>
              <a:tr h="659923">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xmlns="" val="10000"/>
                  </a:ext>
                </a:extLst>
              </a:tr>
              <a:tr h="644336">
                <a:tc>
                  <a:txBody>
                    <a:bodyPr/>
                    <a:lstStyle/>
                    <a:p>
                      <a:endParaRPr lang="en-US" sz="190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1"/>
                  </a:ext>
                </a:extLst>
              </a:tr>
              <a:tr h="936257">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2"/>
                  </a:ext>
                </a:extLst>
              </a:tr>
              <a:tr h="895040">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785232702"/>
                  </a:ext>
                </a:extLst>
              </a:tr>
              <a:tr h="945620">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807353838"/>
                  </a:ext>
                </a:extLst>
              </a:tr>
              <a:tr h="808703">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4255140992"/>
                  </a:ext>
                </a:extLst>
              </a:tr>
              <a:tr h="998811">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sz="19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437318" y="1052333"/>
            <a:ext cx="3282119" cy="584775"/>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Từ</a:t>
            </a:r>
            <a:endParaRPr lang="en-US" sz="3200" b="1" dirty="0">
              <a:latin typeface="Times New Roman" pitchFamily="18" charset="0"/>
              <a:cs typeface="Times New Roman" pitchFamily="18" charset="0"/>
            </a:endParaRPr>
          </a:p>
        </p:txBody>
      </p:sp>
      <p:sp>
        <p:nvSpPr>
          <p:cNvPr id="13" name="TextBox 12"/>
          <p:cNvSpPr txBox="1"/>
          <p:nvPr/>
        </p:nvSpPr>
        <p:spPr>
          <a:xfrm>
            <a:off x="5884483" y="1049391"/>
            <a:ext cx="3043767" cy="584775"/>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Nghĩa</a:t>
            </a:r>
            <a:endParaRPr lang="en-US" sz="3200" b="1" dirty="0">
              <a:latin typeface="Times New Roman" pitchFamily="18" charset="0"/>
              <a:cs typeface="Times New Roman" pitchFamily="18" charset="0"/>
            </a:endParaRPr>
          </a:p>
        </p:txBody>
      </p:sp>
      <p:sp>
        <p:nvSpPr>
          <p:cNvPr id="14" name="TextBox 13"/>
          <p:cNvSpPr txBox="1"/>
          <p:nvPr/>
        </p:nvSpPr>
        <p:spPr>
          <a:xfrm>
            <a:off x="618069" y="1696369"/>
            <a:ext cx="1222839" cy="584775"/>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Võ</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p:txBody>
      </p:sp>
      <p:sp>
        <p:nvSpPr>
          <p:cNvPr id="16" name="TextBox 15"/>
          <p:cNvSpPr txBox="1"/>
          <p:nvPr/>
        </p:nvSpPr>
        <p:spPr>
          <a:xfrm>
            <a:off x="3048000" y="1600201"/>
            <a:ext cx="631124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võ</a:t>
            </a:r>
            <a:endParaRPr lang="en-US" sz="3200" dirty="0">
              <a:latin typeface="Times New Roman" pitchFamily="18" charset="0"/>
              <a:cs typeface="Times New Roman" pitchFamily="18" charset="0"/>
            </a:endParaRPr>
          </a:p>
        </p:txBody>
      </p:sp>
      <p:sp>
        <p:nvSpPr>
          <p:cNvPr id="17" name="TextBox 16"/>
          <p:cNvSpPr txBox="1"/>
          <p:nvPr/>
        </p:nvSpPr>
        <p:spPr>
          <a:xfrm>
            <a:off x="80221" y="2408130"/>
            <a:ext cx="2358179" cy="584775"/>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Tráng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p:txBody>
      </p:sp>
      <p:sp>
        <p:nvSpPr>
          <p:cNvPr id="19" name="TextBox 18"/>
          <p:cNvSpPr txBox="1"/>
          <p:nvPr/>
        </p:nvSpPr>
        <p:spPr>
          <a:xfrm>
            <a:off x="3014282" y="2108200"/>
            <a:ext cx="8850308"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a:t>
            </a:r>
          </a:p>
        </p:txBody>
      </p:sp>
      <p:sp>
        <p:nvSpPr>
          <p:cNvPr id="20" name="TextBox 19"/>
          <p:cNvSpPr txBox="1"/>
          <p:nvPr/>
        </p:nvSpPr>
        <p:spPr>
          <a:xfrm>
            <a:off x="152614" y="3280827"/>
            <a:ext cx="2285788" cy="584775"/>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Chiến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p:txBody>
      </p:sp>
      <p:sp>
        <p:nvSpPr>
          <p:cNvPr id="22" name="TextBox 21"/>
          <p:cNvSpPr txBox="1"/>
          <p:nvPr/>
        </p:nvSpPr>
        <p:spPr>
          <a:xfrm>
            <a:off x="3028622" y="3225800"/>
            <a:ext cx="8491407" cy="584775"/>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ngũ</a:t>
            </a:r>
            <a:r>
              <a:rPr lang="en-US" sz="3200" dirty="0">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xmlns="" id="{4D37BCFF-C3A6-44C1-A606-BDCD27B5F945}"/>
              </a:ext>
            </a:extLst>
          </p:cNvPr>
          <p:cNvSpPr txBox="1"/>
          <p:nvPr/>
        </p:nvSpPr>
        <p:spPr>
          <a:xfrm>
            <a:off x="80541" y="4254605"/>
            <a:ext cx="2285788" cy="584775"/>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xmlns="" id="{9827FF15-2773-4B41-8889-E5B5BA00FE3D}"/>
              </a:ext>
            </a:extLst>
          </p:cNvPr>
          <p:cNvSpPr txBox="1"/>
          <p:nvPr/>
        </p:nvSpPr>
        <p:spPr>
          <a:xfrm>
            <a:off x="116418" y="5182030"/>
            <a:ext cx="2285788" cy="584775"/>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Dũng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xmlns="" id="{8E2516E3-C783-4058-9836-F44AC18116C8}"/>
              </a:ext>
            </a:extLst>
          </p:cNvPr>
          <p:cNvSpPr txBox="1"/>
          <p:nvPr/>
        </p:nvSpPr>
        <p:spPr>
          <a:xfrm>
            <a:off x="152613" y="5870245"/>
            <a:ext cx="2285788"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Anh </a:t>
            </a:r>
            <a:r>
              <a:rPr lang="en-US" sz="3200" dirty="0" err="1">
                <a:latin typeface="Times New Roman" pitchFamily="18" charset="0"/>
                <a:cs typeface="Times New Roman" pitchFamily="18" charset="0"/>
              </a:rPr>
              <a:t>hùng</a:t>
            </a:r>
            <a:endParaRPr lang="en-US" sz="32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9340D444-B2CA-4BDC-9BEE-5F910F8CDC17}"/>
              </a:ext>
            </a:extLst>
          </p:cNvPr>
          <p:cNvSpPr txBox="1"/>
          <p:nvPr/>
        </p:nvSpPr>
        <p:spPr>
          <a:xfrm>
            <a:off x="3003222" y="4053261"/>
            <a:ext cx="8491407" cy="1077218"/>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sẵn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a:t>
            </a:r>
          </a:p>
        </p:txBody>
      </p:sp>
      <p:sp>
        <p:nvSpPr>
          <p:cNvPr id="25" name="TextBox 24">
            <a:extLst>
              <a:ext uri="{FF2B5EF4-FFF2-40B4-BE49-F238E27FC236}">
                <a16:creationId xmlns:a16="http://schemas.microsoft.com/office/drawing/2014/main" xmlns="" id="{715DC106-4A04-4B5D-917F-9E12EC7E5AB3}"/>
              </a:ext>
            </a:extLst>
          </p:cNvPr>
          <p:cNvSpPr txBox="1"/>
          <p:nvPr/>
        </p:nvSpPr>
        <p:spPr>
          <a:xfrm>
            <a:off x="3003221" y="4851400"/>
            <a:ext cx="8491407" cy="1077218"/>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hiểm</a:t>
            </a:r>
            <a:r>
              <a:rPr lang="en-US" sz="3200" dirty="0">
                <a:latin typeface="Times New Roman" pitchFamily="18" charset="0"/>
                <a:cs typeface="Times New Roman" pitchFamily="18" charset="0"/>
              </a:rPr>
              <a:t>.</a:t>
            </a:r>
          </a:p>
        </p:txBody>
      </p:sp>
      <p:sp>
        <p:nvSpPr>
          <p:cNvPr id="26" name="TextBox 25">
            <a:extLst>
              <a:ext uri="{FF2B5EF4-FFF2-40B4-BE49-F238E27FC236}">
                <a16:creationId xmlns:a16="http://schemas.microsoft.com/office/drawing/2014/main" xmlns="" id="{95A02666-27B0-42CC-91FA-CD066E9843C7}"/>
              </a:ext>
            </a:extLst>
          </p:cNvPr>
          <p:cNvSpPr txBox="1"/>
          <p:nvPr/>
        </p:nvSpPr>
        <p:spPr>
          <a:xfrm>
            <a:off x="2977821" y="5877004"/>
            <a:ext cx="8491407" cy="1077218"/>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a:t>
            </a:r>
          </a:p>
        </p:txBody>
      </p:sp>
      <p:sp>
        <p:nvSpPr>
          <p:cNvPr id="11" name="Rectangle 10">
            <a:extLst>
              <a:ext uri="{FF2B5EF4-FFF2-40B4-BE49-F238E27FC236}">
                <a16:creationId xmlns:a16="http://schemas.microsoft.com/office/drawing/2014/main" xmlns="" id="{7E449DF6-5C28-4F37-BA3C-B5BB434EFBF7}"/>
              </a:ext>
            </a:extLst>
          </p:cNvPr>
          <p:cNvSpPr/>
          <p:nvPr/>
        </p:nvSpPr>
        <p:spPr>
          <a:xfrm>
            <a:off x="80221" y="4112459"/>
            <a:ext cx="12187979" cy="94214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131" indent="-2743131">
              <a:spcBef>
                <a:spcPts val="1600"/>
              </a:spcBef>
            </a:pPr>
            <a:endParaRPr lang="en-US" sz="3200" dirty="0">
              <a:latin typeface="Times New Roman" pitchFamily="18" charset="0"/>
              <a:cs typeface="Times New Roman" pitchFamily="18" charset="0"/>
            </a:endParaRPr>
          </a:p>
          <a:p>
            <a:pPr marL="2743131" indent="-2743131">
              <a:spcBef>
                <a:spcPts val="1600"/>
              </a:spcBef>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Hiệp</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sĩ</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Người</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có</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sức</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mạnh</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và</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lòng</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hào</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hiệp</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sẵn</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sàng</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làm</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việc</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nghĩa</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a:p>
            <a:pPr algn="ctr"/>
            <a:endParaRPr lang="vi-VN" sz="3200" dirty="0"/>
          </a:p>
        </p:txBody>
      </p:sp>
      <p:sp>
        <p:nvSpPr>
          <p:cNvPr id="27" name="Rectangle 26"/>
          <p:cNvSpPr/>
          <p:nvPr/>
        </p:nvSpPr>
        <p:spPr>
          <a:xfrm>
            <a:off x="-203200" y="-25400"/>
            <a:ext cx="12395200" cy="838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67" b="1" dirty="0" err="1">
                <a:latin typeface="Times New Roman" pitchFamily="18" charset="0"/>
                <a:cs typeface="Times New Roman" pitchFamily="18" charset="0"/>
              </a:rPr>
              <a:t>Em</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thấy</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có</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thể</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tặng</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cho</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Dế</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Mèn</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danh</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hiệu</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nào</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trong</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số</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các</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danh</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hiệu</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sau</a:t>
            </a:r>
            <a:r>
              <a:rPr lang="en-US" sz="2667" b="1" dirty="0">
                <a:latin typeface="Times New Roman" pitchFamily="18" charset="0"/>
                <a:cs typeface="Times New Roman" pitchFamily="18" charset="0"/>
              </a:rPr>
              <a:t> </a:t>
            </a:r>
            <a:r>
              <a:rPr lang="en-US" sz="2667" b="1" dirty="0" err="1">
                <a:latin typeface="Times New Roman" pitchFamily="18" charset="0"/>
                <a:cs typeface="Times New Roman" pitchFamily="18" charset="0"/>
              </a:rPr>
              <a:t>đây</a:t>
            </a:r>
            <a:r>
              <a:rPr lang="en-US" sz="2667" b="1" dirty="0">
                <a:latin typeface="Times New Roman" pitchFamily="18" charset="0"/>
                <a:cs typeface="Times New Roman" pitchFamily="18" charset="0"/>
              </a:rPr>
              <a:t>:</a:t>
            </a:r>
          </a:p>
        </p:txBody>
      </p:sp>
    </p:spTree>
    <p:extLst>
      <p:ext uri="{BB962C8B-B14F-4D97-AF65-F5344CB8AC3E}">
        <p14:creationId xmlns:p14="http://schemas.microsoft.com/office/powerpoint/2010/main" val="32562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lt">
                                    <p:tmPct val="0"/>
                                  </p:iterate>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arn(inVertic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17" grpId="0"/>
      <p:bldP spid="19" grpId="0"/>
      <p:bldP spid="20" grpId="0"/>
      <p:bldP spid="22" grpId="0"/>
      <p:bldP spid="18" grpId="0"/>
      <p:bldP spid="21" grpId="0"/>
      <p:bldP spid="23" grpId="0"/>
      <p:bldP spid="24" grpId="0"/>
      <p:bldP spid="25" grpId="0"/>
      <p:bldP spid="26" grpId="0"/>
      <p:bldP spid="11"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9884" b="34302" l="41277" r="54043">
                        <a14:foregroundMark x1="43404" y1="24128" x2="44965" y2="23256"/>
                        <a14:foregroundMark x1="47234" y1="18023" x2="50780" y2="17442"/>
                      </a14:backgroundRemoval>
                    </a14:imgEffect>
                  </a14:imgLayer>
                </a14:imgProps>
              </a:ext>
              <a:ext uri="{28A0092B-C50C-407E-A947-70E740481C1C}">
                <a14:useLocalDpi xmlns:a14="http://schemas.microsoft.com/office/drawing/2010/main" val="0"/>
              </a:ext>
            </a:extLst>
          </a:blip>
          <a:srcRect l="42216" t="15680" r="47691" b="66305"/>
          <a:stretch/>
        </p:blipFill>
        <p:spPr>
          <a:xfrm>
            <a:off x="5791200" y="3547720"/>
            <a:ext cx="1440874" cy="1254952"/>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707" b="32155" l="10000" r="44167">
                        <a14:backgroundMark x1="29167" y1="29329" x2="28889" y2="27915"/>
                      </a14:backgroundRemoval>
                    </a14:imgEffect>
                  </a14:imgLayer>
                </a14:imgProps>
              </a:ext>
              <a:ext uri="{28A0092B-C50C-407E-A947-70E740481C1C}">
                <a14:useLocalDpi xmlns:a14="http://schemas.microsoft.com/office/drawing/2010/main" val="0"/>
              </a:ext>
            </a:extLst>
          </a:blip>
          <a:srcRect l="18484" r="56667" b="69081"/>
          <a:stretch/>
        </p:blipFill>
        <p:spPr>
          <a:xfrm>
            <a:off x="7647707" y="3312267"/>
            <a:ext cx="886694" cy="867320"/>
          </a:xfrm>
          <a:prstGeom prst="rect">
            <a:avLst/>
          </a:prstGeom>
        </p:spPr>
      </p:pic>
      <p:pic>
        <p:nvPicPr>
          <p:cNvPr id="13" name="Picture 6" descr="C:\Users\ADMIN\Desktop\Doreamon cau ca\giphy (4).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2708513" y="3048001"/>
            <a:ext cx="943255" cy="8688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ADMIN\Desktop\Doreamon cau ca\animated-emperor-fish.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5400" y="4258491"/>
            <a:ext cx="1028700" cy="7286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ADMIN\Desktop\Giai cuu dai duong 2\700_FO65125975_f041b01242bb3572e28f8de758886853.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1" y="6096001"/>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ADMIN\Desktop\Doreamon cau ca\animated-tropical-fish-5-2.gi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8648" y="5467416"/>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93923" y="381001"/>
            <a:ext cx="5484836" cy="22098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8224" y="2927057"/>
            <a:ext cx="7745951" cy="2194553"/>
          </a:xfrm>
          <a:prstGeom prst="rect">
            <a:avLst/>
          </a:prstGeom>
        </p:spPr>
      </p:pic>
      <p:pic>
        <p:nvPicPr>
          <p:cNvPr id="3" name="Picture 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5167" b="100000" l="4250" r="100000">
                        <a14:foregroundMark x1="32417" y1="71083" x2="25333" y2="60583"/>
                        <a14:foregroundMark x1="22500" y1="73167" x2="24917" y2="67083"/>
                        <a14:foregroundMark x1="37083" y1="81000" x2="38917" y2="77750"/>
                        <a14:foregroundMark x1="48750" y1="94167" x2="51250" y2="89333"/>
                        <a14:foregroundMark x1="92417" y1="98583" x2="98917" y2="72917"/>
                        <a14:foregroundMark x1="92000" y1="98167" x2="66167" y2="91333"/>
                        <a14:foregroundMark x1="90417" y1="91333" x2="86167" y2="90667"/>
                        <a14:foregroundMark x1="86333" y1="74167" x2="86333" y2="74167"/>
                        <a14:foregroundMark x1="85750" y1="74583" x2="84333" y2="78167"/>
                        <a14:foregroundMark x1="94833" y1="63667" x2="92667" y2="59417"/>
                        <a14:foregroundMark x1="92667" y1="59167" x2="91000" y2="60417"/>
                        <a14:backgroundMark x1="89417" y1="84417" x2="87333" y2="79167"/>
                        <a14:backgroundMark x1="43333" y1="95333" x2="56083" y2="95167"/>
                      </a14:backgroundRemoval>
                    </a14:imgEffect>
                  </a14:imgLayer>
                </a14:imgProps>
              </a:ext>
              <a:ext uri="{28A0092B-C50C-407E-A947-70E740481C1C}">
                <a14:useLocalDpi xmlns:a14="http://schemas.microsoft.com/office/drawing/2010/main" val="0"/>
              </a:ext>
            </a:extLst>
          </a:blip>
          <a:srcRect t="57114" r="42525"/>
          <a:stretch/>
        </p:blipFill>
        <p:spPr>
          <a:xfrm>
            <a:off x="2603017" y="1276425"/>
            <a:ext cx="2545587" cy="1470595"/>
          </a:xfrm>
          <a:prstGeom prst="rect">
            <a:avLst/>
          </a:prstGeom>
        </p:spPr>
      </p:pic>
      <p:pic>
        <p:nvPicPr>
          <p:cNvPr id="16" name="Picture 15"/>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5167" b="100000" l="4250" r="100000">
                        <a14:foregroundMark x1="32417" y1="71083" x2="25333" y2="60583"/>
                        <a14:foregroundMark x1="22500" y1="73167" x2="24917" y2="67083"/>
                        <a14:foregroundMark x1="37083" y1="81000" x2="38917" y2="77750"/>
                        <a14:foregroundMark x1="48750" y1="94167" x2="51250" y2="89333"/>
                        <a14:foregroundMark x1="92417" y1="98583" x2="98917" y2="72917"/>
                        <a14:foregroundMark x1="92000" y1="98167" x2="66167" y2="91333"/>
                        <a14:foregroundMark x1="90417" y1="91333" x2="86167" y2="90667"/>
                        <a14:foregroundMark x1="86333" y1="74167" x2="86333" y2="74167"/>
                        <a14:foregroundMark x1="85750" y1="74583" x2="84333" y2="78167"/>
                        <a14:foregroundMark x1="94833" y1="63667" x2="92667" y2="59417"/>
                        <a14:foregroundMark x1="92667" y1="59167" x2="91000" y2="60417"/>
                        <a14:backgroundMark x1="89417" y1="84417" x2="87333" y2="79167"/>
                        <a14:backgroundMark x1="43333" y1="95333" x2="56083" y2="95167"/>
                      </a14:backgroundRemoval>
                    </a14:imgEffect>
                  </a14:imgLayer>
                </a14:imgProps>
              </a:ext>
              <a:ext uri="{28A0092B-C50C-407E-A947-70E740481C1C}">
                <a14:useLocalDpi xmlns:a14="http://schemas.microsoft.com/office/drawing/2010/main" val="0"/>
              </a:ext>
            </a:extLst>
          </a:blip>
          <a:srcRect l="59495" t="57114"/>
          <a:stretch/>
        </p:blipFill>
        <p:spPr>
          <a:xfrm>
            <a:off x="7223879" y="1179785"/>
            <a:ext cx="1388918" cy="1470595"/>
          </a:xfrm>
          <a:prstGeom prst="rect">
            <a:avLst/>
          </a:prstGeom>
        </p:spPr>
      </p:pic>
      <p:pic>
        <p:nvPicPr>
          <p:cNvPr id="5" name="Picture 4"/>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74904" y="4068608"/>
            <a:ext cx="1496628" cy="1326609"/>
          </a:xfrm>
          <a:prstGeom prst="rect">
            <a:avLst/>
          </a:prstGeom>
        </p:spPr>
      </p:pic>
      <p:pic>
        <p:nvPicPr>
          <p:cNvPr id="7" name="Picture 6"/>
          <p:cNvPicPr>
            <a:picLocks noChangeAspect="1"/>
          </p:cNvPicPr>
          <p:nvPr/>
        </p:nvPicPr>
        <p:blipFill rotWithShape="1">
          <a:blip r:embed="rId16">
            <a:extLst>
              <a:ext uri="{BEBA8EAE-BF5A-486C-A8C5-ECC9F3942E4B}">
                <a14:imgProps xmlns:a14="http://schemas.microsoft.com/office/drawing/2010/main">
                  <a14:imgLayer r:embed="rId17">
                    <a14:imgEffect>
                      <a14:backgroundRemoval t="10000" b="76944" l="23056" r="90000">
                        <a14:backgroundMark x1="37778" y1="16389" x2="28889" y2="49444"/>
                        <a14:backgroundMark x1="62500" y1="15833" x2="56389" y2="24722"/>
                        <a14:backgroundMark x1="86389" y1="31667" x2="68611" y2="34722"/>
                        <a14:backgroundMark x1="58056" y1="26389" x2="67500" y2="10556"/>
                        <a14:backgroundMark x1="61389" y1="23611" x2="72500" y2="12500"/>
                        <a14:backgroundMark x1="84444" y1="62778" x2="65833" y2="47778"/>
                        <a14:backgroundMark x1="36667" y1="69167" x2="48889" y2="49722"/>
                        <a14:backgroundMark x1="24167" y1="64444" x2="43611" y2="52500"/>
                        <a14:backgroundMark x1="48333" y1="11389" x2="54444" y2="23889"/>
                      </a14:backgroundRemoval>
                    </a14:imgEffect>
                  </a14:imgLayer>
                </a14:imgProps>
              </a:ext>
              <a:ext uri="{28A0092B-C50C-407E-A947-70E740481C1C}">
                <a14:useLocalDpi xmlns:a14="http://schemas.microsoft.com/office/drawing/2010/main" val="0"/>
              </a:ext>
            </a:extLst>
          </a:blip>
          <a:srcRect l="24142" t="12222" r="11212" b="25809"/>
          <a:stretch/>
        </p:blipFill>
        <p:spPr>
          <a:xfrm>
            <a:off x="1715781" y="4241509"/>
            <a:ext cx="1322101" cy="1060138"/>
          </a:xfrm>
          <a:prstGeom prst="rect">
            <a:avLst/>
          </a:prstGeom>
        </p:spPr>
      </p:pic>
      <p:sp>
        <p:nvSpPr>
          <p:cNvPr id="8" name="TextBox 7"/>
          <p:cNvSpPr txBox="1"/>
          <p:nvPr/>
        </p:nvSpPr>
        <p:spPr>
          <a:xfrm>
            <a:off x="4419600" y="533400"/>
            <a:ext cx="4495800" cy="369332"/>
          </a:xfrm>
          <a:prstGeom prst="rect">
            <a:avLst/>
          </a:prstGeom>
          <a:noFill/>
        </p:spPr>
        <p:txBody>
          <a:bodyPr wrap="square" rtlCol="0">
            <a:spAutoFit/>
          </a:bodyPr>
          <a:lstStyle/>
          <a:p>
            <a:endParaRPr lang="en-US">
              <a:solidFill>
                <a:prstClr val="black"/>
              </a:solidFill>
              <a:latin typeface="Times New Roman" panose="02020603050405020304" pitchFamily="18" charset="0"/>
              <a:cs typeface="Times New Roman" panose="02020603050405020304" pitchFamily="18" charset="0"/>
            </a:endParaRPr>
          </a:p>
        </p:txBody>
      </p:sp>
      <p:pic>
        <p:nvPicPr>
          <p:cNvPr id="19" name="Picture 18">
            <a:hlinkClick r:id="rId18" action="ppaction://hlinksldjump"/>
          </p:cNvPr>
          <p:cNvPicPr>
            <a:picLocks noChangeAspect="1"/>
          </p:cNvPicPr>
          <p:nvPr/>
        </p:nvPicPr>
        <p:blipFill>
          <a:blip r:embed="rId1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525530" y="5668825"/>
            <a:ext cx="1356688" cy="1356688"/>
          </a:xfrm>
          <a:prstGeom prst="rect">
            <a:avLst/>
          </a:prstGeom>
        </p:spPr>
      </p:pic>
      <p:sp>
        <p:nvSpPr>
          <p:cNvPr id="22" name="TextBox 21">
            <a:extLst>
              <a:ext uri="{FF2B5EF4-FFF2-40B4-BE49-F238E27FC236}">
                <a16:creationId xmlns:a16="http://schemas.microsoft.com/office/drawing/2014/main" xmlns="" id="{023AAD5C-5A9C-425D-976E-D6C62EF8DAC6}"/>
              </a:ext>
            </a:extLst>
          </p:cNvPr>
          <p:cNvSpPr txBox="1"/>
          <p:nvPr/>
        </p:nvSpPr>
        <p:spPr>
          <a:xfrm>
            <a:off x="3214151" y="678266"/>
            <a:ext cx="6182468" cy="584775"/>
          </a:xfrm>
          <a:prstGeom prst="rect">
            <a:avLst/>
          </a:prstGeom>
          <a:noFill/>
        </p:spPr>
        <p:txBody>
          <a:bodyPr wrap="square" rtlCol="0">
            <a:spAutoFit/>
          </a:bodyPr>
          <a:lstStyle/>
          <a:p>
            <a:r>
              <a:rPr lang="en-US" altLang="en-US" sz="3200" b="1" dirty="0" err="1">
                <a:solidFill>
                  <a:srgbClr val="FF0000"/>
                </a:solidFill>
                <a:latin typeface="Times New Roman" panose="02020603050405020304" pitchFamily="18" charset="0"/>
                <a:cs typeface="Times New Roman" panose="02020603050405020304" pitchFamily="18" charset="0"/>
              </a:rPr>
              <a:t>Nội</a:t>
            </a:r>
            <a:r>
              <a:rPr lang="en-US" altLang="en-US" sz="3200" b="1" dirty="0">
                <a:solidFill>
                  <a:srgbClr val="FF0000"/>
                </a:solidFill>
                <a:latin typeface="Times New Roman" panose="02020603050405020304" pitchFamily="18" charset="0"/>
                <a:cs typeface="Times New Roman" panose="02020603050405020304" pitchFamily="18" charset="0"/>
              </a:rPr>
              <a:t> dung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chuyện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gì</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xmlns="" id="{753EC89B-8194-4270-89DF-08EDDA00DCC4}"/>
              </a:ext>
            </a:extLst>
          </p:cNvPr>
          <p:cNvSpPr txBox="1"/>
          <p:nvPr/>
        </p:nvSpPr>
        <p:spPr>
          <a:xfrm>
            <a:off x="3037882" y="3182618"/>
            <a:ext cx="6212884" cy="1477328"/>
          </a:xfrm>
          <a:prstGeom prst="rect">
            <a:avLst/>
          </a:prstGeom>
          <a:noFill/>
        </p:spPr>
        <p:txBody>
          <a:bodyPr wrap="square" rtlCol="0">
            <a:spAutoFit/>
          </a:bodyPr>
          <a:lstStyle/>
          <a:p>
            <a:r>
              <a:rPr lang="en-US" altLang="en-US" sz="3000" b="1" dirty="0">
                <a:latin typeface="Times New Roman" panose="02020603050405020304" pitchFamily="18" charset="0"/>
                <a:cs typeface="Times New Roman" panose="02020603050405020304" pitchFamily="18" charset="0"/>
              </a:rPr>
              <a:t>Ca </a:t>
            </a:r>
            <a:r>
              <a:rPr lang="en-US" altLang="en-US" sz="3000" b="1" dirty="0" err="1">
                <a:latin typeface="Times New Roman" panose="02020603050405020304" pitchFamily="18" charset="0"/>
                <a:cs typeface="Times New Roman" panose="02020603050405020304" pitchFamily="18" charset="0"/>
              </a:rPr>
              <a:t>ngợi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Dế</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Mèn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tấm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lòng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nghĩa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hiệp</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ghét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áp</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bức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bất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công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bênh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vực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chị</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Nhà</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Trò</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yếu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đuối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bất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hạnh</a:t>
            </a:r>
            <a:r>
              <a:rPr lang="en-US" altLang="en-US"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882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9000" fill="hold"/>
                                        <p:tgtEl>
                                          <p:spTgt spid="12"/>
                                        </p:tgtEl>
                                      </p:cBhvr>
                                      <p:by x="150000" y="150000"/>
                                    </p:animScale>
                                  </p:childTnLst>
                                </p:cTn>
                              </p:par>
                              <p:par>
                                <p:cTn id="7" presetID="35" presetClass="path" presetSubtype="0" repeatCount="indefinite" accel="50000" decel="50000" fill="hold" nodeType="withEffect">
                                  <p:stCondLst>
                                    <p:cond delay="0"/>
                                  </p:stCondLst>
                                  <p:childTnLst>
                                    <p:animMotion origin="layout" path="M 5E-6 -2.31214E-7 L -1.14271 0.0111 " pathEditMode="relative" rAng="0" ptsTypes="AA">
                                      <p:cBhvr>
                                        <p:cTn id="8" dur="30000" fill="hold"/>
                                        <p:tgtEl>
                                          <p:spTgt spid="13"/>
                                        </p:tgtEl>
                                        <p:attrNameLst>
                                          <p:attrName>ppt_x</p:attrName>
                                          <p:attrName>ppt_y</p:attrName>
                                        </p:attrNameLst>
                                      </p:cBhvr>
                                      <p:rCtr x="-57135" y="555"/>
                                    </p:animMotion>
                                  </p:childTnLst>
                                </p:cTn>
                              </p:par>
                              <p:par>
                                <p:cTn id="9" presetID="63" presetClass="path" presetSubtype="0" repeatCount="indefinite" accel="50000" decel="50000" fill="hold" nodeType="withEffect">
                                  <p:stCondLst>
                                    <p:cond delay="0"/>
                                  </p:stCondLst>
                                  <p:childTnLst>
                                    <p:animMotion origin="layout" path="M -1.38778E-17 0.02255 L 1.16667 0.00711 " pathEditMode="relative" rAng="0" ptsTypes="AA">
                                      <p:cBhvr>
                                        <p:cTn id="10" dur="37000" fill="hold"/>
                                        <p:tgtEl>
                                          <p:spTgt spid="14"/>
                                        </p:tgtEl>
                                        <p:attrNameLst>
                                          <p:attrName>ppt_x</p:attrName>
                                          <p:attrName>ppt_y</p:attrName>
                                        </p:attrNameLst>
                                      </p:cBhvr>
                                      <p:rCtr x="58333" y="-772"/>
                                    </p:animMotion>
                                  </p:childTnLst>
                                </p:cTn>
                              </p:par>
                              <p:par>
                                <p:cTn id="11" presetID="35" presetClass="path" presetSubtype="0" repeatCount="indefinite" accel="50000" decel="50000" fill="hold" nodeType="withEffect">
                                  <p:stCondLst>
                                    <p:cond delay="0"/>
                                  </p:stCondLst>
                                  <p:childTnLst>
                                    <p:animMotion origin="layout" path="M -1.04167E-6 -0.01111 L -1.25065 0.00718 " pathEditMode="relative" rAng="0" ptsTypes="AA">
                                      <p:cBhvr>
                                        <p:cTn id="12" dur="36000" fill="hold"/>
                                        <p:tgtEl>
                                          <p:spTgt spid="17"/>
                                        </p:tgtEl>
                                        <p:attrNameLst>
                                          <p:attrName>ppt_x</p:attrName>
                                          <p:attrName>ppt_y</p:attrName>
                                        </p:attrNameLst>
                                      </p:cBhvr>
                                      <p:rCtr x="-62539" y="903"/>
                                    </p:animMotion>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7"/>
                                        </p:tgtEl>
                                        <p:attrNameLst>
                                          <p:attrName>r</p:attrName>
                                        </p:attrNameLst>
                                      </p:cBhvr>
                                    </p:animRot>
                                    <p:animRot by="-240000">
                                      <p:cBhvr>
                                        <p:cTn id="15" dur="400" fill="hold">
                                          <p:stCondLst>
                                            <p:cond delay="400"/>
                                          </p:stCondLst>
                                        </p:cTn>
                                        <p:tgtEl>
                                          <p:spTgt spid="17"/>
                                        </p:tgtEl>
                                        <p:attrNameLst>
                                          <p:attrName>r</p:attrName>
                                        </p:attrNameLst>
                                      </p:cBhvr>
                                    </p:animRot>
                                    <p:animRot by="240000">
                                      <p:cBhvr>
                                        <p:cTn id="16" dur="400" fill="hold">
                                          <p:stCondLst>
                                            <p:cond delay="800"/>
                                          </p:stCondLst>
                                        </p:cTn>
                                        <p:tgtEl>
                                          <p:spTgt spid="17"/>
                                        </p:tgtEl>
                                        <p:attrNameLst>
                                          <p:attrName>r</p:attrName>
                                        </p:attrNameLst>
                                      </p:cBhvr>
                                    </p:animRot>
                                    <p:animRot by="-240000">
                                      <p:cBhvr>
                                        <p:cTn id="17" dur="400" fill="hold">
                                          <p:stCondLst>
                                            <p:cond delay="1200"/>
                                          </p:stCondLst>
                                        </p:cTn>
                                        <p:tgtEl>
                                          <p:spTgt spid="17"/>
                                        </p:tgtEl>
                                        <p:attrNameLst>
                                          <p:attrName>r</p:attrName>
                                        </p:attrNameLst>
                                      </p:cBhvr>
                                    </p:animRot>
                                    <p:animRot by="120000">
                                      <p:cBhvr>
                                        <p:cTn id="18" dur="400" fill="hold">
                                          <p:stCondLst>
                                            <p:cond delay="1600"/>
                                          </p:stCondLst>
                                        </p:cTn>
                                        <p:tgtEl>
                                          <p:spTgt spid="17"/>
                                        </p:tgtEl>
                                        <p:attrNameLst>
                                          <p:attrName>r</p:attrName>
                                        </p:attrNameLst>
                                      </p:cBhvr>
                                    </p:animRot>
                                  </p:childTnLst>
                                </p:cTn>
                              </p:par>
                              <p:par>
                                <p:cTn id="19" presetID="63" presetClass="path" presetSubtype="0" repeatCount="indefinite" accel="50000" decel="50000" fill="hold" nodeType="withEffect">
                                  <p:stCondLst>
                                    <p:cond delay="0"/>
                                  </p:stCondLst>
                                  <p:childTnLst>
                                    <p:animMotion origin="layout" path="M 0.03768 -0.0541 L 1.16476 -0.05063 " pathEditMode="relative" rAng="0" ptsTypes="AA">
                                      <p:cBhvr>
                                        <p:cTn id="20" dur="27000" fill="hold"/>
                                        <p:tgtEl>
                                          <p:spTgt spid="18"/>
                                        </p:tgtEl>
                                        <p:attrNameLst>
                                          <p:attrName>ppt_x</p:attrName>
                                          <p:attrName>ppt_y</p:attrName>
                                        </p:attrNameLst>
                                      </p:cBhvr>
                                      <p:rCtr x="56354" y="162"/>
                                    </p:animMotion>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sp>
        <p:nvSpPr>
          <p:cNvPr id="12" name="TextBox 11"/>
          <p:cNvSpPr txBox="1"/>
          <p:nvPr/>
        </p:nvSpPr>
        <p:spPr>
          <a:xfrm>
            <a:off x="1710765" y="600665"/>
            <a:ext cx="9417756" cy="1077218"/>
          </a:xfrm>
          <a:prstGeom prst="rect">
            <a:avLst/>
          </a:prstGeom>
          <a:noFill/>
        </p:spPr>
        <p:txBody>
          <a:bodyPr wrap="square">
            <a:spAutoFit/>
          </a:bodyPr>
          <a:lstStyle/>
          <a:p>
            <a:pPr marL="0" lvl="5">
              <a:defRPr/>
            </a:pPr>
            <a:r>
              <a:rPr lang="en-US" sz="3200" b="1" dirty="0">
                <a:solidFill>
                  <a:srgbClr val="00B0F0"/>
                </a:solidFill>
                <a:latin typeface="Times New Roman" panose="02020603050405020304" pitchFamily="18" charset="0"/>
                <a:cs typeface="Times New Roman" panose="02020603050405020304" pitchFamily="18" charset="0"/>
              </a:rPr>
              <a:t>Qua </a:t>
            </a:r>
            <a:r>
              <a:rPr lang="en-US" sz="3200" b="1" dirty="0" err="1">
                <a:solidFill>
                  <a:srgbClr val="00B0F0"/>
                </a:solidFill>
                <a:latin typeface="Times New Roman" panose="02020603050405020304" pitchFamily="18" charset="0"/>
                <a:cs typeface="Times New Roman" panose="02020603050405020304" pitchFamily="18" charset="0"/>
              </a:rPr>
              <a:t>bài</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học</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hôm</a:t>
            </a:r>
            <a:r>
              <a:rPr lang="en-US" sz="3200" b="1" dirty="0">
                <a:solidFill>
                  <a:srgbClr val="00B0F0"/>
                </a:solidFill>
                <a:latin typeface="Times New Roman" panose="02020603050405020304" pitchFamily="18" charset="0"/>
                <a:cs typeface="Times New Roman" panose="02020603050405020304" pitchFamily="18" charset="0"/>
              </a:rPr>
              <a:t> nay, </a:t>
            </a:r>
            <a:r>
              <a:rPr lang="en-US" sz="3200" b="1" dirty="0" err="1">
                <a:solidFill>
                  <a:srgbClr val="00B0F0"/>
                </a:solidFill>
                <a:latin typeface="Times New Roman" panose="02020603050405020304" pitchFamily="18" charset="0"/>
                <a:cs typeface="Times New Roman" panose="02020603050405020304" pitchFamily="18" charset="0"/>
              </a:rPr>
              <a:t>em</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học</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được</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đức</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tính</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gì</a:t>
            </a:r>
            <a:r>
              <a:rPr lang="en-US" sz="3200" b="1" dirty="0">
                <a:solidFill>
                  <a:srgbClr val="00B0F0"/>
                </a:solidFill>
                <a:latin typeface="Times New Roman" panose="02020603050405020304" pitchFamily="18" charset="0"/>
                <a:cs typeface="Times New Roman" panose="02020603050405020304" pitchFamily="18" charset="0"/>
              </a:rPr>
              <a:t> ở </a:t>
            </a:r>
            <a:r>
              <a:rPr lang="en-US" sz="3200" b="1" dirty="0" err="1">
                <a:solidFill>
                  <a:srgbClr val="00B0F0"/>
                </a:solidFill>
                <a:latin typeface="Times New Roman" panose="02020603050405020304" pitchFamily="18" charset="0"/>
                <a:cs typeface="Times New Roman" panose="02020603050405020304" pitchFamily="18" charset="0"/>
              </a:rPr>
              <a:t>nhân</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vật</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Dế</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Mèn</a:t>
            </a:r>
            <a:r>
              <a:rPr lang="en-US" sz="3200" b="1" dirty="0">
                <a:solidFill>
                  <a:srgbClr val="00B0F0"/>
                </a:solidFill>
                <a:latin typeface="Times New Roman" panose="02020603050405020304" pitchFamily="18" charset="0"/>
                <a:cs typeface="Times New Roman" panose="02020603050405020304" pitchFamily="18" charset="0"/>
              </a:rPr>
              <a:t>?</a:t>
            </a:r>
            <a:endParaRPr lang="vi-VN" sz="3200" b="1" dirty="0">
              <a:solidFill>
                <a:srgbClr val="00B0F0"/>
              </a:solidFill>
              <a:latin typeface="Times New Roman" panose="02020603050405020304" pitchFamily="18" charset="0"/>
              <a:cs typeface="Times New Roman" panose="02020603050405020304" pitchFamily="18" charset="0"/>
            </a:endParaRPr>
          </a:p>
        </p:txBody>
      </p:sp>
      <p:sp>
        <p:nvSpPr>
          <p:cNvPr id="16" name="TextBox 1"/>
          <p:cNvSpPr txBox="1"/>
          <p:nvPr/>
        </p:nvSpPr>
        <p:spPr>
          <a:xfrm>
            <a:off x="984738" y="2291445"/>
            <a:ext cx="9881105" cy="2554545"/>
          </a:xfrm>
          <a:prstGeom prst="rect">
            <a:avLst/>
          </a:prstGeom>
          <a:noFill/>
        </p:spPr>
        <p:txBody>
          <a:bodyPr wrap="square">
            <a:spAutoFit/>
          </a:bodyPr>
          <a:lstStyle/>
          <a:p>
            <a:pPr marL="0" lvl="5">
              <a:defRPr/>
            </a:pPr>
            <a:r>
              <a:rPr lang="en-US" sz="4000" b="1" dirty="0">
                <a:latin typeface="Times New Roman" panose="02020603050405020304" pitchFamily="18" charset="0"/>
                <a:cs typeface="Times New Roman" panose="02020603050405020304" pitchFamily="18" charset="0"/>
              </a:rPr>
              <a:t>Qua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hôm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chúng</a:t>
            </a:r>
            <a:r>
              <a:rPr lang="en-US" sz="4000" b="1" dirty="0">
                <a:latin typeface="Times New Roman" panose="02020603050405020304" pitchFamily="18" charset="0"/>
                <a:cs typeface="Times New Roman" panose="02020603050405020304" pitchFamily="18" charset="0"/>
              </a:rPr>
              <a:t> ta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lòng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nghĩa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hiệp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ghét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bênh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ng</a:t>
            </a:r>
            <a:r>
              <a:rPr lang="vi-VN" sz="4000" b="1" dirty="0">
                <a:solidFill>
                  <a:srgbClr val="FF0000"/>
                </a:solidFill>
                <a:latin typeface="Times New Roman" panose="02020603050405020304" pitchFamily="18" charset="0"/>
                <a:cs typeface="Times New Roman" panose="02020603050405020304" pitchFamily="18" charset="0"/>
              </a:rPr>
              <a:t>ười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yếu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đuối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hạnh</a:t>
            </a:r>
            <a:r>
              <a:rPr lang="en-US" sz="4000" b="1" dirty="0">
                <a:solidFill>
                  <a:srgbClr val="FF0000"/>
                </a:solidFill>
                <a:latin typeface="Times New Roman" panose="02020603050405020304" pitchFamily="18" charset="0"/>
                <a:cs typeface="Times New Roman" panose="02020603050405020304" pitchFamily="18" charset="0"/>
              </a:rPr>
              <a:t> ở </a:t>
            </a:r>
            <a:r>
              <a:rPr lang="en-US" sz="4000" b="1" dirty="0" err="1">
                <a:solidFill>
                  <a:srgbClr val="FF0000"/>
                </a:solidFill>
                <a:latin typeface="Times New Roman" panose="02020603050405020304" pitchFamily="18" charset="0"/>
                <a:cs typeface="Times New Roman" panose="02020603050405020304" pitchFamily="18" charset="0"/>
              </a:rPr>
              <a:t>nhân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vật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Mèn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ngộ</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nghĩnh</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đáng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yêu</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pic>
        <p:nvPicPr>
          <p:cNvPr id="17"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30487"/>
            <a:ext cx="1388754" cy="1409859"/>
          </a:xfrm>
          <a:prstGeom prst="rect">
            <a:avLst/>
          </a:prstGeom>
        </p:spPr>
      </p:pic>
      <p:grpSp>
        <p:nvGrpSpPr>
          <p:cNvPr id="18" name="组合 15"/>
          <p:cNvGrpSpPr/>
          <p:nvPr/>
        </p:nvGrpSpPr>
        <p:grpSpPr>
          <a:xfrm>
            <a:off x="1388755" y="4714971"/>
            <a:ext cx="607686" cy="1920915"/>
            <a:chOff x="3291738" y="1328057"/>
            <a:chExt cx="1202284" cy="3800458"/>
          </a:xfrm>
        </p:grpSpPr>
        <p:pic>
          <p:nvPicPr>
            <p:cNvPr id="19"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3023">
              <a:off x="3291738" y="1328057"/>
              <a:ext cx="793484" cy="805543"/>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694509" y="2825247"/>
              <a:ext cx="793484" cy="805543"/>
            </a:xfrm>
            <a:prstGeom prst="rect">
              <a:avLst/>
            </a:prstGeom>
          </p:spPr>
        </p:pic>
        <p:pic>
          <p:nvPicPr>
            <p:cNvPr id="21"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992919">
              <a:off x="3532081" y="4329001"/>
              <a:ext cx="793484" cy="805543"/>
            </a:xfrm>
            <a:prstGeom prst="rect">
              <a:avLst/>
            </a:prstGeom>
          </p:spPr>
        </p:pic>
      </p:grpSp>
    </p:spTree>
    <p:extLst>
      <p:ext uri="{BB962C8B-B14F-4D97-AF65-F5344CB8AC3E}">
        <p14:creationId xmlns:p14="http://schemas.microsoft.com/office/powerpoint/2010/main" val="3669867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4)">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4)">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inh-nen-powerpoint-thien-nhien-6">
            <a:extLst>
              <a:ext uri="{FF2B5EF4-FFF2-40B4-BE49-F238E27FC236}">
                <a16:creationId xmlns:a16="http://schemas.microsoft.com/office/drawing/2014/main" xmlns="" id="{D60C8B24-B53A-474F-887B-BB417152D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2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5">
            <a:extLst>
              <a:ext uri="{FF2B5EF4-FFF2-40B4-BE49-F238E27FC236}">
                <a16:creationId xmlns:a16="http://schemas.microsoft.com/office/drawing/2014/main" xmlns="" id="{268111A2-7E6E-43E0-8972-4F2053C9D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4057651"/>
            <a:ext cx="3005598" cy="154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xmlns="" id="{C41FF834-ED88-47FD-8457-49129B43B22D}"/>
              </a:ext>
            </a:extLst>
          </p:cNvPr>
          <p:cNvSpPr txBox="1">
            <a:spLocks noChangeArrowheads="1"/>
          </p:cNvSpPr>
          <p:nvPr/>
        </p:nvSpPr>
        <p:spPr bwMode="auto">
          <a:xfrm>
            <a:off x="5633883" y="4548031"/>
            <a:ext cx="1637071" cy="3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en-US" altLang="en-US" sz="2100" b="1" dirty="0">
                <a:latin typeface="Times New Roman" panose="02020603050405020304" pitchFamily="18" charset="0"/>
              </a:rPr>
              <a:t>Trang 15</a:t>
            </a:r>
          </a:p>
        </p:txBody>
      </p:sp>
      <p:sp>
        <p:nvSpPr>
          <p:cNvPr id="5122" name="Text Box 8" descr="Thu Dong Nam 50">
            <a:extLst>
              <a:ext uri="{FF2B5EF4-FFF2-40B4-BE49-F238E27FC236}">
                <a16:creationId xmlns:a16="http://schemas.microsoft.com/office/drawing/2014/main" xmlns="" id="{FA1F167D-B506-450F-A70B-C482188F4517}"/>
              </a:ext>
            </a:extLst>
          </p:cNvPr>
          <p:cNvSpPr txBox="1">
            <a:spLocks noChangeArrowheads="1"/>
          </p:cNvSpPr>
          <p:nvPr/>
        </p:nvSpPr>
        <p:spPr bwMode="auto">
          <a:xfrm>
            <a:off x="316523" y="-158211"/>
            <a:ext cx="11746523" cy="206979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8576" tIns="34288" rIns="68576" bIns="3428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pPr>
            <a:endParaRPr lang="en-US" altLang="vi-VN" sz="3000" b="1" dirty="0">
              <a:latin typeface="Times New Roman" panose="02020603050405020304" pitchFamily="18" charset="0"/>
              <a:cs typeface="Times New Roman" panose="02020603050405020304" pitchFamily="18" charset="0"/>
            </a:endParaRPr>
          </a:p>
          <a:p>
            <a:pPr algn="ctr">
              <a:spcBef>
                <a:spcPct val="50000"/>
              </a:spcBef>
              <a:buFontTx/>
              <a:buNone/>
            </a:pPr>
            <a:r>
              <a:rPr lang="en-US" altLang="vi-VN" sz="4000" b="1" dirty="0" smtClean="0">
                <a:solidFill>
                  <a:srgbClr val="FF0000"/>
                </a:solidFill>
                <a:latin typeface="Times New Roman" panose="02020603050405020304" pitchFamily="18" charset="0"/>
                <a:cs typeface="Times New Roman" panose="02020603050405020304" pitchFamily="18" charset="0"/>
              </a:rPr>
              <a:t>Ý </a:t>
            </a:r>
            <a:r>
              <a:rPr lang="en-US" altLang="vi-VN" sz="4000" b="1" dirty="0" err="1" smtClean="0">
                <a:solidFill>
                  <a:srgbClr val="FF0000"/>
                </a:solidFill>
                <a:latin typeface="Times New Roman" panose="02020603050405020304" pitchFamily="18" charset="0"/>
                <a:cs typeface="Times New Roman" panose="02020603050405020304" pitchFamily="18" charset="0"/>
              </a:rPr>
              <a:t>nghĩa</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Ca</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ngợi</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Dế</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Mèn</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có</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tấm</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lòng</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nghĩa</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hiệp</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ghét</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áp</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bức</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bất</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công</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bênh</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vực</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chị</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Nhà</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Trò</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yếu</a:t>
            </a:r>
            <a:r>
              <a:rPr lang="en-US" altLang="vi-VN" sz="4000" b="1" dirty="0" smtClean="0">
                <a:solidFill>
                  <a:srgbClr val="FF0000"/>
                </a:solidFill>
                <a:latin typeface="Times New Roman" panose="02020603050405020304" pitchFamily="18" charset="0"/>
                <a:cs typeface="Times New Roman" panose="02020603050405020304" pitchFamily="18" charset="0"/>
              </a:rPr>
              <a:t> </a:t>
            </a:r>
            <a:r>
              <a:rPr lang="en-US" altLang="vi-VN" sz="4000" b="1" dirty="0" err="1" smtClean="0">
                <a:solidFill>
                  <a:srgbClr val="FF0000"/>
                </a:solidFill>
                <a:latin typeface="Times New Roman" panose="02020603050405020304" pitchFamily="18" charset="0"/>
                <a:cs typeface="Times New Roman" panose="02020603050405020304" pitchFamily="18" charset="0"/>
              </a:rPr>
              <a:t>ớt</a:t>
            </a:r>
            <a:r>
              <a:rPr lang="en-US" altLang="vi-VN" sz="4000" b="1" dirty="0" smtClean="0">
                <a:solidFill>
                  <a:srgbClr val="FF0000"/>
                </a:solidFill>
                <a:latin typeface="Times New Roman" panose="02020603050405020304" pitchFamily="18" charset="0"/>
                <a:cs typeface="Times New Roman" panose="02020603050405020304" pitchFamily="18" charset="0"/>
              </a:rPr>
              <a:t>.</a:t>
            </a:r>
            <a:endParaRPr lang="en-US" alt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35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stretch>
            <a:fillRect/>
          </a:stretch>
        </p:blipFill>
        <p:spPr>
          <a:xfrm>
            <a:off x="30480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5" action="ppaction://hlinksldjump"/>
          </p:cNvPr>
          <p:cNvSpPr txBox="1"/>
          <p:nvPr/>
        </p:nvSpPr>
        <p:spPr>
          <a:xfrm>
            <a:off x="304800" y="2830514"/>
            <a:ext cx="8839200" cy="1526187"/>
          </a:xfrm>
          <a:prstGeom prst="rect">
            <a:avLst/>
          </a:prstGeom>
          <a:noFill/>
        </p:spPr>
        <p:txBody>
          <a:bodyPr>
            <a:spAutoFit/>
          </a:bodyPr>
          <a:lstStyle/>
          <a:p>
            <a:pPr algn="ctr">
              <a:lnSpc>
                <a:spcPct val="130000"/>
              </a:lnSpc>
              <a:buFont typeface="Arial" charset="0"/>
              <a:buNone/>
              <a:defRPr/>
            </a:pPr>
            <a:r>
              <a:rPr lang="en-US" sz="8000" b="1" dirty="0">
                <a:solidFill>
                  <a:srgbClr val="FF3399"/>
                </a:solidFill>
                <a:latin typeface="+mj-lt"/>
                <a:ea typeface="HP001 5Ha" pitchFamily="34" charset="-127"/>
                <a:cs typeface="Arial" charset="0"/>
              </a:rPr>
              <a:t>3. </a:t>
            </a:r>
            <a:r>
              <a:rPr lang="en-US" sz="8000" b="1" dirty="0" err="1">
                <a:solidFill>
                  <a:srgbClr val="FF3399"/>
                </a:solidFill>
                <a:latin typeface="+mj-lt"/>
                <a:ea typeface="HP001 5Ha" pitchFamily="34" charset="-127"/>
                <a:cs typeface="Arial" charset="0"/>
              </a:rPr>
              <a:t>Luyện</a:t>
            </a:r>
            <a:r>
              <a:rPr lang="en-US" sz="8000" b="1" dirty="0">
                <a:solidFill>
                  <a:srgbClr val="FF3399"/>
                </a:solidFill>
                <a:latin typeface="+mj-lt"/>
                <a:ea typeface="HP001 5Ha" pitchFamily="34" charset="-127"/>
                <a:cs typeface="Arial" charset="0"/>
              </a:rPr>
              <a:t> </a:t>
            </a:r>
            <a:r>
              <a:rPr lang="en-US" sz="8000" b="1" dirty="0" err="1">
                <a:solidFill>
                  <a:srgbClr val="FF3399"/>
                </a:solidFill>
                <a:latin typeface="+mj-lt"/>
                <a:ea typeface="HP001 5Ha" pitchFamily="34" charset="-127"/>
                <a:cs typeface="Arial" charset="0"/>
              </a:rPr>
              <a:t>đọc</a:t>
            </a:r>
            <a:r>
              <a:rPr lang="en-US" sz="8000" b="1" dirty="0">
                <a:solidFill>
                  <a:srgbClr val="FF3399"/>
                </a:solidFill>
                <a:latin typeface="+mj-lt"/>
                <a:ea typeface="HP001 5Ha" pitchFamily="34" charset="-127"/>
                <a:cs typeface="Arial" charset="0"/>
              </a:rPr>
              <a:t> </a:t>
            </a:r>
            <a:r>
              <a:rPr lang="en-US" sz="8000" b="1" dirty="0" err="1">
                <a:solidFill>
                  <a:srgbClr val="FF3399"/>
                </a:solidFill>
                <a:latin typeface="+mj-lt"/>
                <a:ea typeface="HP001 5Ha" pitchFamily="34" charset="-127"/>
                <a:cs typeface="Arial" charset="0"/>
              </a:rPr>
              <a:t>lại</a:t>
            </a:r>
            <a:endParaRPr lang="en-US" sz="80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890722919"/>
      </p:ext>
    </p:extLst>
  </p:cSld>
  <p:clrMapOvr>
    <a:masterClrMapping/>
  </p:clrMapOvr>
  <p:transition spd="slow">
    <p:fade/>
    <p:sndAc>
      <p:stSnd>
        <p:snd r:embed="rId3"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a:extLst>
              <a:ext uri="{FF2B5EF4-FFF2-40B4-BE49-F238E27FC236}">
                <a16:creationId xmlns:a16="http://schemas.microsoft.com/office/drawing/2014/main" xmlns="" id="{3ED334A9-6CAE-487A-A5A1-90FE17F2FCC7}"/>
              </a:ext>
            </a:extLst>
          </p:cNvPr>
          <p:cNvSpPr txBox="1">
            <a:spLocks noChangeArrowheads="1"/>
          </p:cNvSpPr>
          <p:nvPr/>
        </p:nvSpPr>
        <p:spPr bwMode="auto">
          <a:xfrm>
            <a:off x="304800" y="381002"/>
            <a:ext cx="11480800" cy="440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3733" dirty="0">
                <a:solidFill>
                  <a:srgbClr val="000000"/>
                </a:solidFill>
              </a:rPr>
              <a:t>    </a:t>
            </a:r>
            <a:r>
              <a:rPr lang="en-US" altLang="en-US" sz="3733" b="1" dirty="0" err="1">
                <a:solidFill>
                  <a:srgbClr val="0070C0"/>
                </a:solidFill>
                <a:latin typeface="Times New Roman" panose="02020603050405020304" pitchFamily="18" charset="0"/>
                <a:cs typeface="Times New Roman" panose="02020603050405020304" pitchFamily="18" charset="0"/>
              </a:rPr>
              <a:t>Từ</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trong</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hốc</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đá</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một</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mụ</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nhện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cái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cong</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chân</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nhảy</a:t>
            </a:r>
            <a:r>
              <a:rPr lang="en-US" altLang="en-US" sz="3733" b="1" dirty="0">
                <a:solidFill>
                  <a:srgbClr val="0070C0"/>
                </a:solidFill>
                <a:latin typeface="Times New Roman" panose="02020603050405020304" pitchFamily="18" charset="0"/>
                <a:cs typeface="Times New Roman" panose="02020603050405020304" pitchFamily="18" charset="0"/>
              </a:rPr>
              <a:t> ra, </a:t>
            </a:r>
            <a:r>
              <a:rPr lang="en-US" altLang="en-US" sz="3733" b="1" dirty="0" err="1">
                <a:solidFill>
                  <a:srgbClr val="0070C0"/>
                </a:solidFill>
                <a:latin typeface="Times New Roman" panose="02020603050405020304" pitchFamily="18" charset="0"/>
                <a:cs typeface="Times New Roman" panose="02020603050405020304" pitchFamily="18" charset="0"/>
              </a:rPr>
              <a:t>hai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bên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có</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hai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nhện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vách</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nhảy</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kèm</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Dáng</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đây</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là</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vị</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chúa</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trùm</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nhà</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nhện</a:t>
            </a:r>
            <a:r>
              <a:rPr lang="en-US" altLang="en-US" sz="3733" b="1" dirty="0">
                <a:solidFill>
                  <a:srgbClr val="0070C0"/>
                </a:solidFill>
                <a:latin typeface="Times New Roman" panose="02020603050405020304" pitchFamily="18" charset="0"/>
                <a:cs typeface="Times New Roman" panose="02020603050405020304" pitchFamily="18" charset="0"/>
              </a:rPr>
              <a:t>. Nom </a:t>
            </a:r>
            <a:r>
              <a:rPr lang="en-US" altLang="en-US" sz="3733" b="1" dirty="0" err="1">
                <a:solidFill>
                  <a:srgbClr val="0070C0"/>
                </a:solidFill>
                <a:latin typeface="Times New Roman" panose="02020603050405020304" pitchFamily="18" charset="0"/>
                <a:cs typeface="Times New Roman" panose="02020603050405020304" pitchFamily="18" charset="0"/>
              </a:rPr>
              <a:t>cũng</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đanh</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đá</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nặc</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nô</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lắm</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Tôi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a:solidFill>
                  <a:srgbClr val="C00000"/>
                </a:solidFill>
                <a:latin typeface="Times New Roman" panose="02020603050405020304" pitchFamily="18" charset="0"/>
                <a:cs typeface="Times New Roman" panose="02020603050405020304" pitchFamily="18" charset="0"/>
              </a:rPr>
              <a:t>quay </a:t>
            </a:r>
            <a:r>
              <a:rPr lang="en-US" altLang="en-US" sz="3733" b="1" dirty="0" err="1">
                <a:solidFill>
                  <a:srgbClr val="C00000"/>
                </a:solidFill>
                <a:latin typeface="Times New Roman" panose="02020603050405020304" pitchFamily="18" charset="0"/>
                <a:cs typeface="Times New Roman" panose="02020603050405020304" pitchFamily="18" charset="0"/>
              </a:rPr>
              <a:t>phắt</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lưng</a:t>
            </a:r>
            <a:r>
              <a:rPr lang="en-US" altLang="en-US" sz="3733" b="1" dirty="0">
                <a:solidFill>
                  <a:srgbClr val="0070C0"/>
                </a:solidFill>
                <a:latin typeface="Times New Roman" panose="02020603050405020304" pitchFamily="18" charset="0"/>
                <a:cs typeface="Times New Roman" panose="02020603050405020304" pitchFamily="18" charset="0"/>
              </a:rPr>
              <a:t>,</a:t>
            </a:r>
            <a:r>
              <a:rPr lang="en-US" altLang="en-US" sz="3733" b="1" dirty="0">
                <a:solidFill>
                  <a:srgbClr val="0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phóng</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càng</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đạp</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phanh</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phách</a:t>
            </a:r>
            <a:r>
              <a:rPr lang="en-US" altLang="en-US" sz="3733" b="1" dirty="0">
                <a:solidFill>
                  <a:srgbClr val="0070C0"/>
                </a:solidFill>
                <a:latin typeface="Times New Roman" panose="02020603050405020304" pitchFamily="18" charset="0"/>
                <a:cs typeface="Times New Roman" panose="02020603050405020304" pitchFamily="18" charset="0"/>
              </a:rPr>
              <a:t> ra </a:t>
            </a:r>
            <a:r>
              <a:rPr lang="en-US" altLang="en-US" sz="3733" b="1" dirty="0" err="1">
                <a:solidFill>
                  <a:srgbClr val="0070C0"/>
                </a:solidFill>
                <a:latin typeface="Times New Roman" panose="02020603050405020304" pitchFamily="18" charset="0"/>
                <a:cs typeface="Times New Roman" panose="02020603050405020304" pitchFamily="18" charset="0"/>
              </a:rPr>
              <a:t>oai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Mụ</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nhện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a:solidFill>
                  <a:srgbClr val="C00000"/>
                </a:solidFill>
                <a:latin typeface="Times New Roman" panose="02020603050405020304" pitchFamily="18" charset="0"/>
                <a:cs typeface="Times New Roman" panose="02020603050405020304" pitchFamily="18" charset="0"/>
              </a:rPr>
              <a:t>co </a:t>
            </a:r>
            <a:r>
              <a:rPr lang="en-US" altLang="en-US" sz="3733" b="1" dirty="0" err="1">
                <a:solidFill>
                  <a:srgbClr val="C00000"/>
                </a:solidFill>
                <a:latin typeface="Times New Roman" panose="02020603050405020304" pitchFamily="18" charset="0"/>
                <a:cs typeface="Times New Roman" panose="02020603050405020304" pitchFamily="18" charset="0"/>
              </a:rPr>
              <a:t>rúm</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lại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rồi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cứ</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rập</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đầu</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xuống</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đất</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như</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cái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chày</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giã</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gạo</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Tôi</a:t>
            </a:r>
            <a:r>
              <a:rPr lang="en-US" altLang="en-US" sz="3733" b="1" dirty="0">
                <a:solidFill>
                  <a:srgbClr val="0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thét</a:t>
            </a:r>
            <a:r>
              <a:rPr lang="en-US" altLang="en-US" sz="3733" b="1" dirty="0">
                <a:solidFill>
                  <a:srgbClr val="000099"/>
                </a:solidFill>
                <a:latin typeface="Times New Roman" panose="02020603050405020304" pitchFamily="18" charset="0"/>
                <a:cs typeface="Times New Roman" panose="02020603050405020304" pitchFamily="18" charset="0"/>
              </a:rPr>
              <a:t> </a:t>
            </a:r>
            <a:r>
              <a:rPr lang="en-US" altLang="en-US" sz="3733" b="1" dirty="0">
                <a:solidFill>
                  <a:srgbClr val="000000"/>
                </a:solidFill>
                <a:latin typeface="Times New Roman" panose="02020603050405020304" pitchFamily="18" charset="0"/>
                <a:cs typeface="Times New Roman" panose="02020603050405020304" pitchFamily="18" charset="0"/>
              </a:rPr>
              <a:t>:</a:t>
            </a:r>
          </a:p>
          <a:p>
            <a:pPr algn="just" defTabSz="1219170" eaLnBrk="1" fontAlgn="base" hangingPunct="1">
              <a:spcBef>
                <a:spcPct val="50000"/>
              </a:spcBef>
              <a:spcAft>
                <a:spcPct val="0"/>
              </a:spcAft>
              <a:buNone/>
              <a:defRPr/>
            </a:pPr>
            <a:endParaRPr lang="en-US" altLang="en-US" sz="3733" b="1" dirty="0">
              <a:solidFill>
                <a:srgbClr val="0070C0"/>
              </a:solidFill>
              <a:latin typeface="Times New Roman" panose="02020603050405020304" pitchFamily="18" charset="0"/>
              <a:cs typeface="Times New Roman" panose="02020603050405020304" pitchFamily="18" charset="0"/>
            </a:endParaRPr>
          </a:p>
        </p:txBody>
      </p:sp>
      <p:sp>
        <p:nvSpPr>
          <p:cNvPr id="10" name="Text Box 7">
            <a:extLst>
              <a:ext uri="{FF2B5EF4-FFF2-40B4-BE49-F238E27FC236}">
                <a16:creationId xmlns:a16="http://schemas.microsoft.com/office/drawing/2014/main" xmlns="" id="{78DB8256-34C8-48A3-ABCC-04B61E9583F6}"/>
              </a:ext>
            </a:extLst>
          </p:cNvPr>
          <p:cNvSpPr txBox="1">
            <a:spLocks noChangeArrowheads="1"/>
          </p:cNvSpPr>
          <p:nvPr/>
        </p:nvSpPr>
        <p:spPr bwMode="auto">
          <a:xfrm>
            <a:off x="406400" y="3905250"/>
            <a:ext cx="11379200" cy="325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50000"/>
              </a:spcBef>
              <a:spcAft>
                <a:spcPct val="0"/>
              </a:spcAft>
              <a:buNone/>
              <a:defRPr/>
            </a:pP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Các</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người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có</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của</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ăn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của</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để</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béo</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múp</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béo</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míp</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mà</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cứ</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đòi</a:t>
            </a:r>
            <a:r>
              <a:rPr lang="en-US" altLang="en-US" sz="3733" b="1" dirty="0">
                <a:solidFill>
                  <a:srgbClr val="0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mãi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một</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tí</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tẹo</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nợ</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đã</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mấy</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đời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rồi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Lại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còn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kéo</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bè</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kéo</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cánh</a:t>
            </a:r>
            <a:r>
              <a:rPr lang="en-US" altLang="en-US" sz="3733" b="1" dirty="0">
                <a:solidFill>
                  <a:srgbClr val="0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đánh</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đập</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một</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cô</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gái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yếu</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ớt</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thế</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này</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Thật</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đáng</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xấu</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hổ</a:t>
            </a:r>
            <a:r>
              <a:rPr lang="en-US" altLang="en-US" sz="3733" b="1" dirty="0">
                <a:solidFill>
                  <a:srgbClr val="000000"/>
                </a:solidFill>
                <a:latin typeface="Times New Roman" panose="02020603050405020304" pitchFamily="18" charset="0"/>
                <a:cs typeface="Times New Roman" panose="02020603050405020304" pitchFamily="18" charset="0"/>
              </a:rPr>
              <a:t> </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Có</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phá</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C00000"/>
                </a:solidFill>
                <a:latin typeface="Times New Roman" panose="02020603050405020304" pitchFamily="18" charset="0"/>
                <a:cs typeface="Times New Roman" panose="02020603050405020304" pitchFamily="18" charset="0"/>
              </a:rPr>
              <a:t>hết</a:t>
            </a:r>
            <a:r>
              <a:rPr lang="en-US" altLang="en-US" sz="3733" b="1" dirty="0">
                <a:solidFill>
                  <a:srgbClr val="C0000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các</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vòng</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vây</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không</a:t>
            </a:r>
            <a:r>
              <a:rPr lang="en-US" altLang="en-US" sz="3733" b="1" dirty="0">
                <a:solidFill>
                  <a:srgbClr val="0070C0"/>
                </a:solidFill>
                <a:latin typeface="Times New Roman" panose="02020603050405020304" pitchFamily="18" charset="0"/>
                <a:cs typeface="Times New Roman" panose="02020603050405020304" pitchFamily="18" charset="0"/>
              </a:rPr>
              <a:t> ? </a:t>
            </a:r>
          </a:p>
          <a:p>
            <a:pPr algn="just" defTabSz="1219170" eaLnBrk="1" fontAlgn="base" hangingPunct="1">
              <a:spcBef>
                <a:spcPct val="50000"/>
              </a:spcBef>
              <a:spcAft>
                <a:spcPct val="0"/>
              </a:spcAft>
              <a:buNone/>
              <a:defRPr/>
            </a:pPr>
            <a:r>
              <a:rPr lang="en-US" altLang="en-US" sz="3733" b="1" dirty="0">
                <a:solidFill>
                  <a:srgbClr val="000000"/>
                </a:solidFill>
                <a:latin typeface="Times New Roman" panose="02020603050405020304" pitchFamily="18" charset="0"/>
                <a:cs typeface="Times New Roman" panose="02020603050405020304" pitchFamily="18" charset="0"/>
              </a:rPr>
              <a:t> </a:t>
            </a:r>
          </a:p>
        </p:txBody>
      </p:sp>
      <p:cxnSp>
        <p:nvCxnSpPr>
          <p:cNvPr id="8" name="Straight Connector 7">
            <a:extLst>
              <a:ext uri="{FF2B5EF4-FFF2-40B4-BE49-F238E27FC236}">
                <a16:creationId xmlns:a16="http://schemas.microsoft.com/office/drawing/2014/main" xmlns="" id="{69978FF8-D8AF-4886-B676-D335294F0489}"/>
              </a:ext>
            </a:extLst>
          </p:cNvPr>
          <p:cNvCxnSpPr>
            <a:cxnSpLocks/>
          </p:cNvCxnSpPr>
          <p:nvPr/>
        </p:nvCxnSpPr>
        <p:spPr>
          <a:xfrm rot="5400000">
            <a:off x="7096760" y="2428240"/>
            <a:ext cx="33528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edge">
                                      <p:cBhvr>
                                        <p:cTn id="7" dur="20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linds(horizontal)">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49848" y="877408"/>
            <a:ext cx="462240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Kiểm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cũ</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519065" y="1634860"/>
            <a:ext cx="5033286" cy="3120599"/>
          </a:xfrm>
          <a:prstGeom prst="cloudCallout">
            <a:avLst>
              <a:gd name="adj1" fmla="val -28309"/>
              <a:gd name="adj2" fmla="val 58962"/>
            </a:avLst>
          </a:prstGeom>
          <a:solidFill>
            <a:schemeClr val="accent4">
              <a:lumMod val="60000"/>
              <a:lumOff val="40000"/>
              <a:alpha val="4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sp>
        <p:nvSpPr>
          <p:cNvPr id="11" name="Cloud Callout 10"/>
          <p:cNvSpPr/>
          <p:nvPr/>
        </p:nvSpPr>
        <p:spPr>
          <a:xfrm>
            <a:off x="5756031" y="2804802"/>
            <a:ext cx="4586478" cy="2836003"/>
          </a:xfrm>
          <a:prstGeom prst="cloudCallout">
            <a:avLst>
              <a:gd name="adj1" fmla="val 56321"/>
              <a:gd name="adj2" fmla="val 32777"/>
            </a:avLst>
          </a:prstGeom>
          <a:solidFill>
            <a:schemeClr val="accent1">
              <a:alpha val="4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TextBox 11"/>
          <p:cNvSpPr txBox="1"/>
          <p:nvPr/>
        </p:nvSpPr>
        <p:spPr>
          <a:xfrm>
            <a:off x="6171819" y="3477051"/>
            <a:ext cx="4037428" cy="1754326"/>
          </a:xfrm>
          <a:prstGeom prst="rect">
            <a:avLst/>
          </a:prstGeom>
          <a:noFill/>
        </p:spPr>
        <p:txBody>
          <a:bodyPr wrap="square" rtlCol="0">
            <a:spAutoFit/>
          </a:bodyPr>
          <a:lstStyle/>
          <a:p>
            <a:pPr algn="ct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Đọc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đoạn</a:t>
            </a:r>
            <a:r>
              <a:rPr lang="en-US" altLang="en-US" sz="3600" b="1" dirty="0">
                <a:solidFill>
                  <a:srgbClr val="FF0000"/>
                </a:solidFill>
                <a:latin typeface="Times New Roman" panose="02020603050405020304" pitchFamily="18" charset="0"/>
                <a:cs typeface="Times New Roman" panose="02020603050405020304" pitchFamily="18" charset="0"/>
              </a:rPr>
              <a:t> 2 </a:t>
            </a:r>
            <a:r>
              <a:rPr lang="en-US" altLang="en-US" sz="3600" b="1" dirty="0" err="1">
                <a:solidFill>
                  <a:srgbClr val="FF0000"/>
                </a:solidFill>
                <a:latin typeface="Times New Roman" panose="02020603050405020304" pitchFamily="18" charset="0"/>
                <a:cs typeface="Times New Roman" panose="02020603050405020304" pitchFamily="18" charset="0"/>
              </a:rPr>
              <a:t>và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nêu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nội</a:t>
            </a:r>
            <a:r>
              <a:rPr lang="en-US" altLang="en-US" sz="3600" b="1" dirty="0">
                <a:solidFill>
                  <a:srgbClr val="FF0000"/>
                </a:solidFill>
                <a:latin typeface="Times New Roman" panose="02020603050405020304" pitchFamily="18" charset="0"/>
                <a:cs typeface="Times New Roman" panose="02020603050405020304" pitchFamily="18" charset="0"/>
              </a:rPr>
              <a:t> dung </a:t>
            </a:r>
            <a:r>
              <a:rPr lang="en-US" altLang="en-US" sz="3600" b="1" dirty="0" err="1">
                <a:solidFill>
                  <a:srgbClr val="FF0000"/>
                </a:solidFill>
                <a:latin typeface="Times New Roman" panose="02020603050405020304" pitchFamily="18" charset="0"/>
                <a:cs typeface="Times New Roman" panose="02020603050405020304" pitchFamily="18" charset="0"/>
              </a:rPr>
              <a:t>chính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đoạn</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42816" y="5124740"/>
            <a:ext cx="2215816" cy="1969615"/>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5833">
                        <a14:foregroundMark x1="76333" y1="52514" x2="76333" y2="52514"/>
                        <a14:foregroundMark x1="76333" y1="52514" x2="76333" y2="52514"/>
                        <a14:foregroundMark x1="92500" y1="50652" x2="92500" y2="50652"/>
                        <a14:foregroundMark x1="92500" y1="50652" x2="92500" y2="50652"/>
                      </a14:backgroundRemoval>
                    </a14:imgEffect>
                  </a14:imgLayer>
                </a14:imgProps>
              </a:ext>
              <a:ext uri="{28A0092B-C50C-407E-A947-70E740481C1C}">
                <a14:useLocalDpi xmlns:a14="http://schemas.microsoft.com/office/drawing/2010/main" val="0"/>
              </a:ext>
            </a:extLst>
          </a:blip>
          <a:stretch>
            <a:fillRect/>
          </a:stretch>
        </p:blipFill>
        <p:spPr>
          <a:xfrm rot="20556132">
            <a:off x="375615" y="4697681"/>
            <a:ext cx="1178954" cy="1055162"/>
          </a:xfrm>
          <a:prstGeom prst="rect">
            <a:avLst/>
          </a:prstGeom>
        </p:spPr>
      </p:pic>
      <p:sp>
        <p:nvSpPr>
          <p:cNvPr id="15" name="TextBox 14"/>
          <p:cNvSpPr txBox="1"/>
          <p:nvPr/>
        </p:nvSpPr>
        <p:spPr>
          <a:xfrm>
            <a:off x="1000773" y="2112007"/>
            <a:ext cx="4644703" cy="2308324"/>
          </a:xfrm>
          <a:prstGeom prst="rect">
            <a:avLst/>
          </a:prstGeom>
          <a:noFill/>
        </p:spPr>
        <p:txBody>
          <a:bodyPr wrap="square" rtlCol="0">
            <a:spAutoFit/>
          </a:bodyPr>
          <a:lstStyle/>
          <a:p>
            <a:r>
              <a:rPr lang="en-US" altLang="en-US" sz="3600" b="1" dirty="0" err="1">
                <a:latin typeface="Times New Roman" panose="02020603050405020304" pitchFamily="18" charset="0"/>
                <a:cs typeface="Times New Roman" panose="02020603050405020304" pitchFamily="18" charset="0"/>
              </a:rPr>
              <a:t>Nội</a:t>
            </a:r>
            <a:r>
              <a:rPr lang="en-US" altLang="en-US" sz="3600" b="1" dirty="0">
                <a:latin typeface="Times New Roman" panose="02020603050405020304" pitchFamily="18" charset="0"/>
                <a:cs typeface="Times New Roman" panose="02020603050405020304" pitchFamily="18" charset="0"/>
              </a:rPr>
              <a:t> dung </a:t>
            </a: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đoạn</a:t>
            </a:r>
            <a:r>
              <a:rPr lang="en-US" altLang="en-US" sz="3600" b="1" dirty="0">
                <a:latin typeface="Times New Roman" panose="02020603050405020304" pitchFamily="18" charset="0"/>
                <a:cs typeface="Times New Roman" panose="02020603050405020304" pitchFamily="18" charset="0"/>
              </a:rPr>
              <a:t> 2 </a:t>
            </a:r>
            <a:r>
              <a:rPr lang="en-US" altLang="en-US" sz="3600" b="1" dirty="0" err="1">
                <a:latin typeface="Times New Roman" panose="02020603050405020304" pitchFamily="18" charset="0"/>
                <a:cs typeface="Times New Roman" panose="02020603050405020304" pitchFamily="18" charset="0"/>
              </a:rPr>
              <a:t>là</a:t>
            </a:r>
            <a:r>
              <a:rPr lang="en-US" altLang="en-US" sz="3600" b="1" dirty="0">
                <a:latin typeface="Times New Roman" panose="02020603050405020304" pitchFamily="18" charset="0"/>
                <a:cs typeface="Times New Roman" panose="02020603050405020304" pitchFamily="18" charset="0"/>
              </a:rPr>
              <a:t>: </a:t>
            </a:r>
          </a:p>
          <a:p>
            <a:r>
              <a:rPr lang="en-US" altLang="en-US" sz="3600" b="1" dirty="0" err="1">
                <a:latin typeface="Times New Roman" panose="02020603050405020304" pitchFamily="18" charset="0"/>
                <a:cs typeface="Times New Roman" panose="02020603050405020304" pitchFamily="18" charset="0"/>
              </a:rPr>
              <a:t>Hình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ảnh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ốm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yếu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Trò</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573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4" y="0"/>
            <a:ext cx="121949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87747" y="2971801"/>
            <a:ext cx="7570653" cy="2554545"/>
          </a:xfrm>
          <a:prstGeom prst="rect">
            <a:avLst/>
          </a:prstGeom>
          <a:noFill/>
        </p:spPr>
        <p:txBody>
          <a:bodyPr wrap="square" rtlCol="0">
            <a:spAutoFit/>
          </a:bodyPr>
          <a:lstStyle/>
          <a:p>
            <a:pPr algn="ctr"/>
            <a:r>
              <a:rPr lang="en-US" sz="4000" b="1" dirty="0" err="1" smtClean="0">
                <a:solidFill>
                  <a:srgbClr val="0033CC"/>
                </a:solidFill>
                <a:latin typeface="Times New Roman" pitchFamily="18" charset="0"/>
                <a:cs typeface="Times New Roman" pitchFamily="18" charset="0"/>
              </a:rPr>
              <a:t>Vận</a:t>
            </a:r>
            <a:r>
              <a:rPr lang="en-US" sz="4000" b="1" dirty="0" smtClean="0">
                <a:solidFill>
                  <a:srgbClr val="0033CC"/>
                </a:solidFill>
                <a:latin typeface="Times New Roman" pitchFamily="18" charset="0"/>
                <a:cs typeface="Times New Roman" pitchFamily="18" charset="0"/>
              </a:rPr>
              <a:t> </a:t>
            </a:r>
            <a:r>
              <a:rPr lang="en-US" sz="4000" b="1" dirty="0" err="1" smtClean="0">
                <a:solidFill>
                  <a:srgbClr val="0033CC"/>
                </a:solidFill>
                <a:latin typeface="Times New Roman" pitchFamily="18" charset="0"/>
                <a:cs typeface="Times New Roman" pitchFamily="18" charset="0"/>
              </a:rPr>
              <a:t>dụng</a:t>
            </a:r>
            <a:endParaRPr lang="en-US" sz="4000" b="1" dirty="0">
              <a:solidFill>
                <a:srgbClr val="0033CC"/>
              </a:solidFill>
              <a:latin typeface="Times New Roman" pitchFamily="18" charset="0"/>
              <a:cs typeface="Times New Roman" pitchFamily="18" charset="0"/>
            </a:endParaRPr>
          </a:p>
          <a:p>
            <a:pPr marL="609585" indent="-609585">
              <a:buFontTx/>
              <a:buChar char="-"/>
            </a:pPr>
            <a:r>
              <a:rPr lang="en-US" sz="4000" i="1" dirty="0" err="1">
                <a:solidFill>
                  <a:srgbClr val="0033CC"/>
                </a:solidFill>
                <a:latin typeface="Times New Roman" pitchFamily="18" charset="0"/>
                <a:cs typeface="Times New Roman" pitchFamily="18" charset="0"/>
              </a:rPr>
              <a:t>Về</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luyện</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đọc</a:t>
            </a:r>
            <a:endParaRPr lang="en-US" sz="4000" i="1" dirty="0">
              <a:solidFill>
                <a:srgbClr val="0033CC"/>
              </a:solidFill>
              <a:latin typeface="Times New Roman" pitchFamily="18" charset="0"/>
              <a:cs typeface="Times New Roman" pitchFamily="18" charset="0"/>
            </a:endParaRPr>
          </a:p>
          <a:p>
            <a:pPr marL="609585" indent="-609585">
              <a:buFontTx/>
              <a:buChar char="-"/>
            </a:pPr>
            <a:r>
              <a:rPr lang="en-US" sz="4000" i="1" dirty="0" err="1">
                <a:solidFill>
                  <a:srgbClr val="0033CC"/>
                </a:solidFill>
                <a:latin typeface="Times New Roman" pitchFamily="18" charset="0"/>
                <a:cs typeface="Times New Roman" pitchFamily="18" charset="0"/>
              </a:rPr>
              <a:t>Tìm</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hiểu</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bài</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tiếp</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theo</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Truyện</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cổ</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nước</a:t>
            </a:r>
            <a:r>
              <a:rPr lang="en-US" sz="4000" i="1" dirty="0">
                <a:solidFill>
                  <a:srgbClr val="0033CC"/>
                </a:solidFill>
                <a:latin typeface="Times New Roman" pitchFamily="18" charset="0"/>
                <a:cs typeface="Times New Roman" pitchFamily="18" charset="0"/>
              </a:rPr>
              <a:t> </a:t>
            </a:r>
            <a:r>
              <a:rPr lang="en-US" sz="4000" i="1" dirty="0" err="1">
                <a:solidFill>
                  <a:srgbClr val="0033CC"/>
                </a:solidFill>
                <a:latin typeface="Times New Roman" pitchFamily="18" charset="0"/>
                <a:cs typeface="Times New Roman" pitchFamily="18" charset="0"/>
              </a:rPr>
              <a:t>mình</a:t>
            </a:r>
            <a:endParaRPr lang="en-US" sz="40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608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759548" y="785445"/>
            <a:ext cx="1803010" cy="523220"/>
          </a:xfrm>
          <a:prstGeom prst="rect">
            <a:avLst/>
          </a:prstGeom>
          <a:noFill/>
        </p:spPr>
        <p:txBody>
          <a:bodyPr wrap="square" rtlCol="0">
            <a:spAutoFit/>
          </a:bodyPr>
          <a:lstStyle/>
          <a:p>
            <a:pPr algn="ct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đọc</a:t>
            </a:r>
            <a:endParaRPr lang="en-US" sz="2800" b="1"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349848" y="1187116"/>
            <a:ext cx="462240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Dế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Mèn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bênh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yếu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70752" y="1634860"/>
            <a:ext cx="180301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Hoài</a:t>
            </a:r>
            <a:endParaRPr lang="en-US" sz="28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42816" y="5124740"/>
            <a:ext cx="2215816" cy="1969615"/>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5833">
                        <a14:foregroundMark x1="76333" y1="52514" x2="76333" y2="52514"/>
                        <a14:foregroundMark x1="76333" y1="52514" x2="76333" y2="52514"/>
                        <a14:foregroundMark x1="92500" y1="50652" x2="92500" y2="50652"/>
                        <a14:foregroundMark x1="92500" y1="50652" x2="92500" y2="50652"/>
                      </a14:backgroundRemoval>
                    </a14:imgEffect>
                  </a14:imgLayer>
                </a14:imgProps>
              </a:ext>
              <a:ext uri="{28A0092B-C50C-407E-A947-70E740481C1C}">
                <a14:useLocalDpi xmlns:a14="http://schemas.microsoft.com/office/drawing/2010/main" val="0"/>
              </a:ext>
            </a:extLst>
          </a:blip>
          <a:stretch>
            <a:fillRect/>
          </a:stretch>
        </p:blipFill>
        <p:spPr>
          <a:xfrm rot="20556132">
            <a:off x="375615" y="4697681"/>
            <a:ext cx="1178954" cy="1055162"/>
          </a:xfrm>
          <a:prstGeom prst="rect">
            <a:avLst/>
          </a:prstGeom>
        </p:spPr>
      </p:pic>
      <p:pic>
        <p:nvPicPr>
          <p:cNvPr id="16" name="Picture 6" descr="scan00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3812" y="2233555"/>
            <a:ext cx="7792478" cy="457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715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49848" y="1187116"/>
            <a:ext cx="4622409" cy="461665"/>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Dế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Mèn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bênh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kẻ</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yếu</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70752" y="1634860"/>
            <a:ext cx="180301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Tô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Hoài</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49848" y="2092359"/>
            <a:ext cx="7635168" cy="267765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Tôi cất tiếng hỏi lớn:</a:t>
            </a:r>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Ai đứng chóp bu bọn mày? Ra đây ta nói chuyện.</a:t>
            </a:r>
          </a:p>
          <a:p>
            <a:endParaRPr lang="en-US" sz="2400" b="1" dirty="0">
              <a:latin typeface="Times New Roman" panose="02020603050405020304" pitchFamily="18" charset="0"/>
              <a:cs typeface="Times New Roman" panose="02020603050405020304" pitchFamily="18" charset="0"/>
            </a:endParaRPr>
          </a:p>
        </p:txBody>
      </p:sp>
      <p:pic>
        <p:nvPicPr>
          <p:cNvPr id="8" name="Picture 6" descr="scan00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37" y="1710336"/>
            <a:ext cx="3716724" cy="273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17714" y="4965435"/>
            <a:ext cx="11767301"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p:txBody>
      </p:sp>
      <p:sp>
        <p:nvSpPr>
          <p:cNvPr id="10" name="TextBox 9"/>
          <p:cNvSpPr txBox="1"/>
          <p:nvPr/>
        </p:nvSpPr>
        <p:spPr>
          <a:xfrm>
            <a:off x="4349847" y="2142355"/>
            <a:ext cx="7635168" cy="193899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17714" y="4881899"/>
            <a:ext cx="11767301"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 Bọn nhện sợ hãi, cùng dạ ran. Cả bọn cuống cuồng chạy dọc chạy ngang, phá hết các dây tơ chăng lối. Con đường về tổ Nhà Trò quang hẳn.</a:t>
            </a:r>
          </a:p>
          <a:p>
            <a:endParaRPr lang="vi-VN"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Theo Tô Hoài</a:t>
            </a:r>
          </a:p>
        </p:txBody>
      </p:sp>
    </p:spTree>
    <p:extLst>
      <p:ext uri="{BB962C8B-B14F-4D97-AF65-F5344CB8AC3E}">
        <p14:creationId xmlns:p14="http://schemas.microsoft.com/office/powerpoint/2010/main" val="1493144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49848" y="1187116"/>
            <a:ext cx="462240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Dế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Mèn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bênh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yếu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70752" y="1634860"/>
            <a:ext cx="180301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Hoài</a:t>
            </a:r>
            <a:endParaRPr lang="en-US" sz="2800" b="1" dirty="0">
              <a:latin typeface="Times New Roman" panose="02020603050405020304" pitchFamily="18" charset="0"/>
              <a:cs typeface="Times New Roman" panose="02020603050405020304" pitchFamily="18" charset="0"/>
            </a:endParaRPr>
          </a:p>
        </p:txBody>
      </p:sp>
      <p:sp>
        <p:nvSpPr>
          <p:cNvPr id="8" name="Cloud Callout 7"/>
          <p:cNvSpPr/>
          <p:nvPr/>
        </p:nvSpPr>
        <p:spPr>
          <a:xfrm>
            <a:off x="879834" y="1728273"/>
            <a:ext cx="4676329" cy="2836003"/>
          </a:xfrm>
          <a:prstGeom prst="cloudCallout">
            <a:avLst>
              <a:gd name="adj1" fmla="val -37392"/>
              <a:gd name="adj2" fmla="val 63649"/>
            </a:avLst>
          </a:prstGeom>
          <a:solidFill>
            <a:schemeClr val="accent4">
              <a:lumMod val="60000"/>
              <a:lumOff val="40000"/>
              <a:alpha val="4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sp>
        <p:nvSpPr>
          <p:cNvPr id="11" name="Cloud Callout 10"/>
          <p:cNvSpPr/>
          <p:nvPr/>
        </p:nvSpPr>
        <p:spPr>
          <a:xfrm>
            <a:off x="5759548" y="2757861"/>
            <a:ext cx="4586478" cy="2836003"/>
          </a:xfrm>
          <a:prstGeom prst="cloudCallout">
            <a:avLst>
              <a:gd name="adj1" fmla="val 56321"/>
              <a:gd name="adj2" fmla="val 32777"/>
            </a:avLst>
          </a:prstGeom>
          <a:solidFill>
            <a:schemeClr val="accent1">
              <a:alpha val="4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TextBox 11"/>
          <p:cNvSpPr txBox="1"/>
          <p:nvPr/>
        </p:nvSpPr>
        <p:spPr>
          <a:xfrm>
            <a:off x="6171819" y="3477051"/>
            <a:ext cx="4037428" cy="1200329"/>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chia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mấy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a:t>
            </a: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42816" y="5124740"/>
            <a:ext cx="2215816" cy="1969615"/>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5833">
                        <a14:foregroundMark x1="76333" y1="52514" x2="76333" y2="52514"/>
                        <a14:foregroundMark x1="76333" y1="52514" x2="76333" y2="52514"/>
                        <a14:foregroundMark x1="92500" y1="50652" x2="92500" y2="50652"/>
                        <a14:foregroundMark x1="92500" y1="50652" x2="92500" y2="50652"/>
                      </a14:backgroundRemoval>
                    </a14:imgEffect>
                  </a14:imgLayer>
                </a14:imgProps>
              </a:ext>
              <a:ext uri="{28A0092B-C50C-407E-A947-70E740481C1C}">
                <a14:useLocalDpi xmlns:a14="http://schemas.microsoft.com/office/drawing/2010/main" val="0"/>
              </a:ext>
            </a:extLst>
          </a:blip>
          <a:stretch>
            <a:fillRect/>
          </a:stretch>
        </p:blipFill>
        <p:spPr>
          <a:xfrm rot="20556132">
            <a:off x="375615" y="4697681"/>
            <a:ext cx="1178954" cy="1055162"/>
          </a:xfrm>
          <a:prstGeom prst="rect">
            <a:avLst/>
          </a:prstGeom>
        </p:spPr>
      </p:pic>
      <p:sp>
        <p:nvSpPr>
          <p:cNvPr id="15" name="TextBox 14"/>
          <p:cNvSpPr txBox="1"/>
          <p:nvPr/>
        </p:nvSpPr>
        <p:spPr>
          <a:xfrm>
            <a:off x="1199284" y="2546109"/>
            <a:ext cx="4037428" cy="1200329"/>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chia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3 </a:t>
            </a:r>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9591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r="33277" b="22360"/>
          <a:stretch/>
        </p:blipFill>
        <p:spPr>
          <a:xfrm>
            <a:off x="6162939" y="1970880"/>
            <a:ext cx="4998397" cy="5299638"/>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958" y="3181583"/>
            <a:ext cx="1991099" cy="3664470"/>
          </a:xfrm>
          <a:prstGeom prst="rect">
            <a:avLst/>
          </a:prstGeom>
        </p:spPr>
      </p:pic>
      <p:sp>
        <p:nvSpPr>
          <p:cNvPr id="3" name="文本框 2"/>
          <p:cNvSpPr txBox="1"/>
          <p:nvPr/>
        </p:nvSpPr>
        <p:spPr>
          <a:xfrm>
            <a:off x="1519852" y="2157707"/>
            <a:ext cx="1702320" cy="1323439"/>
          </a:xfrm>
          <a:prstGeom prst="rect">
            <a:avLst/>
          </a:prstGeom>
          <a:noFill/>
        </p:spPr>
        <p:txBody>
          <a:bodyPr wrap="square" rtlCol="0">
            <a:spAutoFit/>
          </a:bodyPr>
          <a:lstStyle/>
          <a:p>
            <a:pPr algn="ctr"/>
            <a:r>
              <a:rPr lang="en-US" altLang="zh-CN" sz="4000" b="1" dirty="0">
                <a:solidFill>
                  <a:srgbClr val="FFC000"/>
                </a:solidFill>
                <a:latin typeface="Times New Roman" panose="02020603050405020304" pitchFamily="18" charset="0"/>
                <a:cs typeface="Times New Roman" panose="02020603050405020304" pitchFamily="18" charset="0"/>
              </a:rPr>
              <a:t>CHIA  ĐOẠN</a:t>
            </a:r>
            <a:endParaRPr lang="zh-CN" altLang="en-US" sz="4000" b="1" dirty="0">
              <a:solidFill>
                <a:srgbClr val="FFC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6337511" y="2185903"/>
            <a:ext cx="4926932" cy="1015663"/>
          </a:xfrm>
          <a:prstGeom prst="rect">
            <a:avLst/>
          </a:prstGeom>
          <a:noFill/>
        </p:spPr>
        <p:txBody>
          <a:bodyPr wrap="square" rtlCol="0">
            <a:spAutoFit/>
          </a:bodyPr>
          <a:lstStyle/>
          <a:p>
            <a:r>
              <a:rPr lang="en-US" altLang="zh-CN" sz="3000" b="1" dirty="0" err="1">
                <a:latin typeface="Times New Roman" panose="02020603050405020304" pitchFamily="18" charset="0"/>
                <a:cs typeface="Times New Roman" panose="02020603050405020304" pitchFamily="18" charset="0"/>
              </a:rPr>
              <a:t>Đoạn</a:t>
            </a:r>
            <a:r>
              <a:rPr lang="en-US" altLang="zh-CN" sz="3000" b="1" dirty="0">
                <a:latin typeface="Times New Roman" panose="02020603050405020304" pitchFamily="18" charset="0"/>
                <a:cs typeface="Times New Roman" panose="02020603050405020304" pitchFamily="18" charset="0"/>
              </a:rPr>
              <a:t> 1: </a:t>
            </a:r>
            <a:r>
              <a:rPr lang="en-US" altLang="zh-CN" sz="3000" b="1" dirty="0" err="1">
                <a:latin typeface="Times New Roman" panose="02020603050405020304" pitchFamily="18" charset="0"/>
                <a:cs typeface="Times New Roman" panose="02020603050405020304" pitchFamily="18" charset="0"/>
              </a:rPr>
              <a:t>Bọn</a:t>
            </a:r>
            <a:r>
              <a:rPr lang="en-US" altLang="zh-CN" sz="3000" b="1" dirty="0">
                <a:latin typeface="Times New Roman" panose="02020603050405020304" pitchFamily="18" charset="0"/>
                <a:cs typeface="Times New Roman" panose="02020603050405020304" pitchFamily="18" charset="0"/>
              </a:rPr>
              <a:t> </a:t>
            </a:r>
            <a:r>
              <a:rPr lang="en-US" altLang="zh-CN" sz="3000" b="1" dirty="0" err="1">
                <a:latin typeface="Times New Roman" panose="02020603050405020304" pitchFamily="18" charset="0"/>
                <a:cs typeface="Times New Roman" panose="02020603050405020304" pitchFamily="18" charset="0"/>
              </a:rPr>
              <a:t>nhện</a:t>
            </a:r>
            <a:r>
              <a:rPr lang="en-US" altLang="zh-CN" sz="3000" b="1" dirty="0">
                <a:latin typeface="Times New Roman" panose="02020603050405020304" pitchFamily="18" charset="0"/>
                <a:cs typeface="Times New Roman" panose="02020603050405020304" pitchFamily="18" charset="0"/>
              </a:rPr>
              <a:t> … hung </a:t>
            </a:r>
            <a:r>
              <a:rPr lang="en-US" altLang="zh-CN" sz="3000" b="1" dirty="0" err="1">
                <a:latin typeface="Times New Roman" panose="02020603050405020304" pitchFamily="18" charset="0"/>
                <a:cs typeface="Times New Roman" panose="02020603050405020304" pitchFamily="18" charset="0"/>
              </a:rPr>
              <a:t>dữ</a:t>
            </a:r>
            <a:r>
              <a:rPr lang="en-US" altLang="zh-CN" sz="3000" b="1" dirty="0">
                <a:latin typeface="Times New Roman" panose="02020603050405020304" pitchFamily="18" charset="0"/>
                <a:cs typeface="Times New Roman" panose="02020603050405020304" pitchFamily="18" charset="0"/>
              </a:rPr>
              <a:t>.  </a:t>
            </a:r>
            <a:endParaRPr lang="zh-CN" altLang="en-US" sz="30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6440618" y="4075360"/>
            <a:ext cx="4720718" cy="1015663"/>
          </a:xfrm>
          <a:prstGeom prst="rect">
            <a:avLst/>
          </a:prstGeom>
          <a:noFill/>
        </p:spPr>
        <p:txBody>
          <a:bodyPr wrap="square" rtlCol="0">
            <a:spAutoFit/>
          </a:bodyPr>
          <a:lstStyle/>
          <a:p>
            <a:r>
              <a:rPr lang="en-US" altLang="zh-CN" sz="3000" b="1" dirty="0" err="1">
                <a:latin typeface="Times New Roman" panose="02020603050405020304" pitchFamily="18" charset="0"/>
                <a:cs typeface="Times New Roman" panose="02020603050405020304" pitchFamily="18" charset="0"/>
              </a:rPr>
              <a:t>Đoạn</a:t>
            </a:r>
            <a:r>
              <a:rPr lang="en-US" altLang="zh-CN" sz="3000" b="1" dirty="0">
                <a:latin typeface="Times New Roman" panose="02020603050405020304" pitchFamily="18" charset="0"/>
                <a:cs typeface="Times New Roman" panose="02020603050405020304" pitchFamily="18" charset="0"/>
              </a:rPr>
              <a:t> 2: </a:t>
            </a:r>
            <a:r>
              <a:rPr lang="en-US" altLang="zh-CN" sz="3000" b="1" dirty="0" err="1">
                <a:latin typeface="Times New Roman" panose="02020603050405020304" pitchFamily="18" charset="0"/>
                <a:cs typeface="Times New Roman" panose="02020603050405020304" pitchFamily="18" charset="0"/>
              </a:rPr>
              <a:t>Tôi</a:t>
            </a:r>
            <a:r>
              <a:rPr lang="en-US" altLang="zh-CN" sz="3000" b="1" dirty="0">
                <a:latin typeface="Times New Roman" panose="02020603050405020304" pitchFamily="18" charset="0"/>
                <a:cs typeface="Times New Roman" panose="02020603050405020304" pitchFamily="18" charset="0"/>
              </a:rPr>
              <a:t> </a:t>
            </a:r>
            <a:r>
              <a:rPr lang="en-US" altLang="zh-CN" sz="3000" b="1" dirty="0" err="1">
                <a:latin typeface="Times New Roman" panose="02020603050405020304" pitchFamily="18" charset="0"/>
                <a:cs typeface="Times New Roman" panose="02020603050405020304" pitchFamily="18" charset="0"/>
              </a:rPr>
              <a:t>cất</a:t>
            </a:r>
            <a:r>
              <a:rPr lang="en-US" altLang="zh-CN" sz="3000" b="1" dirty="0">
                <a:latin typeface="Times New Roman" panose="02020603050405020304" pitchFamily="18" charset="0"/>
                <a:cs typeface="Times New Roman" panose="02020603050405020304" pitchFamily="18" charset="0"/>
              </a:rPr>
              <a:t> </a:t>
            </a:r>
            <a:r>
              <a:rPr lang="en-US" altLang="zh-CN" sz="3000" b="1" dirty="0" err="1">
                <a:latin typeface="Times New Roman" panose="02020603050405020304" pitchFamily="18" charset="0"/>
                <a:cs typeface="Times New Roman" panose="02020603050405020304" pitchFamily="18" charset="0"/>
              </a:rPr>
              <a:t>tiếng</a:t>
            </a:r>
            <a:r>
              <a:rPr lang="en-US" altLang="zh-CN" sz="3000" b="1" dirty="0">
                <a:latin typeface="Times New Roman" panose="02020603050405020304" pitchFamily="18" charset="0"/>
                <a:cs typeface="Times New Roman" panose="02020603050405020304" pitchFamily="18" charset="0"/>
              </a:rPr>
              <a:t> … </a:t>
            </a:r>
            <a:r>
              <a:rPr lang="en-US" altLang="zh-CN" sz="3000" b="1" dirty="0" err="1">
                <a:latin typeface="Times New Roman" panose="02020603050405020304" pitchFamily="18" charset="0"/>
                <a:cs typeface="Times New Roman" panose="02020603050405020304" pitchFamily="18" charset="0"/>
              </a:rPr>
              <a:t>chày</a:t>
            </a:r>
            <a:r>
              <a:rPr lang="en-US" altLang="zh-CN" sz="3000" b="1" dirty="0">
                <a:latin typeface="Times New Roman" panose="02020603050405020304" pitchFamily="18" charset="0"/>
                <a:cs typeface="Times New Roman" panose="02020603050405020304" pitchFamily="18" charset="0"/>
              </a:rPr>
              <a:t> </a:t>
            </a:r>
            <a:r>
              <a:rPr lang="en-US" altLang="zh-CN" sz="3000" b="1" dirty="0" err="1">
                <a:latin typeface="Times New Roman" panose="02020603050405020304" pitchFamily="18" charset="0"/>
                <a:cs typeface="Times New Roman" panose="02020603050405020304" pitchFamily="18" charset="0"/>
              </a:rPr>
              <a:t>giã</a:t>
            </a:r>
            <a:r>
              <a:rPr lang="en-US" altLang="zh-CN" sz="3000" b="1" dirty="0">
                <a:latin typeface="Times New Roman" panose="02020603050405020304" pitchFamily="18" charset="0"/>
                <a:cs typeface="Times New Roman" panose="02020603050405020304" pitchFamily="18" charset="0"/>
              </a:rPr>
              <a:t> </a:t>
            </a:r>
            <a:r>
              <a:rPr lang="en-US" altLang="zh-CN" sz="3000" b="1" dirty="0" err="1">
                <a:latin typeface="Times New Roman" panose="02020603050405020304" pitchFamily="18" charset="0"/>
                <a:cs typeface="Times New Roman" panose="02020603050405020304" pitchFamily="18" charset="0"/>
              </a:rPr>
              <a:t>gạo</a:t>
            </a:r>
            <a:r>
              <a:rPr lang="en-US" altLang="zh-CN" sz="3000" b="1" dirty="0">
                <a:latin typeface="Times New Roman" panose="02020603050405020304" pitchFamily="18" charset="0"/>
                <a:cs typeface="Times New Roman" panose="02020603050405020304" pitchFamily="18" charset="0"/>
              </a:rPr>
              <a:t>.</a:t>
            </a:r>
            <a:endParaRPr lang="zh-CN" altLang="en-US" sz="3000" b="1"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6437641" y="5923884"/>
            <a:ext cx="4723695" cy="553998"/>
          </a:xfrm>
          <a:prstGeom prst="rect">
            <a:avLst/>
          </a:prstGeom>
          <a:noFill/>
        </p:spPr>
        <p:txBody>
          <a:bodyPr wrap="square" rtlCol="0">
            <a:spAutoFit/>
          </a:bodyPr>
          <a:lstStyle/>
          <a:p>
            <a:r>
              <a:rPr lang="en-US" altLang="zh-CN" sz="3000" b="1" dirty="0" err="1">
                <a:latin typeface="Times New Roman" panose="02020603050405020304" pitchFamily="18" charset="0"/>
                <a:cs typeface="Times New Roman" panose="02020603050405020304" pitchFamily="18" charset="0"/>
              </a:rPr>
              <a:t>Đoạn</a:t>
            </a:r>
            <a:r>
              <a:rPr lang="en-US" altLang="zh-CN" sz="3000" b="1" dirty="0">
                <a:latin typeface="Times New Roman" panose="02020603050405020304" pitchFamily="18" charset="0"/>
                <a:cs typeface="Times New Roman" panose="02020603050405020304" pitchFamily="18" charset="0"/>
              </a:rPr>
              <a:t> 3: </a:t>
            </a:r>
            <a:r>
              <a:rPr lang="en-US" altLang="zh-CN" sz="3000" b="1" dirty="0" err="1">
                <a:latin typeface="Times New Roman" panose="02020603050405020304" pitchFamily="18" charset="0"/>
                <a:cs typeface="Times New Roman" panose="02020603050405020304" pitchFamily="18" charset="0"/>
              </a:rPr>
              <a:t>Phần</a:t>
            </a:r>
            <a:r>
              <a:rPr lang="en-US" altLang="zh-CN" sz="3000" b="1" dirty="0">
                <a:latin typeface="Times New Roman" panose="02020603050405020304" pitchFamily="18" charset="0"/>
                <a:cs typeface="Times New Roman" panose="02020603050405020304" pitchFamily="18" charset="0"/>
              </a:rPr>
              <a:t> </a:t>
            </a:r>
            <a:r>
              <a:rPr lang="en-US" altLang="zh-CN" sz="3000" b="1" dirty="0" err="1">
                <a:latin typeface="Times New Roman" panose="02020603050405020304" pitchFamily="18" charset="0"/>
                <a:cs typeface="Times New Roman" panose="02020603050405020304" pitchFamily="18" charset="0"/>
              </a:rPr>
              <a:t>còn</a:t>
            </a:r>
            <a:r>
              <a:rPr lang="en-US" altLang="zh-CN" sz="3000" b="1" dirty="0">
                <a:latin typeface="Times New Roman" panose="02020603050405020304" pitchFamily="18" charset="0"/>
                <a:cs typeface="Times New Roman" panose="02020603050405020304" pitchFamily="18" charset="0"/>
              </a:rPr>
              <a:t> </a:t>
            </a:r>
            <a:r>
              <a:rPr lang="en-US" altLang="zh-CN" sz="3000" b="1" dirty="0" err="1">
                <a:latin typeface="Times New Roman" panose="02020603050405020304" pitchFamily="18" charset="0"/>
                <a:cs typeface="Times New Roman" panose="02020603050405020304" pitchFamily="18" charset="0"/>
              </a:rPr>
              <a:t>lại</a:t>
            </a:r>
            <a:r>
              <a:rPr lang="en-US" altLang="zh-CN" sz="3000" b="1" dirty="0">
                <a:latin typeface="Times New Roman" panose="02020603050405020304" pitchFamily="18" charset="0"/>
                <a:cs typeface="Times New Roman" panose="02020603050405020304" pitchFamily="18" charset="0"/>
              </a:rPr>
              <a:t>.</a:t>
            </a:r>
            <a:endParaRPr lang="zh-CN" altLang="en-US" sz="3000" b="1" dirty="0">
              <a:latin typeface="Times New Roman" panose="02020603050405020304" pitchFamily="18" charset="0"/>
              <a:cs typeface="Times New Roman" panose="02020603050405020304" pitchFamily="18" charset="0"/>
            </a:endParaRPr>
          </a:p>
        </p:txBody>
      </p:sp>
      <p:grpSp>
        <p:nvGrpSpPr>
          <p:cNvPr id="30" name="组合 29"/>
          <p:cNvGrpSpPr/>
          <p:nvPr/>
        </p:nvGrpSpPr>
        <p:grpSpPr>
          <a:xfrm>
            <a:off x="5119274" y="2112007"/>
            <a:ext cx="1130951" cy="4744152"/>
            <a:chOff x="5356238" y="1272076"/>
            <a:chExt cx="1130951" cy="3381399"/>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15294" t="9942" r="17104" b="8402"/>
            <a:stretch>
              <a:fillRect/>
            </a:stretch>
          </p:blipFill>
          <p:spPr>
            <a:xfrm rot="582822">
              <a:off x="5398419" y="1272076"/>
              <a:ext cx="1088770" cy="852665"/>
            </a:xfrm>
            <a:prstGeom prst="rect">
              <a:avLst/>
            </a:prstGeom>
          </p:spPr>
        </p:pic>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l="15294" t="9942" r="17104" b="8402"/>
            <a:stretch>
              <a:fillRect/>
            </a:stretch>
          </p:blipFill>
          <p:spPr>
            <a:xfrm rot="582822">
              <a:off x="5394924" y="2484057"/>
              <a:ext cx="1088770" cy="852665"/>
            </a:xfrm>
            <a:prstGeom prst="rect">
              <a:avLst/>
            </a:prstGeom>
          </p:spPr>
        </p:pic>
        <p:pic>
          <p:nvPicPr>
            <p:cNvPr id="26" name="图片 25"/>
            <p:cNvPicPr>
              <a:picLocks noChangeAspect="1"/>
            </p:cNvPicPr>
            <p:nvPr/>
          </p:nvPicPr>
          <p:blipFill rotWithShape="1">
            <a:blip r:embed="rId5" cstate="print">
              <a:extLst>
                <a:ext uri="{28A0092B-C50C-407E-A947-70E740481C1C}">
                  <a14:useLocalDpi xmlns:a14="http://schemas.microsoft.com/office/drawing/2010/main" val="0"/>
                </a:ext>
              </a:extLst>
            </a:blip>
            <a:srcRect l="15294" t="9942" r="17104" b="8402"/>
            <a:stretch>
              <a:fillRect/>
            </a:stretch>
          </p:blipFill>
          <p:spPr>
            <a:xfrm rot="582822">
              <a:off x="5356238" y="3800810"/>
              <a:ext cx="1088770" cy="852665"/>
            </a:xfrm>
            <a:prstGeom prst="rect">
              <a:avLst/>
            </a:prstGeom>
          </p:spPr>
        </p:pic>
      </p:grpSp>
      <p:sp>
        <p:nvSpPr>
          <p:cNvPr id="17" name="TextBox 16"/>
          <p:cNvSpPr txBox="1"/>
          <p:nvPr/>
        </p:nvSpPr>
        <p:spPr>
          <a:xfrm>
            <a:off x="4349848" y="1187116"/>
            <a:ext cx="462240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Dế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Mèn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bênh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yếu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565325" y="1555172"/>
            <a:ext cx="180301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Hoài</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80">
                                          <p:stCondLst>
                                            <p:cond delay="0"/>
                                          </p:stCondLst>
                                        </p:cTn>
                                        <p:tgtEl>
                                          <p:spTgt spid="30"/>
                                        </p:tgtEl>
                                      </p:cBhvr>
                                    </p:animEffect>
                                    <p:anim calcmode="lin" valueType="num">
                                      <p:cBhvr>
                                        <p:cTn id="2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5" dur="26">
                                          <p:stCondLst>
                                            <p:cond delay="650"/>
                                          </p:stCondLst>
                                        </p:cTn>
                                        <p:tgtEl>
                                          <p:spTgt spid="30"/>
                                        </p:tgtEl>
                                      </p:cBhvr>
                                      <p:to x="100000" y="60000"/>
                                    </p:animScale>
                                    <p:animScale>
                                      <p:cBhvr>
                                        <p:cTn id="26" dur="166" decel="50000">
                                          <p:stCondLst>
                                            <p:cond delay="676"/>
                                          </p:stCondLst>
                                        </p:cTn>
                                        <p:tgtEl>
                                          <p:spTgt spid="30"/>
                                        </p:tgtEl>
                                      </p:cBhvr>
                                      <p:to x="100000" y="100000"/>
                                    </p:animScale>
                                    <p:animScale>
                                      <p:cBhvr>
                                        <p:cTn id="27" dur="26">
                                          <p:stCondLst>
                                            <p:cond delay="1312"/>
                                          </p:stCondLst>
                                        </p:cTn>
                                        <p:tgtEl>
                                          <p:spTgt spid="30"/>
                                        </p:tgtEl>
                                      </p:cBhvr>
                                      <p:to x="100000" y="80000"/>
                                    </p:animScale>
                                    <p:animScale>
                                      <p:cBhvr>
                                        <p:cTn id="28" dur="166" decel="50000">
                                          <p:stCondLst>
                                            <p:cond delay="1338"/>
                                          </p:stCondLst>
                                        </p:cTn>
                                        <p:tgtEl>
                                          <p:spTgt spid="30"/>
                                        </p:tgtEl>
                                      </p:cBhvr>
                                      <p:to x="100000" y="100000"/>
                                    </p:animScale>
                                    <p:animScale>
                                      <p:cBhvr>
                                        <p:cTn id="29" dur="26">
                                          <p:stCondLst>
                                            <p:cond delay="1642"/>
                                          </p:stCondLst>
                                        </p:cTn>
                                        <p:tgtEl>
                                          <p:spTgt spid="30"/>
                                        </p:tgtEl>
                                      </p:cBhvr>
                                      <p:to x="100000" y="90000"/>
                                    </p:animScale>
                                    <p:animScale>
                                      <p:cBhvr>
                                        <p:cTn id="30" dur="166" decel="50000">
                                          <p:stCondLst>
                                            <p:cond delay="1668"/>
                                          </p:stCondLst>
                                        </p:cTn>
                                        <p:tgtEl>
                                          <p:spTgt spid="30"/>
                                        </p:tgtEl>
                                      </p:cBhvr>
                                      <p:to x="100000" y="100000"/>
                                    </p:animScale>
                                    <p:animScale>
                                      <p:cBhvr>
                                        <p:cTn id="31" dur="26">
                                          <p:stCondLst>
                                            <p:cond delay="1808"/>
                                          </p:stCondLst>
                                        </p:cTn>
                                        <p:tgtEl>
                                          <p:spTgt spid="30"/>
                                        </p:tgtEl>
                                      </p:cBhvr>
                                      <p:to x="100000" y="95000"/>
                                    </p:animScale>
                                    <p:animScale>
                                      <p:cBhvr>
                                        <p:cTn id="32" dur="166" decel="50000">
                                          <p:stCondLst>
                                            <p:cond delay="1834"/>
                                          </p:stCondLst>
                                        </p:cTn>
                                        <p:tgtEl>
                                          <p:spTgt spid="30"/>
                                        </p:tgtEl>
                                      </p:cBhvr>
                                      <p:to x="100000" y="100000"/>
                                    </p:animScale>
                                  </p:childTnLst>
                                </p:cTn>
                              </p:par>
                            </p:childTnLst>
                          </p:cTn>
                        </p:par>
                        <p:par>
                          <p:cTn id="33" fill="hold">
                            <p:stCondLst>
                              <p:cond delay="3500"/>
                            </p:stCondLst>
                            <p:childTnLst>
                              <p:par>
                                <p:cTn id="34" presetID="14" presetClass="entr" presetSubtype="1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randombar(horizont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C565CA0-CD88-4D65-AC8E-0F555A22DD80}"/>
              </a:ext>
            </a:extLst>
          </p:cNvPr>
          <p:cNvPicPr>
            <a:picLocks noChangeAspect="1"/>
          </p:cNvPicPr>
          <p:nvPr/>
        </p:nvPicPr>
        <p:blipFill>
          <a:blip r:embed="rId2" cstate="print"/>
          <a:stretch>
            <a:fillRect/>
          </a:stretch>
        </p:blipFill>
        <p:spPr>
          <a:xfrm>
            <a:off x="-7007" y="0"/>
            <a:ext cx="13092080" cy="6858000"/>
          </a:xfrm>
          <a:prstGeom prst="rect">
            <a:avLst/>
          </a:prstGeom>
        </p:spPr>
      </p:pic>
      <p:sp>
        <p:nvSpPr>
          <p:cNvPr id="2" name="Title 1">
            <a:extLst>
              <a:ext uri="{FF2B5EF4-FFF2-40B4-BE49-F238E27FC236}">
                <a16:creationId xmlns:a16="http://schemas.microsoft.com/office/drawing/2014/main" xmlns="" id="{6406B4AD-542D-49D6-B4DC-A0405A1B24BD}"/>
              </a:ext>
            </a:extLst>
          </p:cNvPr>
          <p:cNvSpPr>
            <a:spLocks noGrp="1"/>
          </p:cNvSpPr>
          <p:nvPr>
            <p:ph type="title"/>
          </p:nvPr>
        </p:nvSpPr>
        <p:spPr/>
        <p:txBody>
          <a:bodyPr/>
          <a:lstStyle/>
          <a:p>
            <a:r>
              <a:rPr lang="vi-VN" dirty="0">
                <a:solidFill>
                  <a:srgbClr val="FF0000"/>
                </a:solidFill>
                <a:latin typeface="Times New Roman" panose="02020603050405020304" pitchFamily="18" charset="0"/>
                <a:cs typeface="Times New Roman" panose="02020603050405020304" pitchFamily="18" charset="0"/>
              </a:rPr>
              <a:t>Giọng</a:t>
            </a:r>
            <a:r>
              <a:rPr lang="vi-VN" dirty="0">
                <a:solidFill>
                  <a:srgbClr val="FF0000"/>
                </a:solidFill>
              </a:rPr>
              <a:t> đọc</a:t>
            </a:r>
          </a:p>
        </p:txBody>
      </p:sp>
      <p:sp>
        <p:nvSpPr>
          <p:cNvPr id="3" name="Content Placeholder 2">
            <a:extLst>
              <a:ext uri="{FF2B5EF4-FFF2-40B4-BE49-F238E27FC236}">
                <a16:creationId xmlns:a16="http://schemas.microsoft.com/office/drawing/2014/main" xmlns="" id="{207AA6A5-F58A-4E24-88F2-978B804A8CB8}"/>
              </a:ext>
            </a:extLst>
          </p:cNvPr>
          <p:cNvSpPr>
            <a:spLocks noGrp="1"/>
          </p:cNvSpPr>
          <p:nvPr>
            <p:ph idx="1"/>
          </p:nvPr>
        </p:nvSpPr>
        <p:spPr>
          <a:xfrm>
            <a:off x="609600" y="2011680"/>
            <a:ext cx="11353800" cy="2321747"/>
          </a:xfrm>
        </p:spPr>
        <p:txBody>
          <a:bodyPr>
            <a:normAutofit fontScale="70000" lnSpcReduction="20000"/>
          </a:bodyPr>
          <a:lstStyle/>
          <a:p>
            <a:pPr marL="0" indent="0">
              <a:lnSpc>
                <a:spcPct val="150000"/>
              </a:lnSpc>
              <a:buNone/>
            </a:pPr>
            <a:r>
              <a:rPr lang="vi-VN" sz="3200" b="1" dirty="0">
                <a:latin typeface="Times New Roman" panose="02020603050405020304" pitchFamily="18" charset="0"/>
                <a:cs typeface="Times New Roman" panose="02020603050405020304" pitchFamily="18" charset="0"/>
              </a:rPr>
              <a:t>Chậm rãi, chuyển giọng linh hoạt phù hợp với diễn biến câu chuyện và lời lẽ, tính cách của từng nhân </a:t>
            </a:r>
            <a:r>
              <a:rPr lang="vi-VN" sz="3200" b="1" dirty="0" err="1">
                <a:latin typeface="Times New Roman" panose="02020603050405020304" pitchFamily="18" charset="0"/>
                <a:cs typeface="Times New Roman" panose="02020603050405020304" pitchFamily="18" charset="0"/>
              </a:rPr>
              <a:t>vật</a:t>
            </a:r>
            <a:r>
              <a:rPr lang="vi-VN"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marL="0" indent="0">
              <a:lnSpc>
                <a:spcPct val="150000"/>
              </a:lnSpc>
              <a:buNone/>
            </a:pP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dễ</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lẫn</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nặc</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nô</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ra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oai</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béo</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múp</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béo</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míp</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cuống</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cuồng</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3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nSpc>
                <a:spcPct val="150000"/>
              </a:lnSpc>
              <a:buNone/>
            </a:pPr>
            <a:r>
              <a:rPr lang="vi-VN" sz="3200" b="1" dirty="0">
                <a:latin typeface="Times New Roman" panose="02020603050405020304" pitchFamily="18" charset="0"/>
                <a:cs typeface="Times New Roman" panose="02020603050405020304" pitchFamily="18" charset="0"/>
              </a:rPr>
              <a:t>+ Dế Mèn: </a:t>
            </a:r>
            <a:r>
              <a:rPr lang="vi-VN" sz="3200" dirty="0">
                <a:latin typeface="Times New Roman" panose="02020603050405020304" pitchFamily="18" charset="0"/>
                <a:cs typeface="Times New Roman" panose="02020603050405020304" pitchFamily="18" charset="0"/>
              </a:rPr>
              <a:t>Giọng mạnh mẽ, dứt khoát, oai phong</a:t>
            </a:r>
          </a:p>
        </p:txBody>
      </p:sp>
    </p:spTree>
    <p:extLst>
      <p:ext uri="{BB962C8B-B14F-4D97-AF65-F5344CB8AC3E}">
        <p14:creationId xmlns:p14="http://schemas.microsoft.com/office/powerpoint/2010/main" val="3136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7">
            <a:extLst>
              <a:ext uri="{FF2B5EF4-FFF2-40B4-BE49-F238E27FC236}">
                <a16:creationId xmlns:a16="http://schemas.microsoft.com/office/drawing/2014/main" xmlns="" id="{0D87F997-5FAF-4B35-BC38-E87D84FE61E1}"/>
              </a:ext>
            </a:extLst>
          </p:cNvPr>
          <p:cNvSpPr>
            <a:spLocks noChangeShapeType="1"/>
          </p:cNvSpPr>
          <p:nvPr/>
        </p:nvSpPr>
        <p:spPr bwMode="auto">
          <a:xfrm>
            <a:off x="5209580" y="1909763"/>
            <a:ext cx="0" cy="4516041"/>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548" tIns="54275" rIns="108548" bIns="54275"/>
          <a:lstStyle/>
          <a:p>
            <a:endParaRPr lang="en-US" sz="1350"/>
          </a:p>
        </p:txBody>
      </p:sp>
      <p:grpSp>
        <p:nvGrpSpPr>
          <p:cNvPr id="7171" name="Group 2">
            <a:extLst>
              <a:ext uri="{FF2B5EF4-FFF2-40B4-BE49-F238E27FC236}">
                <a16:creationId xmlns:a16="http://schemas.microsoft.com/office/drawing/2014/main" xmlns="" id="{68963EAB-12AB-41B7-AAB6-8AD29441E35C}"/>
              </a:ext>
            </a:extLst>
          </p:cNvPr>
          <p:cNvGrpSpPr>
            <a:grpSpLocks/>
          </p:cNvGrpSpPr>
          <p:nvPr/>
        </p:nvGrpSpPr>
        <p:grpSpPr bwMode="auto">
          <a:xfrm>
            <a:off x="1035250" y="1464469"/>
            <a:ext cx="3440906" cy="525108"/>
            <a:chOff x="1846263" y="1691632"/>
            <a:chExt cx="4587875" cy="700199"/>
          </a:xfrm>
        </p:grpSpPr>
        <p:sp>
          <p:nvSpPr>
            <p:cNvPr id="7186" name="Text Box 8">
              <a:extLst>
                <a:ext uri="{FF2B5EF4-FFF2-40B4-BE49-F238E27FC236}">
                  <a16:creationId xmlns:a16="http://schemas.microsoft.com/office/drawing/2014/main" xmlns="" id="{4FEB2EB8-7D0E-4D04-91B0-AE16DA108EA0}"/>
                </a:ext>
              </a:extLst>
            </p:cNvPr>
            <p:cNvSpPr txBox="1">
              <a:spLocks noChangeArrowheads="1"/>
            </p:cNvSpPr>
            <p:nvPr/>
          </p:nvSpPr>
          <p:spPr bwMode="auto">
            <a:xfrm>
              <a:off x="1846263" y="1691632"/>
              <a:ext cx="4587875" cy="7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548" tIns="54275" rIns="108548" bIns="5427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700" b="1">
                  <a:solidFill>
                    <a:srgbClr val="FF0000"/>
                  </a:solidFill>
                  <a:latin typeface="Times New Roman" panose="02020603050405020304" pitchFamily="18" charset="0"/>
                  <a:cs typeface="Times New Roman" panose="02020603050405020304" pitchFamily="18" charset="0"/>
                </a:rPr>
                <a:t>Luyện đọc:</a:t>
              </a:r>
            </a:p>
          </p:txBody>
        </p:sp>
        <p:sp>
          <p:nvSpPr>
            <p:cNvPr id="2" name="Line 9">
              <a:extLst>
                <a:ext uri="{FF2B5EF4-FFF2-40B4-BE49-F238E27FC236}">
                  <a16:creationId xmlns:a16="http://schemas.microsoft.com/office/drawing/2014/main" xmlns="" id="{577449B5-C625-4A4E-B722-6C2E098B51F6}"/>
                </a:ext>
              </a:extLst>
            </p:cNvPr>
            <p:cNvSpPr>
              <a:spLocks noChangeShapeType="1"/>
            </p:cNvSpPr>
            <p:nvPr/>
          </p:nvSpPr>
          <p:spPr bwMode="auto">
            <a:xfrm>
              <a:off x="3025775" y="2326682"/>
              <a:ext cx="2193925" cy="0"/>
            </a:xfrm>
            <a:prstGeom prst="line">
              <a:avLst/>
            </a:prstGeom>
            <a:ln>
              <a:solidFill>
                <a:srgbClr val="FF0000"/>
              </a:solidFill>
              <a:headEnd/>
              <a:tailEnd/>
            </a:ln>
          </p:spPr>
          <p:style>
            <a:lnRef idx="2">
              <a:schemeClr val="dk1"/>
            </a:lnRef>
            <a:fillRef idx="0">
              <a:schemeClr val="dk1"/>
            </a:fillRef>
            <a:effectRef idx="1">
              <a:schemeClr val="dk1"/>
            </a:effectRef>
            <a:fontRef idx="minor">
              <a:schemeClr val="tx1"/>
            </a:fontRef>
          </p:style>
          <p:txBody>
            <a:bodyPr lIns="108548" tIns="54275" rIns="108548" bIns="54275"/>
            <a:lstStyle/>
            <a:p>
              <a:pPr eaLnBrk="1" hangingPunct="1">
                <a:defRPr/>
              </a:pPr>
              <a:endParaRPr lang="en-US" sz="2700" b="1">
                <a:solidFill>
                  <a:srgbClr val="FF0000"/>
                </a:solidFill>
              </a:endParaRPr>
            </a:p>
          </p:txBody>
        </p:sp>
      </p:grpSp>
      <p:grpSp>
        <p:nvGrpSpPr>
          <p:cNvPr id="7172" name="Group 1">
            <a:extLst>
              <a:ext uri="{FF2B5EF4-FFF2-40B4-BE49-F238E27FC236}">
                <a16:creationId xmlns:a16="http://schemas.microsoft.com/office/drawing/2014/main" xmlns="" id="{7C3F4F76-97CC-4AA5-8CCD-E85353275DA9}"/>
              </a:ext>
            </a:extLst>
          </p:cNvPr>
          <p:cNvGrpSpPr>
            <a:grpSpLocks/>
          </p:cNvGrpSpPr>
          <p:nvPr/>
        </p:nvGrpSpPr>
        <p:grpSpPr bwMode="auto">
          <a:xfrm>
            <a:off x="6906221" y="1493045"/>
            <a:ext cx="3440906" cy="525108"/>
            <a:chOff x="9172419" y="1729732"/>
            <a:chExt cx="4587875" cy="700199"/>
          </a:xfrm>
        </p:grpSpPr>
        <p:sp>
          <p:nvSpPr>
            <p:cNvPr id="7184" name="Text Box 10">
              <a:extLst>
                <a:ext uri="{FF2B5EF4-FFF2-40B4-BE49-F238E27FC236}">
                  <a16:creationId xmlns:a16="http://schemas.microsoft.com/office/drawing/2014/main" xmlns="" id="{F8720EB8-D662-4FED-92E4-7CE08C9B1887}"/>
                </a:ext>
              </a:extLst>
            </p:cNvPr>
            <p:cNvSpPr txBox="1">
              <a:spLocks noChangeArrowheads="1"/>
            </p:cNvSpPr>
            <p:nvPr/>
          </p:nvSpPr>
          <p:spPr bwMode="auto">
            <a:xfrm>
              <a:off x="9172419" y="1729732"/>
              <a:ext cx="4587875" cy="7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548" tIns="54275" rIns="108548" bIns="5427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700" b="1">
                  <a:solidFill>
                    <a:srgbClr val="FF0000"/>
                  </a:solidFill>
                  <a:latin typeface="Times New Roman" panose="02020603050405020304" pitchFamily="18" charset="0"/>
                  <a:cs typeface="Times New Roman" panose="02020603050405020304" pitchFamily="18" charset="0"/>
                </a:rPr>
                <a:t>Tìm hiểu bài:</a:t>
              </a:r>
            </a:p>
          </p:txBody>
        </p:sp>
        <p:sp>
          <p:nvSpPr>
            <p:cNvPr id="34" name="Line 9">
              <a:extLst>
                <a:ext uri="{FF2B5EF4-FFF2-40B4-BE49-F238E27FC236}">
                  <a16:creationId xmlns:a16="http://schemas.microsoft.com/office/drawing/2014/main" xmlns="" id="{E92565E8-166B-47BF-B61D-CAED38DDCF55}"/>
                </a:ext>
              </a:extLst>
            </p:cNvPr>
            <p:cNvSpPr>
              <a:spLocks noChangeShapeType="1"/>
            </p:cNvSpPr>
            <p:nvPr/>
          </p:nvSpPr>
          <p:spPr bwMode="auto">
            <a:xfrm>
              <a:off x="10183657" y="2356844"/>
              <a:ext cx="2560637" cy="0"/>
            </a:xfrm>
            <a:prstGeom prst="line">
              <a:avLst/>
            </a:prstGeom>
            <a:ln>
              <a:solidFill>
                <a:srgbClr val="FF0000"/>
              </a:solidFill>
              <a:headEnd/>
              <a:tailEnd/>
            </a:ln>
          </p:spPr>
          <p:style>
            <a:lnRef idx="2">
              <a:schemeClr val="dk1"/>
            </a:lnRef>
            <a:fillRef idx="0">
              <a:schemeClr val="dk1"/>
            </a:fillRef>
            <a:effectRef idx="1">
              <a:schemeClr val="dk1"/>
            </a:effectRef>
            <a:fontRef idx="minor">
              <a:schemeClr val="tx1"/>
            </a:fontRef>
          </p:style>
          <p:txBody>
            <a:bodyPr lIns="108548" tIns="54275" rIns="108548" bIns="54275"/>
            <a:lstStyle/>
            <a:p>
              <a:pPr eaLnBrk="1" hangingPunct="1">
                <a:defRPr/>
              </a:pPr>
              <a:endParaRPr lang="en-US" sz="2700" b="1">
                <a:solidFill>
                  <a:srgbClr val="0000FF"/>
                </a:solidFill>
              </a:endParaRPr>
            </a:p>
          </p:txBody>
        </p:sp>
      </p:grpSp>
      <p:sp>
        <p:nvSpPr>
          <p:cNvPr id="3" name="Rectangle 2">
            <a:extLst>
              <a:ext uri="{FF2B5EF4-FFF2-40B4-BE49-F238E27FC236}">
                <a16:creationId xmlns:a16="http://schemas.microsoft.com/office/drawing/2014/main" xmlns="" id="{DA0B0F8B-596B-4CD9-A0BB-8E6B4E246218}"/>
              </a:ext>
            </a:extLst>
          </p:cNvPr>
          <p:cNvSpPr>
            <a:spLocks noChangeArrowheads="1"/>
          </p:cNvSpPr>
          <p:nvPr/>
        </p:nvSpPr>
        <p:spPr bwMode="auto">
          <a:xfrm>
            <a:off x="322065" y="2099072"/>
            <a:ext cx="47851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700" b="1">
                <a:solidFill>
                  <a:srgbClr val="0000FF"/>
                </a:solidFill>
                <a:latin typeface="Times New Roman" panose="02020603050405020304" pitchFamily="18" charset="0"/>
                <a:cs typeface="Times New Roman" panose="02020603050405020304" pitchFamily="18" charset="0"/>
              </a:rPr>
              <a:t>     nặc nô, ra oai, béo múp béo míp, cuống cuồng.</a:t>
            </a:r>
          </a:p>
        </p:txBody>
      </p:sp>
      <p:sp>
        <p:nvSpPr>
          <p:cNvPr id="6" name="Rectangle 5">
            <a:extLst>
              <a:ext uri="{FF2B5EF4-FFF2-40B4-BE49-F238E27FC236}">
                <a16:creationId xmlns:a16="http://schemas.microsoft.com/office/drawing/2014/main" xmlns="" id="{D47D062F-20DA-4C4F-8AEB-50FE43B7F1F3}"/>
              </a:ext>
            </a:extLst>
          </p:cNvPr>
          <p:cNvSpPr>
            <a:spLocks noChangeArrowheads="1"/>
          </p:cNvSpPr>
          <p:nvPr/>
        </p:nvSpPr>
        <p:spPr bwMode="auto">
          <a:xfrm>
            <a:off x="333970" y="3563541"/>
            <a:ext cx="46815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700" b="1">
                <a:solidFill>
                  <a:srgbClr val="0000FF"/>
                </a:solidFill>
                <a:latin typeface="Times New Roman" panose="02020603050405020304" pitchFamily="18" charset="0"/>
                <a:cs typeface="Times New Roman" panose="02020603050405020304" pitchFamily="18" charset="0"/>
              </a:rPr>
              <a:t>   Nhìn vào các khe đá chung quanh,</a:t>
            </a:r>
            <a:r>
              <a:rPr lang="en-US" altLang="en-US" sz="2700" b="1">
                <a:solidFill>
                  <a:srgbClr val="FF0000"/>
                </a:solidFill>
                <a:latin typeface="Times New Roman" panose="02020603050405020304" pitchFamily="18" charset="0"/>
                <a:cs typeface="Times New Roman" panose="02020603050405020304" pitchFamily="18" charset="0"/>
              </a:rPr>
              <a:t>/</a:t>
            </a:r>
            <a:r>
              <a:rPr lang="en-US" altLang="en-US" sz="2700" b="1">
                <a:solidFill>
                  <a:srgbClr val="0000FF"/>
                </a:solidFill>
                <a:latin typeface="Times New Roman" panose="02020603050405020304" pitchFamily="18" charset="0"/>
                <a:cs typeface="Times New Roman" panose="02020603050405020304" pitchFamily="18" charset="0"/>
              </a:rPr>
              <a:t> tôi thấy lủng củng những nhện là nhện.</a:t>
            </a:r>
            <a:r>
              <a:rPr lang="en-US" altLang="en-US" sz="27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49848" y="1187116"/>
            <a:ext cx="462240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Dế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Mèn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bênh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yếu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70752" y="1634860"/>
            <a:ext cx="180301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Hoài</a:t>
            </a:r>
            <a:endParaRPr lang="en-US" sz="28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0072467" y="5124741"/>
            <a:ext cx="2215816" cy="196961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6757" l="7333" r="90000">
                        <a14:foregroundMark x1="22778" y1="39459" x2="22778" y2="39459"/>
                        <a14:foregroundMark x1="22778" y1="39459" x2="22778" y2="39459"/>
                        <a14:foregroundMark x1="22778" y1="39459" x2="25222" y2="45405"/>
                        <a14:foregroundMark x1="39333" y1="41081" x2="41778" y2="43378"/>
                      </a14:backgroundRemoval>
                    </a14:imgEffect>
                  </a14:imgLayer>
                </a14:imgProps>
              </a:ext>
              <a:ext uri="{28A0092B-C50C-407E-A947-70E740481C1C}">
                <a14:useLocalDpi xmlns:a14="http://schemas.microsoft.com/office/drawing/2010/main" val="0"/>
              </a:ext>
            </a:extLst>
          </a:blip>
          <a:stretch>
            <a:fillRect/>
          </a:stretch>
        </p:blipFill>
        <p:spPr>
          <a:xfrm>
            <a:off x="10346026" y="4365841"/>
            <a:ext cx="1845974" cy="1517800"/>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5667" r="93778">
                        <a14:foregroundMark x1="15444" y1="21750" x2="15444" y2="21750"/>
                        <a14:foregroundMark x1="15444" y1="21750" x2="15444" y2="21750"/>
                        <a14:foregroundMark x1="20000" y1="26375" x2="20000" y2="26375"/>
                        <a14:foregroundMark x1="20000" y1="26375" x2="20000" y2="26375"/>
                        <a14:foregroundMark x1="12889" y1="28625" x2="12889" y2="28625"/>
                        <a14:foregroundMark x1="12889" y1="28625" x2="12889" y2="28625"/>
                      </a14:backgroundRemoval>
                    </a14:imgEffect>
                  </a14:imgLayer>
                </a14:imgProps>
              </a:ext>
              <a:ext uri="{28A0092B-C50C-407E-A947-70E740481C1C}">
                <a14:useLocalDpi xmlns:a14="http://schemas.microsoft.com/office/drawing/2010/main" val="0"/>
              </a:ext>
            </a:extLst>
          </a:blip>
          <a:stretch>
            <a:fillRect/>
          </a:stretch>
        </p:blipFill>
        <p:spPr>
          <a:xfrm>
            <a:off x="-142816" y="5124740"/>
            <a:ext cx="2215816" cy="1969615"/>
          </a:xfrm>
          <a:prstGeom prst="rect">
            <a:avLst/>
          </a:prstGeom>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5833">
                        <a14:foregroundMark x1="76333" y1="52514" x2="76333" y2="52514"/>
                        <a14:foregroundMark x1="76333" y1="52514" x2="76333" y2="52514"/>
                        <a14:foregroundMark x1="92500" y1="50652" x2="92500" y2="50652"/>
                        <a14:foregroundMark x1="92500" y1="50652" x2="92500" y2="50652"/>
                      </a14:backgroundRemoval>
                    </a14:imgEffect>
                  </a14:imgLayer>
                </a14:imgProps>
              </a:ext>
              <a:ext uri="{28A0092B-C50C-407E-A947-70E740481C1C}">
                <a14:useLocalDpi xmlns:a14="http://schemas.microsoft.com/office/drawing/2010/main" val="0"/>
              </a:ext>
            </a:extLst>
          </a:blip>
          <a:stretch>
            <a:fillRect/>
          </a:stretch>
        </p:blipFill>
        <p:spPr>
          <a:xfrm rot="20556132">
            <a:off x="375615" y="4697681"/>
            <a:ext cx="1178954" cy="1055162"/>
          </a:xfrm>
          <a:prstGeom prst="rect">
            <a:avLst/>
          </a:prstGeom>
        </p:spPr>
      </p:pic>
      <p:cxnSp>
        <p:nvCxnSpPr>
          <p:cNvPr id="12" name="Straight Connector 11"/>
          <p:cNvCxnSpPr/>
          <p:nvPr/>
        </p:nvCxnSpPr>
        <p:spPr bwMode="auto">
          <a:xfrm rot="5400000">
            <a:off x="4472782" y="4497330"/>
            <a:ext cx="3786187" cy="317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0"/>
          <p:cNvSpPr txBox="1">
            <a:spLocks noChangeArrowheads="1"/>
          </p:cNvSpPr>
          <p:nvPr/>
        </p:nvSpPr>
        <p:spPr bwMode="auto">
          <a:xfrm>
            <a:off x="2525150" y="2287708"/>
            <a:ext cx="32009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err="1">
                <a:latin typeface="Times New Roman" panose="02020603050405020304" pitchFamily="18" charset="0"/>
                <a:cs typeface="Times New Roman" panose="02020603050405020304" pitchFamily="18" charset="0"/>
              </a:rPr>
              <a:t>Luyện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đọc</a:t>
            </a:r>
            <a:endParaRPr lang="vi-VN" altLang="en-US" sz="3000" b="1" dirty="0">
              <a:latin typeface="Times New Roman" panose="02020603050405020304" pitchFamily="18" charset="0"/>
              <a:cs typeface="Times New Roman" panose="02020603050405020304" pitchFamily="18" charset="0"/>
            </a:endParaRPr>
          </a:p>
        </p:txBody>
      </p:sp>
      <p:sp>
        <p:nvSpPr>
          <p:cNvPr id="17" name="TextBox 11"/>
          <p:cNvSpPr txBox="1">
            <a:spLocks noChangeArrowheads="1"/>
          </p:cNvSpPr>
          <p:nvPr/>
        </p:nvSpPr>
        <p:spPr bwMode="auto">
          <a:xfrm>
            <a:off x="6865939" y="2318486"/>
            <a:ext cx="1857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a:latin typeface="Times New Roman" panose="02020603050405020304" pitchFamily="18" charset="0"/>
                <a:cs typeface="Times New Roman" panose="02020603050405020304" pitchFamily="18" charset="0"/>
              </a:rPr>
              <a:t>Từ ngữ</a:t>
            </a:r>
            <a:endParaRPr lang="vi-VN" altLang="en-US" sz="3000" b="1">
              <a:latin typeface="Times New Roman" panose="02020603050405020304" pitchFamily="18" charset="0"/>
              <a:cs typeface="Times New Roman" panose="02020603050405020304" pitchFamily="18" charset="0"/>
            </a:endParaRPr>
          </a:p>
        </p:txBody>
      </p:sp>
      <p:sp>
        <p:nvSpPr>
          <p:cNvPr id="19" name="TextBox 10"/>
          <p:cNvSpPr txBox="1">
            <a:spLocks noChangeArrowheads="1"/>
          </p:cNvSpPr>
          <p:nvPr/>
        </p:nvSpPr>
        <p:spPr bwMode="auto">
          <a:xfrm>
            <a:off x="6499371" y="3189283"/>
            <a:ext cx="1857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err="1">
                <a:latin typeface="Times New Roman" panose="02020603050405020304" pitchFamily="18" charset="0"/>
                <a:cs typeface="Times New Roman" panose="02020603050405020304" pitchFamily="18" charset="0"/>
              </a:rPr>
              <a:t>chóp</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bu</a:t>
            </a:r>
            <a:r>
              <a:rPr lang="en-US" altLang="en-US" sz="3000" b="1" dirty="0">
                <a:latin typeface="Times New Roman" panose="02020603050405020304" pitchFamily="18" charset="0"/>
                <a:cs typeface="Times New Roman" panose="02020603050405020304" pitchFamily="18" charset="0"/>
              </a:rPr>
              <a:t>:</a:t>
            </a:r>
            <a:endParaRPr lang="vi-VN" altLang="en-US" sz="3000" b="1" dirty="0">
              <a:latin typeface="Times New Roman" panose="02020603050405020304" pitchFamily="18" charset="0"/>
              <a:cs typeface="Times New Roman" panose="02020603050405020304" pitchFamily="18" charset="0"/>
            </a:endParaRPr>
          </a:p>
        </p:txBody>
      </p:sp>
      <p:sp>
        <p:nvSpPr>
          <p:cNvPr id="20" name="TextBox 10"/>
          <p:cNvSpPr txBox="1">
            <a:spLocks noChangeArrowheads="1"/>
          </p:cNvSpPr>
          <p:nvPr/>
        </p:nvSpPr>
        <p:spPr bwMode="auto">
          <a:xfrm>
            <a:off x="8147371" y="3174590"/>
            <a:ext cx="46253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000" b="1" dirty="0" err="1">
                <a:latin typeface="Times New Roman" panose="02020603050405020304" pitchFamily="18" charset="0"/>
                <a:cs typeface="Times New Roman" panose="02020603050405020304" pitchFamily="18" charset="0"/>
              </a:rPr>
              <a:t>đứng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đầu</a:t>
            </a:r>
            <a:r>
              <a:rPr lang="en-US" sz="3000" b="1" dirty="0">
                <a:latin typeface="Times New Roman" panose="02020603050405020304" pitchFamily="18" charset="0"/>
                <a:cs typeface="Times New Roman" panose="02020603050405020304" pitchFamily="18" charset="0"/>
              </a:rPr>
              <a:t>, </a:t>
            </a:r>
            <a:r>
              <a:rPr lang="en-US" sz="3000" b="1" err="1">
                <a:latin typeface="Times New Roman" panose="02020603050405020304" pitchFamily="18" charset="0"/>
                <a:cs typeface="Times New Roman" panose="02020603050405020304" pitchFamily="18" charset="0"/>
              </a:rPr>
              <a:t>cầm</a:t>
            </a:r>
            <a:r>
              <a:rPr lang="en-US" sz="3000" b="1">
                <a:latin typeface="Times New Roman" panose="02020603050405020304" pitchFamily="18" charset="0"/>
                <a:cs typeface="Times New Roman" panose="02020603050405020304" pitchFamily="18" charset="0"/>
              </a:rPr>
              <a:t> đầu</a:t>
            </a:r>
          </a:p>
          <a:p>
            <a:r>
              <a:rPr lang="en-US" sz="3000" b="1">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(ý </a:t>
            </a:r>
            <a:r>
              <a:rPr lang="en-US" sz="3000" b="1" dirty="0" err="1">
                <a:latin typeface="Times New Roman" panose="02020603050405020304" pitchFamily="18" charset="0"/>
                <a:cs typeface="Times New Roman" panose="02020603050405020304" pitchFamily="18" charset="0"/>
              </a:rPr>
              <a:t>nhạo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báng</a:t>
            </a:r>
            <a:r>
              <a:rPr lang="en-US" sz="3000" b="1" dirty="0">
                <a:latin typeface="Times New Roman" panose="02020603050405020304" pitchFamily="18" charset="0"/>
                <a:cs typeface="Times New Roman" panose="02020603050405020304" pitchFamily="18" charset="0"/>
              </a:rPr>
              <a:t>)</a:t>
            </a:r>
          </a:p>
        </p:txBody>
      </p:sp>
      <p:sp>
        <p:nvSpPr>
          <p:cNvPr id="21" name="TextBox 10"/>
          <p:cNvSpPr txBox="1">
            <a:spLocks noChangeArrowheads="1"/>
          </p:cNvSpPr>
          <p:nvPr/>
        </p:nvSpPr>
        <p:spPr bwMode="auto">
          <a:xfrm>
            <a:off x="6499371" y="4430259"/>
            <a:ext cx="1857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err="1">
                <a:latin typeface="Times New Roman" panose="02020603050405020304" pitchFamily="18" charset="0"/>
                <a:cs typeface="Times New Roman" panose="02020603050405020304" pitchFamily="18" charset="0"/>
              </a:rPr>
              <a:t>nặc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nô</a:t>
            </a:r>
            <a:r>
              <a:rPr lang="en-US" altLang="en-US" sz="3000" b="1" dirty="0">
                <a:latin typeface="Times New Roman" panose="02020603050405020304" pitchFamily="18" charset="0"/>
                <a:cs typeface="Times New Roman" panose="02020603050405020304" pitchFamily="18" charset="0"/>
              </a:rPr>
              <a:t>:</a:t>
            </a:r>
            <a:endParaRPr lang="vi-VN" altLang="en-US" sz="3000" b="1" dirty="0">
              <a:latin typeface="Times New Roman" panose="02020603050405020304" pitchFamily="18" charset="0"/>
              <a:cs typeface="Times New Roman" panose="02020603050405020304" pitchFamily="18" charset="0"/>
            </a:endParaRPr>
          </a:p>
        </p:txBody>
      </p:sp>
      <p:sp>
        <p:nvSpPr>
          <p:cNvPr id="22" name="TextBox 10"/>
          <p:cNvSpPr txBox="1">
            <a:spLocks noChangeArrowheads="1"/>
          </p:cNvSpPr>
          <p:nvPr/>
        </p:nvSpPr>
        <p:spPr bwMode="auto">
          <a:xfrm>
            <a:off x="8147371" y="4477119"/>
            <a:ext cx="32315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000" b="1" dirty="0">
                <a:latin typeface="Times New Roman" panose="02020603050405020304" pitchFamily="18" charset="0"/>
                <a:cs typeface="Times New Roman" panose="02020603050405020304" pitchFamily="18" charset="0"/>
              </a:rPr>
              <a:t>(</a:t>
            </a:r>
            <a:r>
              <a:rPr lang="en-US" sz="3000" b="1" dirty="0" err="1">
                <a:latin typeface="Times New Roman" panose="02020603050405020304" pitchFamily="18" charset="0"/>
                <a:cs typeface="Times New Roman" panose="02020603050405020304" pitchFamily="18" charset="0"/>
              </a:rPr>
              <a:t>đàn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bà</a:t>
            </a:r>
            <a:r>
              <a:rPr lang="en-US" sz="3000" b="1" dirty="0">
                <a:latin typeface="Times New Roman" panose="02020603050405020304" pitchFamily="18" charset="0"/>
                <a:cs typeface="Times New Roman" panose="02020603050405020304" pitchFamily="18" charset="0"/>
              </a:rPr>
              <a:t>) hung </a:t>
            </a:r>
            <a:r>
              <a:rPr lang="en-US" sz="3000" b="1" dirty="0" err="1">
                <a:latin typeface="Times New Roman" panose="02020603050405020304" pitchFamily="18" charset="0"/>
                <a:cs typeface="Times New Roman" panose="02020603050405020304" pitchFamily="18" charset="0"/>
              </a:rPr>
              <a:t>dữ</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táo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tợn</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770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270061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1149</Words>
  <Application>Microsoft Office PowerPoint</Application>
  <PresentationFormat>Tùy chỉnh</PresentationFormat>
  <Paragraphs>100</Paragraphs>
  <Slides>20</Slides>
  <Notes>1</Notes>
  <HiddenSlides>0</HiddenSlides>
  <MMClips>0</MMClips>
  <ScaleCrop>false</ScaleCrop>
  <HeadingPairs>
    <vt:vector size="4" baseType="variant">
      <vt:variant>
        <vt:lpstr>Chủ đề</vt:lpstr>
      </vt:variant>
      <vt:variant>
        <vt:i4>2</vt:i4>
      </vt:variant>
      <vt:variant>
        <vt:lpstr>Tiêu đề Bản chiếu</vt:lpstr>
      </vt:variant>
      <vt:variant>
        <vt:i4>20</vt:i4>
      </vt:variant>
    </vt:vector>
  </HeadingPairs>
  <TitlesOfParts>
    <vt:vector size="22" baseType="lpstr">
      <vt:lpstr>Office 主题</vt:lpstr>
      <vt:lpstr>Office Theme</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Giọng đọc</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dc:description>www.051661.com</dc:description>
  <cp:lastModifiedBy>VIETTELSTORE</cp:lastModifiedBy>
  <cp:revision>73</cp:revision>
  <dcterms:created xsi:type="dcterms:W3CDTF">2017-06-26T03:23:00Z</dcterms:created>
  <dcterms:modified xsi:type="dcterms:W3CDTF">2022-09-08T15:03:16Z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