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Lst>
  <p:notesMasterIdLst>
    <p:notesMasterId r:id="rId40"/>
  </p:notesMasterIdLst>
  <p:sldIdLst>
    <p:sldId id="321" r:id="rId3"/>
    <p:sldId id="322" r:id="rId4"/>
    <p:sldId id="428" r:id="rId5"/>
    <p:sldId id="324" r:id="rId6"/>
    <p:sldId id="328" r:id="rId7"/>
    <p:sldId id="329" r:id="rId8"/>
    <p:sldId id="398" r:id="rId9"/>
    <p:sldId id="330" r:id="rId10"/>
    <p:sldId id="399" r:id="rId11"/>
    <p:sldId id="333" r:id="rId12"/>
    <p:sldId id="400" r:id="rId13"/>
    <p:sldId id="401" r:id="rId14"/>
    <p:sldId id="334" r:id="rId15"/>
    <p:sldId id="335" r:id="rId16"/>
    <p:sldId id="402" r:id="rId17"/>
    <p:sldId id="337" r:id="rId18"/>
    <p:sldId id="403" r:id="rId19"/>
    <p:sldId id="406" r:id="rId20"/>
    <p:sldId id="407" r:id="rId21"/>
    <p:sldId id="408" r:id="rId22"/>
    <p:sldId id="410" r:id="rId23"/>
    <p:sldId id="411" r:id="rId24"/>
    <p:sldId id="412" r:id="rId25"/>
    <p:sldId id="413" r:id="rId26"/>
    <p:sldId id="414" r:id="rId27"/>
    <p:sldId id="415" r:id="rId28"/>
    <p:sldId id="419" r:id="rId29"/>
    <p:sldId id="420" r:id="rId30"/>
    <p:sldId id="422" r:id="rId31"/>
    <p:sldId id="423" r:id="rId32"/>
    <p:sldId id="425" r:id="rId33"/>
    <p:sldId id="426" r:id="rId34"/>
    <p:sldId id="345" r:id="rId35"/>
    <p:sldId id="346" r:id="rId36"/>
    <p:sldId id="367" r:id="rId37"/>
    <p:sldId id="427" r:id="rId38"/>
    <p:sldId id="34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a:srgbClr val="00FF00"/>
    <a:srgbClr val="93E3FF"/>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0"/>
  </p:normalViewPr>
  <p:slideViewPr>
    <p:cSldViewPr>
      <p:cViewPr varScale="1">
        <p:scale>
          <a:sx n="82" d="100"/>
          <a:sy n="82" d="100"/>
        </p:scale>
        <p:origin x="27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951C-FDCE-4E22-B92C-79AFFD3FC9B8}" type="datetimeFigureOut">
              <a:rPr lang="en-US" smtClean="0"/>
              <a:pPr/>
              <a:t>4/15/2023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65F2-8AEE-4AFF-BC1B-F476F80363D6}" type="slidenum">
              <a:rPr lang="en-US" smtClean="0"/>
              <a:pPr/>
              <a:t>‹#›</a:t>
            </a:fld>
            <a:endParaRPr lang="en-US" dirty="0"/>
          </a:p>
        </p:txBody>
      </p:sp>
    </p:spTree>
    <p:extLst>
      <p:ext uri="{BB962C8B-B14F-4D97-AF65-F5344CB8AC3E}">
        <p14:creationId xmlns:p14="http://schemas.microsoft.com/office/powerpoint/2010/main" val="177643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12</a:t>
            </a:fld>
            <a:endParaRPr lang="en-US" altLang="en-US" sz="1200"/>
          </a:p>
        </p:txBody>
      </p:sp>
    </p:spTree>
    <p:extLst>
      <p:ext uri="{BB962C8B-B14F-4D97-AF65-F5344CB8AC3E}">
        <p14:creationId xmlns:p14="http://schemas.microsoft.com/office/powerpoint/2010/main" val="245641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pPr/>
              <a:t>28</a:t>
            </a:fld>
            <a:endParaRPr lang="en-US"/>
          </a:p>
        </p:txBody>
      </p:sp>
    </p:spTree>
    <p:extLst>
      <p:ext uri="{BB962C8B-B14F-4D97-AF65-F5344CB8AC3E}">
        <p14:creationId xmlns:p14="http://schemas.microsoft.com/office/powerpoint/2010/main" val="105530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95F54-C2A0-4A77-9A73-A9F55532BD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436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2552B-32C8-4386-90D5-1DCC4CB2C6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651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4B50C1-54B3-4C81-87A0-AC6D03C1B0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14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3379C2-2EDD-4869-9946-F1998F62E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215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3777-7C26-4891-A928-19452C9392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616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22D9DE-DB32-443C-8B9A-E9B348705B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132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ABEA5-094C-4D69-B7B9-5EACC31279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271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D47575-6126-419E-BB0C-ABCC87A2F2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647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77B1-50D8-4CAE-9376-5730B87C62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696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09F92F-9DE0-47DC-934D-308C3F18F2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00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52E89-6D02-4C2E-98A5-7DEFF8D1AD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451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6BB44-4E82-490B-8208-1AC0E2D327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75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p>
        </p:txBody>
      </p:sp>
      <p:sp>
        <p:nvSpPr>
          <p:cNvPr id="3" name="Chỗ dành sẵn cho Bảng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C0090-4B7A-42BE-9FC3-7F94055A0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41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FA8D-1EEE-4F84-A81B-4EB193DBBAE2}" type="datetimeFigureOut">
              <a:rPr lang="en-US" smtClean="0"/>
              <a:pPr/>
              <a:t>4/15/2023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2020-CAF4-40FC-9E00-D2E87A188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883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32EB5E2-D49E-4566-AFB8-8FAFB84AB2B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60922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063552" y="1295400"/>
            <a:ext cx="8337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dirty="0" err="1">
                <a:solidFill>
                  <a:srgbClr val="0000FF"/>
                </a:solidFill>
                <a:latin typeface="Times New Roman" pitchFamily="18" charset="0"/>
                <a:cs typeface="Times New Roman" pitchFamily="18" charset="0"/>
              </a:rPr>
              <a:t>Thứ</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hai</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ngày</a:t>
            </a:r>
            <a:r>
              <a:rPr lang="en-US" altLang="en-US" sz="2400" b="1" dirty="0">
                <a:solidFill>
                  <a:srgbClr val="0000FF"/>
                </a:solidFill>
                <a:latin typeface="Times New Roman" pitchFamily="18" charset="0"/>
                <a:cs typeface="Times New Roman" pitchFamily="18" charset="0"/>
              </a:rPr>
              <a:t> 17 </a:t>
            </a:r>
            <a:r>
              <a:rPr lang="en-US" altLang="en-US" sz="2400" b="1" dirty="0" err="1">
                <a:solidFill>
                  <a:srgbClr val="0000FF"/>
                </a:solidFill>
                <a:latin typeface="Times New Roman" pitchFamily="18" charset="0"/>
                <a:cs typeface="Times New Roman" pitchFamily="18" charset="0"/>
              </a:rPr>
              <a:t>tháng</a:t>
            </a:r>
            <a:r>
              <a:rPr lang="en-US" altLang="en-US" sz="2400" b="1" dirty="0">
                <a:solidFill>
                  <a:srgbClr val="0000FF"/>
                </a:solidFill>
                <a:latin typeface="Times New Roman" pitchFamily="18" charset="0"/>
                <a:cs typeface="Times New Roman" pitchFamily="18" charset="0"/>
              </a:rPr>
              <a:t> 4 </a:t>
            </a:r>
            <a:r>
              <a:rPr lang="en-US" altLang="en-US" sz="2400" b="1" dirty="0" err="1">
                <a:solidFill>
                  <a:srgbClr val="0000FF"/>
                </a:solidFill>
                <a:latin typeface="Times New Roman" pitchFamily="18" charset="0"/>
                <a:cs typeface="Times New Roman" pitchFamily="18" charset="0"/>
              </a:rPr>
              <a:t>năm</a:t>
            </a:r>
            <a:r>
              <a:rPr lang="en-US" altLang="en-US" sz="2400" b="1" dirty="0">
                <a:solidFill>
                  <a:srgbClr val="0000FF"/>
                </a:solidFill>
                <a:latin typeface="Times New Roman" pitchFamily="18" charset="0"/>
                <a:cs typeface="Times New Roman" pitchFamily="18" charset="0"/>
              </a:rPr>
              <a:t> 2023</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55926" y="2438400"/>
            <a:ext cx="4953000" cy="729609"/>
          </a:xfrm>
          <a:prstGeom prst="rect">
            <a:avLst/>
          </a:prstGeom>
        </p:spPr>
        <p:txBody>
          <a:bodyPr wrap="none" fromWordArt="1">
            <a:prstTxWarp prst="textPlain">
              <a:avLst>
                <a:gd name="adj" fmla="val 50000"/>
              </a:avLst>
            </a:prstTxWarp>
          </a:bodyPr>
          <a:lstStyle/>
          <a:p>
            <a:pPr algn="ctr"/>
            <a:r>
              <a:rPr lang="en-US" sz="3600" b="1" kern="10" dirty="0" err="1">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Ăng</a:t>
            </a:r>
            <a:r>
              <a:rPr lang="en-US" sz="3600" b="1" kern="10" dirty="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-co </a:t>
            </a:r>
            <a:r>
              <a:rPr lang="en-US" sz="3600" b="1" kern="10" dirty="0" err="1">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Vát</a:t>
            </a:r>
            <a:endParaRPr lang="en-US" sz="3600" b="1" kern="10" dirty="0">
              <a:ln w="12700">
                <a:solidFill>
                  <a:schemeClr val="tx2"/>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12" name="Text Box 5"/>
          <p:cNvSpPr txBox="1">
            <a:spLocks noChangeArrowheads="1"/>
          </p:cNvSpPr>
          <p:nvPr/>
        </p:nvSpPr>
        <p:spPr bwMode="auto">
          <a:xfrm>
            <a:off x="2063552" y="1887538"/>
            <a:ext cx="8337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1" u="sng" dirty="0" err="1">
                <a:solidFill>
                  <a:srgbClr val="0000FF"/>
                </a:solidFill>
                <a:latin typeface="Times New Roman" pitchFamily="18" charset="0"/>
                <a:cs typeface="Times New Roman" pitchFamily="18" charset="0"/>
              </a:rPr>
              <a:t>Tập</a:t>
            </a:r>
            <a:r>
              <a:rPr lang="en-US" altLang="en-US" b="1" u="sng" dirty="0">
                <a:solidFill>
                  <a:srgbClr val="0000FF"/>
                </a:solidFill>
                <a:latin typeface="Times New Roman" pitchFamily="18" charset="0"/>
                <a:cs typeface="Times New Roman" pitchFamily="18" charset="0"/>
              </a:rPr>
              <a:t> </a:t>
            </a:r>
            <a:r>
              <a:rPr lang="en-US" altLang="en-US" b="1" u="sng" dirty="0" err="1">
                <a:solidFill>
                  <a:srgbClr val="0000FF"/>
                </a:solidFill>
                <a:latin typeface="Times New Roman" pitchFamily="18" charset="0"/>
                <a:cs typeface="Times New Roman" pitchFamily="18" charset="0"/>
              </a:rPr>
              <a:t>đọc</a:t>
            </a:r>
            <a:endParaRPr lang="en-US" altLang="en-US"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8687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Giải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nghĩa</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991544" y="2348880"/>
            <a:ext cx="87060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err="1">
                <a:solidFill>
                  <a:srgbClr val="FF0000"/>
                </a:solidFill>
                <a:latin typeface="Times New Roman" pitchFamily="18" charset="0"/>
              </a:rPr>
              <a:t>Kiến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trúc</a:t>
            </a:r>
            <a:r>
              <a:rPr lang="en-US" altLang="en-US" sz="2800" b="1" dirty="0">
                <a:solidFill>
                  <a:srgbClr val="FF0000"/>
                </a:solidFill>
                <a:latin typeface="Times New Roman" pitchFamily="18" charset="0"/>
              </a:rPr>
              <a:t>: </a:t>
            </a:r>
            <a:r>
              <a:rPr lang="en-US" altLang="en-US" sz="2800" b="1" dirty="0" err="1">
                <a:latin typeface="Times New Roman" pitchFamily="18" charset="0"/>
              </a:rPr>
              <a:t>nghệ</a:t>
            </a:r>
            <a:r>
              <a:rPr lang="en-US" altLang="en-US" sz="2800" b="1" dirty="0">
                <a:latin typeface="Times New Roman" pitchFamily="18" charset="0"/>
              </a:rPr>
              <a:t> </a:t>
            </a:r>
            <a:r>
              <a:rPr lang="en-US" altLang="en-US" sz="2800" b="1" dirty="0" err="1">
                <a:latin typeface="Times New Roman" pitchFamily="18" charset="0"/>
              </a:rPr>
              <a:t>thuật</a:t>
            </a:r>
            <a:r>
              <a:rPr lang="en-US" altLang="en-US" sz="2800" b="1" dirty="0">
                <a:latin typeface="Times New Roman" pitchFamily="18" charset="0"/>
              </a:rPr>
              <a:t> </a:t>
            </a:r>
            <a:r>
              <a:rPr lang="en-US" altLang="en-US" sz="2800" b="1" dirty="0" err="1">
                <a:latin typeface="Times New Roman" pitchFamily="18" charset="0"/>
              </a:rPr>
              <a:t>thiết</a:t>
            </a:r>
            <a:r>
              <a:rPr lang="en-US" altLang="en-US" sz="2800" b="1" dirty="0">
                <a:latin typeface="Times New Roman" pitchFamily="18" charset="0"/>
              </a:rPr>
              <a:t> </a:t>
            </a:r>
            <a:r>
              <a:rPr lang="en-US" altLang="en-US" sz="2800" b="1" dirty="0" err="1">
                <a:latin typeface="Times New Roman" pitchFamily="18" charset="0"/>
              </a:rPr>
              <a:t>kế</a:t>
            </a:r>
            <a:r>
              <a:rPr lang="en-US" altLang="en-US" sz="2800" b="1" dirty="0">
                <a:latin typeface="Times New Roman" pitchFamily="18" charset="0"/>
              </a:rPr>
              <a:t>, </a:t>
            </a:r>
            <a:r>
              <a:rPr lang="en-US" altLang="en-US" sz="2800" b="1" dirty="0" err="1">
                <a:latin typeface="Times New Roman" pitchFamily="18" charset="0"/>
              </a:rPr>
              <a:t>xây</a:t>
            </a:r>
            <a:r>
              <a:rPr lang="en-US" altLang="en-US" sz="2800" b="1" dirty="0">
                <a:latin typeface="Times New Roman" pitchFamily="18" charset="0"/>
              </a:rPr>
              <a:t> </a:t>
            </a:r>
            <a:r>
              <a:rPr lang="en-US" altLang="en-US" sz="2800" b="1" dirty="0" err="1">
                <a:latin typeface="Times New Roman" pitchFamily="18" charset="0"/>
              </a:rPr>
              <a:t>dựng</a:t>
            </a:r>
            <a:r>
              <a:rPr lang="en-US" altLang="en-US" sz="2800" b="1" dirty="0">
                <a:latin typeface="Times New Roman" pitchFamily="18" charset="0"/>
              </a:rPr>
              <a:t> </a:t>
            </a:r>
            <a:r>
              <a:rPr lang="en-US" altLang="en-US" sz="2800" b="1" dirty="0" err="1">
                <a:latin typeface="Times New Roman" pitchFamily="18" charset="0"/>
              </a:rPr>
              <a:t>nhà</a:t>
            </a:r>
            <a:r>
              <a:rPr lang="en-US" altLang="en-US" sz="2800" b="1" dirty="0">
                <a:latin typeface="Times New Roman" pitchFamily="18" charset="0"/>
              </a:rPr>
              <a:t> </a:t>
            </a:r>
            <a:r>
              <a:rPr lang="en-US" altLang="en-US" sz="2800" b="1" dirty="0" err="1">
                <a:latin typeface="Times New Roman" pitchFamily="18" charset="0"/>
              </a:rPr>
              <a:t>cửa</a:t>
            </a:r>
            <a:r>
              <a:rPr lang="en-US" altLang="en-US" sz="2800" b="1" dirty="0">
                <a:latin typeface="Times New Roman" pitchFamily="18" charset="0"/>
              </a:rPr>
              <a:t>, </a:t>
            </a:r>
            <a:r>
              <a:rPr lang="en-US" altLang="en-US" sz="2800" b="1" dirty="0" err="1">
                <a:latin typeface="Times New Roman" pitchFamily="18" charset="0"/>
              </a:rPr>
              <a:t>thành</a:t>
            </a:r>
            <a:r>
              <a:rPr lang="en-US" altLang="en-US" sz="2800" b="1" dirty="0">
                <a:latin typeface="Times New Roman" pitchFamily="18" charset="0"/>
              </a:rPr>
              <a:t> </a:t>
            </a:r>
            <a:r>
              <a:rPr lang="en-US" altLang="en-US" sz="2800" b="1" dirty="0" err="1">
                <a:latin typeface="Times New Roman" pitchFamily="18" charset="0"/>
              </a:rPr>
              <a:t>lũy</a:t>
            </a:r>
            <a:r>
              <a:rPr lang="en-US" altLang="en-US" sz="2800" b="1" dirty="0">
                <a:latin typeface="Times New Roman" pitchFamily="18" charset="0"/>
              </a:rPr>
              <a:t>, ...   </a:t>
            </a:r>
          </a:p>
        </p:txBody>
      </p:sp>
      <p:sp>
        <p:nvSpPr>
          <p:cNvPr id="6" name="Text Box 6"/>
          <p:cNvSpPr txBox="1">
            <a:spLocks noChangeArrowheads="1"/>
          </p:cNvSpPr>
          <p:nvPr/>
        </p:nvSpPr>
        <p:spPr bwMode="auto">
          <a:xfrm>
            <a:off x="1991544" y="3212976"/>
            <a:ext cx="8706072" cy="523220"/>
          </a:xfrm>
          <a:prstGeom prst="rect">
            <a:avLst/>
          </a:prstGeom>
          <a:noFill/>
          <a:ln>
            <a:noFill/>
          </a:ln>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Điêu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chạm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a:t>
            </a:r>
          </a:p>
        </p:txBody>
      </p:sp>
      <p:sp>
        <p:nvSpPr>
          <p:cNvPr id="7" name="Text Box 7"/>
          <p:cNvSpPr txBox="1">
            <a:spLocks noChangeArrowheads="1"/>
          </p:cNvSpPr>
          <p:nvPr/>
        </p:nvSpPr>
        <p:spPr bwMode="auto">
          <a:xfrm>
            <a:off x="1991544" y="3717032"/>
            <a:ext cx="8706072" cy="954107"/>
          </a:xfrm>
          <a:prstGeom prst="rect">
            <a:avLst/>
          </a:prstGeom>
          <a:noFill/>
          <a:ln>
            <a:noFill/>
          </a:ln>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Cây</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thốt</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nốt</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cây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cùng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họ</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với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dừa</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thân</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thẳng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cao</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lá</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hình</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quạt</a:t>
            </a:r>
            <a:r>
              <a:rPr lang="en-US" altLang="en-US" sz="2800" b="1" dirty="0">
                <a:latin typeface="Times New Roman" pitchFamily="18" charset="0"/>
                <a:cs typeface="Arial" charset="0"/>
              </a:rPr>
              <a:t>.</a:t>
            </a:r>
          </a:p>
        </p:txBody>
      </p:sp>
      <p:sp>
        <p:nvSpPr>
          <p:cNvPr id="8" name="Text Box 7"/>
          <p:cNvSpPr txBox="1">
            <a:spLocks noChangeArrowheads="1"/>
          </p:cNvSpPr>
          <p:nvPr/>
        </p:nvSpPr>
        <p:spPr bwMode="auto">
          <a:xfrm>
            <a:off x="1992224" y="4581128"/>
            <a:ext cx="8706072" cy="523220"/>
          </a:xfrm>
          <a:prstGeom prst="rect">
            <a:avLst/>
          </a:prstGeom>
          <a:noFill/>
          <a:ln>
            <a:noFill/>
          </a:ln>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itchFamily="18" charset="0"/>
                <a:cs typeface="Arial" charset="0"/>
              </a:rPr>
              <a:t>Kì</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thú</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kì</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lạ</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thú</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vị</a:t>
            </a:r>
            <a:r>
              <a:rPr lang="en-US" altLang="en-US" sz="2800" b="1" dirty="0">
                <a:latin typeface="Times New Roman" pitchFamily="18" charset="0"/>
                <a:cs typeface="Arial" charset="0"/>
              </a:rPr>
              <a:t>.</a:t>
            </a:r>
          </a:p>
        </p:txBody>
      </p:sp>
      <p:sp>
        <p:nvSpPr>
          <p:cNvPr id="9" name="Text Box 7"/>
          <p:cNvSpPr txBox="1">
            <a:spLocks noChangeArrowheads="1"/>
          </p:cNvSpPr>
          <p:nvPr/>
        </p:nvSpPr>
        <p:spPr bwMode="auto">
          <a:xfrm>
            <a:off x="1991544" y="5013176"/>
            <a:ext cx="8706072" cy="523220"/>
          </a:xfrm>
          <a:prstGeom prst="rect">
            <a:avLst/>
          </a:prstGeom>
          <a:noFill/>
          <a:ln>
            <a:noFill/>
          </a:ln>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Muỗm</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cây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cùng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họ</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với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xoài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quả</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nhỏ</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chua</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hơn</a:t>
            </a:r>
            <a:r>
              <a:rPr lang="en-US" altLang="en-US" sz="2800" b="1" dirty="0">
                <a:latin typeface="Times New Roman" pitchFamily="18" charset="0"/>
                <a:cs typeface="Arial" charset="0"/>
              </a:rPr>
              <a:t>.</a:t>
            </a:r>
          </a:p>
        </p:txBody>
      </p:sp>
      <p:sp>
        <p:nvSpPr>
          <p:cNvPr id="10" name="Text Box 7"/>
          <p:cNvSpPr txBox="1">
            <a:spLocks noChangeArrowheads="1"/>
          </p:cNvSpPr>
          <p:nvPr/>
        </p:nvSpPr>
        <p:spPr bwMode="auto">
          <a:xfrm>
            <a:off x="1991544" y="5445224"/>
            <a:ext cx="8706072" cy="523220"/>
          </a:xfrm>
          <a:prstGeom prst="rect">
            <a:avLst/>
          </a:prstGeom>
          <a:noFill/>
          <a:ln>
            <a:noFill/>
          </a:ln>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Thâm</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nghiêm</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sâu</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kín</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gợi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vẻ</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uy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nghiêm</a:t>
            </a:r>
            <a:r>
              <a:rPr lang="en-US" altLang="en-US" sz="2800" b="1" dirty="0">
                <a:latin typeface="Times New Roman" pitchFamily="18" charset="0"/>
                <a:cs typeface="Arial" charset="0"/>
              </a:rPr>
              <a:t>.</a:t>
            </a:r>
          </a:p>
        </p:txBody>
      </p:sp>
    </p:spTree>
    <p:extLst>
      <p:ext uri="{BB962C8B-B14F-4D97-AF65-F5344CB8AC3E}">
        <p14:creationId xmlns:p14="http://schemas.microsoft.com/office/powerpoint/2010/main" val="24866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6"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548680"/>
            <a:ext cx="4597400" cy="5256584"/>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767978" y="5949280"/>
            <a:ext cx="10515600" cy="641350"/>
          </a:xfrm>
          <a:prstGeom prst="rect">
            <a:avLst/>
          </a:prstGeom>
          <a:noFill/>
          <a:ln>
            <a:noFill/>
          </a:ln>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dirty="0" err="1">
                <a:solidFill>
                  <a:srgbClr val="E74F0B"/>
                </a:solidFill>
                <a:cs typeface="Arial" charset="0"/>
              </a:rPr>
              <a:t>Điêu</a:t>
            </a:r>
            <a:r>
              <a:rPr lang="en-US" altLang="en-US" sz="3600" b="1" dirty="0">
                <a:solidFill>
                  <a:srgbClr val="E74F0B"/>
                </a:solidFill>
                <a:cs typeface="Arial" charset="0"/>
              </a:rPr>
              <a:t> </a:t>
            </a:r>
            <a:r>
              <a:rPr lang="en-US" altLang="en-US" sz="3600" b="1" dirty="0" err="1">
                <a:solidFill>
                  <a:srgbClr val="E74F0B"/>
                </a:solidFill>
                <a:cs typeface="Arial" charset="0"/>
              </a:rPr>
              <a:t>khắc</a:t>
            </a:r>
            <a:r>
              <a:rPr lang="en-US" altLang="en-US" sz="3600" b="1" dirty="0">
                <a:solidFill>
                  <a:srgbClr val="E74F0B"/>
                </a:solidFill>
                <a:cs typeface="Arial" charset="0"/>
              </a:rPr>
              <a:t>:</a:t>
            </a:r>
            <a:endParaRPr lang="en-US" altLang="en-US" sz="3600" b="1" dirty="0">
              <a:solidFill>
                <a:srgbClr val="3333FF"/>
              </a:solidFill>
              <a:cs typeface="Arial" charset="0"/>
            </a:endParaRPr>
          </a:p>
        </p:txBody>
      </p:sp>
      <p:pic>
        <p:nvPicPr>
          <p:cNvPr id="144390" name="Picture 9" descr="ankor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28" y="548680"/>
            <a:ext cx="5835650" cy="5256584"/>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4699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nodeType="withEffect">
                                  <p:stCondLst>
                                    <p:cond delay="0"/>
                                  </p:stCondLst>
                                  <p:childTnLst>
                                    <p:set>
                                      <p:cBhvr>
                                        <p:cTn id="11" dur="1" fill="hold">
                                          <p:stCondLst>
                                            <p:cond delay="0"/>
                                          </p:stCondLst>
                                        </p:cTn>
                                        <p:tgtEl>
                                          <p:spTgt spid="144390"/>
                                        </p:tgtEl>
                                        <p:attrNameLst>
                                          <p:attrName>style.visibility</p:attrName>
                                        </p:attrNameLst>
                                      </p:cBhvr>
                                      <p:to>
                                        <p:strVal val="visible"/>
                                      </p:to>
                                    </p:set>
                                    <p:anim calcmode="lin" valueType="num">
                                      <p:cBhvr>
                                        <p:cTn id="12" dur="1000" fill="hold"/>
                                        <p:tgtEl>
                                          <p:spTgt spid="144390"/>
                                        </p:tgtEl>
                                        <p:attrNameLst>
                                          <p:attrName>ppt_w</p:attrName>
                                        </p:attrNameLst>
                                      </p:cBhvr>
                                      <p:tavLst>
                                        <p:tav tm="0">
                                          <p:val>
                                            <p:strVal val="#ppt_w*0.70"/>
                                          </p:val>
                                        </p:tav>
                                        <p:tav tm="100000">
                                          <p:val>
                                            <p:strVal val="#ppt_w"/>
                                          </p:val>
                                        </p:tav>
                                      </p:tavLst>
                                    </p:anim>
                                    <p:anim calcmode="lin" valueType="num">
                                      <p:cBhvr>
                                        <p:cTn id="13" dur="1000" fill="hold"/>
                                        <p:tgtEl>
                                          <p:spTgt spid="144390"/>
                                        </p:tgtEl>
                                        <p:attrNameLst>
                                          <p:attrName>ppt_h</p:attrName>
                                        </p:attrNameLst>
                                      </p:cBhvr>
                                      <p:tavLst>
                                        <p:tav tm="0">
                                          <p:val>
                                            <p:strVal val="#ppt_h"/>
                                          </p:val>
                                        </p:tav>
                                        <p:tav tm="100000">
                                          <p:val>
                                            <p:strVal val="#ppt_h"/>
                                          </p:val>
                                        </p:tav>
                                      </p:tavLst>
                                    </p:anim>
                                    <p:animEffect transition="in" filter="fade">
                                      <p:cBhvr>
                                        <p:cTn id="14" dur="1000"/>
                                        <p:tgtEl>
                                          <p:spTgt spid="14439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barn(inVertical)">
                                      <p:cBhvr>
                                        <p:cTn id="18"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0" name="Picture 4" descr="2052199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304800"/>
            <a:ext cx="5327650" cy="564448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8" y="304800"/>
            <a:ext cx="5688632" cy="564448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993775" y="6084585"/>
            <a:ext cx="10699750" cy="584775"/>
          </a:xfrm>
          <a:prstGeom prst="rect">
            <a:avLst/>
          </a:prstGeom>
          <a:noFill/>
          <a:ln>
            <a:noFill/>
          </a:ln>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200" b="1" dirty="0" err="1">
                <a:solidFill>
                  <a:srgbClr val="E74F0B"/>
                </a:solidFill>
                <a:latin typeface="Times New Roman" pitchFamily="18" charset="0"/>
                <a:cs typeface="Arial" charset="0"/>
              </a:rPr>
              <a:t>Cây</a:t>
            </a:r>
            <a:r>
              <a:rPr lang="en-US" altLang="en-US" sz="3200" b="1" dirty="0">
                <a:solidFill>
                  <a:srgbClr val="E74F0B"/>
                </a:solidFill>
                <a:latin typeface="Times New Roman" pitchFamily="18" charset="0"/>
                <a:cs typeface="Arial" charset="0"/>
              </a:rPr>
              <a:t> </a:t>
            </a:r>
            <a:r>
              <a:rPr lang="en-US" altLang="en-US" sz="3200" b="1" dirty="0" err="1">
                <a:solidFill>
                  <a:srgbClr val="E74F0B"/>
                </a:solidFill>
                <a:latin typeface="Times New Roman" pitchFamily="18" charset="0"/>
                <a:cs typeface="Arial" charset="0"/>
              </a:rPr>
              <a:t>thốt</a:t>
            </a:r>
            <a:r>
              <a:rPr lang="en-US" altLang="en-US" sz="3200" b="1" dirty="0">
                <a:solidFill>
                  <a:srgbClr val="E74F0B"/>
                </a:solidFill>
                <a:latin typeface="Times New Roman" pitchFamily="18" charset="0"/>
                <a:cs typeface="Arial" charset="0"/>
              </a:rPr>
              <a:t> </a:t>
            </a:r>
            <a:r>
              <a:rPr lang="en-US" altLang="en-US" sz="3200" b="1" dirty="0" err="1">
                <a:solidFill>
                  <a:srgbClr val="E74F0B"/>
                </a:solidFill>
                <a:latin typeface="Times New Roman" pitchFamily="18" charset="0"/>
                <a:cs typeface="Arial" charset="0"/>
              </a:rPr>
              <a:t>nốt</a:t>
            </a:r>
            <a:endParaRPr lang="en-US" altLang="en-US" sz="3200" b="1" dirty="0">
              <a:solidFill>
                <a:srgbClr val="3333FF"/>
              </a:solidFill>
              <a:latin typeface="Times New Roman" pitchFamily="18" charset="0"/>
              <a:cs typeface="Arial" charset="0"/>
            </a:endParaRPr>
          </a:p>
        </p:txBody>
      </p:sp>
    </p:spTree>
    <p:extLst>
      <p:ext uri="{BB962C8B-B14F-4D97-AF65-F5344CB8AC3E}">
        <p14:creationId xmlns:p14="http://schemas.microsoft.com/office/powerpoint/2010/main" val="203521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barn(inVertical)">
                                      <p:cBhvr>
                                        <p:cTn id="16"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43999" y="-49215"/>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4295800" y="3810831"/>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80176" y="3836231"/>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4BC1C4-4950-489C-B762-A7409503DA45}"/>
              </a:ext>
            </a:extLst>
          </p:cNvPr>
          <p:cNvSpPr txBox="1"/>
          <p:nvPr/>
        </p:nvSpPr>
        <p:spPr>
          <a:xfrm>
            <a:off x="2135561" y="2779780"/>
            <a:ext cx="8568952" cy="206210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tường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buồng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nhẵn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bằng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đẽo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gọt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vuông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vữa</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7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nhóm</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5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4970591"/>
          </a:xfrm>
          <a:prstGeom prst="rect">
            <a:avLst/>
          </a:prstGeom>
        </p:spPr>
        <p:txBody>
          <a:bodyPr wrap="square">
            <a:spAutoFit/>
          </a:bodyPr>
          <a:lstStyle/>
          <a:p>
            <a:pPr algn="just"/>
            <a:r>
              <a:rPr lang="en-US" sz="2000" b="1" dirty="0">
                <a:solidFill>
                  <a:srgbClr val="000000"/>
                </a:solidFill>
                <a:latin typeface="Times New Roman" pitchFamily="18" charset="0"/>
                <a:cs typeface="Times New Roman" pitchFamily="18" charset="0"/>
              </a:rPr>
              <a:t>    </a:t>
            </a:r>
            <a:r>
              <a:rPr lang="vi-VN" sz="2300" b="1" dirty="0">
                <a:solidFill>
                  <a:srgbClr val="0000FF"/>
                </a:solidFill>
                <a:latin typeface="Times New Roman" pitchFamily="18" charset="0"/>
                <a:cs typeface="Times New Roman" pitchFamily="18" charset="0"/>
              </a:rPr>
              <a:t>Ăng-co Vát là một công trình kiến trúc và điêu khắc tuyệt diệu của nhân dân Cam-pu-chia được xây dựng từ đầu thế kỉ XII.</a:t>
            </a:r>
          </a:p>
          <a:p>
            <a:pPr algn="just"/>
            <a:r>
              <a:rPr lang="vi-VN" sz="2300" b="1" dirty="0">
                <a:solidFill>
                  <a:srgbClr val="000000"/>
                </a:solidFill>
                <a:latin typeface="Times New Roman" pitchFamily="18" charset="0"/>
                <a:cs typeface="Times New Roman" pitchFamily="18" charset="0"/>
              </a:rPr>
              <a:t>  </a:t>
            </a:r>
            <a:r>
              <a:rPr lang="vi-VN" sz="2300" b="1" dirty="0">
                <a:solidFill>
                  <a:srgbClr val="CC0099"/>
                </a:solidFill>
                <a:latin typeface="Times New Roman" pitchFamily="18" charset="0"/>
                <a:cs typeface="Times New Roman" pitchFamily="18" charset="0"/>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latin typeface="Times New Roman" pitchFamily="18" charset="0"/>
                <a:cs typeface="Times New Roman" pitchFamily="18" charset="0"/>
              </a:rPr>
              <a:t>  </a:t>
            </a:r>
            <a:r>
              <a:rPr lang="vi-VN" sz="2300" b="1" dirty="0">
                <a:solidFill>
                  <a:srgbClr val="00B050"/>
                </a:solidFill>
                <a:latin typeface="Times New Roman" pitchFamily="18" charset="0"/>
                <a:cs typeface="Times New Roman" pitchFamily="18" charset="0"/>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latin typeface="Times New Roman" pitchFamily="18" charset="0"/>
                <a:cs typeface="Times New Roman" pitchFamily="18" charset="0"/>
              </a:rPr>
              <a:t>Theo </a:t>
            </a:r>
            <a:r>
              <a:rPr lang="vi-VN" b="1" dirty="0">
                <a:solidFill>
                  <a:srgbClr val="000000"/>
                </a:solidFill>
                <a:latin typeface="Times New Roman" pitchFamily="18" charset="0"/>
                <a:cs typeface="Times New Roman" pitchFamily="18" charset="0"/>
              </a:rPr>
              <a:t>NHỮNG KÌ QUAN THẾ GIỚI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1607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09705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381000" y="260648"/>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1. </a:t>
            </a:r>
            <a:r>
              <a:rPr lang="en-US" altLang="en-US" sz="3200" b="1" dirty="0" err="1">
                <a:latin typeface="Times New Roman" pitchFamily="18" charset="0"/>
                <a:cs typeface="Times New Roman" pitchFamily="18" charset="0"/>
              </a:rPr>
              <a:t>Ăng</a:t>
            </a:r>
            <a:r>
              <a:rPr lang="en-US" altLang="en-US" sz="3200" b="1" dirty="0">
                <a:latin typeface="Times New Roman" pitchFamily="18" charset="0"/>
                <a:cs typeface="Times New Roman" pitchFamily="18" charset="0"/>
              </a:rPr>
              <a:t>-co </a:t>
            </a:r>
            <a:r>
              <a:rPr lang="en-US" altLang="en-US" sz="3200" b="1" dirty="0" err="1">
                <a:latin typeface="Times New Roman" pitchFamily="18" charset="0"/>
                <a:cs typeface="Times New Roman" pitchFamily="18" charset="0"/>
              </a:rPr>
              <a:t>Vát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được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dựng</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đâu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và</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từ</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bao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giờ</a:t>
            </a:r>
            <a:r>
              <a:rPr lang="en-US" altLang="en-US" sz="3200" b="1" dirty="0">
                <a:latin typeface="Times New Roman" pitchFamily="18" charset="0"/>
                <a:cs typeface="Times New Roman" pitchFamily="18" charset="0"/>
              </a:rPr>
              <a:t>? </a:t>
            </a:r>
          </a:p>
        </p:txBody>
      </p:sp>
      <p:sp>
        <p:nvSpPr>
          <p:cNvPr id="12" name="Text Box 6"/>
          <p:cNvSpPr txBox="1">
            <a:spLocks noChangeArrowheads="1"/>
          </p:cNvSpPr>
          <p:nvPr/>
        </p:nvSpPr>
        <p:spPr bwMode="auto">
          <a:xfrm>
            <a:off x="381000" y="836712"/>
            <a:ext cx="11403632" cy="1077218"/>
          </a:xfrm>
          <a:prstGeom prst="rect">
            <a:avLst/>
          </a:prstGeom>
          <a:noFill/>
          <a:ln>
            <a:noFill/>
          </a:ln>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Ăng</a:t>
            </a:r>
            <a:r>
              <a:rPr lang="en-US" altLang="en-US" b="1" dirty="0">
                <a:solidFill>
                  <a:srgbClr val="0000FF"/>
                </a:solidFill>
                <a:latin typeface="Times New Roman" pitchFamily="18" charset="0"/>
                <a:cs typeface="Times New Roman" pitchFamily="18" charset="0"/>
              </a:rPr>
              <a:t>-co </a:t>
            </a:r>
            <a:r>
              <a:rPr lang="en-US" altLang="en-US" b="1" dirty="0" err="1">
                <a:solidFill>
                  <a:srgbClr val="0000FF"/>
                </a:solidFill>
                <a:latin typeface="Times New Roman" pitchFamily="18" charset="0"/>
                <a:cs typeface="Times New Roman" pitchFamily="18" charset="0"/>
              </a:rPr>
              <a:t>Vát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được</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xây</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dựng</a:t>
            </a:r>
            <a:r>
              <a:rPr lang="en-US" altLang="en-US" b="1" dirty="0">
                <a:solidFill>
                  <a:srgbClr val="0000FF"/>
                </a:solidFill>
                <a:latin typeface="Times New Roman" pitchFamily="18" charset="0"/>
                <a:cs typeface="Times New Roman" pitchFamily="18" charset="0"/>
              </a:rPr>
              <a:t> ở Cam-</a:t>
            </a:r>
            <a:r>
              <a:rPr lang="en-US" altLang="en-US" b="1" dirty="0" err="1">
                <a:solidFill>
                  <a:srgbClr val="0000FF"/>
                </a:solidFill>
                <a:latin typeface="Times New Roman" pitchFamily="18" charset="0"/>
                <a:cs typeface="Times New Roman" pitchFamily="18" charset="0"/>
              </a:rPr>
              <a:t>pu</a:t>
            </a:r>
            <a:r>
              <a:rPr lang="en-US" altLang="en-US" b="1" dirty="0">
                <a:solidFill>
                  <a:srgbClr val="0000FF"/>
                </a:solidFill>
                <a:latin typeface="Times New Roman" pitchFamily="18" charset="0"/>
                <a:cs typeface="Times New Roman" pitchFamily="18" charset="0"/>
              </a:rPr>
              <a:t>-chia </a:t>
            </a:r>
            <a:r>
              <a:rPr lang="en-US" altLang="en-US" b="1" dirty="0" err="1">
                <a:solidFill>
                  <a:srgbClr val="0000FF"/>
                </a:solidFill>
                <a:latin typeface="Times New Roman" pitchFamily="18" charset="0"/>
                <a:cs typeface="Times New Roman" pitchFamily="18" charset="0"/>
              </a:rPr>
              <a:t>từ</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đầu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thế</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kỉ</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thứ</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mười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hai</a:t>
            </a:r>
            <a:r>
              <a:rPr lang="en-US" altLang="en-US" b="1" dirty="0">
                <a:solidFill>
                  <a:srgbClr val="0000FF"/>
                </a:solidFill>
                <a:latin typeface="Times New Roman" pitchFamily="18" charset="0"/>
                <a:cs typeface="Times New Roman" pitchFamily="18" charset="0"/>
              </a:rPr>
              <a:t>. </a:t>
            </a:r>
          </a:p>
        </p:txBody>
      </p:sp>
      <p:pic>
        <p:nvPicPr>
          <p:cNvPr id="22" name="Picture 2" descr="Giải mã bí mật xây cất thần tốc Angkor Wat | TTVH Online">
            <a:extLst>
              <a:ext uri="{FF2B5EF4-FFF2-40B4-BE49-F238E27FC236}">
                <a16:creationId xmlns:a16="http://schemas.microsoft.com/office/drawing/2014/main" id="{B2122352-B60A-4CD8-A170-45B0EEF04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913930"/>
            <a:ext cx="11089232" cy="476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p:cNvSpPr>
            <a:spLocks noChangeArrowheads="1"/>
          </p:cNvSpPr>
          <p:nvPr/>
        </p:nvSpPr>
        <p:spPr bwMode="auto">
          <a:xfrm>
            <a:off x="381000" y="179929"/>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err="1">
                <a:solidFill>
                  <a:srgbClr val="0000FF"/>
                </a:solidFill>
                <a:latin typeface="Times New Roman" pitchFamily="18" charset="0"/>
                <a:cs typeface="Times New Roman" pitchFamily="18" charset="0"/>
              </a:rPr>
              <a:t>Câu</a:t>
            </a:r>
            <a:r>
              <a:rPr lang="en-US" altLang="en-US" sz="3200" b="1" dirty="0">
                <a:solidFill>
                  <a:srgbClr val="0000FF"/>
                </a:solidFill>
                <a:latin typeface="Times New Roman" pitchFamily="18" charset="0"/>
                <a:cs typeface="Times New Roman" pitchFamily="18" charset="0"/>
              </a:rPr>
              <a:t> 2. </a:t>
            </a:r>
            <a:r>
              <a:rPr lang="en-US" sz="3200" b="1" dirty="0" err="1">
                <a:solidFill>
                  <a:srgbClr val="0000FF"/>
                </a:solidFill>
                <a:latin typeface="Times New Roman" panose="02020603050405020304" pitchFamily="18" charset="0"/>
                <a:cs typeface="Times New Roman" panose="02020603050405020304" pitchFamily="18" charset="0"/>
              </a:rPr>
              <a:t>Khu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đền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9" r="3260"/>
          <a:stretch/>
        </p:blipFill>
        <p:spPr bwMode="auto">
          <a:xfrm>
            <a:off x="381000" y="845423"/>
            <a:ext cx="11403632" cy="589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49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1937D8B-4B32-477F-8BF0-789F42928CCB}"/>
              </a:ext>
            </a:extLst>
          </p:cNvPr>
          <p:cNvSpPr txBox="1"/>
          <p:nvPr/>
        </p:nvSpPr>
        <p:spPr>
          <a:xfrm>
            <a:off x="4419600" y="1842092"/>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3393081"/>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tháp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4C0B9A-D2CD-48CF-BF9F-10FACA368167}"/>
              </a:ext>
            </a:extLst>
          </p:cNvPr>
          <p:cNvSpPr txBox="1"/>
          <p:nvPr/>
        </p:nvSpPr>
        <p:spPr>
          <a:xfrm>
            <a:off x="4533900" y="3393081"/>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Ba </a:t>
            </a:r>
            <a:r>
              <a:rPr lang="en-US" sz="3200" dirty="0" err="1">
                <a:solidFill>
                  <a:srgbClr val="0000FF"/>
                </a:solidFill>
                <a:latin typeface="Times New Roman" panose="02020603050405020304" pitchFamily="18" charset="0"/>
                <a:cs typeface="Times New Roman" panose="02020603050405020304" pitchFamily="18" charset="0"/>
              </a:rPr>
              <a:t>tầng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 lang </a:t>
            </a:r>
            <a:r>
              <a:rPr lang="en-US" sz="3200" dirty="0" err="1">
                <a:solidFill>
                  <a:srgbClr val="0000FF"/>
                </a:solidFill>
                <a:latin typeface="Times New Roman" panose="02020603050405020304" pitchFamily="18" charset="0"/>
                <a:cs typeface="Times New Roman" panose="02020603050405020304" pitchFamily="18" charset="0"/>
              </a:rPr>
              <a:t>dài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gần</a:t>
            </a:r>
            <a:r>
              <a:rPr lang="en-US" sz="3200" dirty="0">
                <a:solidFill>
                  <a:srgbClr val="0000FF"/>
                </a:solidFill>
                <a:latin typeface="Times New Roman" panose="02020603050405020304" pitchFamily="18" charset="0"/>
                <a:cs typeface="Times New Roman" panose="02020603050405020304" pitchFamily="18" charset="0"/>
              </a:rPr>
              <a:t> 1500m</a:t>
            </a:r>
          </a:p>
        </p:txBody>
      </p:sp>
      <p:sp>
        <p:nvSpPr>
          <p:cNvPr id="11" name="TextBox 10">
            <a:extLst>
              <a:ext uri="{FF2B5EF4-FFF2-40B4-BE49-F238E27FC236}">
                <a16:creationId xmlns:a16="http://schemas.microsoft.com/office/drawing/2014/main" id="{72165C33-32A2-48B6-A208-9B8AC7AF7E4C}"/>
              </a:ext>
            </a:extLst>
          </p:cNvPr>
          <p:cNvSpPr txBox="1"/>
          <p:nvPr/>
        </p:nvSpPr>
        <p:spPr>
          <a:xfrm>
            <a:off x="8991600" y="3393081"/>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398 </a:t>
            </a:r>
          </a:p>
          <a:p>
            <a:pPr algn="ctr"/>
            <a:r>
              <a:rPr lang="en-US" sz="3200" dirty="0" err="1">
                <a:solidFill>
                  <a:srgbClr val="0000FF"/>
                </a:solidFill>
                <a:latin typeface="Times New Roman" panose="02020603050405020304" pitchFamily="18" charset="0"/>
                <a:cs typeface="Times New Roman" panose="02020603050405020304" pitchFamily="18" charset="0"/>
              </a:rPr>
              <a:t>gian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phòng</a:t>
            </a:r>
            <a:endParaRPr lang="en-US" sz="3200" dirty="0">
              <a:solidFill>
                <a:srgbClr val="0000FF"/>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stCxn id="4" idx="2"/>
            <a:endCxn id="8" idx="0"/>
          </p:cNvCxnSpPr>
          <p:nvPr/>
        </p:nvCxnSpPr>
        <p:spPr>
          <a:xfrm flipH="1">
            <a:off x="2286000" y="2426867"/>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stCxn id="4" idx="2"/>
            <a:endCxn id="11" idx="0"/>
          </p:cNvCxnSpPr>
          <p:nvPr/>
        </p:nvCxnSpPr>
        <p:spPr>
          <a:xfrm>
            <a:off x="6248400" y="2426867"/>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705AD-529E-4367-8382-0BD16C04B75A}"/>
              </a:ext>
            </a:extLst>
          </p:cNvPr>
          <p:cNvCxnSpPr>
            <a:stCxn id="4" idx="2"/>
            <a:endCxn id="10" idx="0"/>
          </p:cNvCxnSpPr>
          <p:nvPr/>
        </p:nvCxnSpPr>
        <p:spPr>
          <a:xfrm>
            <a:off x="6248400" y="242686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186AAC-29A8-4F54-BEE3-C3859917BE3F}"/>
              </a:ext>
            </a:extLst>
          </p:cNvPr>
          <p:cNvCxnSpPr>
            <a:cxnSpLocks/>
          </p:cNvCxnSpPr>
          <p:nvPr/>
        </p:nvCxnSpPr>
        <p:spPr>
          <a:xfrm flipH="1" flipV="1">
            <a:off x="2057400" y="4483546"/>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88086-8100-4F8D-8EA4-0613944E77E6}"/>
              </a:ext>
            </a:extLst>
          </p:cNvPr>
          <p:cNvCxnSpPr/>
          <p:nvPr/>
        </p:nvCxnSpPr>
        <p:spPr>
          <a:xfrm>
            <a:off x="6248400" y="4470299"/>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F30F74-2F81-42AE-8334-14A0350A16C5}"/>
              </a:ext>
            </a:extLst>
          </p:cNvPr>
          <p:cNvCxnSpPr/>
          <p:nvPr/>
        </p:nvCxnSpPr>
        <p:spPr>
          <a:xfrm flipH="1">
            <a:off x="6276109" y="4486924"/>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365F23-4DC2-484B-A08C-66A1A3B9BACE}"/>
              </a:ext>
            </a:extLst>
          </p:cNvPr>
          <p:cNvSpPr txBox="1"/>
          <p:nvPr/>
        </p:nvSpPr>
        <p:spPr>
          <a:xfrm>
            <a:off x="3129743" y="5436513"/>
            <a:ext cx="6093228" cy="584775"/>
          </a:xfrm>
          <a:prstGeom prst="rect">
            <a:avLst/>
          </a:prstGeom>
          <a:noFill/>
          <a:ln w="28575">
            <a:solidFill>
              <a:schemeClr val="tx1"/>
            </a:solidFill>
          </a:ln>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381000" y="179929"/>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err="1">
                <a:solidFill>
                  <a:srgbClr val="0000FF"/>
                </a:solidFill>
                <a:latin typeface="Times New Roman" pitchFamily="18" charset="0"/>
                <a:cs typeface="Times New Roman" pitchFamily="18" charset="0"/>
              </a:rPr>
              <a:t>Câu</a:t>
            </a:r>
            <a:r>
              <a:rPr lang="en-US" altLang="en-US" sz="3200" b="1" dirty="0">
                <a:solidFill>
                  <a:srgbClr val="0000FF"/>
                </a:solidFill>
                <a:latin typeface="Times New Roman" pitchFamily="18" charset="0"/>
                <a:cs typeface="Times New Roman"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Khu </a:t>
            </a:r>
            <a:r>
              <a:rPr lang="en-US" sz="3200" b="1" dirty="0" err="1">
                <a:solidFill>
                  <a:srgbClr val="0000FF"/>
                </a:solidFill>
                <a:latin typeface="Times New Roman" panose="02020603050405020304" pitchFamily="18" charset="0"/>
                <a:cs typeface="Times New Roman" panose="02020603050405020304" pitchFamily="18" charset="0"/>
              </a:rPr>
              <a:t>đền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8335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Khởi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919536" y="2926685"/>
            <a:ext cx="8562504" cy="646331"/>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Đọc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Dòng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sông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mặc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áo</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188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714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1937D8B-4B32-477F-8BF0-789F42928CCB}"/>
              </a:ext>
            </a:extLst>
          </p:cNvPr>
          <p:cNvSpPr txBox="1"/>
          <p:nvPr/>
        </p:nvSpPr>
        <p:spPr>
          <a:xfrm>
            <a:off x="4419600" y="176997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3320966"/>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2165C33-32A2-48B6-A208-9B8AC7AF7E4C}"/>
              </a:ext>
            </a:extLst>
          </p:cNvPr>
          <p:cNvSpPr txBox="1"/>
          <p:nvPr/>
        </p:nvSpPr>
        <p:spPr>
          <a:xfrm>
            <a:off x="7772400" y="3320966"/>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cxnSpLocks/>
            <a:stCxn id="4" idx="2"/>
            <a:endCxn id="8" idx="0"/>
          </p:cNvCxnSpPr>
          <p:nvPr/>
        </p:nvCxnSpPr>
        <p:spPr>
          <a:xfrm flipH="1">
            <a:off x="2895600" y="2354752"/>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cxnSpLocks/>
            <a:stCxn id="4" idx="2"/>
            <a:endCxn id="11" idx="0"/>
          </p:cNvCxnSpPr>
          <p:nvPr/>
        </p:nvCxnSpPr>
        <p:spPr>
          <a:xfrm>
            <a:off x="6248400" y="2354752"/>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FFAF5-4709-405A-812A-F580E68D2E92}"/>
              </a:ext>
            </a:extLst>
          </p:cNvPr>
          <p:cNvCxnSpPr>
            <a:cxnSpLocks/>
          </p:cNvCxnSpPr>
          <p:nvPr/>
        </p:nvCxnSpPr>
        <p:spPr>
          <a:xfrm>
            <a:off x="2743200" y="4890626"/>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8D1805-2E06-4FAE-B609-B3D87A1A1BCA}"/>
              </a:ext>
            </a:extLst>
          </p:cNvPr>
          <p:cNvCxnSpPr>
            <a:cxnSpLocks/>
            <a:stCxn id="11" idx="2"/>
          </p:cNvCxnSpPr>
          <p:nvPr/>
        </p:nvCxnSpPr>
        <p:spPr>
          <a:xfrm flipH="1">
            <a:off x="6096000" y="4890626"/>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BF7788-4D16-4719-98E8-275C2EF9B5DB}"/>
              </a:ext>
            </a:extLst>
          </p:cNvPr>
          <p:cNvSpPr txBox="1"/>
          <p:nvPr/>
        </p:nvSpPr>
        <p:spPr>
          <a:xfrm>
            <a:off x="3057699" y="5868561"/>
            <a:ext cx="6093228" cy="584775"/>
          </a:xfrm>
          <a:prstGeom prst="rect">
            <a:avLst/>
          </a:prstGeom>
          <a:noFill/>
          <a:ln w="28575">
            <a:solidFill>
              <a:schemeClr val="tx1"/>
            </a:solidFill>
          </a:ln>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4">
            <a:extLst>
              <a:ext uri="{FF2B5EF4-FFF2-40B4-BE49-F238E27FC236}">
                <a16:creationId xmlns:a16="http://schemas.microsoft.com/office/drawing/2014/main" id="{97D26F93-D76F-4018-8F6A-4FAA74D18110}"/>
              </a:ext>
            </a:extLst>
          </p:cNvPr>
          <p:cNvSpPr/>
          <p:nvPr/>
        </p:nvSpPr>
        <p:spPr>
          <a:xfrm>
            <a:off x="479376" y="242363"/>
            <a:ext cx="11293216" cy="6858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41477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0"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7665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Ý nghĩa của bài Ăng-co Vát? Xem bài đọc Ăng-co Vát Ăng">
            <a:extLst>
              <a:ext uri="{FF2B5EF4-FFF2-40B4-BE49-F238E27FC236}">
                <a16:creationId xmlns:a16="http://schemas.microsoft.com/office/drawing/2014/main"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1916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ẹn nguyên nét cổ Angko Wat, Angko Thom trong lòng &quot;đất nước chùa tháp&quot;">
            <a:extLst>
              <a:ext uri="{FF2B5EF4-FFF2-40B4-BE49-F238E27FC236}">
                <a16:creationId xmlns:a16="http://schemas.microsoft.com/office/drawing/2014/main"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74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hững lý do khiến du khách say mê đền Angkor Wat | Báo Dân trí">
            <a:extLst>
              <a:ext uri="{FF2B5EF4-FFF2-40B4-BE49-F238E27FC236}">
                <a16:creationId xmlns:a16="http://schemas.microsoft.com/office/drawing/2014/main"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1348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ùng khám phá địa điểm Angkor Thom tại siem reap - GODY.VN">
            <a:extLst>
              <a:ext uri="{FF2B5EF4-FFF2-40B4-BE49-F238E27FC236}">
                <a16:creationId xmlns:a16="http://schemas.microsoft.com/office/drawing/2014/main"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25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Rounded Corners 9">
            <a:extLst>
              <a:ext uri="{FF2B5EF4-FFF2-40B4-BE49-F238E27FC236}">
                <a16:creationId xmlns:a16="http://schemas.microsoft.com/office/drawing/2014/main" id="{184EA33E-30ED-4790-B462-3ECC7D704191}"/>
              </a:ext>
            </a:extLst>
          </p:cNvPr>
          <p:cNvSpPr/>
          <p:nvPr/>
        </p:nvSpPr>
        <p:spPr>
          <a:xfrm>
            <a:off x="335360" y="332656"/>
            <a:ext cx="11305256" cy="79889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 </a:t>
            </a:r>
            <a:r>
              <a:rPr lang="en-US" sz="3200" b="1" dirty="0" err="1">
                <a:solidFill>
                  <a:schemeClr val="tx1"/>
                </a:solidFill>
                <a:latin typeface="Times New Roman" panose="02020603050405020304" pitchFamily="18" charset="0"/>
                <a:cs typeface="Times New Roman" panose="02020603050405020304" pitchFamily="18" charset="0"/>
              </a:rPr>
              <a:t>Phong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đẹp</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35360" y="1131553"/>
            <a:ext cx="11437936" cy="2554545"/>
          </a:xfrm>
          <a:prstGeom prst="rect">
            <a:avLst/>
          </a:prstGeom>
        </p:spPr>
        <p:txBody>
          <a:bodyPr wrap="square">
            <a:spAutoFit/>
          </a:bodyPr>
          <a:lstStyle/>
          <a:p>
            <a:pPr algn="just"/>
            <a:r>
              <a:rPr lang="en-US" sz="3200" b="1" dirty="0">
                <a:solidFill>
                  <a:srgbClr val="0000FF"/>
                </a:solidFill>
                <a:latin typeface="+mj-lt"/>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l</a:t>
            </a:r>
            <a:r>
              <a:rPr lang="vi-VN" sz="3200" b="1" dirty="0">
                <a:solidFill>
                  <a:srgbClr val="0000FF"/>
                </a:solidFill>
                <a:latin typeface="Times New Roman" panose="02020603050405020304" pitchFamily="18" charset="0"/>
                <a:cs typeface="Times New Roman" panose="02020603050405020304" pitchFamily="18" charset="0"/>
              </a:rPr>
              <a:t>úc hoàng hôn, Ăng-co Vát thật huy hoàng</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ánh sáng chiếu soi vào bóng tối cửa đền. Những ngọn tháp cao vút giữa những chùm lá thốt nốt xòa tán tròn</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Ngôi đền cao với những thềm đá rêu phong</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càng </a:t>
            </a:r>
            <a:r>
              <a:rPr lang="en-US" sz="3200" b="1" dirty="0" err="1">
                <a:solidFill>
                  <a:srgbClr val="0000FF"/>
                </a:solidFill>
                <a:latin typeface="Times New Roman" panose="02020603050405020304" pitchFamily="18" charset="0"/>
                <a:cs typeface="Times New Roman" panose="02020603050405020304" pitchFamily="18" charset="0"/>
              </a:rPr>
              <a:t>trở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nghi</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thâm nghiêm </a:t>
            </a:r>
            <a:r>
              <a:rPr lang="en-US" sz="3200" b="1" dirty="0" err="1">
                <a:solidFill>
                  <a:srgbClr val="0000FF"/>
                </a:solidFill>
                <a:latin typeface="Times New Roman" panose="02020603050405020304" pitchFamily="18" charset="0"/>
                <a:cs typeface="Times New Roman" panose="02020603050405020304" pitchFamily="18" charset="0"/>
              </a:rPr>
              <a:t>hơn</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dưới ánh </a:t>
            </a:r>
            <a:r>
              <a:rPr lang="en-US" sz="3200" b="1" dirty="0" err="1">
                <a:solidFill>
                  <a:srgbClr val="0000FF"/>
                </a:solidFill>
                <a:latin typeface="Times New Roman" panose="02020603050405020304" pitchFamily="18" charset="0"/>
                <a:cs typeface="Times New Roman" panose="02020603050405020304" pitchFamily="18" charset="0"/>
              </a:rPr>
              <a:t>chiều</a:t>
            </a:r>
            <a:r>
              <a:rPr lang="vi-VN" sz="3200" b="1" dirty="0">
                <a:solidFill>
                  <a:srgbClr val="0000FF"/>
                </a:solidFill>
                <a:latin typeface="Times New Roman" panose="02020603050405020304" pitchFamily="18" charset="0"/>
                <a:cs typeface="Times New Roman" panose="02020603050405020304" pitchFamily="18" charset="0"/>
              </a:rPr>
              <a:t> vàng, khi đàn dơi bay tỏa ra từ các ngách.</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78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ạn bài Ăng-co Vát">
            <a:extLst>
              <a:ext uri="{FF2B5EF4-FFF2-40B4-BE49-F238E27FC236}">
                <a16:creationId xmlns:a16="http://schemas.microsoft.com/office/drawing/2014/main" id="{E40E32E4-D924-4BFE-B7E3-6BBBC10BD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2" r="-1"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Thốt nốt – Wikipedia tiếng Việt">
            <a:extLst>
              <a:ext uri="{FF2B5EF4-FFF2-40B4-BE49-F238E27FC236}">
                <a16:creationId xmlns:a16="http://schemas.microsoft.com/office/drawing/2014/main" id="{E313911E-2871-4AA2-BAF6-0112E03B4E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26" r="-1" b="17017"/>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70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ùng khám phá địa điểm Angkor Thom tại siem reap - GODY.VN">
            <a:extLst>
              <a:ext uri="{FF2B5EF4-FFF2-40B4-BE49-F238E27FC236}">
                <a16:creationId xmlns:a16="http://schemas.microsoft.com/office/drawing/2014/main"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78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12445"/>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ơi ngắm hoàng hôn đẹp nhất thế giới">
            <a:extLst>
              <a:ext uri="{FF2B5EF4-FFF2-40B4-BE49-F238E27FC236}">
                <a16:creationId xmlns:a16="http://schemas.microsoft.com/office/drawing/2014/main"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3132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Rounded Corners 9">
            <a:extLst>
              <a:ext uri="{FF2B5EF4-FFF2-40B4-BE49-F238E27FC236}">
                <a16:creationId xmlns:a16="http://schemas.microsoft.com/office/drawing/2014/main" id="{184EA33E-30ED-4790-B462-3ECC7D704191}"/>
              </a:ext>
            </a:extLst>
          </p:cNvPr>
          <p:cNvSpPr/>
          <p:nvPr/>
        </p:nvSpPr>
        <p:spPr>
          <a:xfrm>
            <a:off x="623392" y="404664"/>
            <a:ext cx="11626930" cy="57606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a:solidFill>
                  <a:srgbClr val="0000FF"/>
                </a:solidFill>
                <a:latin typeface="Times New Roman" panose="02020603050405020304" pitchFamily="18" charset="0"/>
                <a:cs typeface="Times New Roman" panose="02020603050405020304" pitchFamily="18" charset="0"/>
              </a:rPr>
              <a:t>* Du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Ăng</a:t>
            </a:r>
            <a:r>
              <a:rPr lang="en-US" sz="3200" b="1" dirty="0">
                <a:solidFill>
                  <a:srgbClr val="0000FF"/>
                </a:solidFill>
                <a:latin typeface="Times New Roman" panose="02020603050405020304" pitchFamily="18" charset="0"/>
                <a:cs typeface="Times New Roman" panose="02020603050405020304" pitchFamily="18" charset="0"/>
              </a:rPr>
              <a:t>-co </a:t>
            </a:r>
            <a:r>
              <a:rPr lang="en-US" sz="3200" b="1" dirty="0" err="1">
                <a:solidFill>
                  <a:srgbClr val="0000FF"/>
                </a:solidFill>
                <a:latin typeface="Times New Roman" panose="02020603050405020304" pitchFamily="18" charset="0"/>
                <a:cs typeface="Times New Roman" panose="02020603050405020304" pitchFamily="18" charset="0"/>
              </a:rPr>
              <a:t>Vát</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359696" y="1613962"/>
            <a:ext cx="5708104"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Lạc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cổ</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tích</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359696" y="3068960"/>
            <a:ext cx="5708104"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Lạc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nghệ</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chạm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khắc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cổ</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359695" y="4613100"/>
            <a:ext cx="5708104"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Lạc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mê</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tảng</a:t>
            </a:r>
            <a:r>
              <a:rPr lang="en-US" sz="2800" b="1" dirty="0">
                <a:solidFill>
                  <a:srgbClr val="0000FF"/>
                </a:solidFill>
                <a:latin typeface="Times New Roman" panose="02020603050405020304" pitchFamily="18" charset="0"/>
                <a:cs typeface="Times New Roman" panose="02020603050405020304" pitchFamily="18" charset="0"/>
              </a:rPr>
              <a:t> </a:t>
            </a:r>
          </a:p>
          <a:p>
            <a:r>
              <a:rPr lang="en-US" sz="2800" b="1" dirty="0" err="1">
                <a:solidFill>
                  <a:srgbClr val="0000FF"/>
                </a:solidFill>
                <a:latin typeface="Times New Roman" panose="02020603050405020304" pitchFamily="18" charset="0"/>
                <a:cs typeface="Times New Roman" panose="02020603050405020304" pitchFamily="18" charset="0"/>
              </a:rPr>
              <a:t>đá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nhẵn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bóng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7B10F97B-E86C-4BDC-9C3A-7D96F4A96392}"/>
              </a:ext>
            </a:extLst>
          </p:cNvPr>
          <p:cNvSpPr/>
          <p:nvPr/>
        </p:nvSpPr>
        <p:spPr>
          <a:xfrm>
            <a:off x="2500575" y="1850043"/>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3256002"/>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67608" y="4804723"/>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
        <p:nvSpPr>
          <p:cNvPr id="11" name="Oval 10"/>
          <p:cNvSpPr/>
          <p:nvPr/>
        </p:nvSpPr>
        <p:spPr>
          <a:xfrm>
            <a:off x="2261691" y="3114423"/>
            <a:ext cx="882139" cy="841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99"/>
              </a:solidFill>
            </a:endParaRPr>
          </a:p>
        </p:txBody>
      </p:sp>
    </p:spTree>
    <p:extLst>
      <p:ext uri="{BB962C8B-B14F-4D97-AF65-F5344CB8AC3E}">
        <p14:creationId xmlns:p14="http://schemas.microsoft.com/office/powerpoint/2010/main" val="3616110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5" grpId="0" animBg="1"/>
      <p:bldP spid="22" grpId="0"/>
      <p:bldP spid="23" grpId="0"/>
      <p:bldP spid="24"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DAD66F6-1F4E-4BF6-8152-2071F04AB082}"/>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KHU ĐỀN CHÍNH</a:t>
            </a:r>
          </a:p>
        </p:txBody>
      </p:sp>
      <p:sp>
        <p:nvSpPr>
          <p:cNvPr id="4" name="TextBox 3">
            <a:extLst>
              <a:ext uri="{FF2B5EF4-FFF2-40B4-BE49-F238E27FC236}">
                <a16:creationId xmlns:a16="http://schemas.microsoft.com/office/drawing/2014/main" id="{60BF1A2C-5659-442A-9949-9A20D4CBFFCA}"/>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tháp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8E1F4D-9FB6-42C6-A7C9-D8544031BE3D}"/>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Ba </a:t>
            </a:r>
            <a:r>
              <a:rPr lang="en-US" sz="3200" dirty="0" err="1">
                <a:solidFill>
                  <a:srgbClr val="0000FF"/>
                </a:solidFill>
                <a:latin typeface="Times New Roman" panose="02020603050405020304" pitchFamily="18" charset="0"/>
                <a:cs typeface="Times New Roman" panose="02020603050405020304" pitchFamily="18" charset="0"/>
              </a:rPr>
              <a:t>tầng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hành</a:t>
            </a:r>
            <a:r>
              <a:rPr lang="en-US" sz="3200" dirty="0">
                <a:solidFill>
                  <a:srgbClr val="0000FF"/>
                </a:solidFill>
                <a:latin typeface="Times New Roman" panose="02020603050405020304" pitchFamily="18" charset="0"/>
                <a:cs typeface="Times New Roman" panose="02020603050405020304" pitchFamily="18" charset="0"/>
              </a:rPr>
              <a:t> lang </a:t>
            </a:r>
            <a:r>
              <a:rPr lang="en-US" sz="3200" dirty="0" err="1">
                <a:solidFill>
                  <a:srgbClr val="0000FF"/>
                </a:solidFill>
                <a:latin typeface="Times New Roman" panose="02020603050405020304" pitchFamily="18" charset="0"/>
                <a:cs typeface="Times New Roman" panose="02020603050405020304" pitchFamily="18" charset="0"/>
              </a:rPr>
              <a:t>dài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gần</a:t>
            </a:r>
            <a:r>
              <a:rPr lang="en-US" sz="3200" dirty="0">
                <a:solidFill>
                  <a:srgbClr val="0000FF"/>
                </a:solidFill>
                <a:latin typeface="Times New Roman" panose="02020603050405020304" pitchFamily="18" charset="0"/>
                <a:cs typeface="Times New Roman" panose="02020603050405020304" pitchFamily="18" charset="0"/>
              </a:rPr>
              <a:t> 1500m</a:t>
            </a:r>
          </a:p>
        </p:txBody>
      </p:sp>
      <p:sp>
        <p:nvSpPr>
          <p:cNvPr id="6" name="TextBox 5">
            <a:extLst>
              <a:ext uri="{FF2B5EF4-FFF2-40B4-BE49-F238E27FC236}">
                <a16:creationId xmlns:a16="http://schemas.microsoft.com/office/drawing/2014/main" id="{2484AB8F-A4F7-4C90-BE5B-85C0A242628C}"/>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solidFill>
                <a:srgbClr val="0000FF"/>
              </a:solidFill>
              <a:latin typeface="Times New Roman" panose="02020603050405020304" pitchFamily="18" charset="0"/>
              <a:cs typeface="Times New Roman" panose="02020603050405020304" pitchFamily="18" charset="0"/>
            </a:endParaRPr>
          </a:p>
          <a:p>
            <a:pPr algn="ctr"/>
            <a:r>
              <a:rPr lang="en-US" sz="3200" dirty="0">
                <a:solidFill>
                  <a:srgbClr val="0000FF"/>
                </a:solidFill>
                <a:latin typeface="Times New Roman" panose="02020603050405020304" pitchFamily="18" charset="0"/>
                <a:cs typeface="Times New Roman" panose="02020603050405020304" pitchFamily="18" charset="0"/>
              </a:rPr>
              <a:t>398 </a:t>
            </a:r>
          </a:p>
          <a:p>
            <a:pPr algn="ctr"/>
            <a:r>
              <a:rPr lang="en-US" sz="3200" dirty="0" err="1">
                <a:solidFill>
                  <a:srgbClr val="0000FF"/>
                </a:solidFill>
                <a:latin typeface="Times New Roman" panose="02020603050405020304" pitchFamily="18" charset="0"/>
                <a:cs typeface="Times New Roman" panose="02020603050405020304" pitchFamily="18" charset="0"/>
              </a:rPr>
              <a:t>gian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phòng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C3DFA8-D869-4FFA-BF9F-74D73CBE399F}"/>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tháp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bọc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ngoài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nhẵn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2B52E8-064A-4490-8D86-FF9A626075FE}"/>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solidFill>
                  <a:srgbClr val="0000FF"/>
                </a:solidFill>
                <a:latin typeface="Times New Roman" panose="02020603050405020304" pitchFamily="18" charset="0"/>
                <a:cs typeface="Times New Roman" panose="02020603050405020304" pitchFamily="18" charset="0"/>
              </a:rPr>
              <a:t>Tường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buồng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ghép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khít</a:t>
            </a:r>
            <a:endParaRPr lang="en-US" sz="3200" dirty="0">
              <a:solidFill>
                <a:srgbClr val="0000FF"/>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C8F9FC3-CB1C-4F06-831A-49017AE2B026}"/>
              </a:ext>
            </a:extLst>
          </p:cNvPr>
          <p:cNvCxnSpPr>
            <a:cxnSpLocks/>
            <a:stCxn id="3"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FA3B80FA-3254-419E-80AE-5FF7651EBA27}"/>
              </a:ext>
            </a:extLst>
          </p:cNvPr>
          <p:cNvCxnSpPr>
            <a:cxnSpLocks/>
            <a:stCxn id="3"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8E9B2F7-1A29-4247-A7BC-66AED88F2C23}"/>
              </a:ext>
            </a:extLst>
          </p:cNvPr>
          <p:cNvCxnSpPr>
            <a:cxnSpLocks/>
            <a:stCxn id="3"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B28E199-3C2F-4FF5-9EEF-42E62EC25A54}"/>
              </a:ext>
            </a:extLst>
          </p:cNvPr>
          <p:cNvCxnSpPr>
            <a:cxnSpLocks/>
            <a:stCxn id="3"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D433992-9628-4F23-81AF-A215D776A67A}"/>
              </a:ext>
            </a:extLst>
          </p:cNvPr>
          <p:cNvCxnSpPr>
            <a:cxnSpLocks/>
            <a:stCxn id="3"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2E73AF68-91DE-4B33-A7F0-015C51381DD3}"/>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BC429F-3723-42EA-8919-45A812A42B0F}"/>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81EF4639-118E-44DE-83C5-FD7CD847F869}"/>
              </a:ext>
            </a:extLst>
          </p:cNvPr>
          <p:cNvCxnSpPr>
            <a:cxnSpLocks/>
            <a:stCxn id="4"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BCB08DC-B7E0-421E-84AF-EFE5E8469371}"/>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66EC39CE-875B-4BB0-8BFC-FF8512D21E06}"/>
              </a:ext>
            </a:extLst>
          </p:cNvPr>
          <p:cNvCxnSpPr>
            <a:cxnSpLocks/>
            <a:stCxn id="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25B8B5BD-D1DF-4434-9A28-ACE82F24B32B}"/>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E9E4EF0D-43B6-4ED9-96EA-11960D605ED5}"/>
              </a:ext>
            </a:extLst>
          </p:cNvPr>
          <p:cNvCxnSpPr>
            <a:cxnSpLocks/>
            <a:stCxn id="8" idx="2"/>
          </p:cNvCxnSpPr>
          <p:nvPr/>
        </p:nvCxnSpPr>
        <p:spPr>
          <a:xfrm rot="5400000">
            <a:off x="9529196" y="3536575"/>
            <a:ext cx="488338" cy="1501790"/>
          </a:xfrm>
          <a:prstGeom prst="line">
            <a:avLst/>
          </a:prstGeom>
        </p:spPr>
        <p:style>
          <a:lnRef idx="3">
            <a:schemeClr val="accent2"/>
          </a:lnRef>
          <a:fillRef idx="0">
            <a:schemeClr val="accent2"/>
          </a:fillRef>
          <a:effectRef idx="2">
            <a:schemeClr val="accent2"/>
          </a:effectRef>
          <a:fontRef idx="minor">
            <a:schemeClr val="tx1"/>
          </a:fontRef>
        </p:style>
      </p:cxnSp>
      <p:sp>
        <p:nvSpPr>
          <p:cNvPr id="33" name="Rectangle: Rounded Corners 32">
            <a:extLst>
              <a:ext uri="{FF2B5EF4-FFF2-40B4-BE49-F238E27FC236}">
                <a16:creationId xmlns:a16="http://schemas.microsoft.com/office/drawing/2014/main" id="{3563804E-14FC-483D-8244-14DA8C2600D4}"/>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00FF"/>
                </a:solidFill>
                <a:latin typeface="Times New Roman" panose="02020603050405020304" pitchFamily="18" charset="0"/>
                <a:cs typeface="Times New Roman" panose="02020603050405020304" pitchFamily="18" charset="0"/>
              </a:rPr>
              <a:t>Thế</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chạm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khắc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kiến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trúc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cổ</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đại</a:t>
            </a:r>
            <a:endParaRPr lang="en-US" sz="3200" dirty="0">
              <a:solidFill>
                <a:srgbClr val="0000FF"/>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623F608-84BC-4D58-BFCB-910B7746713E}"/>
              </a:ext>
            </a:extLst>
          </p:cNvPr>
          <p:cNvCxnSpPr>
            <a:cxnSpLocks/>
            <a:endCxn id="33"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387D1788-4FF4-419F-BD16-7F5629AEA7D8}"/>
              </a:ext>
            </a:extLst>
          </p:cNvPr>
          <p:cNvCxnSpPr>
            <a:cxnSpLocks/>
            <a:stCxn id="2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3936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
          <p:cNvSpPr>
            <a:spLocks noChangeArrowheads="1"/>
          </p:cNvSpPr>
          <p:nvPr/>
        </p:nvSpPr>
        <p:spPr bwMode="auto">
          <a:xfrm>
            <a:off x="1371600" y="1015425"/>
            <a:ext cx="2514600"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Times New Roman" pitchFamily="18" charset="0"/>
                <a:cs typeface="Times New Roman" pitchFamily="18" charset="0"/>
              </a:rPr>
              <a:t>Nội</a:t>
            </a:r>
            <a:r>
              <a:rPr lang="en-US" altLang="en-US" sz="3200" b="1" u="sng" dirty="0">
                <a:ln w="0"/>
                <a:solidFill>
                  <a:srgbClr val="FF0000"/>
                </a:solidFill>
                <a:latin typeface="Times New Roman" pitchFamily="18" charset="0"/>
                <a:cs typeface="Times New Roman" pitchFamily="18" charset="0"/>
              </a:rPr>
              <a:t> dung</a:t>
            </a:r>
            <a:r>
              <a:rPr lang="en-US" altLang="en-US" sz="3200" b="1" dirty="0">
                <a:ln w="0"/>
                <a:solidFill>
                  <a:srgbClr val="FF0000"/>
                </a:solidFill>
                <a:latin typeface="Times New Roman" pitchFamily="18" charset="0"/>
                <a:cs typeface="Times New Roman" pitchFamily="18" charset="0"/>
              </a:rPr>
              <a:t>:</a:t>
            </a:r>
            <a:endParaRPr lang="en-US" sz="3200" b="1" kern="0" dirty="0">
              <a:solidFill>
                <a:srgbClr val="0000FF"/>
              </a:solidFill>
              <a:latin typeface="Times New Roman" pitchFamily="18" charset="0"/>
              <a:cs typeface="Times New Roman" pitchFamily="18" charset="0"/>
            </a:endParaRPr>
          </a:p>
        </p:txBody>
      </p:sp>
      <p:sp>
        <p:nvSpPr>
          <p:cNvPr id="5" name="Rectangle 4"/>
          <p:cNvSpPr/>
          <p:nvPr/>
        </p:nvSpPr>
        <p:spPr>
          <a:xfrm>
            <a:off x="551384" y="1772816"/>
            <a:ext cx="11089232" cy="1754326"/>
          </a:xfrm>
          <a:prstGeom prst="rect">
            <a:avLst/>
          </a:prstGeom>
          <a:solidFill>
            <a:schemeClr val="accent5">
              <a:lumMod val="20000"/>
              <a:lumOff val="80000"/>
            </a:schemeClr>
          </a:solidFill>
        </p:spPr>
        <p:txBody>
          <a:bodyPr wrap="square">
            <a:spAutoFit/>
          </a:bodyPr>
          <a:lstStyle/>
          <a:p>
            <a:pPr algn="just"/>
            <a:r>
              <a:rPr 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Bài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ca ngợi vẻ đẹp tráng lệ, uy nghi của đền Ăn</a:t>
            </a:r>
            <a:r>
              <a:rPr lang="en-US" sz="3600" b="1" dirty="0">
                <a:solidFill>
                  <a:srgbClr val="0000FF"/>
                </a:solidFill>
                <a:latin typeface="Times New Roman" pitchFamily="18" charset="0"/>
                <a:cs typeface="Times New Roman" pitchFamily="18" charset="0"/>
              </a:rPr>
              <a:t>g-</a:t>
            </a:r>
            <a:r>
              <a:rPr lang="vi-VN" sz="3600" b="1" dirty="0">
                <a:solidFill>
                  <a:srgbClr val="0000FF"/>
                </a:solidFill>
                <a:latin typeface="Times New Roman" pitchFamily="18" charset="0"/>
                <a:cs typeface="Times New Roman" pitchFamily="18" charset="0"/>
              </a:rPr>
              <a:t>co Vát, một công trình kiến trúc và điêu khắc tuyệt diệu của nhân dân</a:t>
            </a:r>
            <a:r>
              <a:rPr 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Cam </a:t>
            </a:r>
            <a:r>
              <a:rPr lang="en-US" sz="3600" b="1" dirty="0">
                <a:solidFill>
                  <a:srgbClr val="0000FF"/>
                </a:solidFill>
                <a:latin typeface="Times New Roman" pitchFamily="18" charset="0"/>
                <a:cs typeface="Times New Roman" pitchFamily="18" charset="0"/>
              </a:rPr>
              <a:t>-</a:t>
            </a:r>
            <a:r>
              <a:rPr lang="vi-VN" sz="3600" b="1" dirty="0">
                <a:solidFill>
                  <a:srgbClr val="0000FF"/>
                </a:solidFill>
                <a:latin typeface="Times New Roman" pitchFamily="18" charset="0"/>
                <a:cs typeface="Times New Roman" pitchFamily="18" charset="0"/>
              </a:rPr>
              <a:t> pu </a:t>
            </a:r>
            <a:r>
              <a:rPr lang="x-none" sz="3600" b="1" dirty="0">
                <a:solidFill>
                  <a:srgbClr val="0000FF"/>
                </a:solidFill>
                <a:latin typeface="Times New Roman" pitchFamily="18" charset="0"/>
                <a:cs typeface="Times New Roman" pitchFamily="18" charset="0"/>
              </a:rPr>
              <a:t>–</a:t>
            </a:r>
            <a:r>
              <a:rPr lang="vi-VN" sz="3600" b="1" dirty="0">
                <a:solidFill>
                  <a:srgbClr val="0000FF"/>
                </a:solidFill>
                <a:latin typeface="Times New Roman" pitchFamily="18" charset="0"/>
                <a:cs typeface="Times New Roman" pitchFamily="18" charset="0"/>
              </a:rPr>
              <a:t> chia</a:t>
            </a:r>
            <a:r>
              <a:rPr lang="en-US" sz="3600" b="1" dirty="0">
                <a:solidFill>
                  <a:srgbClr val="0000FF"/>
                </a:solidFill>
                <a:latin typeface="Times New Roman" pitchFamily="18" charset="0"/>
                <a:cs typeface="Times New Roman" pitchFamily="18" charset="0"/>
              </a:rPr>
              <a:t>.</a:t>
            </a:r>
            <a:endParaRPr lang="vi-VN"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46624406"/>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diễn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cảm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924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07409FB-590F-4189-A38C-C90BC183D221}"/>
              </a:ext>
            </a:extLst>
          </p:cNvPr>
          <p:cNvSpPr txBox="1"/>
          <p:nvPr/>
        </p:nvSpPr>
        <p:spPr>
          <a:xfrm>
            <a:off x="537760" y="1484784"/>
            <a:ext cx="11125200" cy="4524315"/>
          </a:xfrm>
          <a:prstGeom prst="rect">
            <a:avLst/>
          </a:prstGeom>
          <a:noFill/>
        </p:spPr>
        <p:txBody>
          <a:bodyPr wrap="square">
            <a:spAutoFit/>
          </a:bodyPr>
          <a:lstStyle/>
          <a:p>
            <a:pPr algn="just"/>
            <a:r>
              <a:rPr lang="en-US" sz="3600" b="0" i="0" dirty="0">
                <a:solidFill>
                  <a:srgbClr val="0000FF"/>
                </a:solidFill>
                <a:effectLst/>
                <a:latin typeface="+mj-lt"/>
              </a:rPr>
              <a:t>    </a:t>
            </a:r>
            <a:r>
              <a:rPr lang="vi-VN" sz="3600" b="1" i="0" dirty="0">
                <a:solidFill>
                  <a:srgbClr val="0000FF"/>
                </a:solidFill>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b="1" dirty="0">
              <a:solidFill>
                <a:srgbClr val="0000FF"/>
              </a:solidFill>
              <a:latin typeface="+mj-lt"/>
            </a:endParaRPr>
          </a:p>
        </p:txBody>
      </p:sp>
      <p:sp>
        <p:nvSpPr>
          <p:cNvPr id="6" name="Rectangle 5"/>
          <p:cNvSpPr>
            <a:spLocks noChangeArrowheads="1"/>
          </p:cNvSpPr>
          <p:nvPr/>
        </p:nvSpPr>
        <p:spPr bwMode="auto">
          <a:xfrm>
            <a:off x="0" y="539969"/>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72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07409FB-590F-4189-A38C-C90BC183D221}"/>
              </a:ext>
            </a:extLst>
          </p:cNvPr>
          <p:cNvSpPr txBox="1"/>
          <p:nvPr/>
        </p:nvSpPr>
        <p:spPr>
          <a:xfrm>
            <a:off x="537760" y="1484784"/>
            <a:ext cx="11125200" cy="4524315"/>
          </a:xfrm>
          <a:prstGeom prst="rect">
            <a:avLst/>
          </a:prstGeom>
          <a:noFill/>
        </p:spPr>
        <p:txBody>
          <a:bodyPr wrap="square">
            <a:spAutoFit/>
          </a:bodyPr>
          <a:lstStyle/>
          <a:p>
            <a:pPr algn="just"/>
            <a:r>
              <a:rPr lang="en-US" sz="3600" b="0" i="0" dirty="0">
                <a:effectLst/>
                <a:latin typeface="+mj-lt"/>
              </a:rPr>
              <a:t>    </a:t>
            </a:r>
            <a:r>
              <a:rPr lang="vi-VN" sz="3600" b="1" i="0" dirty="0">
                <a:effectLst/>
                <a:latin typeface="+mj-lt"/>
              </a:rPr>
              <a:t>Toàn bộ khu đền quay về hướng tây. Lúc hoàng hôn, Ăng-co Vát thật </a:t>
            </a:r>
            <a:r>
              <a:rPr lang="vi-VN" sz="3600" b="1" i="0" dirty="0">
                <a:solidFill>
                  <a:srgbClr val="FF0000"/>
                </a:solidFill>
                <a:effectLst/>
                <a:latin typeface="+mj-lt"/>
              </a:rPr>
              <a:t>huy hoàng</a:t>
            </a:r>
            <a:r>
              <a:rPr lang="vi-VN" sz="3600" b="1" i="0" dirty="0">
                <a:effectLst/>
                <a:latin typeface="+mj-lt"/>
              </a:rPr>
              <a:t>. Mặt trời lặn, ánh sáng </a:t>
            </a:r>
            <a:r>
              <a:rPr lang="vi-VN" sz="3600" b="1" i="0" dirty="0">
                <a:solidFill>
                  <a:srgbClr val="FF0000"/>
                </a:solidFill>
                <a:effectLst/>
                <a:latin typeface="+mj-lt"/>
              </a:rPr>
              <a:t>chiếu soi</a:t>
            </a:r>
            <a:r>
              <a:rPr lang="vi-VN" sz="3600" b="1" i="0" dirty="0">
                <a:effectLst/>
                <a:latin typeface="+mj-lt"/>
              </a:rPr>
              <a:t> vào bóng tối cửa đền. Những ngọn tháp </a:t>
            </a:r>
            <a:r>
              <a:rPr lang="vi-VN" sz="3600" b="1" i="0" dirty="0">
                <a:solidFill>
                  <a:srgbClr val="FF0000"/>
                </a:solidFill>
                <a:effectLst/>
                <a:latin typeface="+mj-lt"/>
              </a:rPr>
              <a:t>cao vút </a:t>
            </a:r>
            <a:r>
              <a:rPr lang="vi-VN" sz="3600" b="1" i="0" dirty="0">
                <a:effectLst/>
                <a:latin typeface="+mj-lt"/>
              </a:rPr>
              <a:t>ở phía trên, </a:t>
            </a:r>
            <a:r>
              <a:rPr lang="vi-VN" sz="3600" b="1" i="0" dirty="0">
                <a:solidFill>
                  <a:srgbClr val="FF0000"/>
                </a:solidFill>
                <a:effectLst/>
                <a:latin typeface="+mj-lt"/>
              </a:rPr>
              <a:t>lấp loáng </a:t>
            </a:r>
            <a:r>
              <a:rPr lang="vi-VN" sz="3600" b="1" i="0" dirty="0">
                <a:effectLst/>
                <a:latin typeface="+mj-lt"/>
              </a:rPr>
              <a:t>giữa những chùm lá thốt nốt xòa tán tròn vượt lên hẳn những hàng muỗm già cổ kính. Ngôi đền cao với những thềm đá rêu phong, </a:t>
            </a:r>
            <a:r>
              <a:rPr lang="vi-VN" sz="3600" b="1" i="0" dirty="0">
                <a:solidFill>
                  <a:srgbClr val="FF0000"/>
                </a:solidFill>
                <a:effectLst/>
                <a:latin typeface="+mj-lt"/>
              </a:rPr>
              <a:t>uy nghi </a:t>
            </a:r>
            <a:r>
              <a:rPr lang="vi-VN" sz="3600" b="1" i="0" dirty="0">
                <a:effectLst/>
                <a:latin typeface="+mj-lt"/>
              </a:rPr>
              <a:t>kì lạ, </a:t>
            </a:r>
            <a:r>
              <a:rPr lang="vi-VN" sz="3600" b="1" i="0" dirty="0">
                <a:solidFill>
                  <a:srgbClr val="FF0000"/>
                </a:solidFill>
                <a:effectLst/>
                <a:latin typeface="+mj-lt"/>
              </a:rPr>
              <a:t>càng cao càng thâm nghiêm</a:t>
            </a:r>
            <a:r>
              <a:rPr lang="vi-VN" sz="3600" b="1" i="0" dirty="0">
                <a:effectLst/>
                <a:latin typeface="+mj-lt"/>
              </a:rPr>
              <a:t> dưới ánh trời vàng, khi đàn dơi bay tỏa ra từ các ngách.</a:t>
            </a:r>
            <a:endParaRPr lang="en-US" sz="3600" b="1" dirty="0">
              <a:latin typeface="+mj-lt"/>
            </a:endParaRPr>
          </a:p>
        </p:txBody>
      </p:sp>
      <p:sp>
        <p:nvSpPr>
          <p:cNvPr id="6" name="Rectangle 5"/>
          <p:cNvSpPr>
            <a:spLocks noChangeArrowheads="1"/>
          </p:cNvSpPr>
          <p:nvPr/>
        </p:nvSpPr>
        <p:spPr bwMode="auto">
          <a:xfrm>
            <a:off x="0" y="539969"/>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41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a:solidFill>
                    <a:srgbClr val="0000FF"/>
                  </a:solidFill>
                  <a:latin typeface="HP001 4 hàng" panose="020B0603050302020204" pitchFamily="34" charset="0"/>
                </a:rPr>
                <a:t>Giáo</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viên</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Trần</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Công</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140591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Khám</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7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Times New Roman" pitchFamily="18" charset="0"/>
                <a:cs typeface="Times New Roman" pitchFamily="18" charset="0"/>
              </a:rPr>
              <a:t>Ăng</a:t>
            </a:r>
            <a:r>
              <a:rPr lang="en-US" sz="3200" b="1" dirty="0">
                <a:solidFill>
                  <a:srgbClr val="FF0000"/>
                </a:solidFill>
                <a:latin typeface="Times New Roman" pitchFamily="18" charset="0"/>
                <a:cs typeface="Times New Roman" pitchFamily="18" charset="0"/>
              </a:rPr>
              <a:t>-co </a:t>
            </a:r>
            <a:r>
              <a:rPr lang="en-US" sz="3200" b="1" dirty="0" err="1">
                <a:solidFill>
                  <a:srgbClr val="FF0000"/>
                </a:solidFill>
                <a:latin typeface="Times New Roman" pitchFamily="18" charset="0"/>
                <a:cs typeface="Times New Roman" pitchFamily="18" charset="0"/>
              </a:rPr>
              <a:t>Vát</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479376" y="980728"/>
            <a:ext cx="11582400" cy="4970591"/>
          </a:xfrm>
          <a:prstGeom prst="rect">
            <a:avLst/>
          </a:prstGeom>
        </p:spPr>
        <p:txBody>
          <a:bodyPr wrap="square">
            <a:spAutoFit/>
          </a:bodyPr>
          <a:lstStyle/>
          <a:p>
            <a:pPr algn="just"/>
            <a:r>
              <a:rPr lang="en-US" sz="2000" b="1" dirty="0">
                <a:solidFill>
                  <a:srgbClr val="0000FF"/>
                </a:solidFill>
                <a:latin typeface="Times New Roman" pitchFamily="18" charset="0"/>
                <a:cs typeface="Times New Roman" pitchFamily="18" charset="0"/>
              </a:rPr>
              <a:t>    </a:t>
            </a:r>
            <a:r>
              <a:rPr lang="vi-VN" sz="2300" b="1" dirty="0">
                <a:solidFill>
                  <a:srgbClr val="0000FF"/>
                </a:solidFill>
                <a:latin typeface="Times New Roman" pitchFamily="18" charset="0"/>
                <a:cs typeface="Times New Roman" pitchFamily="18" charset="0"/>
              </a:rPr>
              <a:t>Ăng-co Vát là một công trình kiến trúc và điêu khắc tuyệt diệu của nhân dân Cam-pu-chia được xây dựng từ đầu thế kỉ XII.</a:t>
            </a:r>
          </a:p>
          <a:p>
            <a:pPr algn="just"/>
            <a:r>
              <a:rPr lang="vi-VN" sz="2300" b="1" dirty="0">
                <a:solidFill>
                  <a:srgbClr val="0000FF"/>
                </a:solidFill>
                <a:latin typeface="Times New Roman" pitchFamily="18" charset="0"/>
                <a:cs typeface="Times New Roman" pitchFamily="18" charset="0"/>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FF"/>
                </a:solidFill>
                <a:latin typeface="Times New Roman" pitchFamily="18" charset="0"/>
                <a:cs typeface="Times New Roman" pitchFamily="18" charset="0"/>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FF"/>
                </a:solidFill>
                <a:latin typeface="Times New Roman" pitchFamily="18" charset="0"/>
                <a:cs typeface="Times New Roman" pitchFamily="18" charset="0"/>
              </a:rPr>
              <a:t>Theo </a:t>
            </a:r>
            <a:r>
              <a:rPr lang="vi-VN" b="1" dirty="0">
                <a:solidFill>
                  <a:srgbClr val="0000FF"/>
                </a:solidFill>
                <a:latin typeface="Times New Roman" pitchFamily="18" charset="0"/>
                <a:cs typeface="Times New Roman" pitchFamily="18" charset="0"/>
              </a:rPr>
              <a:t>NHỮNG KÌ QUAN THẾ GIỚI</a:t>
            </a: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6445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a:solidFill>
                  <a:srgbClr val="FF0000"/>
                </a:solidFill>
                <a:latin typeface="Times New Roman" panose="02020603050405020304" pitchFamily="18" charset="0"/>
              </a:rPr>
              <a:t>3</a:t>
            </a:r>
            <a:endParaRPr lang="en-US" altLang="en-US" sz="4000" dirty="0"/>
          </a:p>
        </p:txBody>
      </p:sp>
      <p:pic>
        <p:nvPicPr>
          <p:cNvPr id="15368" name="Picture 12"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7"/>
          <p:cNvSpPr>
            <a:spLocks noChangeArrowheads="1"/>
          </p:cNvSpPr>
          <p:nvPr/>
        </p:nvSpPr>
        <p:spPr bwMode="auto">
          <a:xfrm>
            <a:off x="773284" y="1772816"/>
            <a:ext cx="108673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1: </a:t>
            </a:r>
            <a:r>
              <a:rPr lang="en-US" sz="4000" b="1" dirty="0" err="1">
                <a:solidFill>
                  <a:srgbClr val="00B050"/>
                </a:solidFill>
                <a:latin typeface="Times New Roman" pitchFamily="18" charset="0"/>
              </a:rPr>
              <a:t>Từ</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đầu</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đến</a:t>
            </a:r>
            <a:r>
              <a:rPr lang="en-US" sz="4000" b="1" dirty="0">
                <a:solidFill>
                  <a:srgbClr val="00B050"/>
                </a:solidFill>
                <a:latin typeface="Times New Roman" pitchFamily="18" charset="0"/>
              </a:rPr>
              <a:t> … </a:t>
            </a:r>
            <a:r>
              <a:rPr lang="en-US" sz="4000" b="1" i="1" dirty="0" err="1">
                <a:solidFill>
                  <a:srgbClr val="0000FF"/>
                </a:solidFill>
                <a:latin typeface="Times New Roman" pitchFamily="18" charset="0"/>
              </a:rPr>
              <a:t>thế</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kỉ</a:t>
            </a:r>
            <a:r>
              <a:rPr lang="en-US" sz="4000" b="1" i="1" dirty="0">
                <a:solidFill>
                  <a:srgbClr val="0000FF"/>
                </a:solidFill>
                <a:latin typeface="Times New Roman" pitchFamily="18" charset="0"/>
              </a:rPr>
              <a:t> XII</a:t>
            </a:r>
            <a:r>
              <a:rPr lang="en-US" sz="4000" b="1" dirty="0">
                <a:solidFill>
                  <a:srgbClr val="0000FF"/>
                </a:solidFill>
                <a:latin typeface="Times New Roman" pitchFamily="18" charset="0"/>
              </a:rPr>
              <a:t>.</a:t>
            </a:r>
          </a:p>
          <a:p>
            <a:endParaRPr lang="en-US" sz="4000" b="1" dirty="0">
              <a:solidFill>
                <a:srgbClr val="00B050"/>
              </a:solidFill>
              <a:latin typeface="Times New Roman" pitchFamily="18" charset="0"/>
            </a:endParaRPr>
          </a:p>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2: </a:t>
            </a:r>
            <a:r>
              <a:rPr lang="en-US" sz="4000" b="1" dirty="0" err="1">
                <a:solidFill>
                  <a:srgbClr val="00B050"/>
                </a:solidFill>
                <a:latin typeface="Times New Roman" pitchFamily="18" charset="0"/>
              </a:rPr>
              <a:t>Tiếp</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theo</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đến</a:t>
            </a:r>
            <a:r>
              <a:rPr lang="en-US" sz="4000" b="1" dirty="0">
                <a:solidFill>
                  <a:srgbClr val="00B050"/>
                </a:solidFill>
                <a:latin typeface="Times New Roman" pitchFamily="18" charset="0"/>
              </a:rPr>
              <a:t> … </a:t>
            </a:r>
            <a:r>
              <a:rPr lang="en-US" sz="4000" b="1" i="1" dirty="0" err="1">
                <a:solidFill>
                  <a:srgbClr val="0000FF"/>
                </a:solidFill>
                <a:latin typeface="Times New Roman" pitchFamily="18" charset="0"/>
              </a:rPr>
              <a:t>xây</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gạch</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vữa</a:t>
            </a:r>
            <a:r>
              <a:rPr lang="en-US" sz="4000" b="1" dirty="0">
                <a:solidFill>
                  <a:srgbClr val="0000FF"/>
                </a:solidFill>
                <a:latin typeface="Times New Roman" pitchFamily="18" charset="0"/>
              </a:rPr>
              <a:t>.</a:t>
            </a:r>
          </a:p>
          <a:p>
            <a:endParaRPr lang="en-US" sz="4000" b="1" dirty="0">
              <a:solidFill>
                <a:srgbClr val="00B050"/>
              </a:solidFill>
              <a:latin typeface="Times New Roman" pitchFamily="18" charset="0"/>
            </a:endParaRPr>
          </a:p>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3: </a:t>
            </a:r>
            <a:r>
              <a:rPr lang="en-US" sz="4000" b="1" dirty="0" err="1">
                <a:solidFill>
                  <a:srgbClr val="00B050"/>
                </a:solidFill>
                <a:latin typeface="Times New Roman" pitchFamily="18" charset="0"/>
              </a:rPr>
              <a:t>Phần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còn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lại</a:t>
            </a:r>
            <a:r>
              <a:rPr lang="en-US" sz="4000" b="1" dirty="0">
                <a:solidFill>
                  <a:srgbClr val="00B050"/>
                </a:solidFill>
                <a:latin typeface="Times New Roman" pitchFamily="18" charset="0"/>
              </a:rPr>
              <a:t>.</a:t>
            </a:r>
          </a:p>
        </p:txBody>
      </p:sp>
    </p:spTree>
    <p:extLst>
      <p:ext uri="{BB962C8B-B14F-4D97-AF65-F5344CB8AC3E}">
        <p14:creationId xmlns:p14="http://schemas.microsoft.com/office/powerpoint/2010/main" val="79326844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down)">
                                      <p:cBhvr>
                                        <p:cTn id="2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Times New Roman" pitchFamily="18" charset="0"/>
                <a:cs typeface="Times New Roman" pitchFamily="18" charset="0"/>
              </a:rPr>
              <a:t>Ăng</a:t>
            </a:r>
            <a:r>
              <a:rPr lang="en-US" sz="3200" b="1" dirty="0">
                <a:solidFill>
                  <a:srgbClr val="FF0000"/>
                </a:solidFill>
                <a:latin typeface="Times New Roman" pitchFamily="18" charset="0"/>
                <a:cs typeface="Times New Roman" pitchFamily="18" charset="0"/>
              </a:rPr>
              <a:t>-co </a:t>
            </a:r>
            <a:r>
              <a:rPr lang="en-US" sz="3200" b="1" dirty="0" err="1">
                <a:solidFill>
                  <a:srgbClr val="FF0000"/>
                </a:solidFill>
                <a:latin typeface="Times New Roman" pitchFamily="18" charset="0"/>
                <a:cs typeface="Times New Roman" pitchFamily="18" charset="0"/>
              </a:rPr>
              <a:t>Vát</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FF"/>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a:t>
            </a:r>
            <a:r>
              <a:rPr lang="vi-VN" sz="2300" b="1" dirty="0">
                <a:solidFill>
                  <a:srgbClr val="CC0099"/>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a:t>
            </a:r>
            <a:r>
              <a:rPr lang="vi-VN" sz="2300" b="1" dirty="0">
                <a:solidFill>
                  <a:srgbClr val="00B05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217506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687332"/>
            <a:ext cx="8229600" cy="232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Ăng-co Vát</a:t>
            </a:r>
            <a:r>
              <a:rPr 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Cam-pu-chia </a:t>
            </a:r>
            <a:endParaRPr lang="en-US" sz="3600" b="1" dirty="0">
              <a:solidFill>
                <a:srgbClr val="0000FF"/>
              </a:solidFill>
              <a:latin typeface="Times New Roman" pitchFamily="18" charset="0"/>
              <a:cs typeface="Times New Roman" pitchFamily="18" charset="0"/>
            </a:endParaRPr>
          </a:p>
          <a:p>
            <a:pPr marL="0" indent="0">
              <a:spcBef>
                <a:spcPct val="50000"/>
              </a:spcBef>
              <a:buNone/>
              <a:defRPr/>
            </a:pPr>
            <a:r>
              <a:rPr lang="en-US" altLang="en-US" sz="3600" b="1" dirty="0">
                <a:solidFill>
                  <a:srgbClr val="0000FF"/>
                </a:solidFill>
                <a:latin typeface="Times New Roman" pitchFamily="18" charset="0"/>
                <a:cs typeface="Times New Roman" pitchFamily="18" charset="0"/>
              </a:rPr>
              <a:t>- </a:t>
            </a:r>
            <a:r>
              <a:rPr lang="vi-VN" sz="3600" b="1" dirty="0">
                <a:solidFill>
                  <a:srgbClr val="0000FF"/>
                </a:solidFill>
                <a:latin typeface="Times New Roman" pitchFamily="18" charset="0"/>
                <a:cs typeface="Times New Roman" pitchFamily="18" charset="0"/>
              </a:rPr>
              <a:t>tháp lớn</a:t>
            </a:r>
            <a:r>
              <a:rPr lang="en-US" sz="3600" b="1" dirty="0">
                <a:solidFill>
                  <a:srgbClr val="0000FF"/>
                </a:solidFill>
                <a:latin typeface="Times New Roman" pitchFamily="18" charset="0"/>
                <a:cs typeface="Times New Roman" pitchFamily="18" charset="0"/>
              </a:rPr>
              <a:t>,</a:t>
            </a:r>
            <a:r>
              <a:rPr lang="vi-VN" sz="3600" b="1" dirty="0">
                <a:solidFill>
                  <a:srgbClr val="0000FF"/>
                </a:solidFill>
                <a:latin typeface="Times New Roman" pitchFamily="18" charset="0"/>
                <a:cs typeface="Times New Roman" pitchFamily="18" charset="0"/>
              </a:rPr>
              <a:t> lấp loáng </a:t>
            </a:r>
            <a:endParaRPr lang="en-US" sz="3600" b="1" dirty="0">
              <a:solidFill>
                <a:srgbClr val="0000FF"/>
              </a:solidFill>
              <a:latin typeface="Times New Roman" pitchFamily="18" charset="0"/>
              <a:ea typeface="Times New Roman" panose="02020603050405020304" pitchFamily="18" charset="0"/>
              <a:cs typeface="Times New Roman" pitchFamily="18" charset="0"/>
            </a:endParaRPr>
          </a:p>
          <a:p>
            <a:pPr marL="0" indent="0">
              <a:spcBef>
                <a:spcPct val="50000"/>
              </a:spcBef>
              <a:buNone/>
              <a:defRPr/>
            </a:pPr>
            <a:r>
              <a:rPr lang="en-US" altLang="en-US" sz="3600" b="1" dirty="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m</a:t>
            </a:r>
            <a:r>
              <a:rPr lang="vi-VN" sz="3600" b="1" dirty="0">
                <a:solidFill>
                  <a:srgbClr val="0000FF"/>
                </a:solidFill>
                <a:latin typeface="Times New Roman" pitchFamily="18" charset="0"/>
                <a:cs typeface="Times New Roman" pitchFamily="18" charset="0"/>
              </a:rPr>
              <a:t>ặt trời lặn</a:t>
            </a:r>
            <a:r>
              <a:rPr lang="en-US" sz="3600" b="1" dirty="0">
                <a:solidFill>
                  <a:srgbClr val="0000FF"/>
                </a:solidFill>
                <a:latin typeface="Times New Roman" pitchFamily="18" charset="0"/>
                <a:ea typeface="Times New Roman" panose="02020603050405020304" pitchFamily="18" charset="0"/>
                <a:cs typeface="Times New Roman" pitchFamily="18" charset="0"/>
              </a:rPr>
              <a:t>, </a:t>
            </a:r>
            <a:r>
              <a:rPr lang="vi-VN" sz="3600" b="1" dirty="0">
                <a:solidFill>
                  <a:srgbClr val="0000FF"/>
                </a:solidFill>
                <a:latin typeface="Times New Roman" pitchFamily="18" charset="0"/>
                <a:cs typeface="Times New Roman" pitchFamily="18" charset="0"/>
              </a:rPr>
              <a:t>tán tròn</a:t>
            </a:r>
            <a:r>
              <a:rPr lang="en-US" sz="3600" b="1" dirty="0">
                <a:solidFill>
                  <a:srgbClr val="0000FF"/>
                </a:solidFill>
                <a:latin typeface="Times New Roman" pitchFamily="18" charset="0"/>
                <a:cs typeface="Times New Roman" pitchFamily="18" charset="0"/>
              </a:rPr>
              <a:t>,</a:t>
            </a:r>
            <a:r>
              <a:rPr lang="x-none" sz="3600" b="1" dirty="0">
                <a:solidFill>
                  <a:srgbClr val="0000FF"/>
                </a:solidFill>
                <a:latin typeface="Times New Roman" pitchFamily="18" charset="0"/>
                <a:cs typeface="Times New Roman" pitchFamily="18" charset="0"/>
              </a:rPr>
              <a:t>…</a:t>
            </a:r>
            <a:endParaRPr lang="en-US" alt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736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FF"/>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a:t>
            </a:r>
            <a:r>
              <a:rPr lang="vi-VN" sz="2300" b="1" dirty="0">
                <a:solidFill>
                  <a:srgbClr val="CC0099"/>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a:t>
            </a:r>
            <a:r>
              <a:rPr lang="vi-VN" sz="2300" b="1" dirty="0">
                <a:solidFill>
                  <a:srgbClr val="00B05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1214359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1825</Words>
  <Application>Microsoft Office PowerPoint</Application>
  <PresentationFormat>Widescreen</PresentationFormat>
  <Paragraphs>98</Paragraphs>
  <Slides>37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HP001 4 hàng</vt:lpstr>
      <vt:lpstr>Times New Roman</vt:lpstr>
      <vt:lpstr>Wingdings 3</vt:lpstr>
      <vt:lpstr>Office Theme</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175</cp:revision>
  <dcterms:created xsi:type="dcterms:W3CDTF">2015-03-17T09:03:25Z</dcterms:created>
  <dcterms:modified xsi:type="dcterms:W3CDTF">2023-04-15T12:59:29Z</dcterms:modified>
</cp:coreProperties>
</file>