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1.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33"/>
  </p:notesMasterIdLst>
  <p:sldIdLst>
    <p:sldId id="512" r:id="rId4"/>
    <p:sldId id="338" r:id="rId5"/>
    <p:sldId id="364" r:id="rId6"/>
    <p:sldId id="340" r:id="rId7"/>
    <p:sldId id="513" r:id="rId8"/>
    <p:sldId id="358" r:id="rId9"/>
    <p:sldId id="384" r:id="rId10"/>
    <p:sldId id="460" r:id="rId11"/>
    <p:sldId id="362" r:id="rId12"/>
    <p:sldId id="344" r:id="rId13"/>
    <p:sldId id="486" r:id="rId14"/>
    <p:sldId id="506" r:id="rId15"/>
    <p:sldId id="509" r:id="rId16"/>
    <p:sldId id="489" r:id="rId17"/>
    <p:sldId id="511" r:id="rId18"/>
    <p:sldId id="490" r:id="rId19"/>
    <p:sldId id="501" r:id="rId20"/>
    <p:sldId id="488" r:id="rId21"/>
    <p:sldId id="502" r:id="rId22"/>
    <p:sldId id="510" r:id="rId23"/>
    <p:sldId id="503" r:id="rId24"/>
    <p:sldId id="504" r:id="rId25"/>
    <p:sldId id="492" r:id="rId26"/>
    <p:sldId id="505" r:id="rId27"/>
    <p:sldId id="499" r:id="rId28"/>
    <p:sldId id="493" r:id="rId29"/>
    <p:sldId id="491" r:id="rId30"/>
    <p:sldId id="494" r:id="rId31"/>
    <p:sldId id="4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9E9"/>
    <a:srgbClr val="2D8B2F"/>
    <a:srgbClr val="E010D1"/>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0" autoAdjust="0"/>
    <p:restoredTop sz="95958"/>
  </p:normalViewPr>
  <p:slideViewPr>
    <p:cSldViewPr snapToGrid="0">
      <p:cViewPr varScale="1">
        <p:scale>
          <a:sx n="69" d="100"/>
          <a:sy n="69" d="100"/>
        </p:scale>
        <p:origin x="-186" y="-96"/>
      </p:cViewPr>
      <p:guideLst>
        <p:guide orient="horz" pos="2234"/>
        <p:guide pos="38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6444E-D6AA-4FD0-8DFE-393DAA0DB15B}" type="datetimeFigureOut">
              <a:rPr lang="en-US" smtClean="0"/>
              <a:t>9/23/2022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5CD8-EAAE-40AA-9D60-F8CC9A0BF76D}" type="slidenum">
              <a:rPr lang="en-US" smtClean="0"/>
              <a:t>‹#›</a:t>
            </a:fld>
            <a:endParaRPr lang="en-US" dirty="0"/>
          </a:p>
        </p:txBody>
      </p:sp>
    </p:spTree>
    <p:extLst>
      <p:ext uri="{BB962C8B-B14F-4D97-AF65-F5344CB8AC3E}">
        <p14:creationId xmlns:p14="http://schemas.microsoft.com/office/powerpoint/2010/main" val="91135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B5CD8-EAAE-40AA-9D60-F8CC9A0BF76D}" type="slidenum">
              <a:rPr lang="en-US" smtClean="0"/>
              <a:t>2</a:t>
            </a:fld>
            <a:endParaRPr lang="en-US" dirty="0"/>
          </a:p>
        </p:txBody>
      </p:sp>
    </p:spTree>
    <p:extLst>
      <p:ext uri="{BB962C8B-B14F-4D97-AF65-F5344CB8AC3E}">
        <p14:creationId xmlns:p14="http://schemas.microsoft.com/office/powerpoint/2010/main" val="218917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p:nvPr>
        </p:nvSpPr>
        <p:spPr/>
        <p:txBody>
          <a:bodyPr wrap="square" lIns="91440" tIns="45720" rIns="91440" bIns="45720" anchor="t" anchorCtr="0"/>
          <a:lstStyle/>
          <a:p>
            <a:pPr lvl="0" eaLnBrk="1" hangingPunct="1">
              <a:spcBef>
                <a:spcPct val="0"/>
              </a:spcBef>
            </a:pPr>
            <a:endParaRPr lang="en-US" altLang="en-US" dirty="0"/>
          </a:p>
        </p:txBody>
      </p:sp>
      <p:sp>
        <p:nvSpPr>
          <p:cNvPr id="143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latin typeface="Arial" panose="020B0604020202020204" pitchFamily="34" charset="0"/>
              </a:rPr>
              <a:pPr lvl="0" algn="r" eaLnBrk="1" hangingPunct="1"/>
              <a:t>16</a:t>
            </a:fld>
            <a:endParaRPr lang="en-US" altLang="en-US"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C9D505E-4B36-410D-A153-49CFFB5560DD}" type="slidenum">
              <a:rPr lang="en-US" altLang="en-US" sz="1200">
                <a:latin typeface="Arial" pitchFamily="34" charset="0"/>
              </a:rPr>
              <a:pPr/>
              <a:t>25</a:t>
            </a:fld>
            <a:endParaRPr lang="en-US" altLang="en-US"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8"/>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6F92259-8484-47AB-8BB4-B3A4A9766A9D}"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09675"/>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09675"/>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09675"/>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09675"/>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8"/>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6F92259-8484-47AB-8BB4-B3A4A9766A9D}"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09675"/>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09675"/>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09675"/>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1" y="1435104"/>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09675"/>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09675"/>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09675"/>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00"/>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00"/>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00"/>
            <a:fld id="{33BB504A-11D5-4594-99D7-C9A16AF1D067}" type="datetimeFigureOut">
              <a:rPr lang="en-US" smtClean="0">
                <a:solidFill>
                  <a:prstClr val="black">
                    <a:tint val="75000"/>
                  </a:prstClr>
                </a:solidFill>
              </a:rPr>
              <a:t>9/23/2022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00"/>
            <a:fld id="{E97553C6-A3D7-405C-ABD2-52B04B23E2E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buFont typeface="Arial" panose="020B0604020202020204" pitchFamily="34" charset="0"/>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buFont typeface="Arial" panose="020B0604020202020204" pitchFamily="34" charset="0"/>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1D9A13A-E0DB-486B-97F0-86C4CC2CFAED}" type="slidenum">
              <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6.GIF"/><Relationship Id="rId3" Type="http://schemas.openxmlformats.org/officeDocument/2006/relationships/slide" Target="slide2.xml"/><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image" Target="../media/image1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0.xml"/><Relationship Id="rId5" Type="http://schemas.microsoft.com/office/2007/relationships/hdphoto" Target="../media/hdphoto9.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 Target="slide2.xml"/><Relationship Id="rId7" Type="http://schemas.openxmlformats.org/officeDocument/2006/relationships/image" Target="../media/image8.png"/><Relationship Id="rId12" Type="http://schemas.microsoft.com/office/2007/relationships/hdphoto" Target="../media/hdphoto7.wdp"/><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image" Target="../media/image10.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microsoft.com/office/2007/relationships/media" Target="../media/media2.mp3"/><Relationship Id="rId7" Type="http://schemas.openxmlformats.org/officeDocument/2006/relationships/slideLayout" Target="../slideLayouts/slideLayout1.xml"/><Relationship Id="rId12" Type="http://schemas.openxmlformats.org/officeDocument/2006/relationships/image" Target="../media/image1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mp3"/><Relationship Id="rId11" Type="http://schemas.microsoft.com/office/2007/relationships/hdphoto" Target="../media/hdphoto8.wdp"/><Relationship Id="rId5" Type="http://schemas.microsoft.com/office/2007/relationships/media" Target="../media/media3.mp3"/><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slide" Target="slide2.xml"/><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 Target="slide6.xml"/><Relationship Id="rId11" Type="http://schemas.microsoft.com/office/2007/relationships/hdphoto" Target="../media/hdphoto6.wdp"/><Relationship Id="rId5" Type="http://schemas.microsoft.com/office/2007/relationships/hdphoto" Target="../media/hdphoto4.wdp"/><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slideLayout" Target="../slideLayouts/slideLayout1.xml"/><Relationship Id="rId12" Type="http://schemas.microsoft.com/office/2007/relationships/hdphoto" Target="../media/hdphoto8.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xml"/><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7.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slideLayout" Target="../slideLayouts/slideLayout1.xml"/><Relationship Id="rId12" Type="http://schemas.microsoft.com/office/2007/relationships/hdphoto" Target="../media/hdphoto8.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mp3"/><Relationship Id="rId11" Type="http://schemas.openxmlformats.org/officeDocument/2006/relationships/image" Target="../media/image13.png"/><Relationship Id="rId5" Type="http://schemas.microsoft.com/office/2007/relationships/media" Target="../media/media3.mp3"/><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jpe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7.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771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820054" y="3831826"/>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3"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256769" y="3508039"/>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191313" y="2545901"/>
            <a:ext cx="1573288" cy="11799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6400800" y="1234440"/>
            <a:ext cx="1581027" cy="1490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FIREWORK GIF"/>
          <p:cNvPicPr>
            <a:picLocks noChangeAspect="1" noChangeArrowheads="1" noCrop="1"/>
          </p:cNvPicPr>
          <p:nvPr/>
        </p:nvPicPr>
        <p:blipFill>
          <a:blip r:embed="rId13"/>
          <a:srcRect/>
          <a:stretch>
            <a:fillRect/>
          </a:stretch>
        </p:blipFill>
        <p:spPr bwMode="auto">
          <a:xfrm>
            <a:off x="1088910" y="-320040"/>
            <a:ext cx="3919084" cy="3421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ình ảnh có liên quan"/>
          <p:cNvPicPr>
            <a:picLocks noChangeAspect="1" noChangeArrowheads="1" noCrop="1"/>
          </p:cNvPicPr>
          <p:nvPr/>
        </p:nvPicPr>
        <p:blipFill>
          <a:blip r:embed="rId14"/>
          <a:srcRect/>
          <a:stretch>
            <a:fillRect/>
          </a:stretch>
        </p:blipFill>
        <p:spPr bwMode="auto">
          <a:xfrm>
            <a:off x="7981834" y="38816"/>
            <a:ext cx="1976065" cy="17428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070233" y="4827657"/>
            <a:ext cx="8168262" cy="160043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200"/>
            <a:r>
              <a:rPr lang="en-US" sz="96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CHÚC MỪNG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4549 -0.00417 C -0.14028 -0.02084 -0.13681 -0.03891 -0.13247 -0.05614 C -0.12691 -0.07893 -0.13038 -0.05892 -0.12604 -0.07893 C -0.12431 -0.08727 -0.12327 -0.09394 -0.12084 -0.10172 C -0.11945 -0.11339 -0.1158 -0.13063 -0.11042 -0.13924 C -0.10469 -0.13591 -0.10591 -0.13285 -0.10261 -0.12479 C -0.10018 -0.11228 -0.09844 -0.09894 -0.09479 -0.08727 C -0.09306 -0.06587 -0.08906 -0.04363 -0.08577 -0.02279 C -0.08368 -0.00917 -0.08299 0.0025 -0.07674 0.01251 C -0.07205 0.00528 -0.07153 -0.00167 -0.06754 -0.01028 C -0.0665 -0.01751 -0.06337 -0.03502 -0.06111 -0.04141 C -0.05955 -0.04586 -0.05591 -0.05392 -0.05591 -0.05392 C -0.05122 -0.07865 -0.04636 -0.12062 -0.03247 -0.13507 C -0.02795 -0.13007 -0.02726 -0.12479 -0.02344 -0.1184 C -0.01962 -0.09978 -0.01754 -0.08088 -0.01042 -0.06448 C -0.00834 -0.05364 -0.00695 -0.04224 -0.00521 -0.03113 C -0.00365 -0.02112 -5.55556E-7 -0.01028 -5.55556E-7 -9.44969E-8 " pathEditMode="relative" ptsTypes="ffffffffffffffffA">
                                      <p:cBhvr>
                                        <p:cTn id="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descr="G:\sp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93" y="-27384"/>
            <a:ext cx="12336693"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448" y="976250"/>
            <a:ext cx="6141213" cy="5909135"/>
          </a:xfrm>
          <a:prstGeom prst="rect">
            <a:avLst/>
          </a:prstGeom>
        </p:spPr>
      </p:pic>
      <p:pic>
        <p:nvPicPr>
          <p:cNvPr id="4" name="Picture 7" descr="16"/>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100000" l="382" r="100000"/>
                    </a14:imgEffect>
                  </a14:imgLayer>
                </a14:imgProps>
              </a:ext>
              <a:ext uri="{28A0092B-C50C-407E-A947-70E740481C1C}">
                <a14:useLocalDpi xmlns:a14="http://schemas.microsoft.com/office/drawing/2010/main" val="0"/>
              </a:ext>
            </a:extLst>
          </a:blip>
          <a:srcRect/>
          <a:stretch>
            <a:fillRect/>
          </a:stretch>
        </p:blipFill>
        <p:spPr bwMode="auto">
          <a:xfrm>
            <a:off x="2351584" y="1844824"/>
            <a:ext cx="51845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0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300"/>
                                  </p:stCondLst>
                                  <p:childTnLst>
                                    <p:animRot by="120000">
                                      <p:cBhvr>
                                        <p:cTn id="6" dur="500" fill="hold">
                                          <p:stCondLst>
                                            <p:cond delay="0"/>
                                          </p:stCondLst>
                                        </p:cTn>
                                        <p:tgtEl>
                                          <p:spTgt spid="2"/>
                                        </p:tgtEl>
                                        <p:attrNameLst>
                                          <p:attrName>r</p:attrName>
                                        </p:attrNameLst>
                                      </p:cBhvr>
                                    </p:animRot>
                                    <p:animRot by="-240000">
                                      <p:cBhvr>
                                        <p:cTn id="7" dur="1000" fill="hold">
                                          <p:stCondLst>
                                            <p:cond delay="1000"/>
                                          </p:stCondLst>
                                        </p:cTn>
                                        <p:tgtEl>
                                          <p:spTgt spid="2"/>
                                        </p:tgtEl>
                                        <p:attrNameLst>
                                          <p:attrName>r</p:attrName>
                                        </p:attrNameLst>
                                      </p:cBhvr>
                                    </p:animRot>
                                    <p:animRot by="240000">
                                      <p:cBhvr>
                                        <p:cTn id="8" dur="1000" fill="hold">
                                          <p:stCondLst>
                                            <p:cond delay="2000"/>
                                          </p:stCondLst>
                                        </p:cTn>
                                        <p:tgtEl>
                                          <p:spTgt spid="2"/>
                                        </p:tgtEl>
                                        <p:attrNameLst>
                                          <p:attrName>r</p:attrName>
                                        </p:attrNameLst>
                                      </p:cBhvr>
                                    </p:animRot>
                                    <p:animRot by="-240000">
                                      <p:cBhvr>
                                        <p:cTn id="9" dur="1000" fill="hold">
                                          <p:stCondLst>
                                            <p:cond delay="3000"/>
                                          </p:stCondLst>
                                        </p:cTn>
                                        <p:tgtEl>
                                          <p:spTgt spid="2"/>
                                        </p:tgtEl>
                                        <p:attrNameLst>
                                          <p:attrName>r</p:attrName>
                                        </p:attrNameLst>
                                      </p:cBhvr>
                                    </p:animRot>
                                    <p:animRot by="120000">
                                      <p:cBhvr>
                                        <p:cTn id="10" dur="1000" fill="hold">
                                          <p:stCondLst>
                                            <p:cond delay="4000"/>
                                          </p:stCondLst>
                                        </p:cTn>
                                        <p:tgtEl>
                                          <p:spTgt spid="2"/>
                                        </p:tgtEl>
                                        <p:attrNameLst>
                                          <p:attrName>r</p:attrName>
                                        </p:attrNameLst>
                                      </p:cBhvr>
                                    </p:animRot>
                                  </p:childTnLst>
                                </p:cTn>
                              </p:par>
                              <p:par>
                                <p:cTn id="11" presetID="32" presetClass="emph" presetSubtype="0" repeatCount="indefinite" fill="hold" nodeType="withEffect">
                                  <p:stCondLst>
                                    <p:cond delay="300"/>
                                  </p:stCondLst>
                                  <p:endCondLst>
                                    <p:cond evt="onNext" delay="0">
                                      <p:tgtEl>
                                        <p:sldTgt/>
                                      </p:tgtEl>
                                    </p:cond>
                                  </p:endCondLst>
                                  <p:childTnLst>
                                    <p:animRot by="120000">
                                      <p:cBhvr>
                                        <p:cTn id="12" dur="500" fill="hold">
                                          <p:stCondLst>
                                            <p:cond delay="0"/>
                                          </p:stCondLst>
                                        </p:cTn>
                                        <p:tgtEl>
                                          <p:spTgt spid="4"/>
                                        </p:tgtEl>
                                        <p:attrNameLst>
                                          <p:attrName>r</p:attrName>
                                        </p:attrNameLst>
                                      </p:cBhvr>
                                    </p:animRot>
                                    <p:animRot by="-240000">
                                      <p:cBhvr>
                                        <p:cTn id="13" dur="1000" fill="hold">
                                          <p:stCondLst>
                                            <p:cond delay="1000"/>
                                          </p:stCondLst>
                                        </p:cTn>
                                        <p:tgtEl>
                                          <p:spTgt spid="4"/>
                                        </p:tgtEl>
                                        <p:attrNameLst>
                                          <p:attrName>r</p:attrName>
                                        </p:attrNameLst>
                                      </p:cBhvr>
                                    </p:animRot>
                                    <p:animRot by="240000">
                                      <p:cBhvr>
                                        <p:cTn id="14" dur="1000" fill="hold">
                                          <p:stCondLst>
                                            <p:cond delay="2000"/>
                                          </p:stCondLst>
                                        </p:cTn>
                                        <p:tgtEl>
                                          <p:spTgt spid="4"/>
                                        </p:tgtEl>
                                        <p:attrNameLst>
                                          <p:attrName>r</p:attrName>
                                        </p:attrNameLst>
                                      </p:cBhvr>
                                    </p:animRot>
                                    <p:animRot by="-240000">
                                      <p:cBhvr>
                                        <p:cTn id="15" dur="1000" fill="hold">
                                          <p:stCondLst>
                                            <p:cond delay="3000"/>
                                          </p:stCondLst>
                                        </p:cTn>
                                        <p:tgtEl>
                                          <p:spTgt spid="4"/>
                                        </p:tgtEl>
                                        <p:attrNameLst>
                                          <p:attrName>r</p:attrName>
                                        </p:attrNameLst>
                                      </p:cBhvr>
                                    </p:animRot>
                                    <p:animRot by="120000">
                                      <p:cBhvr>
                                        <p:cTn id="16" dur="1000" fill="hold">
                                          <p:stCondLst>
                                            <p:cond delay="40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782" y="360218"/>
            <a:ext cx="11526982" cy="1323439"/>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1. </a:t>
            </a:r>
            <a:r>
              <a:rPr lang="en-US" sz="4000" b="1" dirty="0" err="1" smtClean="0">
                <a:latin typeface="Times New Roman" pitchFamily="18" charset="0"/>
                <a:cs typeface="Times New Roman" pitchFamily="18" charset="0"/>
              </a:rPr>
              <a:t>Tìm</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những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ghi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lại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nói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và</a:t>
            </a:r>
            <a:r>
              <a:rPr lang="en-US" sz="4000" b="1" dirty="0" smtClean="0">
                <a:latin typeface="Times New Roman" pitchFamily="18" charset="0"/>
                <a:cs typeface="Times New Roman" pitchFamily="18" charset="0"/>
              </a:rPr>
              <a:t> ý </a:t>
            </a:r>
            <a:r>
              <a:rPr lang="en-US" sz="4000" b="1" dirty="0" err="1" smtClean="0">
                <a:latin typeface="Times New Roman" pitchFamily="18" charset="0"/>
                <a:cs typeface="Times New Roman" pitchFamily="18" charset="0"/>
              </a:rPr>
              <a:t>nghĩ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cậu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trong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truyện</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N</a:t>
            </a:r>
            <a:r>
              <a:rPr lang="en-US" sz="4000" b="1" dirty="0" err="1" smtClean="0">
                <a:latin typeface="Times New Roman" pitchFamily="18" charset="0"/>
                <a:cs typeface="Times New Roman" pitchFamily="18" charset="0"/>
              </a:rPr>
              <a:t>gười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xin</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cxnSp>
        <p:nvCxnSpPr>
          <p:cNvPr id="7" name="Straight Connector 6"/>
          <p:cNvCxnSpPr/>
          <p:nvPr/>
        </p:nvCxnSpPr>
        <p:spPr bwMode="auto">
          <a:xfrm>
            <a:off x="8104909" y="1021937"/>
            <a:ext cx="1246909"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8" name="Straight Connector 7"/>
          <p:cNvCxnSpPr/>
          <p:nvPr/>
        </p:nvCxnSpPr>
        <p:spPr bwMode="auto">
          <a:xfrm>
            <a:off x="3574473" y="1021937"/>
            <a:ext cx="3713018" cy="0"/>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5071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04850"/>
            <a:ext cx="9753600" cy="584835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a:r>
              <a:rPr lang="en-US" altLang="en-US" sz="2200" dirty="0">
                <a:solidFill>
                  <a:srgbClr val="000000"/>
                </a:solidFill>
                <a:latin typeface="Times New Roman" panose="02020603050405020304" pitchFamily="18" charset="0"/>
              </a:rPr>
              <a:t>      </a:t>
            </a:r>
            <a:r>
              <a:rPr lang="vi-VN" altLang="en-US" sz="2200" dirty="0">
                <a:solidFill>
                  <a:srgbClr val="000000"/>
                </a:solidFill>
                <a:latin typeface="Times New Roman" panose="02020603050405020304" pitchFamily="18" charset="0"/>
              </a:rPr>
              <a:t>Lúc ấy, tôi đang đi trên phố. Một người ăn xin gi</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 lọm khọm đứng ngay trước mặt tôi. </a:t>
            </a:r>
          </a:p>
          <a:p>
            <a:pPr lvl="0" algn="just"/>
            <a:r>
              <a:rPr lang="vi-VN" altLang="en-US" sz="2200" dirty="0">
                <a:solidFill>
                  <a:srgbClr val="000000"/>
                </a:solidFill>
                <a:latin typeface="Times New Roman" panose="02020603050405020304" pitchFamily="18" charset="0"/>
              </a:rPr>
              <a:t>    Đôi mắt ông lão đỏ đọc v</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 gi</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n giụa nước mắt. Đôi môi tái nhợt, áo quần tả tơi thảm hại... Chao ôi! Cảnh nghèo đói đã gặm nát con người đau khổ kia th</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nh xấu xí biết nhường n</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o!</a:t>
            </a:r>
          </a:p>
          <a:p>
            <a:pPr lvl="0" algn="just"/>
            <a:r>
              <a:rPr lang="vi-VN" altLang="en-US" sz="2200" dirty="0">
                <a:solidFill>
                  <a:srgbClr val="000000"/>
                </a:solidFill>
                <a:latin typeface="Times New Roman" panose="02020603050405020304" pitchFamily="18" charset="0"/>
              </a:rPr>
              <a:t>    Ông gi</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 chìa trước mặt tôi b</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n tay sưng húp, bẩn thỉu. Ông rên rỉ cầu xin cứu giúp.</a:t>
            </a:r>
          </a:p>
          <a:p>
            <a:pPr lvl="0" algn="just"/>
            <a:r>
              <a:rPr lang="vi-VN" altLang="en-US" sz="2200" dirty="0">
                <a:solidFill>
                  <a:srgbClr val="000000"/>
                </a:solidFill>
                <a:latin typeface="Times New Roman" panose="02020603050405020304" pitchFamily="18" charset="0"/>
              </a:rPr>
              <a:t>    </a:t>
            </a:r>
            <a:r>
              <a:rPr lang="en-US" altLang="en-US" sz="2200" dirty="0">
                <a:solidFill>
                  <a:srgbClr val="000000"/>
                </a:solidFill>
                <a:latin typeface="Times New Roman" panose="02020603050405020304" pitchFamily="18" charset="0"/>
              </a:rPr>
              <a:t> </a:t>
            </a:r>
            <a:r>
              <a:rPr lang="vi-VN" altLang="en-US" sz="2200" dirty="0">
                <a:solidFill>
                  <a:srgbClr val="000000"/>
                </a:solidFill>
                <a:latin typeface="Times New Roman" panose="02020603050405020304" pitchFamily="18" charset="0"/>
              </a:rPr>
              <a:t>Tôi lục tìm hết túi nọ túi kia, không có tiền, không có đồng hồ, không có cả một chiếc khăn tay. Trên người tôi chẳng có t</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i sản gì.</a:t>
            </a:r>
          </a:p>
          <a:p>
            <a:pPr lvl="0" algn="just"/>
            <a:r>
              <a:rPr lang="vi-VN" altLang="en-US" sz="2200" dirty="0">
                <a:solidFill>
                  <a:srgbClr val="000000"/>
                </a:solidFill>
                <a:latin typeface="Times New Roman" panose="02020603050405020304" pitchFamily="18" charset="0"/>
              </a:rPr>
              <a:t>    Người ăn xin vẫn đợi tôi. Tay vẫn chìa ra, run lẩy bẩy.</a:t>
            </a:r>
          </a:p>
          <a:p>
            <a:pPr lvl="0" algn="just"/>
            <a:r>
              <a:rPr lang="vi-VN" altLang="en-US" sz="2200" dirty="0">
                <a:solidFill>
                  <a:srgbClr val="000000"/>
                </a:solidFill>
                <a:latin typeface="Times New Roman" panose="02020603050405020304" pitchFamily="18" charset="0"/>
              </a:rPr>
              <a:t>    Tôi chẳng biết l</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m cách n</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o. Tôi nắm chặt lấy b</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n tay run rẩy kia</a:t>
            </a:r>
            <a:r>
              <a:rPr lang="vi-VN" altLang="en-US" sz="2200" b="1" dirty="0">
                <a:solidFill>
                  <a:srgbClr val="000000"/>
                </a:solidFill>
                <a:latin typeface="Times New Roman" panose="02020603050405020304" pitchFamily="18" charset="0"/>
              </a:rPr>
              <a:t>:</a:t>
            </a:r>
          </a:p>
          <a:p>
            <a:pPr lvl="0" algn="just"/>
            <a:r>
              <a:rPr lang="en-US" altLang="en-US" sz="2200" dirty="0">
                <a:solidFill>
                  <a:srgbClr val="000000"/>
                </a:solidFill>
                <a:latin typeface="Times New Roman" panose="02020603050405020304" pitchFamily="18" charset="0"/>
              </a:rPr>
              <a:t>         </a:t>
            </a:r>
            <a:r>
              <a:rPr lang="vi-VN" altLang="en-US" sz="2200" dirty="0">
                <a:solidFill>
                  <a:srgbClr val="000000"/>
                </a:solidFill>
                <a:latin typeface="Times New Roman" panose="02020603050405020304" pitchFamily="18" charset="0"/>
              </a:rPr>
              <a:t>- Ông đừng giận cháu, cháu không có gì để cho ông cả.</a:t>
            </a:r>
          </a:p>
          <a:p>
            <a:pPr lvl="0" algn="just"/>
            <a:r>
              <a:rPr lang="vi-VN" altLang="en-US" sz="2200" dirty="0">
                <a:solidFill>
                  <a:srgbClr val="000000"/>
                </a:solidFill>
                <a:latin typeface="Times New Roman" panose="02020603050405020304" pitchFamily="18" charset="0"/>
              </a:rPr>
              <a:t>    </a:t>
            </a:r>
            <a:r>
              <a:rPr lang="en-US" altLang="en-US" sz="2200" dirty="0">
                <a:solidFill>
                  <a:srgbClr val="000000"/>
                </a:solidFill>
                <a:latin typeface="Times New Roman" panose="02020603050405020304" pitchFamily="18" charset="0"/>
              </a:rPr>
              <a:t> </a:t>
            </a:r>
            <a:r>
              <a:rPr lang="vi-VN" altLang="en-US" sz="2200" dirty="0">
                <a:solidFill>
                  <a:srgbClr val="000000"/>
                </a:solidFill>
                <a:latin typeface="Times New Roman" panose="02020603050405020304" pitchFamily="18" charset="0"/>
              </a:rPr>
              <a:t>Người ăn xin nhìn tôi chằm chằm bằng đôi mắt ướt đẫm. Đôi môi tái nhợt nở nụ cười v</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 tay ông cũng xiết lấy tay tôi: </a:t>
            </a:r>
          </a:p>
          <a:p>
            <a:pPr lvl="0" algn="just"/>
            <a:r>
              <a:rPr lang="en-US" altLang="en-US" sz="2200" dirty="0">
                <a:solidFill>
                  <a:srgbClr val="000000"/>
                </a:solidFill>
                <a:latin typeface="Times New Roman" panose="02020603050405020304" pitchFamily="18" charset="0"/>
              </a:rPr>
              <a:t>         </a:t>
            </a:r>
            <a:r>
              <a:rPr lang="vi-VN" altLang="en-US" sz="2200" dirty="0">
                <a:solidFill>
                  <a:srgbClr val="000000"/>
                </a:solidFill>
                <a:latin typeface="Times New Roman" panose="02020603050405020304" pitchFamily="18" charset="0"/>
              </a:rPr>
              <a:t>- Cháu ơi, cảm ơn cháu! Như vậy l</a:t>
            </a:r>
            <a:r>
              <a:rPr lang="vi-VN" altLang="en-US" sz="2200" dirty="0">
                <a:solidFill>
                  <a:srgbClr val="000000"/>
                </a:solidFill>
                <a:latin typeface="Times New Roman" panose="02020603050405020304" pitchFamily="18" charset="0"/>
                <a:ea typeface="Times New Roman" panose="02020603050405020304" pitchFamily="18" charset="0"/>
              </a:rPr>
              <a:t>à</a:t>
            </a:r>
            <a:r>
              <a:rPr lang="vi-VN" altLang="en-US" sz="2200" dirty="0">
                <a:solidFill>
                  <a:srgbClr val="000000"/>
                </a:solidFill>
                <a:latin typeface="Times New Roman" panose="02020603050405020304" pitchFamily="18" charset="0"/>
              </a:rPr>
              <a:t> cháu đã cho lão rồi. - Ông lão nói bằng giọng khản đặc.</a:t>
            </a:r>
          </a:p>
          <a:p>
            <a:pPr lvl="0" algn="just"/>
            <a:r>
              <a:rPr lang="vi-VN" altLang="en-US" sz="2200" dirty="0">
                <a:solidFill>
                  <a:srgbClr val="000000"/>
                </a:solidFill>
                <a:latin typeface="Times New Roman" panose="02020603050405020304" pitchFamily="18" charset="0"/>
              </a:rPr>
              <a:t>    Khi ấy, tôi chợt hiểu rằng: cả tôi nữa, tôi cũng vừa nhận được chút gì của ông lão.</a:t>
            </a:r>
          </a:p>
          <a:p>
            <a:pPr lvl="0" algn="r"/>
            <a:r>
              <a:rPr lang="vi-VN" altLang="en-US" sz="2200" dirty="0">
                <a:solidFill>
                  <a:srgbClr val="000000"/>
                </a:solidFill>
                <a:latin typeface="Times New Roman" panose="02020603050405020304" pitchFamily="18" charset="0"/>
              </a:rPr>
              <a:t> </a:t>
            </a:r>
            <a:r>
              <a:rPr lang="en-US" altLang="en-US" sz="2200" i="1" dirty="0">
                <a:solidFill>
                  <a:srgbClr val="000000"/>
                </a:solidFill>
                <a:latin typeface="Times New Roman" panose="02020603050405020304" pitchFamily="18" charset="0"/>
              </a:rPr>
              <a:t>T</a:t>
            </a:r>
            <a:r>
              <a:rPr lang="vi-VN" altLang="en-US" sz="2200" i="1" dirty="0">
                <a:solidFill>
                  <a:srgbClr val="000000"/>
                </a:solidFill>
                <a:latin typeface="Times New Roman" panose="02020603050405020304" pitchFamily="18" charset="0"/>
              </a:rPr>
              <a:t>heo</a:t>
            </a:r>
            <a:r>
              <a:rPr lang="vi-VN" altLang="en-US" sz="2200" dirty="0">
                <a:solidFill>
                  <a:srgbClr val="000000"/>
                </a:solidFill>
                <a:latin typeface="Times New Roman" panose="02020603050405020304" pitchFamily="18" charset="0"/>
              </a:rPr>
              <a:t> </a:t>
            </a:r>
            <a:r>
              <a:rPr lang="vi-VN" altLang="en-US" sz="2200" b="1" dirty="0">
                <a:solidFill>
                  <a:srgbClr val="000000"/>
                </a:solidFill>
                <a:latin typeface="Times New Roman" panose="02020603050405020304" pitchFamily="18" charset="0"/>
              </a:rPr>
              <a:t>Tuốc-ghê-nhép</a:t>
            </a:r>
            <a:endParaRPr lang="vi-VN" altLang="en-US" sz="2200" dirty="0">
              <a:solidFill>
                <a:srgbClr val="000000"/>
              </a:solidFill>
              <a:latin typeface="Times New Roman" panose="02020603050405020304" pitchFamily="18" charset="0"/>
              <a:ea typeface="Times New Roman" panose="02020603050405020304" pitchFamily="18" charset="0"/>
            </a:endParaRPr>
          </a:p>
        </p:txBody>
      </p:sp>
      <p:sp>
        <p:nvSpPr>
          <p:cNvPr id="8196" name="Rectangle 1"/>
          <p:cNvSpPr>
            <a:spLocks noChangeArrowheads="1"/>
          </p:cNvSpPr>
          <p:nvPr/>
        </p:nvSpPr>
        <p:spPr bwMode="auto">
          <a:xfrm>
            <a:off x="4876800" y="228600"/>
            <a:ext cx="2789238"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eaLnBrk="0" hangingPunct="0">
              <a:lnSpc>
                <a:spcPct val="10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NGƯỜI ĂN XIN</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 name="Rounded Rectangle 2"/>
          <p:cNvSpPr/>
          <p:nvPr/>
        </p:nvSpPr>
        <p:spPr>
          <a:xfrm>
            <a:off x="2209800" y="4114800"/>
            <a:ext cx="6248400" cy="381000"/>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Rounded Rectangle 4"/>
          <p:cNvSpPr/>
          <p:nvPr/>
        </p:nvSpPr>
        <p:spPr>
          <a:xfrm>
            <a:off x="2819400" y="1735138"/>
            <a:ext cx="8458200" cy="3683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Rounded Rectangle 7"/>
          <p:cNvSpPr/>
          <p:nvPr/>
        </p:nvSpPr>
        <p:spPr>
          <a:xfrm>
            <a:off x="1524000" y="2111375"/>
            <a:ext cx="2057400" cy="3810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9"/>
          <p:cNvSpPr/>
          <p:nvPr/>
        </p:nvSpPr>
        <p:spPr>
          <a:xfrm>
            <a:off x="4800600" y="5791200"/>
            <a:ext cx="6324600" cy="36830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3342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24691" y="1600200"/>
            <a:ext cx="12067309" cy="707886"/>
          </a:xfrm>
          <a:prstGeom prst="rect">
            <a:avLst/>
          </a:prstGeom>
          <a:noFill/>
        </p:spPr>
        <p:txBody>
          <a:bodyPr wrap="square" rtlCol="0">
            <a:spAutoFit/>
          </a:bodyPr>
          <a:lstStyle/>
          <a:p>
            <a:pPr marL="0" indent="0">
              <a:buNone/>
            </a:pPr>
            <a:r>
              <a:rPr lang="en-US" sz="4000" b="1" dirty="0" smtClean="0">
                <a:latin typeface="Times New Roman" pitchFamily="18" charset="0"/>
                <a:cs typeface="Times New Roman" pitchFamily="18" charset="0"/>
              </a:rPr>
              <a:t>2. </a:t>
            </a:r>
            <a:r>
              <a:rPr lang="en-US" sz="4000" b="1" dirty="0" err="1" smtClean="0">
                <a:latin typeface="Times New Roman" pitchFamily="18" charset="0"/>
                <a:cs typeface="Times New Roman" pitchFamily="18" charset="0"/>
              </a:rPr>
              <a:t>Lời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nói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và</a:t>
            </a:r>
            <a:r>
              <a:rPr lang="en-US" sz="4000" b="1" dirty="0" smtClean="0">
                <a:latin typeface="Times New Roman" pitchFamily="18" charset="0"/>
                <a:cs typeface="Times New Roman" pitchFamily="18" charset="0"/>
              </a:rPr>
              <a:t> ý </a:t>
            </a:r>
            <a:r>
              <a:rPr lang="en-US" sz="4000" b="1" dirty="0" err="1" smtClean="0">
                <a:latin typeface="Times New Roman" pitchFamily="18" charset="0"/>
                <a:cs typeface="Times New Roman" pitchFamily="18" charset="0"/>
              </a:rPr>
              <a:t>nghĩ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cậu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nói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lên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điều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gì</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về</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cậu</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26526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p:nvPr/>
        </p:nvSpPr>
        <p:spPr>
          <a:xfrm>
            <a:off x="365543" y="856213"/>
            <a:ext cx="5145088" cy="1815882"/>
          </a:xfrm>
          <a:prstGeom prst="rect">
            <a:avLst/>
          </a:prstGeom>
          <a:solidFill>
            <a:schemeClr val="accent3">
              <a:lumMod val="40000"/>
              <a:lumOff val="60000"/>
            </a:schemeClr>
          </a:solidFill>
          <a:ln w="9525">
            <a:noFill/>
          </a:ln>
        </p:spPr>
        <p:txBody>
          <a:bodyPr>
            <a:spAutoFit/>
          </a:bodyPr>
          <a:lstStyle/>
          <a:p>
            <a:pPr algn="ctr"/>
            <a:r>
              <a:rPr lang="vi-VN" altLang="en-US" sz="2800" b="1" dirty="0">
                <a:solidFill>
                  <a:srgbClr val="FF0000"/>
                </a:solidFill>
                <a:latin typeface="Times New Roman" panose="02020603050405020304" pitchFamily="18" charset="0"/>
              </a:rPr>
              <a:t>a</a:t>
            </a:r>
            <a:r>
              <a:rPr lang="en-US" altLang="en-US" sz="2800" b="1" dirty="0">
                <a:solidFill>
                  <a:srgbClr val="FF0000"/>
                </a:solidFill>
                <a:latin typeface="Times New Roman" panose="02020603050405020304" pitchFamily="18" charset="0"/>
              </a:rPr>
              <a:t>.</a:t>
            </a:r>
            <a:r>
              <a:rPr lang="vi-VN" altLang="en-US" sz="2800" b="1" dirty="0">
                <a:solidFill>
                  <a:srgbClr val="FF0000"/>
                </a:solidFill>
                <a:latin typeface="Times New Roman" panose="02020603050405020304" pitchFamily="18" charset="0"/>
              </a:rPr>
              <a:t> </a:t>
            </a:r>
            <a:endParaRPr lang="en-US" altLang="en-US" sz="2800" dirty="0">
              <a:solidFill>
                <a:srgbClr val="0000FF"/>
              </a:solidFill>
              <a:latin typeface="Times New Roman" panose="02020603050405020304" pitchFamily="18" charset="0"/>
            </a:endParaRPr>
          </a:p>
          <a:p>
            <a:pPr algn="just"/>
            <a:r>
              <a:rPr lang="vi-VN" altLang="en-US" sz="2800" dirty="0">
                <a:solidFill>
                  <a:srgbClr val="0000FF"/>
                </a:solidFill>
                <a:latin typeface="Times New Roman" panose="02020603050405020304" pitchFamily="18" charset="0"/>
              </a:rPr>
              <a:t>- Cháu ơi, cảm ơn cháu!</a:t>
            </a:r>
            <a:r>
              <a:rPr lang="en-US" altLang="en-US" sz="2800" dirty="0">
                <a:solidFill>
                  <a:srgbClr val="0000FF"/>
                </a:solidFill>
                <a:latin typeface="Times New Roman" panose="02020603050405020304" pitchFamily="18" charset="0"/>
              </a:rPr>
              <a:t> </a:t>
            </a:r>
            <a:r>
              <a:rPr lang="vi-VN" altLang="en-US" sz="2800" dirty="0">
                <a:solidFill>
                  <a:srgbClr val="0000FF"/>
                </a:solidFill>
                <a:latin typeface="Times New Roman" panose="02020603050405020304" pitchFamily="18" charset="0"/>
              </a:rPr>
              <a:t>Như vậy l</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rPr>
              <a:t> cháu đã cho lão rồi. - Ông lão nói bằng giọng </a:t>
            </a:r>
            <a:r>
              <a:rPr lang="vi-VN" altLang="en-US" sz="2800" dirty="0" smtClean="0">
                <a:solidFill>
                  <a:srgbClr val="0000FF"/>
                </a:solidFill>
                <a:latin typeface="Times New Roman" panose="02020603050405020304" pitchFamily="18" charset="0"/>
              </a:rPr>
              <a:t>kh</a:t>
            </a:r>
            <a:r>
              <a:rPr lang="en-US" altLang="en-US" sz="2800" dirty="0">
                <a:solidFill>
                  <a:srgbClr val="0000FF"/>
                </a:solidFill>
                <a:latin typeface="Times New Roman" panose="02020603050405020304" pitchFamily="18" charset="0"/>
              </a:rPr>
              <a:t>ả</a:t>
            </a:r>
            <a:r>
              <a:rPr lang="vi-VN" altLang="en-US" sz="2800" dirty="0" smtClean="0">
                <a:solidFill>
                  <a:srgbClr val="0000FF"/>
                </a:solidFill>
                <a:latin typeface="Times New Roman" panose="02020603050405020304" pitchFamily="18" charset="0"/>
              </a:rPr>
              <a:t>n </a:t>
            </a:r>
            <a:r>
              <a:rPr lang="vi-VN" altLang="en-US" sz="2800" dirty="0">
                <a:solidFill>
                  <a:srgbClr val="0000FF"/>
                </a:solidFill>
                <a:latin typeface="Times New Roman" panose="02020603050405020304" pitchFamily="18" charset="0"/>
              </a:rPr>
              <a:t>đặc.</a:t>
            </a:r>
            <a:endParaRPr lang="vi-VN" altLang="en-US" sz="2800" dirty="0">
              <a:solidFill>
                <a:srgbClr val="0000FF"/>
              </a:solidFill>
              <a:latin typeface="Times New Roman" panose="02020603050405020304" pitchFamily="18" charset="0"/>
              <a:ea typeface="Times New Roman" panose="02020603050405020304" pitchFamily="18" charset="0"/>
            </a:endParaRPr>
          </a:p>
        </p:txBody>
      </p:sp>
      <p:sp>
        <p:nvSpPr>
          <p:cNvPr id="5" name="Rectangle 4"/>
          <p:cNvSpPr/>
          <p:nvPr/>
        </p:nvSpPr>
        <p:spPr>
          <a:xfrm>
            <a:off x="6216508" y="857143"/>
            <a:ext cx="5238750" cy="4278526"/>
          </a:xfrm>
          <a:prstGeom prst="rect">
            <a:avLst/>
          </a:prstGeom>
          <a:solidFill>
            <a:schemeClr val="accent3">
              <a:lumMod val="40000"/>
              <a:lumOff val="60000"/>
            </a:schemeClr>
          </a:solidFill>
        </p:spPr>
        <p:txBody>
          <a:bodyPr>
            <a:spAutoFit/>
          </a:bodyPr>
          <a:lstStyle/>
          <a:p>
            <a:pPr algn="ctr"/>
            <a:r>
              <a:rPr lang="vi-VN" altLang="en-US" sz="2800" b="1" dirty="0">
                <a:solidFill>
                  <a:srgbClr val="FF0000"/>
                </a:solidFill>
                <a:latin typeface="Times New Roman" panose="02020603050405020304" pitchFamily="18" charset="0"/>
              </a:rPr>
              <a:t>b</a:t>
            </a:r>
            <a:r>
              <a:rPr lang="en-US" altLang="en-US" sz="2800" dirty="0">
                <a:solidFill>
                  <a:srgbClr val="0000FF"/>
                </a:solidFill>
                <a:latin typeface="Times New Roman" panose="02020603050405020304" pitchFamily="18" charset="0"/>
              </a:rPr>
              <a:t>.</a:t>
            </a:r>
            <a:r>
              <a:rPr lang="vi-VN" altLang="en-US" sz="2800" dirty="0">
                <a:solidFill>
                  <a:srgbClr val="0000FF"/>
                </a:solidFill>
                <a:latin typeface="Times New Roman" panose="02020603050405020304" pitchFamily="18" charset="0"/>
              </a:rPr>
              <a:t> </a:t>
            </a:r>
            <a:endParaRPr lang="en-US" altLang="en-US" sz="2800" dirty="0">
              <a:solidFill>
                <a:srgbClr val="0000FF"/>
              </a:solidFill>
              <a:latin typeface="Times New Roman" panose="02020603050405020304" pitchFamily="18" charset="0"/>
            </a:endParaRPr>
          </a:p>
          <a:p>
            <a:pPr algn="just"/>
            <a:r>
              <a:rPr lang="vi-VN" altLang="en-US" sz="2800" dirty="0">
                <a:solidFill>
                  <a:srgbClr val="0000FF"/>
                </a:solidFill>
                <a:latin typeface="Times New Roman" panose="02020603050405020304" pitchFamily="18" charset="0"/>
              </a:rPr>
              <a:t>Bằng giọng khản đặc, ông lão cảm ơn tôi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rPr>
              <a:t> nói rằng như vậy l</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rPr>
              <a:t> tôi đã cho ông rồi.</a:t>
            </a:r>
            <a:endParaRPr lang="vi-VN" altLang="en-US" sz="2800" dirty="0">
              <a:solidFill>
                <a:srgbClr val="0000FF"/>
              </a:solidFill>
              <a:latin typeface="Times New Roman" panose="02020603050405020304" pitchFamily="18" charset="0"/>
              <a:ea typeface="Times New Roman" panose="02020603050405020304" pitchFamily="18" charset="0"/>
            </a:endParaRPr>
          </a:p>
        </p:txBody>
      </p:sp>
      <p:sp>
        <p:nvSpPr>
          <p:cNvPr id="13316" name="Rectangle 8"/>
          <p:cNvSpPr/>
          <p:nvPr/>
        </p:nvSpPr>
        <p:spPr>
          <a:xfrm>
            <a:off x="1444816" y="3850035"/>
            <a:ext cx="3213615" cy="523220"/>
          </a:xfrm>
          <a:prstGeom prst="rect">
            <a:avLst/>
          </a:prstGeom>
          <a:solidFill>
            <a:srgbClr val="FFCCFF"/>
          </a:solidFill>
          <a:ln w="9525">
            <a:noFill/>
          </a:ln>
        </p:spPr>
        <p:txBody>
          <a:bodyPr wrap="square">
            <a:spAutoFit/>
          </a:bodyPr>
          <a:lstStyle/>
          <a:p>
            <a:pPr algn="just"/>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Kể</a:t>
            </a:r>
            <a:r>
              <a:rPr lang="en-US" altLang="en-US" sz="2800" b="1" dirty="0" smtClean="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nguyên </a:t>
            </a:r>
            <a:r>
              <a:rPr lang="vi-VN" altLang="en-US" sz="2800" b="1" dirty="0" smtClean="0">
                <a:solidFill>
                  <a:srgbClr val="FF0000"/>
                </a:solidFill>
                <a:latin typeface="Times New Roman" panose="02020603050405020304" pitchFamily="18" charset="0"/>
              </a:rPr>
              <a:t>văn</a:t>
            </a:r>
            <a:r>
              <a:rPr lang="en-US" altLang="en-US" sz="2800" b="1" dirty="0" smtClean="0">
                <a:solidFill>
                  <a:srgbClr val="FF0000"/>
                </a:solidFill>
                <a:latin typeface="Times New Roman" panose="02020603050405020304" pitchFamily="18" charset="0"/>
              </a:rPr>
              <a:t> </a:t>
            </a:r>
            <a:endParaRPr lang="vi-VN" altLang="en-US" sz="2800" b="1" dirty="0">
              <a:solidFill>
                <a:srgbClr val="FF0000"/>
              </a:solidFill>
              <a:latin typeface="Times New Roman" panose="02020603050405020304" pitchFamily="18" charset="0"/>
              <a:ea typeface="Times New Roman" panose="02020603050405020304" pitchFamily="18" charset="0"/>
            </a:endParaRPr>
          </a:p>
        </p:txBody>
      </p:sp>
      <p:sp>
        <p:nvSpPr>
          <p:cNvPr id="13317" name="Rectangle 9"/>
          <p:cNvSpPr/>
          <p:nvPr/>
        </p:nvSpPr>
        <p:spPr>
          <a:xfrm>
            <a:off x="7064385" y="3443173"/>
            <a:ext cx="3035589" cy="954107"/>
          </a:xfrm>
          <a:prstGeom prst="rect">
            <a:avLst/>
          </a:prstGeom>
          <a:solidFill>
            <a:srgbClr val="FFCCFF"/>
          </a:solidFill>
          <a:ln w="9525">
            <a:noFill/>
          </a:ln>
        </p:spPr>
        <p:txBody>
          <a:bodyPr wrap="square">
            <a:spAutoFit/>
          </a:bodyPr>
          <a:lstStyle/>
          <a:p>
            <a:pPr algn="ctr"/>
            <a:r>
              <a:rPr lang="en-US" altLang="en-US" sz="2800" b="1" dirty="0">
                <a:solidFill>
                  <a:srgbClr val="FF0000"/>
                </a:solidFill>
                <a:latin typeface="Times New Roman" panose="02020603050405020304" pitchFamily="18" charset="0"/>
              </a:rPr>
              <a:t>Kể bằng lời của người kể chuyện</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13318" name="Rectangle 10"/>
          <p:cNvSpPr/>
          <p:nvPr/>
        </p:nvSpPr>
        <p:spPr>
          <a:xfrm>
            <a:off x="1227069" y="5249752"/>
            <a:ext cx="3172052" cy="523220"/>
          </a:xfrm>
          <a:prstGeom prst="rect">
            <a:avLst/>
          </a:prstGeom>
          <a:solidFill>
            <a:srgbClr val="7030A0"/>
          </a:solidFill>
          <a:ln w="9525">
            <a:noFill/>
          </a:ln>
        </p:spPr>
        <p:txBody>
          <a:bodyPr wrap="square">
            <a:spAutoFit/>
          </a:bodyPr>
          <a:lstStyle/>
          <a:p>
            <a:pPr algn="just"/>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Lời</a:t>
            </a:r>
            <a:r>
              <a:rPr lang="en-US" altLang="en-US" sz="2800" b="1" dirty="0" smtClean="0">
                <a:solidFill>
                  <a:schemeClr val="bg1"/>
                </a:solidFill>
                <a:latin typeface="Times New Roman" panose="02020603050405020304" pitchFamily="18" charset="0"/>
              </a:rPr>
              <a:t> </a:t>
            </a:r>
            <a:r>
              <a:rPr lang="en-US" altLang="en-US" sz="2800" b="1" dirty="0">
                <a:solidFill>
                  <a:schemeClr val="bg1"/>
                </a:solidFill>
                <a:latin typeface="Times New Roman" panose="02020603050405020304" pitchFamily="18" charset="0"/>
              </a:rPr>
              <a:t>dẫn trực tiếp</a:t>
            </a:r>
            <a:endParaRPr lang="vi-VN" altLang="en-US" sz="2800" b="1" dirty="0">
              <a:solidFill>
                <a:schemeClr val="bg1"/>
              </a:solidFill>
              <a:latin typeface="Times New Roman" panose="02020603050405020304" pitchFamily="18" charset="0"/>
              <a:ea typeface="Times New Roman" panose="02020603050405020304" pitchFamily="18" charset="0"/>
            </a:endParaRPr>
          </a:p>
        </p:txBody>
      </p:sp>
      <p:cxnSp>
        <p:nvCxnSpPr>
          <p:cNvPr id="6" name="Straight Connector 5"/>
          <p:cNvCxnSpPr/>
          <p:nvPr/>
        </p:nvCxnSpPr>
        <p:spPr>
          <a:xfrm>
            <a:off x="749717" y="1674048"/>
            <a:ext cx="6950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4600" y="2105850"/>
            <a:ext cx="392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321" name="Rectangle 12"/>
          <p:cNvSpPr/>
          <p:nvPr/>
        </p:nvSpPr>
        <p:spPr>
          <a:xfrm>
            <a:off x="7171826" y="5353998"/>
            <a:ext cx="3295650" cy="523220"/>
          </a:xfrm>
          <a:prstGeom prst="rect">
            <a:avLst/>
          </a:prstGeom>
          <a:solidFill>
            <a:srgbClr val="7030A0"/>
          </a:solidFill>
          <a:ln w="9525">
            <a:noFill/>
          </a:ln>
        </p:spPr>
        <p:txBody>
          <a:bodyPr>
            <a:spAutoFit/>
          </a:bodyPr>
          <a:lstStyle/>
          <a:p>
            <a:pPr algn="ctr"/>
            <a:r>
              <a:rPr lang="en-US" altLang="en-US" sz="2800" b="1" dirty="0" smtClean="0">
                <a:solidFill>
                  <a:schemeClr val="bg1"/>
                </a:solidFill>
                <a:latin typeface="Times New Roman" panose="02020603050405020304" pitchFamily="18" charset="0"/>
              </a:rPr>
              <a:t> </a:t>
            </a:r>
            <a:r>
              <a:rPr lang="en-US" altLang="en-US" sz="2800" b="1" dirty="0" err="1" smtClean="0">
                <a:solidFill>
                  <a:schemeClr val="bg1"/>
                </a:solidFill>
                <a:latin typeface="Times New Roman" panose="02020603050405020304" pitchFamily="18" charset="0"/>
              </a:rPr>
              <a:t>Lời</a:t>
            </a:r>
            <a:r>
              <a:rPr lang="en-US" altLang="en-US" sz="2800" b="1" dirty="0" smtClean="0">
                <a:solidFill>
                  <a:schemeClr val="bg1"/>
                </a:solidFill>
                <a:latin typeface="Times New Roman" panose="02020603050405020304" pitchFamily="18" charset="0"/>
              </a:rPr>
              <a:t> </a:t>
            </a:r>
            <a:r>
              <a:rPr lang="en-US" altLang="en-US" sz="2800" b="1" dirty="0">
                <a:solidFill>
                  <a:schemeClr val="bg1"/>
                </a:solidFill>
                <a:latin typeface="Times New Roman" panose="02020603050405020304" pitchFamily="18" charset="0"/>
              </a:rPr>
              <a:t>dẫn gián tiếp</a:t>
            </a:r>
            <a:endParaRPr lang="vi-VN" altLang="en-US" sz="2800" b="1" dirty="0">
              <a:solidFill>
                <a:schemeClr val="bg1"/>
              </a:solidFill>
              <a:latin typeface="Times New Roman" panose="02020603050405020304" pitchFamily="18" charset="0"/>
              <a:ea typeface="Times New Roman" panose="02020603050405020304" pitchFamily="18" charset="0"/>
            </a:endParaRPr>
          </a:p>
        </p:txBody>
      </p:sp>
      <p:cxnSp>
        <p:nvCxnSpPr>
          <p:cNvPr id="14" name="Straight Connector 13"/>
          <p:cNvCxnSpPr/>
          <p:nvPr/>
        </p:nvCxnSpPr>
        <p:spPr>
          <a:xfrm>
            <a:off x="9601200" y="1693100"/>
            <a:ext cx="927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81800" y="2105850"/>
            <a:ext cx="3921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13374" y="2836412"/>
            <a:ext cx="794" cy="891176"/>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50280" y="4466711"/>
            <a:ext cx="0" cy="632609"/>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15475" y="2539956"/>
            <a:ext cx="794" cy="891176"/>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695590" y="4488281"/>
            <a:ext cx="794" cy="808958"/>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8546" y="207818"/>
            <a:ext cx="11651672"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Lời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nói</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xin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nhau</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5553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6"/>
                                        </p:tgtEl>
                                        <p:attrNameLst>
                                          <p:attrName>style.visibility</p:attrName>
                                        </p:attrNameLst>
                                      </p:cBhvr>
                                      <p:to>
                                        <p:strVal val="visible"/>
                                      </p:to>
                                    </p:set>
                                    <p:anim calcmode="lin" valueType="num">
                                      <p:cBhvr additive="base">
                                        <p:cTn id="21" dur="500" fill="hold"/>
                                        <p:tgtEl>
                                          <p:spTgt spid="13316"/>
                                        </p:tgtEl>
                                        <p:attrNameLst>
                                          <p:attrName>ppt_x</p:attrName>
                                        </p:attrNameLst>
                                      </p:cBhvr>
                                      <p:tavLst>
                                        <p:tav tm="0">
                                          <p:val>
                                            <p:strVal val="#ppt_x"/>
                                          </p:val>
                                        </p:tav>
                                        <p:tav tm="100000">
                                          <p:val>
                                            <p:strVal val="#ppt_x"/>
                                          </p:val>
                                        </p:tav>
                                      </p:tavLst>
                                    </p:anim>
                                    <p:anim calcmode="lin" valueType="num">
                                      <p:cBhvr additive="base">
                                        <p:cTn id="22"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17"/>
                                        </p:tgtEl>
                                        <p:attrNameLst>
                                          <p:attrName>style.visibility</p:attrName>
                                        </p:attrNameLst>
                                      </p:cBhvr>
                                      <p:to>
                                        <p:strVal val="visible"/>
                                      </p:to>
                                    </p:set>
                                    <p:anim calcmode="lin" valueType="num">
                                      <p:cBhvr additive="base">
                                        <p:cTn id="41" dur="500" fill="hold"/>
                                        <p:tgtEl>
                                          <p:spTgt spid="13317"/>
                                        </p:tgtEl>
                                        <p:attrNameLst>
                                          <p:attrName>ppt_x</p:attrName>
                                        </p:attrNameLst>
                                      </p:cBhvr>
                                      <p:tavLst>
                                        <p:tav tm="0">
                                          <p:val>
                                            <p:strVal val="#ppt_x"/>
                                          </p:val>
                                        </p:tav>
                                        <p:tav tm="100000">
                                          <p:val>
                                            <p:strVal val="#ppt_x"/>
                                          </p:val>
                                        </p:tav>
                                      </p:tavLst>
                                    </p:anim>
                                    <p:anim calcmode="lin" valueType="num">
                                      <p:cBhvr additive="base">
                                        <p:cTn id="4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18"/>
                                        </p:tgtEl>
                                        <p:attrNameLst>
                                          <p:attrName>style.visibility</p:attrName>
                                        </p:attrNameLst>
                                      </p:cBhvr>
                                      <p:to>
                                        <p:strVal val="visible"/>
                                      </p:to>
                                    </p:set>
                                    <p:anim calcmode="lin" valueType="num">
                                      <p:cBhvr additive="base">
                                        <p:cTn id="51" dur="500" fill="hold"/>
                                        <p:tgtEl>
                                          <p:spTgt spid="13318"/>
                                        </p:tgtEl>
                                        <p:attrNameLst>
                                          <p:attrName>ppt_x</p:attrName>
                                        </p:attrNameLst>
                                      </p:cBhvr>
                                      <p:tavLst>
                                        <p:tav tm="0">
                                          <p:val>
                                            <p:strVal val="#ppt_x"/>
                                          </p:val>
                                        </p:tav>
                                        <p:tav tm="100000">
                                          <p:val>
                                            <p:strVal val="#ppt_x"/>
                                          </p:val>
                                        </p:tav>
                                      </p:tavLst>
                                    </p:anim>
                                    <p:anim calcmode="lin" valueType="num">
                                      <p:cBhvr additive="base">
                                        <p:cTn id="5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321"/>
                                        </p:tgtEl>
                                        <p:attrNameLst>
                                          <p:attrName>style.visibility</p:attrName>
                                        </p:attrNameLst>
                                      </p:cBhvr>
                                      <p:to>
                                        <p:strVal val="visible"/>
                                      </p:to>
                                    </p:set>
                                    <p:anim calcmode="lin" valueType="num">
                                      <p:cBhvr additive="base">
                                        <p:cTn id="61" dur="500" fill="hold"/>
                                        <p:tgtEl>
                                          <p:spTgt spid="13321"/>
                                        </p:tgtEl>
                                        <p:attrNameLst>
                                          <p:attrName>ppt_x</p:attrName>
                                        </p:attrNameLst>
                                      </p:cBhvr>
                                      <p:tavLst>
                                        <p:tav tm="0">
                                          <p:val>
                                            <p:strVal val="#ppt_x"/>
                                          </p:val>
                                        </p:tav>
                                        <p:tav tm="100000">
                                          <p:val>
                                            <p:strVal val="#ppt_x"/>
                                          </p:val>
                                        </p:tav>
                                      </p:tavLst>
                                    </p:anim>
                                    <p:anim calcmode="lin" valueType="num">
                                      <p:cBhvr additive="base">
                                        <p:cTn id="62"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p:cNvSpPr>
          <p:nvPr>
            <p:ph idx="1"/>
          </p:nvPr>
        </p:nvSpPr>
        <p:spPr>
          <a:xfrm>
            <a:off x="381000" y="685800"/>
            <a:ext cx="11506200" cy="4800600"/>
          </a:xfrm>
        </p:spPr>
        <p:txBody>
          <a:bodyPr vert="horz" wrap="square" lIns="91440" tIns="45720" rIns="91440" bIns="45720" anchor="t" anchorCtr="0"/>
          <a:lstStyle/>
          <a:p>
            <a:pPr>
              <a:buFontTx/>
              <a:buNone/>
            </a:pPr>
            <a:r>
              <a:rPr lang="vi-VN" altLang="en-US" sz="4000" b="1" dirty="0">
                <a:solidFill>
                  <a:srgbClr val="FF0000"/>
                </a:solidFill>
                <a:latin typeface="Times New Roman" panose="02020603050405020304" pitchFamily="18" charset="0"/>
              </a:rPr>
              <a:t>  </a:t>
            </a:r>
            <a:r>
              <a:rPr lang="en-US" altLang="en-US" sz="4000" b="1" u="sng" dirty="0">
                <a:solidFill>
                  <a:srgbClr val="FF0000"/>
                </a:solidFill>
                <a:latin typeface="Times New Roman" panose="02020603050405020304" pitchFamily="18" charset="0"/>
              </a:rPr>
              <a:t>II. Ghi nhớ: </a:t>
            </a:r>
          </a:p>
          <a:p>
            <a:pPr>
              <a:buFontTx/>
              <a:buNone/>
            </a:pPr>
            <a:r>
              <a:rPr lang="en-US" altLang="en-US" sz="3600" b="1" dirty="0">
                <a:solidFill>
                  <a:srgbClr val="FF0000"/>
                </a:solidFill>
                <a:latin typeface="Times New Roman" panose="02020603050405020304" pitchFamily="18" charset="0"/>
              </a:rPr>
              <a:t>1.</a:t>
            </a:r>
            <a:r>
              <a:rPr lang="en-US" altLang="en-US" sz="3600" b="1" dirty="0">
                <a:solidFill>
                  <a:srgbClr val="000066"/>
                </a:solidFill>
                <a:latin typeface="Times New Roman" panose="02020603050405020304" pitchFamily="18" charset="0"/>
              </a:rPr>
              <a:t>Trong bài văn kể chuyện, nhiều khi ta phải kể lại lời nói và ý nghĩ của nhân vật. Lời nói và ý nghĩ cũng nói lên tính cách nhân vật và ý nghĩa câu chuyện.</a:t>
            </a:r>
            <a:endParaRPr lang="vi-VN" altLang="en-US" sz="3600" b="1" dirty="0">
              <a:solidFill>
                <a:srgbClr val="000066"/>
              </a:solidFill>
              <a:latin typeface="Times New Roman" panose="02020603050405020304" pitchFamily="18" charset="0"/>
            </a:endParaRPr>
          </a:p>
          <a:p>
            <a:pPr>
              <a:buFontTx/>
              <a:buNone/>
            </a:pPr>
            <a:r>
              <a:rPr lang="en-US" altLang="en-US" sz="3600" b="1" dirty="0">
                <a:latin typeface="Times New Roman" panose="02020603050405020304" pitchFamily="18" charset="0"/>
              </a:rPr>
              <a:t>2. Có hai cách kể lại lời nói v</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rPr>
              <a:t> ý nghĩ của </a:t>
            </a:r>
            <a:r>
              <a:rPr lang="en-US" altLang="en-US" sz="3600" b="1" dirty="0" err="1">
                <a:latin typeface="Times New Roman" panose="02020603050405020304" pitchFamily="18" charset="0"/>
              </a:rPr>
              <a:t>nhân</a:t>
            </a:r>
            <a:r>
              <a:rPr lang="en-US" altLang="en-US" sz="3600" b="1" dirty="0">
                <a:latin typeface="Times New Roman" panose="02020603050405020304" pitchFamily="18" charset="0"/>
              </a:rPr>
              <a:t> </a:t>
            </a:r>
            <a:r>
              <a:rPr lang="en-US" altLang="en-US" sz="3600" b="1" dirty="0" err="1" smtClean="0">
                <a:latin typeface="Times New Roman" panose="02020603050405020304" pitchFamily="18" charset="0"/>
              </a:rPr>
              <a:t>vật</a:t>
            </a:r>
            <a:endParaRPr lang="en-US" altLang="en-US" sz="3600" b="1" dirty="0">
              <a:latin typeface="Times New Roman" panose="02020603050405020304" pitchFamily="18" charset="0"/>
            </a:endParaRPr>
          </a:p>
          <a:p>
            <a:pPr>
              <a:buFontTx/>
              <a:buNone/>
            </a:pP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Kể</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nguyên</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văn</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lời</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dẫn</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trực</a:t>
            </a:r>
            <a:r>
              <a:rPr lang="en-US" altLang="en-US" sz="3600" b="1" dirty="0" smtClean="0">
                <a:latin typeface="Times New Roman" panose="02020603050405020304" pitchFamily="18" charset="0"/>
              </a:rPr>
              <a:t> </a:t>
            </a:r>
            <a:r>
              <a:rPr lang="en-US" altLang="en-US" sz="3600" b="1" dirty="0" err="1" smtClean="0">
                <a:latin typeface="Times New Roman" panose="02020603050405020304" pitchFamily="18" charset="0"/>
              </a:rPr>
              <a:t>tiếp</a:t>
            </a:r>
            <a:r>
              <a:rPr lang="en-US" altLang="en-US" sz="3600" b="1" dirty="0" smtClean="0">
                <a:latin typeface="Times New Roman" panose="02020603050405020304" pitchFamily="18" charset="0"/>
              </a:rPr>
              <a:t>).</a:t>
            </a:r>
          </a:p>
          <a:p>
            <a:pPr>
              <a:buFontTx/>
              <a:buNone/>
            </a:pPr>
            <a:r>
              <a:rPr lang="en-US" altLang="en-US" sz="3600" b="1" dirty="0" smtClean="0">
                <a:latin typeface="Times New Roman" panose="02020603050405020304" pitchFamily="18" charset="0"/>
              </a:rPr>
              <a:t>- </a:t>
            </a:r>
            <a:r>
              <a:rPr lang="en-US" altLang="en-US" sz="3600" b="1" dirty="0">
                <a:latin typeface="Times New Roman" panose="02020603050405020304" pitchFamily="18" charset="0"/>
              </a:rPr>
              <a:t>Kể bằng lời của người kể </a:t>
            </a:r>
            <a:r>
              <a:rPr lang="en-US" altLang="en-US" sz="3600" b="1" dirty="0" err="1">
                <a:latin typeface="Times New Roman" panose="02020603050405020304" pitchFamily="18" charset="0"/>
              </a:rPr>
              <a:t>chuyện</a:t>
            </a:r>
            <a:r>
              <a:rPr lang="en-US" altLang="en-US" sz="3600" b="1" dirty="0">
                <a:latin typeface="Times New Roman" panose="02020603050405020304" pitchFamily="18" charset="0"/>
              </a:rPr>
              <a:t> </a:t>
            </a:r>
            <a:r>
              <a:rPr lang="en-US" altLang="en-US" sz="3600" b="1" dirty="0" smtClean="0">
                <a:latin typeface="Times New Roman" panose="02020603050405020304" pitchFamily="18" charset="0"/>
              </a:rPr>
              <a:t>(</a:t>
            </a:r>
            <a:r>
              <a:rPr lang="en-US" altLang="en-US" sz="3600" b="1" dirty="0" err="1" smtClean="0">
                <a:latin typeface="Times New Roman" panose="02020603050405020304" pitchFamily="18" charset="0"/>
              </a:rPr>
              <a:t>lời</a:t>
            </a:r>
            <a:r>
              <a:rPr lang="en-US" altLang="en-US" sz="3600" b="1" dirty="0" smtClean="0">
                <a:latin typeface="Times New Roman" panose="02020603050405020304" pitchFamily="18" charset="0"/>
              </a:rPr>
              <a:t> </a:t>
            </a:r>
            <a:r>
              <a:rPr lang="en-US" altLang="en-US" sz="3600" b="1" dirty="0">
                <a:latin typeface="Times New Roman" panose="02020603050405020304" pitchFamily="18" charset="0"/>
              </a:rPr>
              <a:t>dẫn gián tiếp).</a:t>
            </a:r>
          </a:p>
          <a:p>
            <a:pPr>
              <a:buFontTx/>
              <a:buNone/>
            </a:pPr>
            <a:endParaRPr lang="en-US" altLang="en-US" sz="4000" b="1" dirty="0">
              <a:solidFill>
                <a:srgbClr val="000066"/>
              </a:solidFill>
              <a:latin typeface="Times New Roman" panose="02020603050405020304" pitchFamily="18" charset="0"/>
            </a:endParaRPr>
          </a:p>
          <a:p>
            <a:pPr algn="ctr">
              <a:buFontTx/>
              <a:buNone/>
            </a:pPr>
            <a:endParaRPr lang="en-US" altLang="en-US" sz="4000" b="1" dirty="0">
              <a:solidFill>
                <a:srgbClr val="000066"/>
              </a:solidFill>
              <a:latin typeface="Times New Roman" panose="02020603050405020304" pitchFamily="18" charset="0"/>
            </a:endParaRPr>
          </a:p>
          <a:p>
            <a:pPr algn="ctr">
              <a:buFontTx/>
              <a:buNone/>
            </a:pPr>
            <a:endParaRPr lang="en-US" altLang="en-US" sz="4000" dirty="0">
              <a:solidFill>
                <a:srgbClr val="000066"/>
              </a:solidFill>
              <a:latin typeface="Times New Roman" panose="02020603050405020304" pitchFamily="18" charset="0"/>
            </a:endParaRPr>
          </a:p>
          <a:p>
            <a:pPr algn="ctr">
              <a:buFontTx/>
              <a:buNone/>
            </a:pPr>
            <a:endParaRPr lang="en-US" altLang="en-US" sz="4000"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2677940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759745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p:cNvSpPr>
          <p:nvPr>
            <p:ph idx="1"/>
          </p:nvPr>
        </p:nvSpPr>
        <p:spPr>
          <a:xfrm>
            <a:off x="21168" y="241300"/>
            <a:ext cx="12069233" cy="6845300"/>
          </a:xfrm>
        </p:spPr>
        <p:txBody>
          <a:bodyPr/>
          <a:lstStyle/>
          <a:p>
            <a:pPr algn="just" eaLnBrk="1" hangingPunct="1">
              <a:buFontTx/>
              <a:buNone/>
              <a:defRPr/>
            </a:pPr>
            <a:r>
              <a:rPr lang="en-US" altLang="en-US" sz="3500" b="1" i="1" dirty="0" smtClean="0">
                <a:latin typeface="Times New Roman" pitchFamily="18" charset="0"/>
                <a:cs typeface="Times New Roman" pitchFamily="18" charset="0"/>
              </a:rPr>
              <a:t>  </a:t>
            </a:r>
            <a:r>
              <a:rPr lang="en-US" altLang="en-US" b="1" i="1" dirty="0" smtClean="0">
                <a:latin typeface="Times New Roman" pitchFamily="18" charset="0"/>
                <a:cs typeface="Times New Roman" pitchFamily="18" charset="0"/>
              </a:rPr>
              <a:t>1.  </a:t>
            </a:r>
            <a:r>
              <a:rPr lang="en-US" altLang="en-US" b="1" i="1" dirty="0" err="1" smtClean="0">
                <a:latin typeface="Times New Roman" pitchFamily="18" charset="0"/>
                <a:cs typeface="Times New Roman" pitchFamily="18" charset="0"/>
              </a:rPr>
              <a:t>Gạch</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một</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gạch</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dưới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lời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dẫn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trực</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tiếp</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gạch</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hai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gạch</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dưới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lời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dẫn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gián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tiếp</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trong</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đoạn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văn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sau</a:t>
            </a:r>
            <a:r>
              <a:rPr lang="en-US" altLang="en-US" b="1" i="1" dirty="0" smtClean="0">
                <a:latin typeface="Times New Roman" pitchFamily="18" charset="0"/>
                <a:cs typeface="Times New Roman" pitchFamily="18" charset="0"/>
              </a:rPr>
              <a:t>:</a:t>
            </a:r>
          </a:p>
          <a:p>
            <a:pPr algn="just" eaLnBrk="1" hangingPunct="1">
              <a:buFontTx/>
              <a:buNone/>
              <a:defRPr/>
            </a:pPr>
            <a:r>
              <a:rPr lang="en-US" altLang="en-US" sz="35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Ba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rủ</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nhau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rừng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Vì</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mải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chơi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nên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các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về</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khá</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muộn</a:t>
            </a:r>
            <a:r>
              <a:rPr lang="en-US" altLang="en-US" sz="2800" b="1" dirty="0" smtClean="0">
                <a:latin typeface="Times New Roman" pitchFamily="18" charset="0"/>
                <a:cs typeface="Times New Roman" pitchFamily="18" charset="0"/>
              </a:rPr>
              <a:t>. Ba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với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nhau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xem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nên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để</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bố</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mẹ</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khỏi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mắng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nhất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định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dối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bị</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chó</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sói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đuổi</a:t>
            </a:r>
            <a:r>
              <a:rPr lang="en-US" altLang="en-US" sz="2800" b="1" dirty="0" smtClean="0">
                <a:latin typeface="Times New Roman" pitchFamily="18" charset="0"/>
                <a:cs typeface="Times New Roman" pitchFamily="18" charset="0"/>
              </a:rPr>
              <a:t>.</a:t>
            </a:r>
          </a:p>
          <a:p>
            <a:pPr algn="just" eaLnBrk="1" hangingPunct="1">
              <a:buFontTx/>
              <a:buNone/>
              <a:defRPr/>
            </a:pP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hai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bảo</a:t>
            </a:r>
            <a:r>
              <a:rPr lang="en-US" altLang="en-US" sz="2800" b="1" dirty="0" smtClean="0">
                <a:latin typeface="Times New Roman" pitchFamily="18" charset="0"/>
                <a:cs typeface="Times New Roman" pitchFamily="18" charset="0"/>
              </a:rPr>
              <a:t>:</a:t>
            </a:r>
          </a:p>
          <a:p>
            <a:pPr marL="0" indent="0" algn="just" eaLnBrk="1" hangingPunct="1">
              <a:buNone/>
              <a:defRPr/>
            </a:pP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Còn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tớ</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tớ</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sẽ</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đang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thì</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gặp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ông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ngoại</a:t>
            </a:r>
            <a:r>
              <a:rPr lang="en-US" altLang="en-US" sz="2800" b="1" dirty="0" smtClean="0">
                <a:latin typeface="Times New Roman" pitchFamily="18" charset="0"/>
                <a:cs typeface="Times New Roman" pitchFamily="18" charset="0"/>
              </a:rPr>
              <a:t>.</a:t>
            </a:r>
          </a:p>
          <a:p>
            <a:pPr marL="0" indent="0" algn="just" eaLnBrk="1" hangingPunct="1">
              <a:buNone/>
              <a:defRPr/>
            </a:pPr>
            <a:r>
              <a:rPr lang="en-US" altLang="en-US" sz="2800" b="1" dirty="0" smtClean="0">
                <a:latin typeface="Times New Roman" pitchFamily="18" charset="0"/>
                <a:cs typeface="Times New Roman" pitchFamily="18" charset="0"/>
              </a:rPr>
              <a:t>        - Theo </a:t>
            </a:r>
            <a:r>
              <a:rPr lang="en-US" altLang="en-US" sz="2800" b="1" dirty="0" err="1" smtClean="0">
                <a:latin typeface="Times New Roman" pitchFamily="18" charset="0"/>
                <a:cs typeface="Times New Roman" pitchFamily="18" charset="0"/>
              </a:rPr>
              <a:t>tớ</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tốt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nhất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chúng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mình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nhận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lỗi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với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bố</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mẹ</a:t>
            </a: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ba</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bàn</a:t>
            </a:r>
            <a:r>
              <a:rPr lang="en-US" altLang="en-US" sz="2800" b="1" dirty="0" smtClean="0">
                <a:latin typeface="Times New Roman" pitchFamily="18" charset="0"/>
                <a:cs typeface="Times New Roman" pitchFamily="18" charset="0"/>
              </a:rPr>
              <a:t>.</a:t>
            </a:r>
          </a:p>
          <a:p>
            <a:pPr marL="0" indent="0" algn="r" eaLnBrk="1" hangingPunct="1">
              <a:buFont typeface="Arial" charset="0"/>
              <a:buNone/>
              <a:defRPr/>
            </a:pPr>
            <a:r>
              <a:rPr lang="en-US" altLang="en-US" sz="2800" b="1" dirty="0" smtClean="0">
                <a:latin typeface="Times New Roman" pitchFamily="18" charset="0"/>
                <a:cs typeface="Times New Roman" pitchFamily="18" charset="0"/>
              </a:rPr>
              <a:t>(</a:t>
            </a:r>
            <a:r>
              <a:rPr lang="en-US" altLang="en-US" sz="2800" b="1" dirty="0" err="1" smtClean="0">
                <a:latin typeface="Times New Roman" pitchFamily="18" charset="0"/>
                <a:cs typeface="Times New Roman" pitchFamily="18" charset="0"/>
              </a:rPr>
              <a:t>Tiếng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Việt</a:t>
            </a:r>
            <a:r>
              <a:rPr lang="en-US" altLang="en-US" sz="2800" b="1" dirty="0" smtClean="0">
                <a:latin typeface="Times New Roman" pitchFamily="18" charset="0"/>
                <a:cs typeface="Times New Roman" pitchFamily="18" charset="0"/>
              </a:rPr>
              <a:t> 2 – 1998)</a:t>
            </a:r>
          </a:p>
          <a:p>
            <a:pPr marL="0" indent="0" eaLnBrk="1" hangingPunct="1">
              <a:buFont typeface="Arial" charset="0"/>
              <a:buNone/>
              <a:defRPr/>
            </a:pPr>
            <a:r>
              <a:rPr lang="en-US" altLang="en-US" sz="2800" b="1" dirty="0" smtClean="0">
                <a:solidFill>
                  <a:srgbClr val="000066"/>
                </a:solidFill>
                <a:latin typeface="Times New Roman" pitchFamily="18" charset="0"/>
                <a:cs typeface="Times New Roman" pitchFamily="18" charset="0"/>
              </a:rPr>
              <a:t>  </a:t>
            </a:r>
            <a:endParaRPr lang="en-US" altLang="en-US" sz="4000" dirty="0" smtClean="0">
              <a:solidFill>
                <a:srgbClr val="000066"/>
              </a:solidFill>
              <a:latin typeface="Times New Roman" pitchFamily="18" charset="0"/>
              <a:cs typeface="Times New Roman" pitchFamily="18" charset="0"/>
            </a:endParaRPr>
          </a:p>
          <a:p>
            <a:pPr algn="just" eaLnBrk="1" hangingPunct="1">
              <a:buFontTx/>
              <a:buNone/>
              <a:defRPr/>
            </a:pPr>
            <a:endParaRPr lang="en-US" altLang="en-US" sz="4000" dirty="0" smtClean="0">
              <a:solidFill>
                <a:srgbClr val="000066"/>
              </a:solidFill>
              <a:latin typeface="Times New Roman" pitchFamily="18" charset="0"/>
              <a:cs typeface="Times New Roman" pitchFamily="18" charset="0"/>
            </a:endParaRPr>
          </a:p>
        </p:txBody>
      </p:sp>
      <p:cxnSp>
        <p:nvCxnSpPr>
          <p:cNvPr id="3" name="Straight Connector 2"/>
          <p:cNvCxnSpPr/>
          <p:nvPr/>
        </p:nvCxnSpPr>
        <p:spPr bwMode="auto">
          <a:xfrm>
            <a:off x="1884218" y="775855"/>
            <a:ext cx="5153891"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5" name="Straight Connector 4"/>
          <p:cNvCxnSpPr/>
          <p:nvPr/>
        </p:nvCxnSpPr>
        <p:spPr bwMode="auto">
          <a:xfrm>
            <a:off x="7453745" y="775855"/>
            <a:ext cx="4502728"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9" name="Straight Connector 8"/>
          <p:cNvCxnSpPr/>
          <p:nvPr/>
        </p:nvCxnSpPr>
        <p:spPr bwMode="auto">
          <a:xfrm>
            <a:off x="498764" y="1302327"/>
            <a:ext cx="1149927" cy="13855"/>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3916715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727221" y="2606041"/>
            <a:ext cx="3092449" cy="3497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834058" y="-521474"/>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53525" y="667049"/>
            <a:ext cx="4379274" cy="1938992"/>
          </a:xfrm>
          <a:prstGeom prst="rect">
            <a:avLst/>
          </a:prstGeom>
          <a:noFill/>
        </p:spPr>
        <p:txBody>
          <a:bodyPr wrap="square" rtlCol="0">
            <a:spAutoFit/>
          </a:bodyPr>
          <a:lstStyle/>
          <a:p>
            <a:pPr algn="ctr" defTabSz="1219200"/>
            <a:r>
              <a:rPr lang="en-US" sz="6000" b="1" dirty="0">
                <a:solidFill>
                  <a:srgbClr val="C00000"/>
                </a:solidFill>
                <a:latin typeface="Times New Roman" panose="02020603050405020304" pitchFamily="18" charset="0"/>
                <a:cs typeface="Times New Roman" panose="02020603050405020304" pitchFamily="18" charset="0"/>
              </a:rPr>
              <a:t> KHỈ CON </a:t>
            </a:r>
          </a:p>
          <a:p>
            <a:pPr algn="ctr" defTabSz="1219200"/>
            <a:r>
              <a:rPr lang="en-US" sz="6000" b="1" dirty="0">
                <a:solidFill>
                  <a:srgbClr val="C00000"/>
                </a:solidFill>
                <a:latin typeface="Times New Roman" panose="02020603050405020304" pitchFamily="18" charset="0"/>
                <a:cs typeface="Times New Roman" panose="02020603050405020304" pitchFamily="18" charset="0"/>
              </a:rPr>
              <a:t>QUA SÔNG</a:t>
            </a:r>
          </a:p>
        </p:txBody>
      </p:sp>
      <p:pic>
        <p:nvPicPr>
          <p:cNvPr id="3075" name="Picture 3"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5702299" y="4768976"/>
            <a:ext cx="5461003" cy="2089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6556" y="2458777"/>
            <a:ext cx="59324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074"/>
                                        </p:tgtEl>
                                        <p:attrNameLst>
                                          <p:attrName>r</p:attrName>
                                        </p:attrNameLst>
                                      </p:cBhvr>
                                    </p:animRot>
                                    <p:animRot by="-240000">
                                      <p:cBhvr>
                                        <p:cTn id="23" dur="200" fill="hold">
                                          <p:stCondLst>
                                            <p:cond delay="200"/>
                                          </p:stCondLst>
                                        </p:cTn>
                                        <p:tgtEl>
                                          <p:spTgt spid="3074"/>
                                        </p:tgtEl>
                                        <p:attrNameLst>
                                          <p:attrName>r</p:attrName>
                                        </p:attrNameLst>
                                      </p:cBhvr>
                                    </p:animRot>
                                    <p:animRot by="240000">
                                      <p:cBhvr>
                                        <p:cTn id="24" dur="200" fill="hold">
                                          <p:stCondLst>
                                            <p:cond delay="400"/>
                                          </p:stCondLst>
                                        </p:cTn>
                                        <p:tgtEl>
                                          <p:spTgt spid="3074"/>
                                        </p:tgtEl>
                                        <p:attrNameLst>
                                          <p:attrName>r</p:attrName>
                                        </p:attrNameLst>
                                      </p:cBhvr>
                                    </p:animRot>
                                    <p:animRot by="-240000">
                                      <p:cBhvr>
                                        <p:cTn id="25" dur="200" fill="hold">
                                          <p:stCondLst>
                                            <p:cond delay="600"/>
                                          </p:stCondLst>
                                        </p:cTn>
                                        <p:tgtEl>
                                          <p:spTgt spid="3074"/>
                                        </p:tgtEl>
                                        <p:attrNameLst>
                                          <p:attrName>r</p:attrName>
                                        </p:attrNameLst>
                                      </p:cBhvr>
                                    </p:animRot>
                                    <p:animRot by="120000">
                                      <p:cBhvr>
                                        <p:cTn id="26" dur="200" fill="hold">
                                          <p:stCondLst>
                                            <p:cond delay="800"/>
                                          </p:stCondLst>
                                        </p:cTn>
                                        <p:tgtEl>
                                          <p:spTgt spid="3074"/>
                                        </p:tgtEl>
                                        <p:attrNameLst>
                                          <p:attrName>r</p:attrName>
                                        </p:attrNameLst>
                                      </p:cBhvr>
                                    </p:animRot>
                                  </p:childTnLst>
                                </p:cTn>
                              </p:par>
                              <p:par>
                                <p:cTn id="27" presetID="26"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075"/>
                                        </p:tgtEl>
                                        <p:attrNameLst>
                                          <p:attrName>style.visibility</p:attrName>
                                        </p:attrNameLst>
                                      </p:cBhvr>
                                      <p:to>
                                        <p:strVal val="visible"/>
                                      </p:to>
                                    </p:set>
                                    <p:animEffect transition="in" filter="wipe(left)">
                                      <p:cBhvr>
                                        <p:cTn id="6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p:cNvSpPr>
          <p:nvPr>
            <p:ph idx="1"/>
          </p:nvPr>
        </p:nvSpPr>
        <p:spPr>
          <a:xfrm>
            <a:off x="21168" y="241300"/>
            <a:ext cx="12069233" cy="6845300"/>
          </a:xfrm>
        </p:spPr>
        <p:txBody>
          <a:bodyPr/>
          <a:lstStyle/>
          <a:p>
            <a:pPr algn="just" eaLnBrk="1" hangingPunct="1">
              <a:buFontTx/>
              <a:buNone/>
              <a:defRPr/>
            </a:pPr>
            <a:r>
              <a:rPr lang="en-US" altLang="en-US" sz="3500" b="1" i="1" dirty="0" smtClean="0">
                <a:latin typeface="Times New Roman" pitchFamily="18" charset="0"/>
                <a:cs typeface="Times New Roman" pitchFamily="18" charset="0"/>
              </a:rPr>
              <a:t>  </a:t>
            </a:r>
            <a:r>
              <a:rPr lang="en-US" altLang="en-US" b="1" i="1" dirty="0" smtClean="0">
                <a:latin typeface="Times New Roman" pitchFamily="18" charset="0"/>
                <a:cs typeface="Times New Roman" pitchFamily="18" charset="0"/>
              </a:rPr>
              <a:t>1.  </a:t>
            </a:r>
            <a:r>
              <a:rPr lang="en-US" altLang="en-US" b="1" i="1" dirty="0" err="1" smtClean="0">
                <a:latin typeface="Times New Roman" pitchFamily="18" charset="0"/>
                <a:cs typeface="Times New Roman" pitchFamily="18" charset="0"/>
              </a:rPr>
              <a:t>Gạch</a:t>
            </a:r>
            <a:r>
              <a:rPr lang="en-US" altLang="en-US" b="1" i="1"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một</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gạch</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dưới</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lời</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dẫn</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trực</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tiếp</a:t>
            </a:r>
            <a:r>
              <a:rPr lang="en-US" altLang="en-US" b="1" i="1"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gạch</a:t>
            </a:r>
            <a:r>
              <a:rPr lang="en-US" altLang="en-US" b="1" i="1" u="sng" dirty="0" smtClean="0">
                <a:latin typeface="Times New Roman" pitchFamily="18" charset="0"/>
                <a:cs typeface="Times New Roman" pitchFamily="18" charset="0"/>
              </a:rPr>
              <a:t> 2 </a:t>
            </a:r>
            <a:r>
              <a:rPr lang="en-US" altLang="en-US" b="1" i="1" u="sng" dirty="0" err="1" smtClean="0">
                <a:latin typeface="Times New Roman" pitchFamily="18" charset="0"/>
                <a:cs typeface="Times New Roman" pitchFamily="18" charset="0"/>
              </a:rPr>
              <a:t>gạch</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dưới</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lời</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dẫn</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gián</a:t>
            </a:r>
            <a:r>
              <a:rPr lang="en-US" altLang="en-US" b="1" i="1" u="sng" dirty="0" smtClean="0">
                <a:latin typeface="Times New Roman" pitchFamily="18" charset="0"/>
                <a:cs typeface="Times New Roman" pitchFamily="18" charset="0"/>
              </a:rPr>
              <a:t> </a:t>
            </a:r>
            <a:r>
              <a:rPr lang="en-US" altLang="en-US" b="1" i="1" u="sng" dirty="0" err="1" smtClean="0">
                <a:latin typeface="Times New Roman" pitchFamily="18" charset="0"/>
                <a:cs typeface="Times New Roman" pitchFamily="18" charset="0"/>
              </a:rPr>
              <a:t>tiếp</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trong</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đoạn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văn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sau</a:t>
            </a:r>
            <a:r>
              <a:rPr lang="en-US" altLang="en-US" b="1" i="1" dirty="0" smtClean="0">
                <a:latin typeface="Times New Roman" pitchFamily="18" charset="0"/>
                <a:cs typeface="Times New Roman" pitchFamily="18" charset="0"/>
              </a:rPr>
              <a:t>:</a:t>
            </a:r>
          </a:p>
          <a:p>
            <a:pPr algn="just" eaLnBrk="1" hangingPunct="1">
              <a:buFontTx/>
              <a:buNone/>
              <a:defRPr/>
            </a:pPr>
            <a:r>
              <a:rPr lang="en-US" altLang="en-US" sz="35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Ba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rủ</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nhau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rừng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Vì</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mải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chơi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nên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các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về</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khá</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muộn</a:t>
            </a:r>
            <a:r>
              <a:rPr lang="en-US" altLang="en-US" sz="2800" b="1" dirty="0" smtClean="0">
                <a:latin typeface="Times New Roman" pitchFamily="18" charset="0"/>
                <a:cs typeface="Times New Roman" pitchFamily="18" charset="0"/>
              </a:rPr>
              <a:t>. Ba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với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nhau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xem</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nên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để</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bố</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mẹ</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khỏi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mắng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nhất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định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dối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bị</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chó</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sói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đuổi</a:t>
            </a:r>
            <a:r>
              <a:rPr lang="en-US" altLang="en-US" sz="2800" b="1" dirty="0" smtClean="0">
                <a:latin typeface="Times New Roman" pitchFamily="18" charset="0"/>
                <a:cs typeface="Times New Roman" pitchFamily="18" charset="0"/>
              </a:rPr>
              <a:t>.</a:t>
            </a:r>
          </a:p>
          <a:p>
            <a:pPr algn="just" eaLnBrk="1" hangingPunct="1">
              <a:buFontTx/>
              <a:buNone/>
              <a:defRPr/>
            </a:pP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hai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bảo</a:t>
            </a:r>
            <a:r>
              <a:rPr lang="en-US" altLang="en-US" sz="2800" b="1" dirty="0" smtClean="0">
                <a:latin typeface="Times New Roman" pitchFamily="18" charset="0"/>
                <a:cs typeface="Times New Roman" pitchFamily="18" charset="0"/>
              </a:rPr>
              <a:t>:</a:t>
            </a:r>
          </a:p>
          <a:p>
            <a:pPr marL="0" indent="0" algn="just" eaLnBrk="1" hangingPunct="1">
              <a:buNone/>
              <a:defRPr/>
            </a:pP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Còn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tớ</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tớ</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sẽ</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nói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đang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thì</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gặp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ông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ngoại</a:t>
            </a:r>
            <a:r>
              <a:rPr lang="en-US" altLang="en-US" sz="2800" b="1" dirty="0" smtClean="0">
                <a:latin typeface="Times New Roman" pitchFamily="18" charset="0"/>
                <a:cs typeface="Times New Roman" pitchFamily="18" charset="0"/>
              </a:rPr>
              <a:t>.</a:t>
            </a:r>
          </a:p>
          <a:p>
            <a:pPr marL="0" indent="0" algn="just" eaLnBrk="1" hangingPunct="1">
              <a:buNone/>
              <a:defRPr/>
            </a:pPr>
            <a:r>
              <a:rPr lang="en-US" altLang="en-US" sz="2800" b="1" dirty="0" smtClean="0">
                <a:latin typeface="Times New Roman" pitchFamily="18" charset="0"/>
                <a:cs typeface="Times New Roman" pitchFamily="18" charset="0"/>
              </a:rPr>
              <a:t>        - Theo </a:t>
            </a:r>
            <a:r>
              <a:rPr lang="en-US" altLang="en-US" sz="2800" b="1" dirty="0" err="1" smtClean="0">
                <a:latin typeface="Times New Roman" pitchFamily="18" charset="0"/>
                <a:cs typeface="Times New Roman" pitchFamily="18" charset="0"/>
              </a:rPr>
              <a:t>tớ</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tốt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nhất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chúng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mình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nhận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lỗi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với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bố</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mẹ</a:t>
            </a: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Cậu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ba</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bàn</a:t>
            </a:r>
            <a:r>
              <a:rPr lang="en-US" altLang="en-US" sz="2800" b="1" dirty="0" smtClean="0">
                <a:latin typeface="Times New Roman" pitchFamily="18" charset="0"/>
                <a:cs typeface="Times New Roman" pitchFamily="18" charset="0"/>
              </a:rPr>
              <a:t>.</a:t>
            </a:r>
          </a:p>
          <a:p>
            <a:pPr marL="0" indent="0" algn="r" eaLnBrk="1" hangingPunct="1">
              <a:buFont typeface="Arial" charset="0"/>
              <a:buNone/>
              <a:defRPr/>
            </a:pPr>
            <a:r>
              <a:rPr lang="en-US" altLang="en-US" sz="2800" b="1" dirty="0" smtClean="0">
                <a:latin typeface="Times New Roman" pitchFamily="18" charset="0"/>
                <a:cs typeface="Times New Roman" pitchFamily="18" charset="0"/>
              </a:rPr>
              <a:t>(</a:t>
            </a:r>
            <a:r>
              <a:rPr lang="en-US" altLang="en-US" sz="2800" b="1" dirty="0" err="1" smtClean="0">
                <a:latin typeface="Times New Roman" pitchFamily="18" charset="0"/>
                <a:cs typeface="Times New Roman" pitchFamily="18" charset="0"/>
              </a:rPr>
              <a:t>Tiếng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Việt</a:t>
            </a:r>
            <a:r>
              <a:rPr lang="en-US" altLang="en-US" sz="2800" b="1" dirty="0" smtClean="0">
                <a:latin typeface="Times New Roman" pitchFamily="18" charset="0"/>
                <a:cs typeface="Times New Roman" pitchFamily="18" charset="0"/>
              </a:rPr>
              <a:t> 2 – 1998)</a:t>
            </a:r>
          </a:p>
          <a:p>
            <a:pPr marL="0" indent="0" eaLnBrk="1" hangingPunct="1">
              <a:buFont typeface="Arial" charset="0"/>
              <a:buNone/>
              <a:defRPr/>
            </a:pPr>
            <a:r>
              <a:rPr lang="en-US" altLang="en-US" sz="2800" b="1" dirty="0" smtClean="0">
                <a:solidFill>
                  <a:srgbClr val="000066"/>
                </a:solidFill>
                <a:latin typeface="Times New Roman" pitchFamily="18" charset="0"/>
                <a:cs typeface="Times New Roman" pitchFamily="18" charset="0"/>
              </a:rPr>
              <a:t>  </a:t>
            </a:r>
            <a:endParaRPr lang="en-US" altLang="en-US" sz="4000" dirty="0" smtClean="0">
              <a:solidFill>
                <a:srgbClr val="000066"/>
              </a:solidFill>
              <a:latin typeface="Times New Roman" pitchFamily="18" charset="0"/>
              <a:cs typeface="Times New Roman" pitchFamily="18" charset="0"/>
            </a:endParaRPr>
          </a:p>
          <a:p>
            <a:pPr algn="just" eaLnBrk="1" hangingPunct="1">
              <a:buFontTx/>
              <a:buNone/>
              <a:defRPr/>
            </a:pPr>
            <a:endParaRPr lang="en-US" altLang="en-US" sz="4000" dirty="0" smtClean="0">
              <a:solidFill>
                <a:srgbClr val="000066"/>
              </a:solidFill>
              <a:latin typeface="Times New Roman" pitchFamily="18" charset="0"/>
              <a:cs typeface="Times New Roman" pitchFamily="18" charset="0"/>
            </a:endParaRPr>
          </a:p>
        </p:txBody>
      </p:sp>
      <p:cxnSp>
        <p:nvCxnSpPr>
          <p:cNvPr id="5" name="Straight Connector 4"/>
          <p:cNvCxnSpPr/>
          <p:nvPr/>
        </p:nvCxnSpPr>
        <p:spPr bwMode="auto">
          <a:xfrm>
            <a:off x="512618" y="2784764"/>
            <a:ext cx="5250873"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7" name="Straight Connector 6"/>
          <p:cNvCxnSpPr/>
          <p:nvPr/>
        </p:nvCxnSpPr>
        <p:spPr bwMode="auto">
          <a:xfrm>
            <a:off x="10349345" y="2396836"/>
            <a:ext cx="1593273"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9" name="Straight Connector 8"/>
          <p:cNvCxnSpPr/>
          <p:nvPr/>
        </p:nvCxnSpPr>
        <p:spPr bwMode="auto">
          <a:xfrm>
            <a:off x="512618" y="2854039"/>
            <a:ext cx="5250873"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1" name="Straight Connector 10"/>
          <p:cNvCxnSpPr/>
          <p:nvPr/>
        </p:nvCxnSpPr>
        <p:spPr bwMode="auto">
          <a:xfrm>
            <a:off x="1149927" y="3796145"/>
            <a:ext cx="6622473" cy="41564"/>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3" name="Straight Connector 12"/>
          <p:cNvCxnSpPr/>
          <p:nvPr/>
        </p:nvCxnSpPr>
        <p:spPr bwMode="auto">
          <a:xfrm>
            <a:off x="1149927" y="4322618"/>
            <a:ext cx="7564582" cy="27709"/>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5" name="Straight Connector 14"/>
          <p:cNvCxnSpPr/>
          <p:nvPr/>
        </p:nvCxnSpPr>
        <p:spPr bwMode="auto">
          <a:xfrm>
            <a:off x="10349345" y="2466108"/>
            <a:ext cx="1593273" cy="0"/>
          </a:xfrm>
          <a:prstGeom prst="line">
            <a:avLst/>
          </a:prstGeom>
          <a:solidFill>
            <a:schemeClr val="accent1"/>
          </a:solidFill>
          <a:ln w="952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1548754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p:cNvSpPr>
          <p:nvPr>
            <p:ph idx="1"/>
          </p:nvPr>
        </p:nvSpPr>
        <p:spPr>
          <a:xfrm>
            <a:off x="762000" y="33338"/>
            <a:ext cx="10972800" cy="5867400"/>
          </a:xfrm>
        </p:spPr>
        <p:txBody>
          <a:bodyPr vert="horz" wrap="square" lIns="91440" tIns="45720" rIns="91440" bIns="45720" anchor="t" anchorCtr="0"/>
          <a:lstStyle/>
          <a:p>
            <a:pPr algn="just">
              <a:buFontTx/>
              <a:buNone/>
            </a:pPr>
            <a:endParaRPr lang="en-US" altLang="en-US" sz="4000" dirty="0">
              <a:solidFill>
                <a:srgbClr val="000066"/>
              </a:solidFill>
              <a:latin typeface="Times New Roman" panose="02020603050405020304" pitchFamily="18" charset="0"/>
            </a:endParaRPr>
          </a:p>
          <a:p>
            <a:pPr algn="ctr">
              <a:buFontTx/>
              <a:buNone/>
            </a:pPr>
            <a:r>
              <a:rPr lang="en-US" altLang="en-US" sz="4400" b="1" u="sng" dirty="0" err="1">
                <a:solidFill>
                  <a:srgbClr val="FF0000"/>
                </a:solidFill>
                <a:latin typeface="Times New Roman" panose="02020603050405020304" pitchFamily="18" charset="0"/>
              </a:rPr>
              <a:t>Bài</a:t>
            </a:r>
            <a:r>
              <a:rPr lang="en-US" altLang="en-US" sz="4400" b="1" u="sng" dirty="0">
                <a:solidFill>
                  <a:srgbClr val="FF0000"/>
                </a:solidFill>
                <a:latin typeface="Times New Roman" panose="02020603050405020304" pitchFamily="18" charset="0"/>
              </a:rPr>
              <a:t> </a:t>
            </a:r>
            <a:r>
              <a:rPr lang="en-US" altLang="en-US" sz="4400" b="1" u="sng" dirty="0" smtClean="0">
                <a:solidFill>
                  <a:srgbClr val="FF0000"/>
                </a:solidFill>
                <a:latin typeface="Times New Roman" panose="02020603050405020304" pitchFamily="18" charset="0"/>
              </a:rPr>
              <a:t>2</a:t>
            </a:r>
            <a:r>
              <a:rPr lang="en-US" altLang="en-US" sz="4400" i="1" dirty="0" smtClean="0">
                <a:solidFill>
                  <a:srgbClr val="FF0000"/>
                </a:solidFill>
                <a:latin typeface="Times New Roman" panose="02020603050405020304" pitchFamily="18" charset="0"/>
              </a:rPr>
              <a:t>.Chuyển </a:t>
            </a:r>
            <a:r>
              <a:rPr lang="en-US" altLang="en-US" sz="4400" i="1" dirty="0">
                <a:solidFill>
                  <a:srgbClr val="FF0000"/>
                </a:solidFill>
                <a:latin typeface="Times New Roman" panose="02020603050405020304" pitchFamily="18" charset="0"/>
              </a:rPr>
              <a:t>lời dẫn gián tiếp trong đoạn văn sau thành lời dẫn trực tiếp:</a:t>
            </a:r>
          </a:p>
          <a:p>
            <a:pPr algn="just">
              <a:buFontTx/>
              <a:buNone/>
            </a:pPr>
            <a:r>
              <a:rPr lang="en-US" altLang="en-US" sz="4400" b="1" dirty="0">
                <a:solidFill>
                  <a:srgbClr val="000066"/>
                </a:solidFill>
                <a:latin typeface="Times New Roman" panose="02020603050405020304" pitchFamily="18" charset="0"/>
              </a:rPr>
              <a:t>       </a:t>
            </a:r>
            <a:r>
              <a:rPr lang="en-US" altLang="en-US" sz="4400" dirty="0">
                <a:solidFill>
                  <a:srgbClr val="000066"/>
                </a:solidFill>
                <a:latin typeface="Times New Roman" panose="02020603050405020304" pitchFamily="18" charset="0"/>
              </a:rPr>
              <a:t>Vua nhìn thấy những miếng trầu têm rất khéo bèn hỏi bà hàng nước xem trầu đó ai têm. Bà lão bảo chính tay bà têm. Vua gặng hỏi mãi, bà lão đành nói thật là con gái bà têm. </a:t>
            </a:r>
          </a:p>
          <a:p>
            <a:pPr algn="r">
              <a:buFontTx/>
              <a:buNone/>
            </a:pPr>
            <a:r>
              <a:rPr lang="en-US" altLang="en-US" sz="4400" i="1" dirty="0">
                <a:solidFill>
                  <a:srgbClr val="000066"/>
                </a:solidFill>
                <a:latin typeface="Times New Roman" panose="02020603050405020304" pitchFamily="18" charset="0"/>
              </a:rPr>
              <a:t>Truyện Tấm Cám</a:t>
            </a:r>
          </a:p>
          <a:p>
            <a:pPr algn="just">
              <a:buFontTx/>
              <a:buNone/>
            </a:pPr>
            <a:endParaRPr lang="en-US" altLang="en-US" sz="4000" b="1" dirty="0">
              <a:solidFill>
                <a:srgbClr val="000066"/>
              </a:solidFill>
              <a:latin typeface="Times New Roman" panose="02020603050405020304" pitchFamily="18" charset="0"/>
            </a:endParaRPr>
          </a:p>
          <a:p>
            <a:pPr algn="just">
              <a:buFontTx/>
              <a:buNone/>
            </a:pPr>
            <a:endParaRPr lang="en-US" altLang="en-US" sz="4000" b="1" dirty="0">
              <a:solidFill>
                <a:srgbClr val="000066"/>
              </a:solidFill>
              <a:latin typeface="Times New Roman" panose="02020603050405020304" pitchFamily="18" charset="0"/>
            </a:endParaRPr>
          </a:p>
          <a:p>
            <a:pPr algn="just">
              <a:buFontTx/>
              <a:buNone/>
            </a:pPr>
            <a:endParaRPr lang="en-US" altLang="en-US" sz="4000" dirty="0">
              <a:solidFill>
                <a:srgbClr val="000066"/>
              </a:solidFill>
              <a:latin typeface="Times New Roman" panose="02020603050405020304" pitchFamily="18" charset="0"/>
            </a:endParaRPr>
          </a:p>
          <a:p>
            <a:pPr algn="just">
              <a:buFontTx/>
              <a:buNone/>
            </a:pPr>
            <a:endParaRPr lang="en-US" altLang="en-US" sz="4000" dirty="0">
              <a:solidFill>
                <a:srgbClr val="000066"/>
              </a:solidFill>
              <a:latin typeface="Times New Roman" panose="02020603050405020304" pitchFamily="18" charset="0"/>
            </a:endParaRPr>
          </a:p>
        </p:txBody>
      </p:sp>
      <p:cxnSp>
        <p:nvCxnSpPr>
          <p:cNvPr id="3" name="Straight Connector 2"/>
          <p:cNvCxnSpPr/>
          <p:nvPr/>
        </p:nvCxnSpPr>
        <p:spPr bwMode="auto">
          <a:xfrm>
            <a:off x="2507673" y="1468582"/>
            <a:ext cx="1343891"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5" name="Straight Connector 4"/>
          <p:cNvCxnSpPr/>
          <p:nvPr/>
        </p:nvCxnSpPr>
        <p:spPr bwMode="auto">
          <a:xfrm>
            <a:off x="4322618" y="1468582"/>
            <a:ext cx="3325091"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7" name="Straight Connector 6"/>
          <p:cNvCxnSpPr/>
          <p:nvPr/>
        </p:nvCxnSpPr>
        <p:spPr bwMode="auto">
          <a:xfrm flipV="1">
            <a:off x="5680364" y="2078182"/>
            <a:ext cx="3435927" cy="13854"/>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19695301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a:xfrm>
            <a:off x="4381500" y="304800"/>
            <a:ext cx="5257800" cy="1036638"/>
          </a:xfrm>
        </p:spPr>
        <p:txBody>
          <a:bodyPr vert="horz" wrap="square" lIns="91440" tIns="45720" rIns="91440" bIns="45720" anchor="ctr" anchorCtr="0"/>
          <a:lstStyle/>
          <a:p>
            <a:r>
              <a:rPr lang="en-US" altLang="en-US" sz="3600" dirty="0">
                <a:solidFill>
                  <a:srgbClr val="0000FF"/>
                </a:solidFill>
                <a:latin typeface="Times New Roman" panose="02020603050405020304" pitchFamily="18" charset="0"/>
              </a:rPr>
              <a:t> </a:t>
            </a:r>
          </a:p>
        </p:txBody>
      </p:sp>
      <p:sp>
        <p:nvSpPr>
          <p:cNvPr id="22531" name="Rectangle 5"/>
          <p:cNvSpPr>
            <a:spLocks noGrp="1"/>
          </p:cNvSpPr>
          <p:nvPr>
            <p:ph sz="half" idx="1"/>
          </p:nvPr>
        </p:nvSpPr>
        <p:spPr>
          <a:xfrm>
            <a:off x="228600" y="349790"/>
            <a:ext cx="5524500" cy="2219080"/>
          </a:xfrm>
        </p:spPr>
        <p:txBody>
          <a:bodyPr vert="horz" wrap="square" lIns="91440" tIns="45720" rIns="91440" bIns="45720" anchor="t" anchorCtr="0"/>
          <a:lstStyle/>
          <a:p>
            <a:pPr algn="just">
              <a:buClrTx/>
              <a:buSzTx/>
              <a:buFontTx/>
              <a:buNone/>
            </a:pPr>
            <a:r>
              <a:rPr lang="en-US" altLang="en-US" b="1" dirty="0">
                <a:solidFill>
                  <a:srgbClr val="800000"/>
                </a:solidFill>
                <a:latin typeface="Times New Roman" panose="02020603050405020304" pitchFamily="18" charset="0"/>
              </a:rPr>
              <a:t>      </a:t>
            </a:r>
            <a:r>
              <a:rPr lang="en-US" altLang="en-US" b="1" dirty="0">
                <a:solidFill>
                  <a:srgbClr val="FF0000"/>
                </a:solidFill>
                <a:latin typeface="Times New Roman" panose="02020603050405020304" pitchFamily="18" charset="0"/>
              </a:rPr>
              <a:t>Lời dẫn gián tiếp</a:t>
            </a:r>
          </a:p>
          <a:p>
            <a:pPr algn="just">
              <a:buClrTx/>
              <a:buSzTx/>
              <a:buFontTx/>
              <a:buNone/>
            </a:pPr>
            <a:r>
              <a:rPr lang="en-US" altLang="en-US" i="1" dirty="0">
                <a:latin typeface="Times New Roman" panose="02020603050405020304" pitchFamily="18" charset="0"/>
              </a:rPr>
              <a:t> </a:t>
            </a:r>
            <a:r>
              <a:rPr lang="en-US" altLang="en-US" i="1" dirty="0" smtClean="0">
                <a:latin typeface="Times New Roman" panose="02020603050405020304" pitchFamily="18" charset="0"/>
              </a:rPr>
              <a:t>       </a:t>
            </a:r>
            <a:r>
              <a:rPr lang="en-US" altLang="en-US" dirty="0" err="1" smtClean="0">
                <a:latin typeface="Times New Roman" panose="02020603050405020304" pitchFamily="18" charset="0"/>
              </a:rPr>
              <a:t>Vua</a:t>
            </a:r>
            <a:r>
              <a:rPr lang="en-US" altLang="en-US" dirty="0" smtClean="0">
                <a:latin typeface="Times New Roman" panose="02020603050405020304" pitchFamily="18" charset="0"/>
              </a:rPr>
              <a:t> </a:t>
            </a:r>
            <a:r>
              <a:rPr lang="en-US" altLang="en-US" dirty="0">
                <a:latin typeface="Times New Roman" panose="02020603050405020304" pitchFamily="18" charset="0"/>
              </a:rPr>
              <a:t>nhìn thấy những miếng trầu têm rất khéo bèn hỏi bà hàng nước xem trầu đó ai têm.</a:t>
            </a:r>
          </a:p>
          <a:p>
            <a:pPr algn="just">
              <a:buClrTx/>
              <a:buSzTx/>
              <a:buFontTx/>
              <a:buNone/>
            </a:pPr>
            <a:endParaRPr lang="en-US" altLang="en-US" b="1" dirty="0">
              <a:latin typeface="Times New Roman" panose="02020603050405020304" pitchFamily="18" charset="0"/>
            </a:endParaRPr>
          </a:p>
        </p:txBody>
      </p:sp>
      <p:sp>
        <p:nvSpPr>
          <p:cNvPr id="21508" name="Rectangle 6"/>
          <p:cNvSpPr>
            <a:spLocks noGrp="1" noChangeArrowheads="1"/>
          </p:cNvSpPr>
          <p:nvPr>
            <p:ph sz="half" idx="2"/>
          </p:nvPr>
        </p:nvSpPr>
        <p:spPr>
          <a:xfrm>
            <a:off x="6127750" y="363645"/>
            <a:ext cx="5853113" cy="2074764"/>
          </a:xfr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Tx/>
              <a:buNone/>
              <a:defRPr/>
            </a:pPr>
            <a:r>
              <a:rPr kumimoji="0" lang="en-US" altLang="en-US" b="0" i="0" u="none" strike="noStrike" kern="1200" cap="none" spc="0" normalizeH="0" baseline="0" noProof="0" dirty="0">
                <a:ln>
                  <a:noFill/>
                </a:ln>
                <a:solidFill>
                  <a:srgbClr val="000066"/>
                </a:solidFill>
                <a:effectLst/>
                <a:uLnTx/>
                <a:uFillTx/>
                <a:latin typeface="Times New Roman" panose="02020603050405020304" pitchFamily="18" charset="0"/>
              </a:rPr>
              <a:t>   </a:t>
            </a:r>
            <a:r>
              <a:rPr kumimoji="0" lang="en-US" altLang="en-US" b="0" i="0" u="none" strike="noStrike" kern="1200" cap="none" spc="0" normalizeH="0" baseline="0" noProof="0" dirty="0" smtClean="0">
                <a:ln>
                  <a:noFill/>
                </a:ln>
                <a:solidFill>
                  <a:srgbClr val="000066"/>
                </a:solidFill>
                <a:effectLst/>
                <a:uLnTx/>
                <a:uFillTx/>
                <a:latin typeface="Times New Roman" panose="02020603050405020304" pitchFamily="18" charset="0"/>
              </a:rPr>
              <a:t>            </a:t>
            </a:r>
            <a:r>
              <a:rPr kumimoji="0" lang="en-US" altLang="en-US" b="1" i="0" u="none" strike="noStrike" kern="1200" cap="none" spc="0" normalizeH="0" baseline="0" noProof="0" dirty="0">
                <a:ln>
                  <a:noFill/>
                </a:ln>
                <a:solidFill>
                  <a:schemeClr val="tx1"/>
                </a:solidFill>
                <a:effectLst/>
                <a:uLnTx/>
                <a:uFillTx/>
                <a:latin typeface="Times New Roman" panose="02020603050405020304" pitchFamily="18" charset="0"/>
              </a:rPr>
              <a:t>Lời dẫn trực tiếp</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en-US" b="0" i="0" u="none" strike="noStrike" kern="1200" cap="none" spc="0" normalizeH="0" baseline="0" noProof="0" dirty="0">
                <a:ln>
                  <a:noFill/>
                </a:ln>
                <a:effectLst/>
                <a:uLnTx/>
                <a:uFillTx/>
                <a:latin typeface="Times New Roman" panose="02020603050405020304" pitchFamily="18" charset="0"/>
              </a:rPr>
              <a:t>Vua nhìn thấy </a:t>
            </a:r>
            <a:r>
              <a:rPr kumimoji="0" lang="en-US" altLang="en-US" b="0" i="0" u="none" strike="noStrike" kern="1200" cap="none" spc="0" normalizeH="0" baseline="0" noProof="0" dirty="0" smtClean="0">
                <a:ln>
                  <a:noFill/>
                </a:ln>
                <a:effectLst/>
                <a:uLnTx/>
                <a:uFillTx/>
                <a:latin typeface="Times New Roman" panose="02020603050405020304" pitchFamily="18" charset="0"/>
              </a:rPr>
              <a:t>những miếng trầu, </a:t>
            </a:r>
            <a:r>
              <a:rPr kumimoji="0" lang="en-US" altLang="en-US" b="0" i="0" u="none" strike="noStrike" kern="1200" cap="none" spc="0" normalizeH="0" baseline="0" noProof="0" dirty="0">
                <a:ln>
                  <a:noFill/>
                </a:ln>
                <a:effectLst/>
                <a:uLnTx/>
                <a:uFillTx/>
                <a:latin typeface="Times New Roman" panose="02020603050405020304" pitchFamily="18" charset="0"/>
              </a:rPr>
              <a:t>bèn hỏi bà hàng nước</a:t>
            </a:r>
            <a:r>
              <a:rPr kumimoji="0" lang="en-US" altLang="en-US" b="1" i="0" u="none" strike="noStrike" kern="1200" cap="none" spc="0" normalizeH="0" baseline="0" noProof="0" dirty="0">
                <a:ln>
                  <a:noFill/>
                </a:ln>
                <a:solidFill>
                  <a:srgbClr val="FF0000"/>
                </a:solidFill>
                <a:effectLst/>
                <a:uLnTx/>
                <a:uFillTx/>
                <a:latin typeface="Times New Roman" panose="02020603050405020304" pitchFamily="18" charset="0"/>
              </a:rPr>
              <a:t>:</a:t>
            </a:r>
          </a:p>
          <a:p>
            <a:pPr marL="228600" marR="0" lvl="0" indent="-228600" algn="just" defTabSz="914400" rtl="0" eaLnBrk="1" fontAlgn="auto" latinLnBrk="0" hangingPunct="1">
              <a:lnSpc>
                <a:spcPct val="90000"/>
              </a:lnSpc>
              <a:spcBef>
                <a:spcPts val="1000"/>
              </a:spcBef>
              <a:spcAft>
                <a:spcPts val="0"/>
              </a:spcAft>
              <a:buClrTx/>
              <a:buSzTx/>
              <a:buFontTx/>
              <a:buNone/>
              <a:defRPr/>
            </a:pP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rPr>
              <a:t>   - </a:t>
            </a:r>
            <a:r>
              <a:rPr kumimoji="0" lang="en-US" altLang="en-US" b="0" i="0" u="none" strike="noStrike" kern="1200" cap="none" spc="0" normalizeH="0" baseline="0" noProof="0" dirty="0" err="1">
                <a:ln>
                  <a:noFill/>
                </a:ln>
                <a:solidFill>
                  <a:srgbClr val="FF0000"/>
                </a:solidFill>
                <a:effectLst/>
                <a:uLnTx/>
                <a:uFillTx/>
                <a:latin typeface="Times New Roman" panose="02020603050405020304" pitchFamily="18" charset="0"/>
              </a:rPr>
              <a:t>Xin</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rPr>
              <a:t> </a:t>
            </a:r>
            <a:r>
              <a:rPr lang="en-US" altLang="en-US" kern="1200" dirty="0" err="1" smtClean="0">
                <a:solidFill>
                  <a:srgbClr val="FF0000"/>
                </a:solidFill>
                <a:latin typeface="Times New Roman" panose="02020603050405020304" pitchFamily="18" charset="0"/>
              </a:rPr>
              <a:t>bà</a:t>
            </a:r>
            <a:r>
              <a:rPr kumimoji="0" lang="en-US" altLang="en-US" b="0" i="0" u="none" strike="noStrike" kern="1200" cap="none" spc="0" normalizeH="0" baseline="0" noProof="0" dirty="0" smtClean="0">
                <a:ln>
                  <a:noFill/>
                </a:ln>
                <a:solidFill>
                  <a:srgbClr val="FF0000"/>
                </a:solidFill>
                <a:effectLst/>
                <a:uLnTx/>
                <a:uFillTx/>
                <a:latin typeface="Times New Roman" panose="02020603050405020304" pitchFamily="18" charset="0"/>
              </a:rPr>
              <a:t> </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rPr>
              <a:t>cho biết ai đã têm </a:t>
            </a:r>
            <a:r>
              <a:rPr kumimoji="0" lang="en-US" altLang="en-US" b="0" i="0" u="none" strike="noStrike" kern="1200" cap="none" spc="0" normalizeH="0" baseline="0" noProof="0" dirty="0" err="1">
                <a:ln>
                  <a:noFill/>
                </a:ln>
                <a:solidFill>
                  <a:srgbClr val="FF0000"/>
                </a:solidFill>
                <a:effectLst/>
                <a:uLnTx/>
                <a:uFillTx/>
                <a:latin typeface="Times New Roman" panose="02020603050405020304" pitchFamily="18" charset="0"/>
              </a:rPr>
              <a:t>trầu</a:t>
            </a: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rPr>
              <a:t> </a:t>
            </a:r>
            <a:r>
              <a:rPr kumimoji="0" lang="en-US" altLang="en-US" b="0" i="0" u="none" strike="noStrike" kern="1200" cap="none" spc="0" normalizeH="0" baseline="0" noProof="0" dirty="0" err="1" smtClean="0">
                <a:ln>
                  <a:noFill/>
                </a:ln>
                <a:solidFill>
                  <a:srgbClr val="FF0000"/>
                </a:solidFill>
                <a:effectLst/>
                <a:uLnTx/>
                <a:uFillTx/>
                <a:latin typeface="Times New Roman" panose="02020603050405020304" pitchFamily="18" charset="0"/>
              </a:rPr>
              <a:t>này</a:t>
            </a:r>
            <a:r>
              <a:rPr lang="en-US" altLang="en-US" kern="1200" dirty="0" smtClean="0">
                <a:solidFill>
                  <a:srgbClr val="FF0000"/>
                </a:solidFill>
                <a:latin typeface="Times New Roman" panose="02020603050405020304" pitchFamily="18" charset="0"/>
              </a:rPr>
              <a:t>?</a:t>
            </a:r>
            <a:endPar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ndParaRPr>
          </a:p>
        </p:txBody>
      </p:sp>
      <p:cxnSp>
        <p:nvCxnSpPr>
          <p:cNvPr id="12" name="Straight Connector 11"/>
          <p:cNvCxnSpPr/>
          <p:nvPr/>
        </p:nvCxnSpPr>
        <p:spPr bwMode="auto">
          <a:xfrm flipV="1">
            <a:off x="6096000" y="0"/>
            <a:ext cx="0" cy="6858000"/>
          </a:xfrm>
          <a:prstGeom prst="line">
            <a:avLst/>
          </a:prstGeom>
          <a:ln>
            <a:headEnd type="none" w="sm" len="sm"/>
            <a:tailEnd type="none" w="sm" len="sm"/>
          </a:ln>
        </p:spPr>
        <p:style>
          <a:lnRef idx="2">
            <a:schemeClr val="accent4"/>
          </a:lnRef>
          <a:fillRef idx="0">
            <a:schemeClr val="accent4"/>
          </a:fillRef>
          <a:effectRef idx="1">
            <a:schemeClr val="accent4"/>
          </a:effectRef>
          <a:fontRef idx="minor">
            <a:schemeClr val="tx1"/>
          </a:fontRef>
        </p:style>
      </p:cxnSp>
      <p:sp>
        <p:nvSpPr>
          <p:cNvPr id="2" name="Right Arrow 1"/>
          <p:cNvSpPr/>
          <p:nvPr/>
        </p:nvSpPr>
        <p:spPr>
          <a:xfrm>
            <a:off x="5726115" y="1031018"/>
            <a:ext cx="439161"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4" name="TextBox 3"/>
          <p:cNvSpPr txBox="1"/>
          <p:nvPr/>
        </p:nvSpPr>
        <p:spPr>
          <a:xfrm>
            <a:off x="595744" y="2479949"/>
            <a:ext cx="4908691" cy="1815882"/>
          </a:xfrm>
          <a:prstGeom prst="rect">
            <a:avLst/>
          </a:prstGeom>
          <a:noFill/>
        </p:spPr>
        <p:txBody>
          <a:bodyPr wrap="square" rtlCol="0">
            <a:spAutoFit/>
          </a:bodyPr>
          <a:lstStyle/>
          <a:p>
            <a:pPr algn="just">
              <a:buFontTx/>
              <a:buNone/>
            </a:pPr>
            <a:r>
              <a:rPr lang="en-US" altLang="en-US" sz="2800" dirty="0" err="1">
                <a:solidFill>
                  <a:srgbClr val="000066"/>
                </a:solidFill>
                <a:latin typeface="Times New Roman" panose="02020603050405020304" pitchFamily="18" charset="0"/>
              </a:rPr>
              <a:t>Bà</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lão</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bảo</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chính</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tay</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bà</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têm</a:t>
            </a:r>
            <a:r>
              <a:rPr lang="en-US" altLang="en-US" sz="2800" dirty="0">
                <a:solidFill>
                  <a:srgbClr val="000066"/>
                </a:solidFill>
                <a:latin typeface="Times New Roman" panose="02020603050405020304" pitchFamily="18" charset="0"/>
              </a:rPr>
              <a:t>. </a:t>
            </a:r>
            <a:endParaRPr lang="en-US" altLang="en-US" sz="2800" dirty="0" smtClean="0">
              <a:solidFill>
                <a:srgbClr val="000066"/>
              </a:solidFill>
              <a:latin typeface="Times New Roman" panose="02020603050405020304" pitchFamily="18" charset="0"/>
            </a:endParaRPr>
          </a:p>
          <a:p>
            <a:pPr algn="just">
              <a:buFontTx/>
              <a:buNone/>
            </a:pPr>
            <a:endParaRPr lang="en-US" altLang="en-US" sz="2800" dirty="0">
              <a:solidFill>
                <a:srgbClr val="000066"/>
              </a:solidFill>
              <a:latin typeface="Times New Roman" panose="02020603050405020304" pitchFamily="18" charset="0"/>
            </a:endParaRPr>
          </a:p>
          <a:p>
            <a:pPr algn="just">
              <a:buFontTx/>
              <a:buNone/>
            </a:pPr>
            <a:r>
              <a:rPr lang="en-US" altLang="en-US" sz="2800" dirty="0" err="1" smtClean="0">
                <a:solidFill>
                  <a:srgbClr val="000066"/>
                </a:solidFill>
                <a:latin typeface="Times New Roman" panose="02020603050405020304" pitchFamily="18" charset="0"/>
              </a:rPr>
              <a:t>Vua</a:t>
            </a:r>
            <a:r>
              <a:rPr lang="en-US" altLang="en-US" sz="2800" dirty="0" smtClean="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gặng</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hỏi</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mãi</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bà</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lão</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đành</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nói</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thật</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là</a:t>
            </a:r>
            <a:r>
              <a:rPr lang="en-US" altLang="en-US" sz="2800" dirty="0">
                <a:solidFill>
                  <a:srgbClr val="000066"/>
                </a:solidFill>
                <a:latin typeface="Times New Roman" panose="02020603050405020304" pitchFamily="18" charset="0"/>
              </a:rPr>
              <a:t> con </a:t>
            </a:r>
            <a:r>
              <a:rPr lang="en-US" altLang="en-US" sz="2800" dirty="0" err="1">
                <a:solidFill>
                  <a:srgbClr val="000066"/>
                </a:solidFill>
                <a:latin typeface="Times New Roman" panose="02020603050405020304" pitchFamily="18" charset="0"/>
              </a:rPr>
              <a:t>gái</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bà</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têm</a:t>
            </a:r>
            <a:r>
              <a:rPr lang="en-US" altLang="en-US" sz="2800" dirty="0">
                <a:solidFill>
                  <a:srgbClr val="000066"/>
                </a:solidFill>
                <a:latin typeface="Times New Roman" panose="02020603050405020304" pitchFamily="18" charset="0"/>
              </a:rPr>
              <a:t>. </a:t>
            </a:r>
          </a:p>
        </p:txBody>
      </p:sp>
      <p:sp>
        <p:nvSpPr>
          <p:cNvPr id="9" name="Right Arrow 8"/>
          <p:cNvSpPr/>
          <p:nvPr/>
        </p:nvSpPr>
        <p:spPr>
          <a:xfrm>
            <a:off x="5726116" y="2743190"/>
            <a:ext cx="453008"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ight Arrow 9"/>
          <p:cNvSpPr/>
          <p:nvPr/>
        </p:nvSpPr>
        <p:spPr>
          <a:xfrm>
            <a:off x="5726115" y="3643729"/>
            <a:ext cx="406613"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6747164" y="2310215"/>
            <a:ext cx="5029200" cy="1384995"/>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têm</a:t>
            </a:r>
            <a:endParaRPr lang="en-US" sz="2800" dirty="0">
              <a:latin typeface="Times New Roman" pitchFamily="18" charset="0"/>
              <a:cs typeface="Times New Roman" pitchFamily="18" charset="0"/>
            </a:endParaRPr>
          </a:p>
        </p:txBody>
      </p:sp>
      <p:sp>
        <p:nvSpPr>
          <p:cNvPr id="6" name="TextBox 5"/>
          <p:cNvSpPr txBox="1"/>
          <p:nvPr/>
        </p:nvSpPr>
        <p:spPr>
          <a:xfrm>
            <a:off x="6747163" y="3671438"/>
            <a:ext cx="4849091" cy="1815882"/>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thật</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trầu</a:t>
            </a:r>
            <a:r>
              <a:rPr lang="en-US" sz="2800" dirty="0" smtClean="0">
                <a:latin typeface="Times New Roman" pitchFamily="18" charset="0"/>
                <a:cs typeface="Times New Roman" pitchFamily="18" charset="0"/>
              </a:rPr>
              <a:t> do con </a:t>
            </a:r>
            <a:r>
              <a:rPr lang="en-US" sz="2800" dirty="0" err="1" smtClean="0">
                <a:latin typeface="Times New Roman" pitchFamily="18" charset="0"/>
                <a:cs typeface="Times New Roman" pitchFamily="18" charset="0"/>
              </a:rPr>
              <a:t>gái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têm</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13" name="Straight Connector 12"/>
          <p:cNvCxnSpPr/>
          <p:nvPr/>
        </p:nvCxnSpPr>
        <p:spPr bwMode="auto">
          <a:xfrm>
            <a:off x="692727" y="2199375"/>
            <a:ext cx="2687782"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5" name="Straight Connector 14"/>
          <p:cNvCxnSpPr/>
          <p:nvPr/>
        </p:nvCxnSpPr>
        <p:spPr bwMode="auto">
          <a:xfrm>
            <a:off x="2424545" y="3002712"/>
            <a:ext cx="2244437"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19" name="Straight Connector 18"/>
          <p:cNvCxnSpPr/>
          <p:nvPr/>
        </p:nvCxnSpPr>
        <p:spPr bwMode="auto">
          <a:xfrm>
            <a:off x="2258291" y="4295831"/>
            <a:ext cx="1981200" cy="0"/>
          </a:xfrm>
          <a:prstGeom prst="line">
            <a:avLst/>
          </a:prstGeom>
          <a:solidFill>
            <a:schemeClr val="accent1"/>
          </a:solidFill>
          <a:ln w="952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3420721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508">
                                            <p:txEl>
                                              <p:pRg st="0" end="0"/>
                                            </p:txEl>
                                          </p:spTgt>
                                        </p:tgtEl>
                                        <p:attrNameLst>
                                          <p:attrName>style.visibility</p:attrName>
                                        </p:attrNameLst>
                                      </p:cBhvr>
                                      <p:to>
                                        <p:strVal val="visible"/>
                                      </p:to>
                                    </p:set>
                                    <p:anim calcmode="lin" valueType="num">
                                      <p:cBhvr additive="base">
                                        <p:cTn id="23"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508">
                                            <p:txEl>
                                              <p:pRg st="1" end="1"/>
                                            </p:txEl>
                                          </p:spTgt>
                                        </p:tgtEl>
                                        <p:attrNameLst>
                                          <p:attrName>style.visibility</p:attrName>
                                        </p:attrNameLst>
                                      </p:cBhvr>
                                      <p:to>
                                        <p:strVal val="visible"/>
                                      </p:to>
                                    </p:set>
                                    <p:anim calcmode="lin" valueType="num">
                                      <p:cBhvr additive="base">
                                        <p:cTn id="29"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8">
                                            <p:txEl>
                                              <p:pRg st="2" end="2"/>
                                            </p:txEl>
                                          </p:spTgt>
                                        </p:tgtEl>
                                        <p:attrNameLst>
                                          <p:attrName>style.visibility</p:attrName>
                                        </p:attrNameLst>
                                      </p:cBhvr>
                                      <p:to>
                                        <p:strVal val="visible"/>
                                      </p:to>
                                    </p:set>
                                    <p:anim calcmode="lin" valueType="num">
                                      <p:cBhvr additive="base">
                                        <p:cTn id="35"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Tree>
    <p:extLst>
      <p:ext uri="{BB962C8B-B14F-4D97-AF65-F5344CB8AC3E}">
        <p14:creationId xmlns:p14="http://schemas.microsoft.com/office/powerpoint/2010/main" val="176625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p:nvPr/>
        </p:nvSpPr>
        <p:spPr>
          <a:xfrm>
            <a:off x="2895600" y="304800"/>
            <a:ext cx="6629400" cy="762000"/>
          </a:xfrm>
          <a:prstGeom prst="rect">
            <a:avLst/>
          </a:prstGeom>
          <a:noFill/>
          <a:ln w="12700">
            <a:noFill/>
          </a:ln>
        </p:spPr>
        <p:txBody>
          <a:bodyPr>
            <a:spAutoFit/>
          </a:bodyPr>
          <a:lstStyle/>
          <a:p>
            <a:pPr>
              <a:spcBef>
                <a:spcPct val="50000"/>
              </a:spcBef>
            </a:pPr>
            <a:r>
              <a:rPr lang="en-US" altLang="en-US" sz="4400" b="1" dirty="0">
                <a:solidFill>
                  <a:srgbClr val="0000FF"/>
                </a:solidFill>
                <a:latin typeface="Times New Roman" panose="02020603050405020304" pitchFamily="18" charset="0"/>
              </a:rPr>
              <a:t>           </a:t>
            </a:r>
            <a:endParaRPr lang="en-US" altLang="en-US" sz="4000" b="1" dirty="0">
              <a:solidFill>
                <a:srgbClr val="800000"/>
              </a:solidFill>
              <a:latin typeface="Times New Roman" panose="02020603050405020304" pitchFamily="18" charset="0"/>
            </a:endParaRPr>
          </a:p>
        </p:txBody>
      </p:sp>
      <p:sp>
        <p:nvSpPr>
          <p:cNvPr id="24579" name="Rectangle 11"/>
          <p:cNvSpPr>
            <a:spLocks noGrp="1" noChangeArrowheads="1"/>
          </p:cNvSpPr>
          <p:nvPr>
            <p:ph idx="1"/>
          </p:nvPr>
        </p:nvSpPr>
        <p:spPr>
          <a:xfrm>
            <a:off x="762000" y="671513"/>
            <a:ext cx="10896600" cy="5486400"/>
          </a:xfrm>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en-US" sz="48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Bài 3</a:t>
            </a:r>
            <a:r>
              <a:rPr kumimoji="0" lang="en-US" altLang="en-US" sz="4800" b="1" i="1"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altLang="en-US" sz="4800" b="0" i="0"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Chuyển lời dẫn trực tiếp trong đoạn văn sau thành lời dẫn gián tiếp:</a:t>
            </a:r>
          </a:p>
          <a:p>
            <a:pPr marL="228600" marR="0" lvl="0" indent="-228600" algn="just" defTabSz="914400" rtl="0" eaLnBrk="1" fontAlgn="auto" latinLnBrk="0" hangingPunct="1">
              <a:lnSpc>
                <a:spcPct val="90000"/>
              </a:lnSpc>
              <a:spcBef>
                <a:spcPts val="1000"/>
              </a:spcBef>
              <a:spcAft>
                <a:spcPts val="0"/>
              </a:spcAft>
              <a:buClrTx/>
              <a:buSzTx/>
              <a:buFontTx/>
              <a:buNone/>
              <a:defRPr/>
            </a:pPr>
            <a:r>
              <a:rPr kumimoji="0" lang="en-US" altLang="en-US" sz="4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mn-cs"/>
              </a:rPr>
              <a:t>    </a:t>
            </a:r>
            <a:r>
              <a:rPr kumimoji="0" lang="en-US" altLang="en-US" sz="4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Bác thợ hỏi Hòe:</a:t>
            </a:r>
          </a:p>
          <a:p>
            <a:pPr marL="228600" marR="0" lvl="0" indent="-228600" algn="just" defTabSz="914400" rtl="0" eaLnBrk="1" fontAlgn="auto" latinLnBrk="0" hangingPunct="1">
              <a:lnSpc>
                <a:spcPct val="90000"/>
              </a:lnSpc>
              <a:spcBef>
                <a:spcPts val="1000"/>
              </a:spcBef>
              <a:spcAft>
                <a:spcPts val="0"/>
              </a:spcAft>
              <a:buClrTx/>
              <a:buSzTx/>
              <a:buFontTx/>
              <a:buNone/>
              <a:defRPr/>
            </a:pPr>
            <a:r>
              <a:rPr kumimoji="0" lang="en-US" altLang="en-US" sz="4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 Cháu có thích làm thợ xây không?</a:t>
            </a:r>
          </a:p>
          <a:p>
            <a:pPr marL="228600" marR="0" lvl="0" indent="-228600" algn="just" defTabSz="914400" rtl="0" eaLnBrk="1" fontAlgn="auto" latinLnBrk="0" hangingPunct="1">
              <a:lnSpc>
                <a:spcPct val="90000"/>
              </a:lnSpc>
              <a:spcBef>
                <a:spcPts val="1000"/>
              </a:spcBef>
              <a:spcAft>
                <a:spcPts val="0"/>
              </a:spcAft>
              <a:buClrTx/>
              <a:buSzTx/>
              <a:buFontTx/>
              <a:buNone/>
              <a:defRPr/>
            </a:pPr>
            <a:r>
              <a:rPr kumimoji="0" lang="en-US" altLang="en-US" sz="4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Hòe đáp:</a:t>
            </a:r>
          </a:p>
          <a:p>
            <a:pPr marL="228600" marR="0" lvl="0" indent="-228600" algn="just" defTabSz="914400" rtl="0" eaLnBrk="1" fontAlgn="auto" latinLnBrk="0" hangingPunct="1">
              <a:lnSpc>
                <a:spcPct val="90000"/>
              </a:lnSpc>
              <a:spcBef>
                <a:spcPts val="1000"/>
              </a:spcBef>
              <a:spcAft>
                <a:spcPts val="0"/>
              </a:spcAft>
              <a:buClrTx/>
              <a:buSzTx/>
              <a:buFontTx/>
              <a:buNone/>
              <a:defRPr/>
            </a:pPr>
            <a:r>
              <a:rPr kumimoji="0" lang="en-US" altLang="en-US" sz="4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mn-cs"/>
              </a:rPr>
              <a:t> </a:t>
            </a:r>
            <a:r>
              <a:rPr kumimoji="0" lang="en-US" altLang="en-US" sz="4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Cháu thích lắm!</a:t>
            </a:r>
            <a:endParaRPr kumimoji="0" lang="en-US" altLang="en-US"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775854" y="5680364"/>
            <a:ext cx="9684327"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Ta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kể</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Hòe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hoặc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thợ</a:t>
            </a:r>
            <a:r>
              <a:rPr lang="en-US" sz="2800" dirty="0" smtClean="0">
                <a:solidFill>
                  <a:srgbClr val="FF0000"/>
                </a:solidFill>
                <a:latin typeface="Times New Roman" pitchFamily="18" charset="0"/>
                <a:cs typeface="Times New Roman" pitchFamily="18" charset="0"/>
              </a:rPr>
              <a:t> hay </a:t>
            </a:r>
            <a:r>
              <a:rPr lang="en-US" sz="2800" dirty="0" err="1" smtClean="0">
                <a:solidFill>
                  <a:srgbClr val="FF0000"/>
                </a:solidFill>
                <a:latin typeface="Times New Roman" pitchFamily="18" charset="0"/>
                <a:cs typeface="Times New Roman" pitchFamily="18" charset="0"/>
              </a:rPr>
              <a:t>lời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chuyện</a:t>
            </a:r>
            <a:endParaRPr lang="en-US" sz="2800" dirty="0">
              <a:solidFill>
                <a:srgbClr val="FF0000"/>
              </a:solidFill>
              <a:latin typeface="Times New Roman" pitchFamily="18" charset="0"/>
              <a:cs typeface="Times New Roman" pitchFamily="18" charset="0"/>
            </a:endParaRPr>
          </a:p>
        </p:txBody>
      </p:sp>
      <p:sp>
        <p:nvSpPr>
          <p:cNvPr id="5" name="Right Arrow 4"/>
          <p:cNvSpPr/>
          <p:nvPr/>
        </p:nvSpPr>
        <p:spPr>
          <a:xfrm>
            <a:off x="101166" y="5822584"/>
            <a:ext cx="674688" cy="3810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Straight Connector 6"/>
          <p:cNvCxnSpPr/>
          <p:nvPr/>
        </p:nvCxnSpPr>
        <p:spPr bwMode="auto">
          <a:xfrm>
            <a:off x="2895600" y="1316182"/>
            <a:ext cx="5514109" cy="41563"/>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9" name="Straight Connector 8"/>
          <p:cNvCxnSpPr/>
          <p:nvPr/>
        </p:nvCxnSpPr>
        <p:spPr bwMode="auto">
          <a:xfrm>
            <a:off x="2992582" y="1939636"/>
            <a:ext cx="5112327" cy="55419"/>
          </a:xfrm>
          <a:prstGeom prst="line">
            <a:avLst/>
          </a:prstGeom>
          <a:solidFill>
            <a:schemeClr val="accent1"/>
          </a:solidFill>
          <a:ln w="28575"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734927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3102941107"/>
              </p:ext>
            </p:extLst>
          </p:nvPr>
        </p:nvGraphicFramePr>
        <p:xfrm>
          <a:off x="0" y="0"/>
          <a:ext cx="12192000" cy="4617720"/>
        </p:xfrm>
        <a:graphic>
          <a:graphicData uri="http://schemas.openxmlformats.org/drawingml/2006/table">
            <a:tbl>
              <a:tblPr firstRow="1" bandRow="1">
                <a:tableStyleId>{5C22544A-7EE6-4342-B048-85BDC9FD1C3A}</a:tableStyleId>
              </a:tblPr>
              <a:tblGrid>
                <a:gridCol w="5644447">
                  <a:extLst>
                    <a:ext uri="{9D8B030D-6E8A-4147-A177-3AD203B41FA5}"/>
                  </a:extLst>
                </a:gridCol>
                <a:gridCol w="6547553">
                  <a:extLst>
                    <a:ext uri="{9D8B030D-6E8A-4147-A177-3AD203B41FA5}"/>
                  </a:extLst>
                </a:gridCol>
              </a:tblGrid>
              <a:tr h="530942">
                <a:tc>
                  <a:txBody>
                    <a:bodyPr/>
                    <a:lstStyle/>
                    <a:p>
                      <a:pPr algn="just"/>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Kể</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bằng</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lời</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của</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rgbClr val="FF0000"/>
                          </a:solidFill>
                          <a:latin typeface="Times New Roman" pitchFamily="18" charset="0"/>
                          <a:cs typeface="Times New Roman" pitchFamily="18" charset="0"/>
                        </a:rPr>
                        <a:t>Hòe</a:t>
                      </a:r>
                      <a:r>
                        <a:rPr lang="en-US" sz="3200" baseline="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900" dirty="0">
                          <a:solidFill>
                            <a:srgbClr val="7030A0"/>
                          </a:solidFill>
                          <a:latin typeface="Times New Roman" pitchFamily="18" charset="0"/>
                          <a:cs typeface="Times New Roman" pitchFamily="18" charset="0"/>
                        </a:rPr>
                        <a:t>    </a:t>
                      </a:r>
                      <a:r>
                        <a:rPr lang="en-US" sz="3900" dirty="0" smtClean="0">
                          <a:solidFill>
                            <a:srgbClr val="7030A0"/>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Kể</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bằng</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lời</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chemeClr val="tx1"/>
                          </a:solidFill>
                          <a:latin typeface="Times New Roman" pitchFamily="18" charset="0"/>
                          <a:cs typeface="Times New Roman" pitchFamily="18" charset="0"/>
                        </a:rPr>
                        <a:t>của</a:t>
                      </a:r>
                      <a:r>
                        <a:rPr lang="en-US" sz="3200" baseline="0" dirty="0" smtClean="0">
                          <a:solidFill>
                            <a:schemeClr val="tx1"/>
                          </a:solidFill>
                          <a:latin typeface="Times New Roman" pitchFamily="18" charset="0"/>
                          <a:cs typeface="Times New Roman" pitchFamily="18" charset="0"/>
                        </a:rPr>
                        <a:t> </a:t>
                      </a:r>
                      <a:r>
                        <a:rPr lang="en-US" sz="3200" baseline="0" dirty="0" err="1" smtClean="0">
                          <a:solidFill>
                            <a:srgbClr val="FF0000"/>
                          </a:solidFill>
                          <a:latin typeface="Times New Roman" pitchFamily="18" charset="0"/>
                          <a:cs typeface="Times New Roman" pitchFamily="18" charset="0"/>
                        </a:rPr>
                        <a:t>bác</a:t>
                      </a:r>
                      <a:r>
                        <a:rPr lang="en-US" sz="3200" baseline="0" dirty="0" smtClean="0">
                          <a:solidFill>
                            <a:srgbClr val="FF0000"/>
                          </a:solidFill>
                          <a:latin typeface="Times New Roman" pitchFamily="18" charset="0"/>
                          <a:cs typeface="Times New Roman" pitchFamily="18" charset="0"/>
                        </a:rPr>
                        <a:t> </a:t>
                      </a:r>
                      <a:r>
                        <a:rPr lang="en-US" sz="3200" baseline="0" dirty="0" err="1" smtClean="0">
                          <a:solidFill>
                            <a:srgbClr val="FF0000"/>
                          </a:solidFill>
                          <a:latin typeface="Times New Roman" pitchFamily="18" charset="0"/>
                          <a:cs typeface="Times New Roman" pitchFamily="18" charset="0"/>
                        </a:rPr>
                        <a:t>thợ</a:t>
                      </a:r>
                      <a:endParaRPr lang="en-US" sz="32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772696">
                <a:tc>
                  <a:txBody>
                    <a:bodyPr/>
                    <a:lstStyle/>
                    <a:p>
                      <a:pPr algn="just"/>
                      <a:r>
                        <a:rPr lang="en-US" sz="3900" i="0" dirty="0" smtClean="0">
                          <a:solidFill>
                            <a:schemeClr val="tx1"/>
                          </a:solidFill>
                          <a:latin typeface="Times New Roman" pitchFamily="18" charset="0"/>
                          <a:cs typeface="Times New Roman" pitchFamily="18" charset="0"/>
                        </a:rPr>
                        <a:t>      </a:t>
                      </a:r>
                      <a:r>
                        <a:rPr lang="en-US" sz="3600" b="1" i="0" dirty="0" err="1" smtClean="0">
                          <a:solidFill>
                            <a:srgbClr val="0000FF"/>
                          </a:solidFill>
                          <a:latin typeface="Times New Roman" pitchFamily="18" charset="0"/>
                          <a:cs typeface="Times New Roman" pitchFamily="18" charset="0"/>
                        </a:rPr>
                        <a:t>Một</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hôm</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bác</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thợ</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hỏi</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FF0000"/>
                          </a:solidFill>
                          <a:latin typeface="Times New Roman" pitchFamily="18" charset="0"/>
                          <a:cs typeface="Times New Roman" pitchFamily="18" charset="0"/>
                        </a:rPr>
                        <a:t>tôi</a:t>
                      </a:r>
                      <a:r>
                        <a:rPr lang="en-US" sz="3600" b="1" i="0" baseline="0" dirty="0" smtClean="0">
                          <a:solidFill>
                            <a:srgbClr val="FF0000"/>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có</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thích</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làm</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thợ</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xây</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không</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FF0000"/>
                          </a:solidFill>
                          <a:latin typeface="Times New Roman" pitchFamily="18" charset="0"/>
                          <a:cs typeface="Times New Roman" pitchFamily="18" charset="0"/>
                        </a:rPr>
                        <a:t>Tôi</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liền</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trả</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lời</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luôn</a:t>
                      </a:r>
                      <a:endParaRPr lang="en-US" sz="3600" b="1" i="0" baseline="0" dirty="0" smtClean="0">
                        <a:solidFill>
                          <a:srgbClr val="0000FF"/>
                        </a:solidFill>
                        <a:latin typeface="Times New Roman" pitchFamily="18" charset="0"/>
                        <a:cs typeface="Times New Roman" pitchFamily="18" charset="0"/>
                      </a:endParaRPr>
                    </a:p>
                    <a:p>
                      <a:pPr algn="just"/>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mà</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không</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cần</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nghĩ</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ngợi</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là</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FF0000"/>
                          </a:solidFill>
                          <a:latin typeface="Times New Roman" pitchFamily="18" charset="0"/>
                          <a:cs typeface="Times New Roman" pitchFamily="18" charset="0"/>
                        </a:rPr>
                        <a:t>tôi</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rất</a:t>
                      </a:r>
                      <a:r>
                        <a:rPr lang="en-US" sz="3600" b="1" i="0" baseline="0" dirty="0" smtClean="0">
                          <a:solidFill>
                            <a:srgbClr val="0000FF"/>
                          </a:solidFill>
                          <a:latin typeface="Times New Roman" pitchFamily="18" charset="0"/>
                          <a:cs typeface="Times New Roman" pitchFamily="18" charset="0"/>
                        </a:rPr>
                        <a:t> </a:t>
                      </a:r>
                      <a:r>
                        <a:rPr lang="en-US" sz="3600" b="1" i="0" baseline="0" dirty="0" err="1" smtClean="0">
                          <a:solidFill>
                            <a:srgbClr val="0000FF"/>
                          </a:solidFill>
                          <a:latin typeface="Times New Roman" pitchFamily="18" charset="0"/>
                          <a:cs typeface="Times New Roman" pitchFamily="18" charset="0"/>
                        </a:rPr>
                        <a:t>thích</a:t>
                      </a:r>
                      <a:r>
                        <a:rPr lang="en-US" sz="3600" b="1" i="0" baseline="0" dirty="0" smtClean="0">
                          <a:solidFill>
                            <a:srgbClr val="0000FF"/>
                          </a:solidFill>
                          <a:latin typeface="Times New Roman" pitchFamily="18" charset="0"/>
                          <a:cs typeface="Times New Roman" pitchFamily="18" charset="0"/>
                        </a:rPr>
                        <a:t>.</a:t>
                      </a:r>
                    </a:p>
                    <a:p>
                      <a:pPr algn="just"/>
                      <a:endParaRPr lang="en-US" sz="3900" i="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buFont typeface="Wingdings" pitchFamily="2" charset="2"/>
                        <a:buNone/>
                      </a:pPr>
                      <a:r>
                        <a:rPr lang="en-US" sz="3600" b="1" i="0" baseline="0" dirty="0" smtClean="0">
                          <a:solidFill>
                            <a:srgbClr val="FF0000"/>
                          </a:solidFill>
                          <a:latin typeface="Times New Roman" pitchFamily="18" charset="0"/>
                          <a:cs typeface="Times New Roman" pitchFamily="18" charset="0"/>
                        </a:rPr>
                        <a:t>      </a:t>
                      </a:r>
                    </a:p>
                    <a:p>
                      <a:pPr algn="just">
                        <a:buFont typeface="Wingdings" pitchFamily="2" charset="2"/>
                        <a:buNone/>
                      </a:pPr>
                      <a:r>
                        <a:rPr lang="en-US" sz="3600" b="1" i="0" baseline="0" dirty="0" smtClean="0">
                          <a:solidFill>
                            <a:srgbClr val="FF0000"/>
                          </a:solidFill>
                          <a:latin typeface="Times New Roman" pitchFamily="18" charset="0"/>
                          <a:cs typeface="Times New Roman" pitchFamily="18" charset="0"/>
                        </a:rPr>
                        <a:t>      </a:t>
                      </a:r>
                      <a:r>
                        <a:rPr lang="en-US" sz="3600" b="1" i="0" baseline="0" dirty="0" err="1" smtClean="0">
                          <a:solidFill>
                            <a:srgbClr val="FF0000"/>
                          </a:solidFill>
                          <a:latin typeface="Times New Roman" pitchFamily="18" charset="0"/>
                          <a:cs typeface="Times New Roman" pitchFamily="18" charset="0"/>
                        </a:rPr>
                        <a:t>Tôi</a:t>
                      </a:r>
                      <a:r>
                        <a:rPr lang="en-US" sz="3600" i="0" baseline="0" dirty="0" smtClean="0">
                          <a:solidFill>
                            <a:srgbClr val="FF00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hỏi</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Hòe</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là</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cháu</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có</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thích</a:t>
                      </a:r>
                      <a:endParaRPr lang="en-US" sz="3600" b="1" i="0" baseline="0" dirty="0" smtClean="0">
                        <a:solidFill>
                          <a:srgbClr val="FFFF00"/>
                        </a:solidFill>
                        <a:latin typeface="Times New Roman" pitchFamily="18" charset="0"/>
                        <a:cs typeface="Times New Roman" pitchFamily="18" charset="0"/>
                      </a:endParaRPr>
                    </a:p>
                    <a:p>
                      <a:pPr algn="just">
                        <a:buFont typeface="Wingdings" pitchFamily="2" charset="2"/>
                        <a:buNone/>
                      </a:pP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làm</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thợ</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xây</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không</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0000"/>
                          </a:solidFill>
                          <a:latin typeface="Times New Roman" pitchFamily="18" charset="0"/>
                          <a:cs typeface="Times New Roman" pitchFamily="18" charset="0"/>
                        </a:rPr>
                        <a:t>Nó</a:t>
                      </a:r>
                      <a:endParaRPr lang="en-US" sz="3600" b="1" i="0" baseline="0" dirty="0" smtClean="0">
                        <a:solidFill>
                          <a:srgbClr val="FF0000"/>
                        </a:solidFill>
                        <a:latin typeface="Times New Roman" pitchFamily="18" charset="0"/>
                        <a:cs typeface="Times New Roman" pitchFamily="18" charset="0"/>
                      </a:endParaRPr>
                    </a:p>
                    <a:p>
                      <a:pPr algn="just">
                        <a:buFont typeface="Wingdings" pitchFamily="2" charset="2"/>
                        <a:buNone/>
                      </a:pP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nói</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rằng</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nó</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rất</a:t>
                      </a:r>
                      <a:r>
                        <a:rPr lang="en-US" sz="3600" b="1" i="0" baseline="0" dirty="0" smtClean="0">
                          <a:solidFill>
                            <a:srgbClr val="FFFF00"/>
                          </a:solidFill>
                          <a:latin typeface="Times New Roman" pitchFamily="18" charset="0"/>
                          <a:cs typeface="Times New Roman" pitchFamily="18" charset="0"/>
                        </a:rPr>
                        <a:t> </a:t>
                      </a:r>
                      <a:r>
                        <a:rPr lang="en-US" sz="3600" b="1" i="0" baseline="0" dirty="0" err="1" smtClean="0">
                          <a:solidFill>
                            <a:srgbClr val="FFFF00"/>
                          </a:solidFill>
                          <a:latin typeface="Times New Roman" pitchFamily="18" charset="0"/>
                          <a:cs typeface="Times New Roman" pitchFamily="18" charset="0"/>
                        </a:rPr>
                        <a:t>thích</a:t>
                      </a:r>
                      <a:r>
                        <a:rPr lang="en-US" sz="3600" b="1" i="0" baseline="0" dirty="0" smtClean="0">
                          <a:solidFill>
                            <a:srgbClr val="FFFF00"/>
                          </a:solidFill>
                          <a:latin typeface="Times New Roman" pitchFamily="18" charset="0"/>
                          <a:cs typeface="Times New Roman" pitchFamily="18" charset="0"/>
                        </a:rPr>
                        <a:t>.</a:t>
                      </a:r>
                      <a:endParaRPr lang="en-US" sz="3600" b="1" i="0" dirty="0">
                        <a:solidFill>
                          <a:srgbClr val="FFFF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extLst>
              </a:tr>
              <a:tr h="353961">
                <a:tc>
                  <a:txBody>
                    <a:bodyPr/>
                    <a:lstStyle/>
                    <a:p>
                      <a:endParaRPr lang="en-US" sz="24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9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extLst>
              </a:tr>
            </a:tbl>
          </a:graphicData>
        </a:graphic>
      </p:graphicFrame>
      <p:sp>
        <p:nvSpPr>
          <p:cNvPr id="2" name="TextBox 1"/>
          <p:cNvSpPr txBox="1"/>
          <p:nvPr/>
        </p:nvSpPr>
        <p:spPr>
          <a:xfrm>
            <a:off x="3132769" y="4987422"/>
            <a:ext cx="6483926" cy="1754326"/>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hỏi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Hòe</a:t>
            </a:r>
            <a:r>
              <a:rPr lang="en-US" sz="3600" b="1" dirty="0" smtClean="0">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cậu</a:t>
            </a:r>
            <a:r>
              <a:rPr lang="en-US" sz="3600" b="1" dirty="0" smtClean="0">
                <a:solidFill>
                  <a:srgbClr val="FF0000"/>
                </a:solidFill>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Hòe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đáp</a:t>
            </a:r>
            <a:r>
              <a:rPr lang="en-US" sz="3600" b="1" dirty="0" smtClean="0">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rằng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Hòe</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lắm</a:t>
            </a:r>
            <a:endParaRPr lang="en-US" sz="3600" b="1" dirty="0">
              <a:latin typeface="Times New Roman" pitchFamily="18" charset="0"/>
              <a:cs typeface="Times New Roman" pitchFamily="18" charset="0"/>
            </a:endParaRPr>
          </a:p>
        </p:txBody>
      </p:sp>
      <p:sp>
        <p:nvSpPr>
          <p:cNvPr id="3" name="Rectangle 2"/>
          <p:cNvSpPr/>
          <p:nvPr/>
        </p:nvSpPr>
        <p:spPr bwMode="auto">
          <a:xfrm>
            <a:off x="3389079" y="4315363"/>
            <a:ext cx="6101286" cy="45720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141756313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u="sng" dirty="0" err="1" smtClean="0">
                <a:latin typeface="Times New Roman" pitchFamily="18" charset="0"/>
                <a:cs typeface="Times New Roman" pitchFamily="18" charset="0"/>
              </a:rPr>
              <a:t>Vận</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dụng</a:t>
            </a:r>
            <a:r>
              <a:rPr lang="en-US" dirty="0" smtClean="0"/>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TV 4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94958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kelailoinoi.jpg"/>
          <p:cNvPicPr>
            <a:picLocks noGrp="1" noChangeAspect="1"/>
          </p:cNvPicPr>
          <p:nvPr>
            <p:ph idx="1"/>
          </p:nvPr>
        </p:nvPicPr>
        <p:blipFill>
          <a:blip r:embed="rId2"/>
          <a:srcRect/>
          <a:stretch>
            <a:fillRect/>
          </a:stretch>
        </p:blipFill>
        <p:spPr>
          <a:xfrm>
            <a:off x="152400" y="152400"/>
            <a:ext cx="12071350" cy="6851650"/>
          </a:xfrm>
        </p:spPr>
      </p:pic>
    </p:spTree>
    <p:extLst>
      <p:ext uri="{BB962C8B-B14F-4D97-AF65-F5344CB8AC3E}">
        <p14:creationId xmlns:p14="http://schemas.microsoft.com/office/powerpoint/2010/main" val="37735575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31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Tree>
    <p:extLst>
      <p:ext uri="{BB962C8B-B14F-4D97-AF65-F5344CB8AC3E}">
        <p14:creationId xmlns:p14="http://schemas.microsoft.com/office/powerpoint/2010/main" val="79073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401885" y="3698360"/>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680309" y="3409172"/>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6"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824573" y="2518393"/>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7966883" y="3837289"/>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7" presetClass="path" presetSubtype="0" accel="50000" decel="50000" fill="hold" nodeType="withEffect">
                                  <p:stCondLst>
                                    <p:cond delay="0"/>
                                  </p:stCondLst>
                                  <p:childTnLst>
                                    <p:animMotion origin="layout" path="M -0.04909 -0.1088 L -0.08593 -0.24722 C -0.09297 -0.27755 -0.10911 -0.30232 -0.12851 -0.31736 C -0.15 -0.33403 -0.17057 -0.33796 -0.18802 -0.32662 L -0.26875 -0.27963 " pathEditMode="relative" rAng="1419789" ptsTypes="AAAAA">
                                      <p:cBhvr>
                                        <p:cTn id="12" dur="2000" fill="hold"/>
                                        <p:tgtEl>
                                          <p:spTgt spid="11"/>
                                        </p:tgtEl>
                                        <p:attrNameLst>
                                          <p:attrName>ppt_x</p:attrName>
                                          <p:attrName>ppt_y</p:attrName>
                                        </p:attrNameLst>
                                      </p:cBhvr>
                                      <p:rCtr x="-9466" y="-1472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nodeType="with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with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2545" y="2325370"/>
            <a:ext cx="13084175" cy="4940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792978" y="-690878"/>
            <a:ext cx="11189730" cy="35890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
          <p:cNvSpPr txBox="1">
            <a:spLocks noChangeArrowheads="1"/>
          </p:cNvSpPr>
          <p:nvPr/>
        </p:nvSpPr>
        <p:spPr bwMode="auto">
          <a:xfrm>
            <a:off x="1446834" y="845605"/>
            <a:ext cx="10274995" cy="7078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vi-VN" sz="4000" b="1" dirty="0" err="1" smtClean="0">
                <a:latin typeface="Times New Roman" panose="02020603050405020304" pitchFamily="18" charset="0"/>
                <a:cs typeface="Times New Roman" panose="02020603050405020304" pitchFamily="18" charset="0"/>
              </a:rPr>
              <a:t>Nhân</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vật</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trong</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truyện</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có</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thể</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là</a:t>
            </a:r>
            <a:r>
              <a:rPr lang="en-US" altLang="vi-VN" sz="4000" b="1" dirty="0" smtClean="0">
                <a:latin typeface="Times New Roman" panose="02020603050405020304" pitchFamily="18" charset="0"/>
                <a:cs typeface="Times New Roman" panose="02020603050405020304" pitchFamily="18" charset="0"/>
              </a:rPr>
              <a:t> </a:t>
            </a:r>
            <a:r>
              <a:rPr lang="en-US" altLang="vi-VN" sz="4000" b="1" dirty="0" err="1" smtClean="0">
                <a:latin typeface="Times New Roman" panose="02020603050405020304" pitchFamily="18" charset="0"/>
                <a:cs typeface="Times New Roman" panose="02020603050405020304" pitchFamily="18" charset="0"/>
              </a:rPr>
              <a:t>gì</a:t>
            </a:r>
            <a:r>
              <a:rPr lang="en-US" altLang="vi-VN" sz="4000" b="1" dirty="0" smtClean="0">
                <a:latin typeface="Times New Roman" panose="02020603050405020304" pitchFamily="18" charset="0"/>
                <a:cs typeface="Times New Roman" panose="02020603050405020304" pitchFamily="18" charset="0"/>
              </a:rPr>
              <a:t>?</a:t>
            </a:r>
            <a:endParaRPr lang="en-US" altLang="vi-VN" sz="4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034790" y="3819525"/>
            <a:ext cx="7173537" cy="1754326"/>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sym typeface="+mn-ea"/>
              </a:rPr>
              <a:t>N</a:t>
            </a:r>
            <a:r>
              <a:rPr lang="en-US" sz="3600" b="1" dirty="0" err="1" smtClean="0">
                <a:latin typeface="Times New Roman" panose="02020603050405020304" pitchFamily="18" charset="0"/>
                <a:cs typeface="Times New Roman" panose="02020603050405020304" pitchFamily="18" charset="0"/>
                <a:sym typeface="+mn-ea"/>
              </a:rPr>
              <a:t>hân</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vật</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trong</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truyện</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có</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thể</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là</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người</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là</a:t>
            </a:r>
            <a:r>
              <a:rPr lang="en-US" sz="3600" b="1" dirty="0" smtClean="0">
                <a:latin typeface="Times New Roman" panose="02020603050405020304" pitchFamily="18" charset="0"/>
                <a:cs typeface="Times New Roman" panose="02020603050405020304" pitchFamily="18" charset="0"/>
                <a:sym typeface="+mn-ea"/>
              </a:rPr>
              <a:t> con </a:t>
            </a:r>
            <a:r>
              <a:rPr lang="en-US" sz="3600" b="1" dirty="0" err="1" smtClean="0">
                <a:latin typeface="Times New Roman" panose="02020603050405020304" pitchFamily="18" charset="0"/>
                <a:cs typeface="Times New Roman" panose="02020603050405020304" pitchFamily="18" charset="0"/>
                <a:sym typeface="+mn-ea"/>
              </a:rPr>
              <a:t>vật</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đồ</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vật</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cây</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cối</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đã</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được</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nhân</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hóa</a:t>
            </a:r>
            <a:r>
              <a:rPr lang="en-US" sz="3600" b="1" dirty="0" smtClean="0">
                <a:latin typeface="Times New Roman" panose="02020603050405020304" pitchFamily="18" charset="0"/>
                <a:cs typeface="Times New Roman" panose="02020603050405020304" pitchFamily="18" charset="0"/>
                <a:sym typeface="+mn-ea"/>
              </a:rPr>
              <a:t>.</a:t>
            </a:r>
            <a:endParaRPr lang="vi-VN" alt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899358" y="4334214"/>
            <a:ext cx="1138825" cy="922020"/>
          </a:xfrm>
          <a:prstGeom prst="rect">
            <a:avLst/>
          </a:prstGeom>
          <a:noFill/>
        </p:spPr>
        <p:txBody>
          <a:bodyPr wrap="square" rtlCol="0">
            <a:spAutoFit/>
          </a:bodyPr>
          <a:lstStyle/>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5400" b="1" dirty="0" smtClean="0">
                <a:solidFill>
                  <a:schemeClr val="tx1"/>
                </a:solidFill>
                <a:latin typeface="Times New Roman" panose="02020603050405020304" pitchFamily="18" charset="0"/>
                <a:cs typeface="Times New Roman" panose="02020603050405020304" pitchFamily="18" charset="0"/>
              </a:rPr>
              <a:t> </a:t>
            </a:r>
            <a:endParaRPr lang="en-US" sz="5400" b="1" dirty="0">
              <a:solidFill>
                <a:schemeClr val="tx1"/>
              </a:solidFill>
              <a:latin typeface="Times New Roman" panose="02020603050405020304" pitchFamily="18" charset="0"/>
              <a:cs typeface="Times New Roman" panose="02020603050405020304" pitchFamily="18" charset="0"/>
            </a:endParaRPr>
          </a:p>
        </p:txBody>
      </p:sp>
      <p:pic>
        <p:nvPicPr>
          <p:cNvPr id="23" name="Đồng-hồ-đếm-ngược-10-giâ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638531" y="-698308"/>
            <a:ext cx="487363" cy="487363"/>
          </a:xfrm>
          <a:prstGeom prst="rect">
            <a:avLst/>
          </a:prstGeom>
        </p:spPr>
      </p:pic>
      <p:sp>
        <p:nvSpPr>
          <p:cNvPr id="24" name="TextBox 23"/>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p>
        </p:txBody>
      </p:sp>
      <p:sp>
        <p:nvSpPr>
          <p:cNvPr id="25" name="TextBox 24"/>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9</a:t>
            </a:r>
          </a:p>
        </p:txBody>
      </p:sp>
      <p:sp>
        <p:nvSpPr>
          <p:cNvPr id="26" name="TextBox 25"/>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8</a:t>
            </a:r>
          </a:p>
        </p:txBody>
      </p:sp>
      <p:sp>
        <p:nvSpPr>
          <p:cNvPr id="27" name="TextBox 26"/>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7</a:t>
            </a:r>
          </a:p>
        </p:txBody>
      </p:sp>
      <p:sp>
        <p:nvSpPr>
          <p:cNvPr id="28" name="TextBox 27"/>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6</a:t>
            </a:r>
          </a:p>
        </p:txBody>
      </p:sp>
      <p:sp>
        <p:nvSpPr>
          <p:cNvPr id="29" name="TextBox 28"/>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5</a:t>
            </a:r>
          </a:p>
        </p:txBody>
      </p:sp>
      <p:sp>
        <p:nvSpPr>
          <p:cNvPr id="30" name="TextBox 29"/>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4</a:t>
            </a:r>
          </a:p>
        </p:txBody>
      </p:sp>
      <p:sp>
        <p:nvSpPr>
          <p:cNvPr id="31" name="TextBox 30"/>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3</a:t>
            </a:r>
          </a:p>
        </p:txBody>
      </p:sp>
      <p:sp>
        <p:nvSpPr>
          <p:cNvPr id="32" name="TextBox 31"/>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2</a:t>
            </a:r>
          </a:p>
        </p:txBody>
      </p:sp>
      <p:sp>
        <p:nvSpPr>
          <p:cNvPr id="33" name="TextBox 32"/>
          <p:cNvSpPr txBox="1"/>
          <p:nvPr/>
        </p:nvSpPr>
        <p:spPr>
          <a:xfrm>
            <a:off x="8120054" y="2661895"/>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a:t>
            </a:r>
          </a:p>
        </p:txBody>
      </p:sp>
      <p:sp>
        <p:nvSpPr>
          <p:cNvPr id="34" name="TextBox 33"/>
          <p:cNvSpPr txBox="1"/>
          <p:nvPr/>
        </p:nvSpPr>
        <p:spPr>
          <a:xfrm>
            <a:off x="8120054" y="2641646"/>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0</a:t>
            </a:r>
          </a:p>
        </p:txBody>
      </p:sp>
      <p:pic>
        <p:nvPicPr>
          <p:cNvPr id="35" name="Tieng-yeah-tre-con-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425187" y="-846429"/>
            <a:ext cx="609600" cy="609600"/>
          </a:xfrm>
          <a:prstGeom prst="rect">
            <a:avLst/>
          </a:prstGeom>
        </p:spPr>
      </p:pic>
      <p:pic>
        <p:nvPicPr>
          <p:cNvPr id="36" name="Nhac-chuong-tin-nhan-ting-ting-www_tiengdong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4741902" y="-846429"/>
            <a:ext cx="609600" cy="609600"/>
          </a:xfrm>
          <a:prstGeom prst="rect">
            <a:avLst/>
          </a:prstGeom>
        </p:spPr>
      </p:pic>
      <p:pic>
        <p:nvPicPr>
          <p:cNvPr id="37" name="Picture 2" descr="https://png.pngtree.com/png-clipart/20190117/ourlarge/pngtree-yellow-alarm-clock-beautiful-alarm-clock-hand-drawn-alarm-clock-cartoon-png-image_41336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62952" y="2415245"/>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741" fill="hold"/>
                                        <p:tgtEl>
                                          <p:spTgt spid="23"/>
                                        </p:tgtEl>
                                      </p:cBhvr>
                                    </p:cmd>
                                  </p:childTnLst>
                                </p:cTn>
                              </p:par>
                              <p:par>
                                <p:cTn id="14" presetID="1" presetClass="entr" presetSubtype="0" fill="hold" grpId="0" nodeType="withEffect">
                                  <p:stCondLst>
                                    <p:cond delay="0"/>
                                  </p:stCondLst>
                                  <p:childTnLst>
                                    <p:set>
                                      <p:cBhvr>
                                        <p:cTn id="15" dur="1" fill="hold">
                                          <p:stCondLst>
                                            <p:cond delay="9249"/>
                                          </p:stCondLst>
                                        </p:cTn>
                                        <p:tgtEl>
                                          <p:spTgt spid="3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249"/>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1249"/>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2249"/>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3249"/>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249"/>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5249"/>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6249"/>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7249"/>
                                          </p:stCondLst>
                                        </p:cTn>
                                        <p:tgtEl>
                                          <p:spTgt spid="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8249"/>
                                          </p:stCondLst>
                                        </p:cTn>
                                        <p:tgtEl>
                                          <p:spTgt spid="3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10749"/>
                                          </p:stCondLst>
                                        </p:cTn>
                                        <p:tgtEl>
                                          <p:spTgt spid="34"/>
                                        </p:tgtEl>
                                        <p:attrNameLst>
                                          <p:attrName>style.visibility</p:attrName>
                                        </p:attrNameLst>
                                      </p:cBhvr>
                                      <p:to>
                                        <p:strVal val="visible"/>
                                      </p:to>
                                    </p:set>
                                  </p:childTnLst>
                                </p:cTn>
                              </p:par>
                              <p:par>
                                <p:cTn id="38" presetID="32" presetClass="emph" presetSubtype="0" repeatCount="indefinite" fill="hold" grpId="2" nodeType="withEffect">
                                  <p:stCondLst>
                                    <p:cond delay="0"/>
                                  </p:stCondLst>
                                  <p:endCondLst>
                                    <p:cond evt="onNext" delay="0">
                                      <p:tgtEl>
                                        <p:sldTgt/>
                                      </p:tgtEl>
                                    </p:cond>
                                  </p:endCondLst>
                                  <p:childTnLst>
                                    <p:animRot by="120000">
                                      <p:cBhvr>
                                        <p:cTn id="39" dur="100" fill="hold">
                                          <p:stCondLst>
                                            <p:cond delay="0"/>
                                          </p:stCondLst>
                                        </p:cTn>
                                        <p:tgtEl>
                                          <p:spTgt spid="34"/>
                                        </p:tgtEl>
                                        <p:attrNameLst>
                                          <p:attrName>r</p:attrName>
                                        </p:attrNameLst>
                                      </p:cBhvr>
                                    </p:animRot>
                                    <p:animRot by="-240000">
                                      <p:cBhvr>
                                        <p:cTn id="40" dur="200" fill="hold">
                                          <p:stCondLst>
                                            <p:cond delay="200"/>
                                          </p:stCondLst>
                                        </p:cTn>
                                        <p:tgtEl>
                                          <p:spTgt spid="34"/>
                                        </p:tgtEl>
                                        <p:attrNameLst>
                                          <p:attrName>r</p:attrName>
                                        </p:attrNameLst>
                                      </p:cBhvr>
                                    </p:animRot>
                                    <p:animRot by="240000">
                                      <p:cBhvr>
                                        <p:cTn id="41" dur="200" fill="hold">
                                          <p:stCondLst>
                                            <p:cond delay="400"/>
                                          </p:stCondLst>
                                        </p:cTn>
                                        <p:tgtEl>
                                          <p:spTgt spid="34"/>
                                        </p:tgtEl>
                                        <p:attrNameLst>
                                          <p:attrName>r</p:attrName>
                                        </p:attrNameLst>
                                      </p:cBhvr>
                                    </p:animRot>
                                    <p:animRot by="-240000">
                                      <p:cBhvr>
                                        <p:cTn id="42" dur="200" fill="hold">
                                          <p:stCondLst>
                                            <p:cond delay="600"/>
                                          </p:stCondLst>
                                        </p:cTn>
                                        <p:tgtEl>
                                          <p:spTgt spid="34"/>
                                        </p:tgtEl>
                                        <p:attrNameLst>
                                          <p:attrName>r</p:attrName>
                                        </p:attrNameLst>
                                      </p:cBhvr>
                                    </p:animRot>
                                    <p:animRot by="120000">
                                      <p:cBhvr>
                                        <p:cTn id="43" dur="200" fill="hold">
                                          <p:stCondLst>
                                            <p:cond delay="800"/>
                                          </p:stCondLst>
                                        </p:cTn>
                                        <p:tgtEl>
                                          <p:spTgt spid="34"/>
                                        </p:tgtEl>
                                        <p:attrNameLst>
                                          <p:attrName>r</p:attrName>
                                        </p:attrNameLst>
                                      </p:cBhvr>
                                    </p:animRot>
                                  </p:childTnLst>
                                </p:cTn>
                              </p:par>
                            </p:childTnLst>
                          </p:cTn>
                        </p:par>
                        <p:par>
                          <p:cTn id="44" fill="hold">
                            <p:stCondLst>
                              <p:cond delay="13741"/>
                            </p:stCondLst>
                            <p:childTnLst>
                              <p:par>
                                <p:cTn id="45" presetID="1" presetClass="exit" presetSubtype="0" fill="hold" nodeType="afterEffect">
                                  <p:stCondLst>
                                    <p:cond delay="0"/>
                                  </p:stCondLst>
                                  <p:childTnLst>
                                    <p:set>
                                      <p:cBhvr>
                                        <p:cTn id="46" dur="1" fill="hold">
                                          <p:stCondLst>
                                            <p:cond delay="0"/>
                                          </p:stCondLst>
                                        </p:cTn>
                                        <p:tgtEl>
                                          <p:spTgt spid="23"/>
                                        </p:tgtEl>
                                        <p:attrNameLst>
                                          <p:attrName>style.visibility</p:attrName>
                                        </p:attrNameLst>
                                      </p:cBhvr>
                                      <p:to>
                                        <p:strVal val="hidden"/>
                                      </p:to>
                                    </p:set>
                                    <p:cmd type="call" cmd="stop">
                                      <p:cBhvr>
                                        <p:cTn id="47" dur="1">
                                          <p:stCondLst>
                                            <p:cond delay="0"/>
                                          </p:stCondLst>
                                        </p:cTn>
                                        <p:tgtEl>
                                          <p:spTgt spid="23"/>
                                        </p:tgtEl>
                                      </p:cBhvr>
                                    </p:cmd>
                                  </p:childTnLst>
                                </p:cTn>
                              </p:par>
                            </p:childTnLst>
                          </p:cTn>
                        </p:par>
                        <p:par>
                          <p:cTn id="48" fill="hold">
                            <p:stCondLst>
                              <p:cond delay="13741"/>
                            </p:stCondLst>
                            <p:childTnLst>
                              <p:par>
                                <p:cTn id="49" presetID="1" presetClass="exit" presetSubtype="0" fill="hold" grpId="1" nodeType="after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par>
                          <p:cTn id="51" fill="hold">
                            <p:stCondLst>
                              <p:cond delay="13741"/>
                            </p:stCondLst>
                            <p:childTnLst>
                              <p:par>
                                <p:cTn id="52" presetID="1" presetClass="exit" presetSubtype="0" fill="hold" grpId="1" nodeType="afterEffect">
                                  <p:stCondLst>
                                    <p:cond delay="0"/>
                                  </p:stCondLst>
                                  <p:childTnLst>
                                    <p:set>
                                      <p:cBhvr>
                                        <p:cTn id="53" dur="1" fill="hold">
                                          <p:stCondLst>
                                            <p:cond delay="0"/>
                                          </p:stCondLst>
                                        </p:cTn>
                                        <p:tgtEl>
                                          <p:spTgt spid="25"/>
                                        </p:tgtEl>
                                        <p:attrNameLst>
                                          <p:attrName>style.visibility</p:attrName>
                                        </p:attrNameLst>
                                      </p:cBhvr>
                                      <p:to>
                                        <p:strVal val="hidden"/>
                                      </p:to>
                                    </p:set>
                                  </p:childTnLst>
                                </p:cTn>
                              </p:par>
                            </p:childTnLst>
                          </p:cTn>
                        </p:par>
                        <p:par>
                          <p:cTn id="54" fill="hold">
                            <p:stCondLst>
                              <p:cond delay="13741"/>
                            </p:stCondLst>
                            <p:childTnLst>
                              <p:par>
                                <p:cTn id="55" presetID="1" presetClass="exit" presetSubtype="0" fill="hold" grpId="1" nodeType="after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par>
                          <p:cTn id="57" fill="hold">
                            <p:stCondLst>
                              <p:cond delay="13741"/>
                            </p:stCondLst>
                            <p:childTnLst>
                              <p:par>
                                <p:cTn id="58" presetID="1" presetClass="exit" presetSubtype="0" fill="hold" grpId="1" nodeType="afterEffect">
                                  <p:stCondLst>
                                    <p:cond delay="0"/>
                                  </p:stCondLst>
                                  <p:childTnLst>
                                    <p:set>
                                      <p:cBhvr>
                                        <p:cTn id="59" dur="1" fill="hold">
                                          <p:stCondLst>
                                            <p:cond delay="0"/>
                                          </p:stCondLst>
                                        </p:cTn>
                                        <p:tgtEl>
                                          <p:spTgt spid="27"/>
                                        </p:tgtEl>
                                        <p:attrNameLst>
                                          <p:attrName>style.visibility</p:attrName>
                                        </p:attrNameLst>
                                      </p:cBhvr>
                                      <p:to>
                                        <p:strVal val="hidden"/>
                                      </p:to>
                                    </p:set>
                                  </p:childTnLst>
                                </p:cTn>
                              </p:par>
                            </p:childTnLst>
                          </p:cTn>
                        </p:par>
                        <p:par>
                          <p:cTn id="60" fill="hold">
                            <p:stCondLst>
                              <p:cond delay="13741"/>
                            </p:stCondLst>
                            <p:childTnLst>
                              <p:par>
                                <p:cTn id="61" presetID="1" presetClass="exit" presetSubtype="0" fill="hold" grpId="1" nodeType="afterEffect">
                                  <p:stCondLst>
                                    <p:cond delay="0"/>
                                  </p:stCondLst>
                                  <p:childTnLst>
                                    <p:set>
                                      <p:cBhvr>
                                        <p:cTn id="62" dur="1" fill="hold">
                                          <p:stCondLst>
                                            <p:cond delay="0"/>
                                          </p:stCondLst>
                                        </p:cTn>
                                        <p:tgtEl>
                                          <p:spTgt spid="28"/>
                                        </p:tgtEl>
                                        <p:attrNameLst>
                                          <p:attrName>style.visibility</p:attrName>
                                        </p:attrNameLst>
                                      </p:cBhvr>
                                      <p:to>
                                        <p:strVal val="hidden"/>
                                      </p:to>
                                    </p:set>
                                  </p:childTnLst>
                                </p:cTn>
                              </p:par>
                            </p:childTnLst>
                          </p:cTn>
                        </p:par>
                        <p:par>
                          <p:cTn id="63" fill="hold">
                            <p:stCondLst>
                              <p:cond delay="13741"/>
                            </p:stCondLst>
                            <p:childTnLst>
                              <p:par>
                                <p:cTn id="64" presetID="1" presetClass="exit" presetSubtype="0" fill="hold" grpId="1" nodeType="afterEffect">
                                  <p:stCondLst>
                                    <p:cond delay="0"/>
                                  </p:stCondLst>
                                  <p:childTnLst>
                                    <p:set>
                                      <p:cBhvr>
                                        <p:cTn id="65" dur="1" fill="hold">
                                          <p:stCondLst>
                                            <p:cond delay="0"/>
                                          </p:stCondLst>
                                        </p:cTn>
                                        <p:tgtEl>
                                          <p:spTgt spid="29"/>
                                        </p:tgtEl>
                                        <p:attrNameLst>
                                          <p:attrName>style.visibility</p:attrName>
                                        </p:attrNameLst>
                                      </p:cBhvr>
                                      <p:to>
                                        <p:strVal val="hidden"/>
                                      </p:to>
                                    </p:set>
                                  </p:childTnLst>
                                </p:cTn>
                              </p:par>
                            </p:childTnLst>
                          </p:cTn>
                        </p:par>
                        <p:par>
                          <p:cTn id="66" fill="hold">
                            <p:stCondLst>
                              <p:cond delay="13741"/>
                            </p:stCondLst>
                            <p:childTnLst>
                              <p:par>
                                <p:cTn id="67" presetID="1" presetClass="exit" presetSubtype="0" fill="hold" grpId="1" nodeType="afterEffect">
                                  <p:stCondLst>
                                    <p:cond delay="0"/>
                                  </p:stCondLst>
                                  <p:childTnLst>
                                    <p:set>
                                      <p:cBhvr>
                                        <p:cTn id="68" dur="1" fill="hold">
                                          <p:stCondLst>
                                            <p:cond delay="0"/>
                                          </p:stCondLst>
                                        </p:cTn>
                                        <p:tgtEl>
                                          <p:spTgt spid="30"/>
                                        </p:tgtEl>
                                        <p:attrNameLst>
                                          <p:attrName>style.visibility</p:attrName>
                                        </p:attrNameLst>
                                      </p:cBhvr>
                                      <p:to>
                                        <p:strVal val="hidden"/>
                                      </p:to>
                                    </p:set>
                                  </p:childTnLst>
                                </p:cTn>
                              </p:par>
                            </p:childTnLst>
                          </p:cTn>
                        </p:par>
                        <p:par>
                          <p:cTn id="69" fill="hold">
                            <p:stCondLst>
                              <p:cond delay="13741"/>
                            </p:stCondLst>
                            <p:childTnLst>
                              <p:par>
                                <p:cTn id="70" presetID="1" presetClass="exit" presetSubtype="0" fill="hold" grpId="1" nodeType="afterEffect">
                                  <p:stCondLst>
                                    <p:cond delay="0"/>
                                  </p:stCondLst>
                                  <p:childTnLst>
                                    <p:set>
                                      <p:cBhvr>
                                        <p:cTn id="71" dur="1" fill="hold">
                                          <p:stCondLst>
                                            <p:cond delay="0"/>
                                          </p:stCondLst>
                                        </p:cTn>
                                        <p:tgtEl>
                                          <p:spTgt spid="31"/>
                                        </p:tgtEl>
                                        <p:attrNameLst>
                                          <p:attrName>style.visibility</p:attrName>
                                        </p:attrNameLst>
                                      </p:cBhvr>
                                      <p:to>
                                        <p:strVal val="hidden"/>
                                      </p:to>
                                    </p:set>
                                  </p:childTnLst>
                                </p:cTn>
                              </p:par>
                            </p:childTnLst>
                          </p:cTn>
                        </p:par>
                        <p:par>
                          <p:cTn id="72" fill="hold">
                            <p:stCondLst>
                              <p:cond delay="13741"/>
                            </p:stCondLst>
                            <p:childTnLst>
                              <p:par>
                                <p:cTn id="73" presetID="1" presetClass="exit" presetSubtype="0" fill="hold" grpId="1" nodeType="afterEffect">
                                  <p:stCondLst>
                                    <p:cond delay="0"/>
                                  </p:stCondLst>
                                  <p:childTnLst>
                                    <p:set>
                                      <p:cBhvr>
                                        <p:cTn id="74" dur="1" fill="hold">
                                          <p:stCondLst>
                                            <p:cond delay="0"/>
                                          </p:stCondLst>
                                        </p:cTn>
                                        <p:tgtEl>
                                          <p:spTgt spid="32"/>
                                        </p:tgtEl>
                                        <p:attrNameLst>
                                          <p:attrName>style.visibility</p:attrName>
                                        </p:attrNameLst>
                                      </p:cBhvr>
                                      <p:to>
                                        <p:strVal val="hidden"/>
                                      </p:to>
                                    </p:set>
                                  </p:childTnLst>
                                </p:cTn>
                              </p:par>
                            </p:childTnLst>
                          </p:cTn>
                        </p:par>
                        <p:par>
                          <p:cTn id="75" fill="hold">
                            <p:stCondLst>
                              <p:cond delay="13741"/>
                            </p:stCondLst>
                            <p:childTnLst>
                              <p:par>
                                <p:cTn id="76" presetID="1" presetClass="exit" presetSubtype="0" fill="hold" grpId="1" nodeType="afterEffect">
                                  <p:stCondLst>
                                    <p:cond delay="0"/>
                                  </p:stCondLst>
                                  <p:childTnLst>
                                    <p:set>
                                      <p:cBhvr>
                                        <p:cTn id="77" dur="1" fill="hold">
                                          <p:stCondLst>
                                            <p:cond delay="0"/>
                                          </p:stCondLst>
                                        </p:cTn>
                                        <p:tgtEl>
                                          <p:spTgt spid="33"/>
                                        </p:tgtEl>
                                        <p:attrNameLst>
                                          <p:attrName>style.visibility</p:attrName>
                                        </p:attrNameLst>
                                      </p:cBhvr>
                                      <p:to>
                                        <p:strVal val="hidden"/>
                                      </p:to>
                                    </p:set>
                                  </p:childTnLst>
                                </p:cTn>
                              </p:par>
                            </p:childTnLst>
                          </p:cTn>
                        </p:par>
                        <p:par>
                          <p:cTn id="78" fill="hold">
                            <p:stCondLst>
                              <p:cond delay="13741"/>
                            </p:stCondLst>
                            <p:childTnLst>
                              <p:par>
                                <p:cTn id="79" presetID="1" presetClass="exit" presetSubtype="0" fill="hold" grpId="1" nodeType="after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mediacall" presetSubtype="0" fill="hold" nodeType="withEffect">
                                  <p:stCondLst>
                                    <p:cond delay="0"/>
                                  </p:stCondLst>
                                  <p:childTnLst>
                                    <p:cmd type="call" cmd="playFrom(0.0)">
                                      <p:cBhvr>
                                        <p:cTn id="82" dur="4311" fill="hold"/>
                                        <p:tgtEl>
                                          <p:spTgt spid="36"/>
                                        </p:tgtEl>
                                      </p:cBhvr>
                                    </p:cmd>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par>
                                <p:cTn id="87" presetID="1" presetClass="mediacall" presetSubtype="0" fill="hold" nodeType="withEffect">
                                  <p:stCondLst>
                                    <p:cond delay="0"/>
                                  </p:stCondLst>
                                  <p:childTnLst>
                                    <p:cmd type="call" cmd="play">
                                      <p:cBhvr>
                                        <p:cTn id="88"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23"/>
                </p:tgtEl>
              </p:cMediaNode>
            </p:audio>
            <p:audio>
              <p:cMediaNode vol="80000">
                <p:cTn id="90" fill="hold" display="0">
                  <p:stCondLst>
                    <p:cond delay="indefinite"/>
                  </p:stCondLst>
                  <p:endCondLst>
                    <p:cond evt="onStopAudio" delay="0">
                      <p:tgtEl>
                        <p:sldTgt/>
                      </p:tgtEl>
                    </p:cond>
                  </p:endCondLst>
                </p:cTn>
                <p:tgtEl>
                  <p:spTgt spid="35"/>
                </p:tgtEl>
              </p:cMediaNode>
            </p:audio>
            <p:audio>
              <p:cMediaNode vol="80000">
                <p:cTn id="91" fill="hold" display="0">
                  <p:stCondLst>
                    <p:cond delay="indefinite"/>
                  </p:stCondLst>
                  <p:endCondLst>
                    <p:cond evt="onStopAudio" delay="0">
                      <p:tgtEl>
                        <p:sldTgt/>
                      </p:tgtEl>
                    </p:cond>
                  </p:endCondLst>
                </p:cTn>
                <p:tgtEl>
                  <p:spTgt spid="36"/>
                </p:tgtEl>
              </p:cMediaNode>
            </p:audio>
          </p:childTnLst>
        </p:cTn>
      </p:par>
    </p:tnLst>
    <p:bldLst>
      <p:bldP spid="18" grpId="0" bldLvl="0" animBg="1"/>
      <p:bldP spid="19" grpId="0"/>
      <p:bldP spid="19" grpId="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401885" y="3698360"/>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680309" y="3409172"/>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824573" y="2518393"/>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4768647" y="1759098"/>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0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3.54167E-6 0.0162 L 0.09792 -0.0706 C 0.11849 -0.09005 0.14909 -0.10023 0.18125 -0.10023 C 0.21797 -0.10023 0.24714 -0.09005 0.26771 -0.0706 L 0.36602 0.0162 " pathEditMode="relative" rAng="0" ptsTypes="FffFF">
                                      <p:cBhvr>
                                        <p:cTn id="6" dur="2000" fill="hold"/>
                                        <p:tgtEl>
                                          <p:spTgt spid="11"/>
                                        </p:tgtEl>
                                        <p:attrNameLst>
                                          <p:attrName>ppt_x</p:attrName>
                                          <p:attrName>ppt_y</p:attrName>
                                        </p:attrNameLst>
                                      </p:cBhvr>
                                      <p:rCtr x="18294" y="-583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exit" presetSubtype="0" fill="hold" nodeType="with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42" presetClass="exit" presetSubtype="0" fill="hold" nodeType="withEffect">
                                  <p:stCondLst>
                                    <p:cond delay="0"/>
                                  </p:stCondLst>
                                  <p:childTnLst>
                                    <p:animEffect transition="out" filter="fade">
                                      <p:cBhvr>
                                        <p:cTn id="19" dur="1000"/>
                                        <p:tgtEl>
                                          <p:spTgt spid="9"/>
                                        </p:tgtEl>
                                      </p:cBhvr>
                                    </p:animEffect>
                                    <p:anim calcmode="lin" valueType="num">
                                      <p:cBhvr>
                                        <p:cTn id="20" dur="1000"/>
                                        <p:tgtEl>
                                          <p:spTgt spid="9"/>
                                        </p:tgtEl>
                                        <p:attrNameLst>
                                          <p:attrName>ppt_x</p:attrName>
                                        </p:attrNameLst>
                                      </p:cBhvr>
                                      <p:tavLst>
                                        <p:tav tm="0">
                                          <p:val>
                                            <p:strVal val="ppt_x"/>
                                          </p:val>
                                        </p:tav>
                                        <p:tav tm="100000">
                                          <p:val>
                                            <p:strVal val="ppt_x"/>
                                          </p:val>
                                        </p:tav>
                                      </p:tavLst>
                                    </p:anim>
                                    <p:anim calcmode="lin" valueType="num">
                                      <p:cBhvr>
                                        <p:cTn id="21" dur="1000"/>
                                        <p:tgtEl>
                                          <p:spTgt spid="9"/>
                                        </p:tgtEl>
                                        <p:attrNameLst>
                                          <p:attrName>ppt_y</p:attrName>
                                        </p:attrNameLst>
                                      </p:cBhvr>
                                      <p:tavLst>
                                        <p:tav tm="0">
                                          <p:val>
                                            <p:strVal val="ppt_y"/>
                                          </p:val>
                                        </p:tav>
                                        <p:tav tm="100000">
                                          <p:val>
                                            <p:strVal val="ppt_y+.1"/>
                                          </p:val>
                                        </p:tav>
                                      </p:tavLst>
                                    </p:anim>
                                    <p:set>
                                      <p:cBhvr>
                                        <p:cTn id="2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60655" y="2055495"/>
            <a:ext cx="13084175" cy="4675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697230" y="-375285"/>
            <a:ext cx="11238230" cy="2453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1147864" y="685801"/>
            <a:ext cx="10466961" cy="10763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sz="3200" b="1" dirty="0" err="1" smtClean="0">
                <a:latin typeface="Times New Roman" panose="02020603050405020304" pitchFamily="18" charset="0"/>
                <a:cs typeface="Times New Roman" panose="02020603050405020304" pitchFamily="18" charset="0"/>
                <a:sym typeface="+mn-ea"/>
              </a:rPr>
              <a:t>Tính</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cách</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của</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nhân</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vật</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được</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thể</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hiện</a:t>
            </a:r>
            <a:r>
              <a:rPr lang="en-US" sz="3200" b="1" dirty="0" smtClean="0">
                <a:latin typeface="Times New Roman" panose="02020603050405020304" pitchFamily="18" charset="0"/>
                <a:cs typeface="Times New Roman" panose="02020603050405020304" pitchFamily="18" charset="0"/>
                <a:sym typeface="+mn-ea"/>
              </a:rPr>
              <a:t> qua </a:t>
            </a:r>
            <a:r>
              <a:rPr lang="en-US" sz="3200" b="1" dirty="0" err="1" smtClean="0">
                <a:latin typeface="Times New Roman" panose="02020603050405020304" pitchFamily="18" charset="0"/>
                <a:cs typeface="Times New Roman" panose="02020603050405020304" pitchFamily="18" charset="0"/>
                <a:sym typeface="+mn-ea"/>
              </a:rPr>
              <a:t>những</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gì</a:t>
            </a:r>
            <a:r>
              <a:rPr lang="en-US" sz="3200" b="1" dirty="0" smtClean="0">
                <a:latin typeface="Times New Roman" panose="02020603050405020304" pitchFamily="18" charset="0"/>
                <a:cs typeface="Times New Roman" panose="02020603050405020304" pitchFamily="18" charset="0"/>
                <a:sym typeface="+mn-ea"/>
              </a:rPr>
              <a:t>?</a:t>
            </a:r>
            <a:endParaRPr lang="en-US" sz="3200" b="1" dirty="0">
              <a:latin typeface="Times New Roman" panose="02020603050405020304" pitchFamily="18" charset="0"/>
              <a:cs typeface="Times New Roman" panose="02020603050405020304" pitchFamily="18" charset="0"/>
            </a:endParaRPr>
          </a:p>
          <a:p>
            <a:pPr algn="just" eaLnBrk="1" hangingPunct="1"/>
            <a:endParaRPr lang="en-US" alt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710305" y="4087495"/>
            <a:ext cx="8158480"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sym typeface="+mn-ea"/>
              </a:rPr>
              <a:t>Qua </a:t>
            </a:r>
            <a:r>
              <a:rPr lang="en-US" sz="3600" b="1" dirty="0" err="1" smtClean="0">
                <a:latin typeface="Times New Roman" panose="02020603050405020304" pitchFamily="18" charset="0"/>
                <a:cs typeface="Times New Roman" panose="02020603050405020304" pitchFamily="18" charset="0"/>
                <a:sym typeface="+mn-ea"/>
              </a:rPr>
              <a:t>hành</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động</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đặc</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điểm</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ngoại</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hình</a:t>
            </a:r>
            <a:r>
              <a:rPr lang="en-US" sz="3600" b="1" dirty="0" smtClean="0">
                <a:latin typeface="Times New Roman" panose="02020603050405020304" pitchFamily="18" charset="0"/>
                <a:cs typeface="Times New Roman" panose="02020603050405020304" pitchFamily="18" charset="0"/>
                <a:sym typeface="+mn-ea"/>
              </a:rPr>
              <a:t>,</a:t>
            </a:r>
          </a:p>
          <a:p>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cử</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chỉ</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lời</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nói</a:t>
            </a:r>
            <a:r>
              <a:rPr lang="en-US" sz="3600" b="1" dirty="0" smtClean="0">
                <a:latin typeface="Times New Roman" panose="02020603050405020304" pitchFamily="18" charset="0"/>
                <a:cs typeface="Times New Roman" panose="02020603050405020304" pitchFamily="18" charset="0"/>
                <a:sym typeface="+mn-ea"/>
              </a:rPr>
              <a:t>, ý </a:t>
            </a:r>
            <a:r>
              <a:rPr lang="en-US" sz="3600" b="1" dirty="0" err="1" smtClean="0">
                <a:latin typeface="Times New Roman" panose="02020603050405020304" pitchFamily="18" charset="0"/>
                <a:cs typeface="Times New Roman" panose="02020603050405020304" pitchFamily="18" charset="0"/>
                <a:sym typeface="+mn-ea"/>
              </a:rPr>
              <a:t>nghĩ</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của</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nhân</a:t>
            </a:r>
            <a:r>
              <a:rPr lang="en-US" sz="3600" b="1" dirty="0" smtClean="0">
                <a:latin typeface="Times New Roman" panose="02020603050405020304" pitchFamily="18" charset="0"/>
                <a:cs typeface="Times New Roman" panose="02020603050405020304" pitchFamily="18" charset="0"/>
                <a:sym typeface="+mn-ea"/>
              </a:rPr>
              <a:t> </a:t>
            </a:r>
            <a:r>
              <a:rPr lang="en-US" sz="3600" b="1" dirty="0" err="1" smtClean="0">
                <a:latin typeface="Times New Roman" panose="02020603050405020304" pitchFamily="18" charset="0"/>
                <a:cs typeface="Times New Roman" panose="02020603050405020304" pitchFamily="18" charset="0"/>
                <a:sym typeface="+mn-ea"/>
              </a:rPr>
              <a:t>vật</a:t>
            </a:r>
            <a:r>
              <a:rPr lang="en-US" sz="3600" b="1" dirty="0" smtClean="0">
                <a:latin typeface="Times New Roman" panose="02020603050405020304" pitchFamily="18" charset="0"/>
                <a:cs typeface="Times New Roman" panose="02020603050405020304" pitchFamily="18" charset="0"/>
                <a:sym typeface="+mn-ea"/>
              </a:rPr>
              <a: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15" name="Đồng-hồ-đếm-ngược-10-giâ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128201" y="-449132"/>
            <a:ext cx="487363" cy="487363"/>
          </a:xfrm>
          <a:prstGeom prst="rect">
            <a:avLst/>
          </a:prstGeom>
        </p:spPr>
      </p:pic>
      <p:sp>
        <p:nvSpPr>
          <p:cNvPr id="16" name="TextBox 15"/>
          <p:cNvSpPr txBox="1"/>
          <p:nvPr/>
        </p:nvSpPr>
        <p:spPr>
          <a:xfrm>
            <a:off x="7529463" y="210520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p>
        </p:txBody>
      </p:sp>
      <p:sp>
        <p:nvSpPr>
          <p:cNvPr id="17" name="TextBox 16"/>
          <p:cNvSpPr txBox="1"/>
          <p:nvPr/>
        </p:nvSpPr>
        <p:spPr>
          <a:xfrm>
            <a:off x="7530098" y="208424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9</a:t>
            </a:r>
          </a:p>
        </p:txBody>
      </p:sp>
      <p:sp>
        <p:nvSpPr>
          <p:cNvPr id="23" name="TextBox 22"/>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8</a:t>
            </a:r>
          </a:p>
        </p:txBody>
      </p:sp>
      <p:sp>
        <p:nvSpPr>
          <p:cNvPr id="24" name="TextBox 23"/>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7</a:t>
            </a:r>
          </a:p>
        </p:txBody>
      </p:sp>
      <p:sp>
        <p:nvSpPr>
          <p:cNvPr id="25" name="TextBox 24"/>
          <p:cNvSpPr txBox="1"/>
          <p:nvPr/>
        </p:nvSpPr>
        <p:spPr>
          <a:xfrm>
            <a:off x="7530098" y="207408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6</a:t>
            </a:r>
          </a:p>
        </p:txBody>
      </p:sp>
      <p:sp>
        <p:nvSpPr>
          <p:cNvPr id="26" name="TextBox 25"/>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5</a:t>
            </a:r>
          </a:p>
        </p:txBody>
      </p:sp>
      <p:sp>
        <p:nvSpPr>
          <p:cNvPr id="27" name="TextBox 26"/>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4</a:t>
            </a:r>
          </a:p>
        </p:txBody>
      </p:sp>
      <p:sp>
        <p:nvSpPr>
          <p:cNvPr id="28" name="TextBox 27"/>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3</a:t>
            </a:r>
          </a:p>
        </p:txBody>
      </p:sp>
      <p:sp>
        <p:nvSpPr>
          <p:cNvPr id="29" name="TextBox 28"/>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2</a:t>
            </a:r>
          </a:p>
        </p:txBody>
      </p:sp>
      <p:sp>
        <p:nvSpPr>
          <p:cNvPr id="30" name="TextBox 29"/>
          <p:cNvSpPr txBox="1"/>
          <p:nvPr/>
        </p:nvSpPr>
        <p:spPr>
          <a:xfrm>
            <a:off x="7529463" y="207472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a:t>
            </a:r>
          </a:p>
        </p:txBody>
      </p:sp>
      <p:sp>
        <p:nvSpPr>
          <p:cNvPr id="31" name="TextBox 30"/>
          <p:cNvSpPr txBox="1"/>
          <p:nvPr/>
        </p:nvSpPr>
        <p:spPr>
          <a:xfrm>
            <a:off x="7529830" y="2103120"/>
            <a:ext cx="2011045" cy="92202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0</a:t>
            </a:r>
          </a:p>
        </p:txBody>
      </p:sp>
      <p:pic>
        <p:nvPicPr>
          <p:cNvPr id="32" name="Tieng-yeah-tre-con-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939910" y="-709663"/>
            <a:ext cx="609600" cy="609600"/>
          </a:xfrm>
          <a:prstGeom prst="rect">
            <a:avLst/>
          </a:prstGeom>
        </p:spPr>
      </p:pic>
      <p:pic>
        <p:nvPicPr>
          <p:cNvPr id="33" name="Nhac-chuong-tin-nhan-ting-ting-www_tiengdong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197257" y="-815051"/>
            <a:ext cx="609600" cy="609600"/>
          </a:xfrm>
          <a:prstGeom prst="rect">
            <a:avLst/>
          </a:prstGeom>
        </p:spPr>
      </p:pic>
      <p:pic>
        <p:nvPicPr>
          <p:cNvPr id="34" name="Picture 2" descr="https://png.pngtree.com/png-clipart/20190117/ourlarge/pngtree-yellow-alarm-clock-beautiful-alarm-clock-hand-drawn-alarm-clock-cartoon-png-image_41336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13001" y="1916973"/>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41" fill="hold"/>
                                        <p:tgtEl>
                                          <p:spTgt spid="15"/>
                                        </p:tgtEl>
                                      </p:cBhvr>
                                    </p:cmd>
                                  </p:childTnLst>
                                </p:cTn>
                              </p:par>
                              <p:par>
                                <p:cTn id="15" presetID="1" presetClass="entr" presetSubtype="0" fill="hold" grpId="0" nodeType="withEffect">
                                  <p:stCondLst>
                                    <p:cond delay="0"/>
                                  </p:stCondLst>
                                  <p:childTnLst>
                                    <p:set>
                                      <p:cBhvr>
                                        <p:cTn id="16" dur="1" fill="hold">
                                          <p:stCondLst>
                                            <p:cond delay="9249"/>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49"/>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1249"/>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249"/>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3249"/>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249"/>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5249"/>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6249"/>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7249"/>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8249"/>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10749"/>
                                          </p:stCondLst>
                                        </p:cTn>
                                        <p:tgtEl>
                                          <p:spTgt spid="31"/>
                                        </p:tgtEl>
                                        <p:attrNameLst>
                                          <p:attrName>style.visibility</p:attrName>
                                        </p:attrNameLst>
                                      </p:cBhvr>
                                      <p:to>
                                        <p:strVal val="visible"/>
                                      </p:to>
                                    </p:set>
                                  </p:childTnLst>
                                </p:cTn>
                              </p:par>
                              <p:par>
                                <p:cTn id="39" presetID="32" presetClass="emph" presetSubtype="0" repeatCount="indefinite" fill="hold" grpId="2" nodeType="withEffect">
                                  <p:stCondLst>
                                    <p:cond delay="0"/>
                                  </p:stCondLst>
                                  <p:endCondLst>
                                    <p:cond evt="onNext" delay="0">
                                      <p:tgtEl>
                                        <p:sldTgt/>
                                      </p:tgtEl>
                                    </p:cond>
                                  </p:endCondLst>
                                  <p:childTnLst>
                                    <p:animRot by="120000">
                                      <p:cBhvr>
                                        <p:cTn id="40" dur="100" fill="hold">
                                          <p:stCondLst>
                                            <p:cond delay="0"/>
                                          </p:stCondLst>
                                        </p:cTn>
                                        <p:tgtEl>
                                          <p:spTgt spid="31"/>
                                        </p:tgtEl>
                                        <p:attrNameLst>
                                          <p:attrName>r</p:attrName>
                                        </p:attrNameLst>
                                      </p:cBhvr>
                                    </p:animRot>
                                    <p:animRot by="-240000">
                                      <p:cBhvr>
                                        <p:cTn id="41" dur="200" fill="hold">
                                          <p:stCondLst>
                                            <p:cond delay="200"/>
                                          </p:stCondLst>
                                        </p:cTn>
                                        <p:tgtEl>
                                          <p:spTgt spid="31"/>
                                        </p:tgtEl>
                                        <p:attrNameLst>
                                          <p:attrName>r</p:attrName>
                                        </p:attrNameLst>
                                      </p:cBhvr>
                                    </p:animRot>
                                    <p:animRot by="240000">
                                      <p:cBhvr>
                                        <p:cTn id="42" dur="200" fill="hold">
                                          <p:stCondLst>
                                            <p:cond delay="400"/>
                                          </p:stCondLst>
                                        </p:cTn>
                                        <p:tgtEl>
                                          <p:spTgt spid="31"/>
                                        </p:tgtEl>
                                        <p:attrNameLst>
                                          <p:attrName>r</p:attrName>
                                        </p:attrNameLst>
                                      </p:cBhvr>
                                    </p:animRot>
                                    <p:animRot by="-240000">
                                      <p:cBhvr>
                                        <p:cTn id="43" dur="200" fill="hold">
                                          <p:stCondLst>
                                            <p:cond delay="600"/>
                                          </p:stCondLst>
                                        </p:cTn>
                                        <p:tgtEl>
                                          <p:spTgt spid="31"/>
                                        </p:tgtEl>
                                        <p:attrNameLst>
                                          <p:attrName>r</p:attrName>
                                        </p:attrNameLst>
                                      </p:cBhvr>
                                    </p:animRot>
                                    <p:animRot by="120000">
                                      <p:cBhvr>
                                        <p:cTn id="44" dur="200" fill="hold">
                                          <p:stCondLst>
                                            <p:cond delay="800"/>
                                          </p:stCondLst>
                                        </p:cTn>
                                        <p:tgtEl>
                                          <p:spTgt spid="31"/>
                                        </p:tgtEl>
                                        <p:attrNameLst>
                                          <p:attrName>r</p:attrName>
                                        </p:attrNameLst>
                                      </p:cBhvr>
                                    </p:animRot>
                                  </p:childTnLst>
                                </p:cTn>
                              </p:par>
                            </p:childTnLst>
                          </p:cTn>
                        </p:par>
                        <p:par>
                          <p:cTn id="45" fill="hold">
                            <p:stCondLst>
                              <p:cond delay="13741"/>
                            </p:stCondLst>
                            <p:childTnLst>
                              <p:par>
                                <p:cTn id="46" presetID="1" presetClass="exit" presetSubtype="0" fill="hold" nodeType="afterEffect">
                                  <p:stCondLst>
                                    <p:cond delay="0"/>
                                  </p:stCondLst>
                                  <p:childTnLst>
                                    <p:set>
                                      <p:cBhvr>
                                        <p:cTn id="47" dur="1" fill="hold">
                                          <p:stCondLst>
                                            <p:cond delay="0"/>
                                          </p:stCondLst>
                                        </p:cTn>
                                        <p:tgtEl>
                                          <p:spTgt spid="15"/>
                                        </p:tgtEl>
                                        <p:attrNameLst>
                                          <p:attrName>style.visibility</p:attrName>
                                        </p:attrNameLst>
                                      </p:cBhvr>
                                      <p:to>
                                        <p:strVal val="hidden"/>
                                      </p:to>
                                    </p:set>
                                    <p:cmd type="call" cmd="stop">
                                      <p:cBhvr>
                                        <p:cTn id="48" dur="1">
                                          <p:stCondLst>
                                            <p:cond delay="0"/>
                                          </p:stCondLst>
                                        </p:cTn>
                                        <p:tgtEl>
                                          <p:spTgt spid="15"/>
                                        </p:tgtEl>
                                      </p:cBhvr>
                                    </p:cmd>
                                  </p:childTnLst>
                                </p:cTn>
                              </p:par>
                            </p:childTnLst>
                          </p:cTn>
                        </p:par>
                        <p:par>
                          <p:cTn id="49" fill="hold">
                            <p:stCondLst>
                              <p:cond delay="13741"/>
                            </p:stCondLst>
                            <p:childTnLst>
                              <p:par>
                                <p:cTn id="50" presetID="1" presetClass="exit" presetSubtype="0" fill="hold" grpId="1" nodeType="after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par>
                          <p:cTn id="52" fill="hold">
                            <p:stCondLst>
                              <p:cond delay="13741"/>
                            </p:stCondLst>
                            <p:childTnLst>
                              <p:par>
                                <p:cTn id="53" presetID="1" presetClass="exit" presetSubtype="0" fill="hold" grpId="1" nodeType="after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par>
                          <p:cTn id="55" fill="hold">
                            <p:stCondLst>
                              <p:cond delay="13741"/>
                            </p:stCondLst>
                            <p:childTnLst>
                              <p:par>
                                <p:cTn id="56" presetID="1" presetClass="exit" presetSubtype="0" fill="hold" grpId="1" nodeType="after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par>
                          <p:cTn id="58" fill="hold">
                            <p:stCondLst>
                              <p:cond delay="13741"/>
                            </p:stCondLst>
                            <p:childTnLst>
                              <p:par>
                                <p:cTn id="59" presetID="1" presetClass="exit" presetSubtype="0" fill="hold" grpId="1" nodeType="after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par>
                          <p:cTn id="61" fill="hold">
                            <p:stCondLst>
                              <p:cond delay="13741"/>
                            </p:stCondLst>
                            <p:childTnLst>
                              <p:par>
                                <p:cTn id="62" presetID="1" presetClass="exit" presetSubtype="0" fill="hold" grpId="1" nodeType="afterEffect">
                                  <p:stCondLst>
                                    <p:cond delay="0"/>
                                  </p:stCondLst>
                                  <p:childTnLst>
                                    <p:set>
                                      <p:cBhvr>
                                        <p:cTn id="63" dur="1" fill="hold">
                                          <p:stCondLst>
                                            <p:cond delay="0"/>
                                          </p:stCondLst>
                                        </p:cTn>
                                        <p:tgtEl>
                                          <p:spTgt spid="25"/>
                                        </p:tgtEl>
                                        <p:attrNameLst>
                                          <p:attrName>style.visibility</p:attrName>
                                        </p:attrNameLst>
                                      </p:cBhvr>
                                      <p:to>
                                        <p:strVal val="hidden"/>
                                      </p:to>
                                    </p:set>
                                  </p:childTnLst>
                                </p:cTn>
                              </p:par>
                            </p:childTnLst>
                          </p:cTn>
                        </p:par>
                        <p:par>
                          <p:cTn id="64" fill="hold">
                            <p:stCondLst>
                              <p:cond delay="13741"/>
                            </p:stCondLst>
                            <p:childTnLst>
                              <p:par>
                                <p:cTn id="65" presetID="1" presetClass="exit" presetSubtype="0" fill="hold" grpId="1" nodeType="after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par>
                          <p:cTn id="67" fill="hold">
                            <p:stCondLst>
                              <p:cond delay="13741"/>
                            </p:stCondLst>
                            <p:childTnLst>
                              <p:par>
                                <p:cTn id="68" presetID="1" presetClass="exit" presetSubtype="0" fill="hold" grpId="1" nodeType="afterEffect">
                                  <p:stCondLst>
                                    <p:cond delay="0"/>
                                  </p:stCondLst>
                                  <p:childTnLst>
                                    <p:set>
                                      <p:cBhvr>
                                        <p:cTn id="69" dur="1" fill="hold">
                                          <p:stCondLst>
                                            <p:cond delay="0"/>
                                          </p:stCondLst>
                                        </p:cTn>
                                        <p:tgtEl>
                                          <p:spTgt spid="27"/>
                                        </p:tgtEl>
                                        <p:attrNameLst>
                                          <p:attrName>style.visibility</p:attrName>
                                        </p:attrNameLst>
                                      </p:cBhvr>
                                      <p:to>
                                        <p:strVal val="hidden"/>
                                      </p:to>
                                    </p:set>
                                  </p:childTnLst>
                                </p:cTn>
                              </p:par>
                            </p:childTnLst>
                          </p:cTn>
                        </p:par>
                        <p:par>
                          <p:cTn id="70" fill="hold">
                            <p:stCondLst>
                              <p:cond delay="13741"/>
                            </p:stCondLst>
                            <p:childTnLst>
                              <p:par>
                                <p:cTn id="71" presetID="1" presetClass="exit" presetSubtype="0" fill="hold" grpId="1" nodeType="after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par>
                          <p:cTn id="73" fill="hold">
                            <p:stCondLst>
                              <p:cond delay="13741"/>
                            </p:stCondLst>
                            <p:childTnLst>
                              <p:par>
                                <p:cTn id="74" presetID="1" presetClass="exit" presetSubtype="0" fill="hold" grpId="1" nodeType="afterEffect">
                                  <p:stCondLst>
                                    <p:cond delay="0"/>
                                  </p:stCondLst>
                                  <p:childTnLst>
                                    <p:set>
                                      <p:cBhvr>
                                        <p:cTn id="75" dur="1" fill="hold">
                                          <p:stCondLst>
                                            <p:cond delay="0"/>
                                          </p:stCondLst>
                                        </p:cTn>
                                        <p:tgtEl>
                                          <p:spTgt spid="29"/>
                                        </p:tgtEl>
                                        <p:attrNameLst>
                                          <p:attrName>style.visibility</p:attrName>
                                        </p:attrNameLst>
                                      </p:cBhvr>
                                      <p:to>
                                        <p:strVal val="hidden"/>
                                      </p:to>
                                    </p:set>
                                  </p:childTnLst>
                                </p:cTn>
                              </p:par>
                            </p:childTnLst>
                          </p:cTn>
                        </p:par>
                        <p:par>
                          <p:cTn id="76" fill="hold">
                            <p:stCondLst>
                              <p:cond delay="13741"/>
                            </p:stCondLst>
                            <p:childTnLst>
                              <p:par>
                                <p:cTn id="77" presetID="1" presetClass="exit" presetSubtype="0" fill="hold" grpId="1" nodeType="after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par>
                          <p:cTn id="79" fill="hold">
                            <p:stCondLst>
                              <p:cond delay="13741"/>
                            </p:stCondLst>
                            <p:childTnLst>
                              <p:par>
                                <p:cTn id="80" presetID="1" presetClass="exit" presetSubtype="0" fill="hold" grpId="1" nodeType="afterEffect">
                                  <p:stCondLst>
                                    <p:cond delay="0"/>
                                  </p:stCondLst>
                                  <p:childTnLst>
                                    <p:set>
                                      <p:cBhvr>
                                        <p:cTn id="81" dur="1" fill="hold">
                                          <p:stCondLst>
                                            <p:cond delay="0"/>
                                          </p:stCondLst>
                                        </p:cTn>
                                        <p:tgtEl>
                                          <p:spTgt spid="31"/>
                                        </p:tgtEl>
                                        <p:attrNameLst>
                                          <p:attrName>style.visibility</p:attrName>
                                        </p:attrNameLst>
                                      </p:cBhvr>
                                      <p:to>
                                        <p:strVal val="hidden"/>
                                      </p:to>
                                    </p:set>
                                  </p:childTnLst>
                                </p:cTn>
                              </p:par>
                              <p:par>
                                <p:cTn id="82" presetID="1" presetClass="mediacall" presetSubtype="0" fill="hold" nodeType="withEffect">
                                  <p:stCondLst>
                                    <p:cond delay="0"/>
                                  </p:stCondLst>
                                  <p:childTnLst>
                                    <p:cmd type="call" cmd="playFrom(0.0)">
                                      <p:cBhvr>
                                        <p:cTn id="83" dur="4311" fill="hold"/>
                                        <p:tgtEl>
                                          <p:spTgt spid="33"/>
                                        </p:tgtEl>
                                      </p:cBhvr>
                                    </p:cmd>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ox(in)">
                                      <p:cBhvr>
                                        <p:cTn id="88" dur="2000"/>
                                        <p:tgtEl>
                                          <p:spTgt spid="10"/>
                                        </p:tgtEl>
                                      </p:cBhvr>
                                    </p:animEffect>
                                  </p:childTnLst>
                                </p:cTn>
                              </p:par>
                              <p:par>
                                <p:cTn id="89" presetID="1" presetClass="mediacall" presetSubtype="0" fill="hold" nodeType="withEffect">
                                  <p:stCondLst>
                                    <p:cond delay="0"/>
                                  </p:stCondLst>
                                  <p:childTnLst>
                                    <p:cmd type="call" cmd="play">
                                      <p:cBhvr>
                                        <p:cTn id="90"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15"/>
                </p:tgtEl>
              </p:cMediaNode>
            </p:audio>
            <p:audio>
              <p:cMediaNode vol="80000">
                <p:cTn id="92" fill="hold" display="0">
                  <p:stCondLst>
                    <p:cond delay="indefinite"/>
                  </p:stCondLst>
                  <p:endCondLst>
                    <p:cond evt="onStopAudio" delay="0">
                      <p:tgtEl>
                        <p:sldTgt/>
                      </p:tgtEl>
                    </p:cond>
                  </p:endCondLst>
                </p:cTn>
                <p:tgtEl>
                  <p:spTgt spid="32"/>
                </p:tgtEl>
              </p:cMediaNode>
            </p:audio>
            <p:audio>
              <p:cMediaNode vol="80000">
                <p:cTn id="93" fill="hold" display="0">
                  <p:stCondLst>
                    <p:cond delay="indefinite"/>
                  </p:stCondLst>
                  <p:endCondLst>
                    <p:cond evt="onStopAudio" delay="0">
                      <p:tgtEl>
                        <p:sldTgt/>
                      </p:tgtEl>
                    </p:cond>
                  </p:endCondLst>
                </p:cTn>
                <p:tgtEl>
                  <p:spTgt spid="33"/>
                </p:tgtEl>
              </p:cMediaNode>
            </p:audio>
          </p:childTnLst>
        </p:cTn>
      </p:par>
    </p:tnLst>
    <p:bldLst>
      <p:bldP spid="9" grpId="0" bldLvl="0" animBg="1"/>
      <p:bldP spid="10" grpId="0"/>
      <p:bldP spid="10" grpId="1"/>
      <p:bldP spid="16" grpId="0" bldLvl="0" animBg="1"/>
      <p:bldP spid="16" grpId="1" bldLvl="0" animBg="1"/>
      <p:bldP spid="17" grpId="0" bldLvl="0" animBg="1"/>
      <p:bldP spid="17"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1" grpId="2"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6373732" y="3594665"/>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3"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482346" y="3352611"/>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6933878" y="2414698"/>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9105274" y="1289172"/>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44" presetClass="path" presetSubtype="0" accel="50000" decel="50000" fill="hold" nodeType="withEffect">
                                  <p:stCondLst>
                                    <p:cond delay="0"/>
                                  </p:stCondLst>
                                  <p:childTnLst>
                                    <p:animMotion origin="layout" path="M -2.70833E-6 -0.15509 L -0.06406 -0.25602 C -0.07734 -0.27893 -0.09739 -0.2912 -0.11836 -0.2912 C -0.14231 -0.2912 -0.16146 -0.27893 -0.17474 -0.25602 L -0.23867 -0.15509 " pathEditMode="relative" rAng="0" ptsTypes="AAAAA">
                                      <p:cBhvr>
                                        <p:cTn id="12" dur="2000" fill="hold"/>
                                        <p:tgtEl>
                                          <p:spTgt spid="11"/>
                                        </p:tgtEl>
                                        <p:attrNameLst>
                                          <p:attrName>ppt_x</p:attrName>
                                          <p:attrName>ppt_y</p:attrName>
                                        </p:attrNameLst>
                                      </p:cBhvr>
                                      <p:rCtr x="-11940" y="-68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nodeType="withEffect">
                                  <p:stCondLst>
                                    <p:cond delay="0"/>
                                  </p:stCondLst>
                                  <p:childTnLst>
                                    <p:animEffect transition="out" filter="fade">
                                      <p:cBhvr>
                                        <p:cTn id="17" dur="1000"/>
                                        <p:tgtEl>
                                          <p:spTgt spid="7"/>
                                        </p:tgtEl>
                                      </p:cBhvr>
                                    </p:animEffect>
                                    <p:anim calcmode="lin" valueType="num">
                                      <p:cBhvr>
                                        <p:cTn id="18" dur="1000"/>
                                        <p:tgtEl>
                                          <p:spTgt spid="7"/>
                                        </p:tgtEl>
                                        <p:attrNameLst>
                                          <p:attrName>ppt_x</p:attrName>
                                        </p:attrNameLst>
                                      </p:cBhvr>
                                      <p:tavLst>
                                        <p:tav tm="0">
                                          <p:val>
                                            <p:strVal val="ppt_x"/>
                                          </p:val>
                                        </p:tav>
                                        <p:tav tm="100000">
                                          <p:val>
                                            <p:strVal val="ppt_x"/>
                                          </p:val>
                                        </p:tav>
                                      </p:tavLst>
                                    </p:anim>
                                    <p:anim calcmode="lin" valueType="num">
                                      <p:cBhvr>
                                        <p:cTn id="19" dur="1000"/>
                                        <p:tgtEl>
                                          <p:spTgt spid="7"/>
                                        </p:tgtEl>
                                        <p:attrNameLst>
                                          <p:attrName>ppt_y</p:attrName>
                                        </p:attrNameLst>
                                      </p:cBhvr>
                                      <p:tavLst>
                                        <p:tav tm="0">
                                          <p:val>
                                            <p:strVal val="ppt_y"/>
                                          </p:val>
                                        </p:tav>
                                        <p:tav tm="100000">
                                          <p:val>
                                            <p:strVal val="ppt_y+.1"/>
                                          </p:val>
                                        </p:tav>
                                      </p:tavLst>
                                    </p:anim>
                                    <p:set>
                                      <p:cBhvr>
                                        <p:cTn id="2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nodeType="withEffect">
                                  <p:stCondLst>
                                    <p:cond delay="0"/>
                                  </p:stCondLst>
                                  <p:childTnLst>
                                    <p:animEffect transition="out" filter="fade">
                                      <p:cBhvr>
                                        <p:cTn id="25" dur="1000"/>
                                        <p:tgtEl>
                                          <p:spTgt spid="8"/>
                                        </p:tgtEl>
                                      </p:cBhvr>
                                    </p:animEffect>
                                    <p:anim calcmode="lin" valueType="num">
                                      <p:cBhvr>
                                        <p:cTn id="26" dur="1000"/>
                                        <p:tgtEl>
                                          <p:spTgt spid="8"/>
                                        </p:tgtEl>
                                        <p:attrNameLst>
                                          <p:attrName>ppt_x</p:attrName>
                                        </p:attrNameLst>
                                      </p:cBhvr>
                                      <p:tavLst>
                                        <p:tav tm="0">
                                          <p:val>
                                            <p:strVal val="ppt_x"/>
                                          </p:val>
                                        </p:tav>
                                        <p:tav tm="100000">
                                          <p:val>
                                            <p:strVal val="ppt_x"/>
                                          </p:val>
                                        </p:tav>
                                      </p:tavLst>
                                    </p:anim>
                                    <p:anim calcmode="lin" valueType="num">
                                      <p:cBhvr>
                                        <p:cTn id="27" dur="1000"/>
                                        <p:tgtEl>
                                          <p:spTgt spid="8"/>
                                        </p:tgtEl>
                                        <p:attrNameLst>
                                          <p:attrName>ppt_y</p:attrName>
                                        </p:attrNameLst>
                                      </p:cBhvr>
                                      <p:tavLst>
                                        <p:tav tm="0">
                                          <p:val>
                                            <p:strVal val="ppt_y"/>
                                          </p:val>
                                        </p:tav>
                                        <p:tav tm="100000">
                                          <p:val>
                                            <p:strVal val="ppt_y+.1"/>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51" name="Picture 3" descr="C:\Users\ADMIN\Desktop\cau h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60655" y="2055495"/>
            <a:ext cx="13084175" cy="4675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453552345 (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630555" y="-379730"/>
            <a:ext cx="11238230" cy="2453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1147864" y="685801"/>
            <a:ext cx="10466961" cy="107721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vi-VN" sz="3200" b="1" dirty="0" err="1" smtClean="0">
                <a:latin typeface="Times New Roman" panose="02020603050405020304" pitchFamily="18" charset="0"/>
                <a:cs typeface="Times New Roman" panose="02020603050405020304" pitchFamily="18" charset="0"/>
                <a:sym typeface="+mn-ea"/>
              </a:rPr>
              <a:t>Tại</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sao</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trong</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bài</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văn</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kể</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chuyện</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phải</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tả</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ngoại</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hình</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của</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nhân</a:t>
            </a:r>
            <a:r>
              <a:rPr lang="en-US" altLang="vi-VN" sz="3200" b="1" dirty="0" smtClean="0">
                <a:latin typeface="Times New Roman" panose="02020603050405020304" pitchFamily="18" charset="0"/>
                <a:cs typeface="Times New Roman" panose="02020603050405020304" pitchFamily="18" charset="0"/>
                <a:sym typeface="+mn-ea"/>
              </a:rPr>
              <a:t> </a:t>
            </a:r>
            <a:r>
              <a:rPr lang="en-US" altLang="vi-VN" sz="3200" b="1" dirty="0" err="1" smtClean="0">
                <a:latin typeface="Times New Roman" panose="02020603050405020304" pitchFamily="18" charset="0"/>
                <a:cs typeface="Times New Roman" panose="02020603050405020304" pitchFamily="18" charset="0"/>
                <a:sym typeface="+mn-ea"/>
              </a:rPr>
              <a:t>vật</a:t>
            </a:r>
            <a:r>
              <a:rPr lang="en-US" altLang="vi-VN" sz="3200" b="1" dirty="0" smtClean="0">
                <a:latin typeface="Times New Roman" panose="02020603050405020304" pitchFamily="18" charset="0"/>
                <a:cs typeface="Times New Roman" panose="02020603050405020304" pitchFamily="18" charset="0"/>
                <a:sym typeface="+mn-ea"/>
              </a:rPr>
              <a:t>?</a:t>
            </a:r>
            <a:endParaRPr lang="en-US" altLang="vi-VN"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710305" y="3768830"/>
            <a:ext cx="8158480" cy="2062103"/>
          </a:xfrm>
          <a:prstGeom prst="rect">
            <a:avLst/>
          </a:prstGeom>
          <a:noFill/>
        </p:spPr>
        <p:txBody>
          <a:bodyPr wrap="square" rtlCol="0">
            <a:spAutoFit/>
          </a:bodyPr>
          <a:lstStyle/>
          <a:p>
            <a:r>
              <a:rPr lang="en-US" sz="3200" b="1" dirty="0" err="1" smtClean="0">
                <a:solidFill>
                  <a:schemeClr val="tx1"/>
                </a:solidFill>
                <a:latin typeface="Times New Roman" panose="02020603050405020304" pitchFamily="18" charset="0"/>
                <a:cs typeface="Times New Roman" panose="02020603050405020304" pitchFamily="18" charset="0"/>
              </a:rPr>
              <a:t>Vì</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những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đặc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điểm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ngoại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hình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tiêu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biểu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sẽ</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góp</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phần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tạo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lên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tính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cách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hấp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dẫn</a:t>
            </a:r>
            <a:r>
              <a:rPr lang="en-US" sz="3200" b="1" dirty="0" smtClean="0">
                <a:latin typeface="Times New Roman" panose="02020603050405020304" pitchFamily="18" charset="0"/>
                <a:cs typeface="Times New Roman" panose="02020603050405020304" pitchFamily="18" charset="0"/>
              </a:rPr>
              <a:t>.</a:t>
            </a:r>
            <a:endParaRPr lang="en-US" sz="3200" b="1" dirty="0" smtClean="0">
              <a:solidFill>
                <a:schemeClr val="tx1"/>
              </a:solidFill>
              <a:latin typeface="Times New Roman" panose="02020603050405020304" pitchFamily="18" charset="0"/>
              <a:cs typeface="Times New Roman" panose="02020603050405020304" pitchFamily="18" charset="0"/>
            </a:endParaRPr>
          </a:p>
        </p:txBody>
      </p:sp>
      <p:pic>
        <p:nvPicPr>
          <p:cNvPr id="15" name="Đồng-hồ-đếm-ngược-10-giâ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128201" y="-449132"/>
            <a:ext cx="487363" cy="487363"/>
          </a:xfrm>
          <a:prstGeom prst="rect">
            <a:avLst/>
          </a:prstGeom>
        </p:spPr>
      </p:pic>
      <p:sp>
        <p:nvSpPr>
          <p:cNvPr id="16" name="TextBox 15"/>
          <p:cNvSpPr txBox="1"/>
          <p:nvPr/>
        </p:nvSpPr>
        <p:spPr>
          <a:xfrm>
            <a:off x="7529463" y="210520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10</a:t>
            </a:r>
          </a:p>
        </p:txBody>
      </p:sp>
      <p:sp>
        <p:nvSpPr>
          <p:cNvPr id="17" name="TextBox 16"/>
          <p:cNvSpPr txBox="1"/>
          <p:nvPr/>
        </p:nvSpPr>
        <p:spPr>
          <a:xfrm>
            <a:off x="7530098" y="208424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9</a:t>
            </a:r>
          </a:p>
        </p:txBody>
      </p:sp>
      <p:sp>
        <p:nvSpPr>
          <p:cNvPr id="23" name="TextBox 22"/>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8</a:t>
            </a:r>
          </a:p>
        </p:txBody>
      </p:sp>
      <p:sp>
        <p:nvSpPr>
          <p:cNvPr id="24" name="TextBox 23"/>
          <p:cNvSpPr txBox="1"/>
          <p:nvPr/>
        </p:nvSpPr>
        <p:spPr>
          <a:xfrm>
            <a:off x="7530098" y="209440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7</a:t>
            </a:r>
          </a:p>
        </p:txBody>
      </p:sp>
      <p:sp>
        <p:nvSpPr>
          <p:cNvPr id="25" name="TextBox 24"/>
          <p:cNvSpPr txBox="1"/>
          <p:nvPr/>
        </p:nvSpPr>
        <p:spPr>
          <a:xfrm>
            <a:off x="7530098" y="2074088"/>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6</a:t>
            </a:r>
          </a:p>
        </p:txBody>
      </p:sp>
      <p:sp>
        <p:nvSpPr>
          <p:cNvPr id="26" name="TextBox 25"/>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5</a:t>
            </a:r>
          </a:p>
        </p:txBody>
      </p:sp>
      <p:sp>
        <p:nvSpPr>
          <p:cNvPr id="27" name="TextBox 26"/>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4</a:t>
            </a:r>
          </a:p>
        </p:txBody>
      </p:sp>
      <p:sp>
        <p:nvSpPr>
          <p:cNvPr id="28" name="TextBox 27"/>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3</a:t>
            </a:r>
          </a:p>
        </p:txBody>
      </p:sp>
      <p:sp>
        <p:nvSpPr>
          <p:cNvPr id="29" name="TextBox 28"/>
          <p:cNvSpPr txBox="1"/>
          <p:nvPr/>
        </p:nvSpPr>
        <p:spPr>
          <a:xfrm>
            <a:off x="7529463" y="205567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2</a:t>
            </a:r>
          </a:p>
        </p:txBody>
      </p:sp>
      <p:sp>
        <p:nvSpPr>
          <p:cNvPr id="30" name="TextBox 29"/>
          <p:cNvSpPr txBox="1"/>
          <p:nvPr/>
        </p:nvSpPr>
        <p:spPr>
          <a:xfrm>
            <a:off x="7529463" y="2074723"/>
            <a:ext cx="2011680" cy="92333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1</a:t>
            </a:r>
          </a:p>
        </p:txBody>
      </p:sp>
      <p:sp>
        <p:nvSpPr>
          <p:cNvPr id="31" name="TextBox 30"/>
          <p:cNvSpPr txBox="1"/>
          <p:nvPr/>
        </p:nvSpPr>
        <p:spPr>
          <a:xfrm>
            <a:off x="7529830" y="2103120"/>
            <a:ext cx="2011045" cy="922020"/>
          </a:xfrm>
          <a:prstGeom prst="rect">
            <a:avLst/>
          </a:prstGeom>
          <a:solidFill>
            <a:sysClr val="window" lastClr="FFFFFF"/>
          </a:solidFill>
          <a:ln w="19050" cap="flat" cmpd="sng" algn="ctr">
            <a:solidFill>
              <a:srgbClr val="C00000"/>
            </a:solidFill>
            <a:prstDash val="solid"/>
            <a:miter lim="800000"/>
          </a:ln>
          <a:effectLst/>
        </p:spPr>
        <p:txBody>
          <a:bodyPr wrap="square" rtlCol="0">
            <a:spAutoFit/>
          </a:bodyPr>
          <a:lstStyle/>
          <a:p>
            <a:pPr algn="ctr">
              <a:defRPr/>
            </a:pPr>
            <a:r>
              <a:rPr lang="en-US" sz="5400" b="1" kern="0" dirty="0" smtClean="0">
                <a:solidFill>
                  <a:srgbClr val="ED7D31">
                    <a:lumMod val="50000"/>
                  </a:srgbClr>
                </a:solidFill>
                <a:latin typeface="Algerian" panose="04020705040A02060702" pitchFamily="82" charset="0"/>
                <a:cs typeface="Times New Roman" panose="02020603050405020304" pitchFamily="18" charset="0"/>
              </a:rPr>
              <a:t>0</a:t>
            </a:r>
          </a:p>
        </p:txBody>
      </p:sp>
      <p:pic>
        <p:nvPicPr>
          <p:cNvPr id="32" name="Tieng-yeah-tre-con-www_nhacchuongvui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939910" y="-709663"/>
            <a:ext cx="609600" cy="609600"/>
          </a:xfrm>
          <a:prstGeom prst="rect">
            <a:avLst/>
          </a:prstGeom>
        </p:spPr>
      </p:pic>
      <p:pic>
        <p:nvPicPr>
          <p:cNvPr id="33" name="Nhac-chuong-tin-nhan-ting-ting-www_tiengdong_com">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197257" y="-815051"/>
            <a:ext cx="609600" cy="609600"/>
          </a:xfrm>
          <a:prstGeom prst="rect">
            <a:avLst/>
          </a:prstGeom>
        </p:spPr>
      </p:pic>
      <p:pic>
        <p:nvPicPr>
          <p:cNvPr id="34" name="Picture 2" descr="https://png.pngtree.com/png-clipart/20190117/ourlarge/pngtree-yellow-alarm-clock-beautiful-alarm-clock-hand-drawn-alarm-clock-cartoon-png-image_41336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13001" y="1916973"/>
            <a:ext cx="1615855" cy="1292684"/>
          </a:xfrm>
          <a:prstGeom prst="chord">
            <a:avLst>
              <a:gd name="adj1" fmla="val 17560998"/>
              <a:gd name="adj2" fmla="val 16200000"/>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41" fill="hold"/>
                                        <p:tgtEl>
                                          <p:spTgt spid="15"/>
                                        </p:tgtEl>
                                      </p:cBhvr>
                                    </p:cmd>
                                  </p:childTnLst>
                                </p:cTn>
                              </p:par>
                              <p:par>
                                <p:cTn id="15" presetID="1" presetClass="entr" presetSubtype="0" fill="hold" grpId="0" nodeType="withEffect">
                                  <p:stCondLst>
                                    <p:cond delay="0"/>
                                  </p:stCondLst>
                                  <p:childTnLst>
                                    <p:set>
                                      <p:cBhvr>
                                        <p:cTn id="16" dur="1" fill="hold">
                                          <p:stCondLst>
                                            <p:cond delay="9249"/>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49"/>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1249"/>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249"/>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3249"/>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249"/>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5249"/>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6249"/>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7249"/>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8249"/>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10749"/>
                                          </p:stCondLst>
                                        </p:cTn>
                                        <p:tgtEl>
                                          <p:spTgt spid="31"/>
                                        </p:tgtEl>
                                        <p:attrNameLst>
                                          <p:attrName>style.visibility</p:attrName>
                                        </p:attrNameLst>
                                      </p:cBhvr>
                                      <p:to>
                                        <p:strVal val="visible"/>
                                      </p:to>
                                    </p:set>
                                  </p:childTnLst>
                                </p:cTn>
                              </p:par>
                              <p:par>
                                <p:cTn id="39" presetID="32" presetClass="emph" presetSubtype="0" repeatCount="indefinite" fill="hold" grpId="2" nodeType="withEffect">
                                  <p:stCondLst>
                                    <p:cond delay="0"/>
                                  </p:stCondLst>
                                  <p:endCondLst>
                                    <p:cond evt="onNext" delay="0">
                                      <p:tgtEl>
                                        <p:sldTgt/>
                                      </p:tgtEl>
                                    </p:cond>
                                  </p:endCondLst>
                                  <p:childTnLst>
                                    <p:animRot by="120000">
                                      <p:cBhvr>
                                        <p:cTn id="40" dur="100" fill="hold">
                                          <p:stCondLst>
                                            <p:cond delay="0"/>
                                          </p:stCondLst>
                                        </p:cTn>
                                        <p:tgtEl>
                                          <p:spTgt spid="31"/>
                                        </p:tgtEl>
                                        <p:attrNameLst>
                                          <p:attrName>r</p:attrName>
                                        </p:attrNameLst>
                                      </p:cBhvr>
                                    </p:animRot>
                                    <p:animRot by="-240000">
                                      <p:cBhvr>
                                        <p:cTn id="41" dur="200" fill="hold">
                                          <p:stCondLst>
                                            <p:cond delay="200"/>
                                          </p:stCondLst>
                                        </p:cTn>
                                        <p:tgtEl>
                                          <p:spTgt spid="31"/>
                                        </p:tgtEl>
                                        <p:attrNameLst>
                                          <p:attrName>r</p:attrName>
                                        </p:attrNameLst>
                                      </p:cBhvr>
                                    </p:animRot>
                                    <p:animRot by="240000">
                                      <p:cBhvr>
                                        <p:cTn id="42" dur="200" fill="hold">
                                          <p:stCondLst>
                                            <p:cond delay="400"/>
                                          </p:stCondLst>
                                        </p:cTn>
                                        <p:tgtEl>
                                          <p:spTgt spid="31"/>
                                        </p:tgtEl>
                                        <p:attrNameLst>
                                          <p:attrName>r</p:attrName>
                                        </p:attrNameLst>
                                      </p:cBhvr>
                                    </p:animRot>
                                    <p:animRot by="-240000">
                                      <p:cBhvr>
                                        <p:cTn id="43" dur="200" fill="hold">
                                          <p:stCondLst>
                                            <p:cond delay="600"/>
                                          </p:stCondLst>
                                        </p:cTn>
                                        <p:tgtEl>
                                          <p:spTgt spid="31"/>
                                        </p:tgtEl>
                                        <p:attrNameLst>
                                          <p:attrName>r</p:attrName>
                                        </p:attrNameLst>
                                      </p:cBhvr>
                                    </p:animRot>
                                    <p:animRot by="120000">
                                      <p:cBhvr>
                                        <p:cTn id="44" dur="200" fill="hold">
                                          <p:stCondLst>
                                            <p:cond delay="800"/>
                                          </p:stCondLst>
                                        </p:cTn>
                                        <p:tgtEl>
                                          <p:spTgt spid="31"/>
                                        </p:tgtEl>
                                        <p:attrNameLst>
                                          <p:attrName>r</p:attrName>
                                        </p:attrNameLst>
                                      </p:cBhvr>
                                    </p:animRot>
                                  </p:childTnLst>
                                </p:cTn>
                              </p:par>
                            </p:childTnLst>
                          </p:cTn>
                        </p:par>
                        <p:par>
                          <p:cTn id="45" fill="hold">
                            <p:stCondLst>
                              <p:cond delay="13741"/>
                            </p:stCondLst>
                            <p:childTnLst>
                              <p:par>
                                <p:cTn id="46" presetID="1" presetClass="exit" presetSubtype="0" fill="hold" nodeType="afterEffect">
                                  <p:stCondLst>
                                    <p:cond delay="0"/>
                                  </p:stCondLst>
                                  <p:childTnLst>
                                    <p:set>
                                      <p:cBhvr>
                                        <p:cTn id="47" dur="1" fill="hold">
                                          <p:stCondLst>
                                            <p:cond delay="0"/>
                                          </p:stCondLst>
                                        </p:cTn>
                                        <p:tgtEl>
                                          <p:spTgt spid="15"/>
                                        </p:tgtEl>
                                        <p:attrNameLst>
                                          <p:attrName>style.visibility</p:attrName>
                                        </p:attrNameLst>
                                      </p:cBhvr>
                                      <p:to>
                                        <p:strVal val="hidden"/>
                                      </p:to>
                                    </p:set>
                                    <p:cmd type="call" cmd="stop">
                                      <p:cBhvr>
                                        <p:cTn id="48" dur="1">
                                          <p:stCondLst>
                                            <p:cond delay="0"/>
                                          </p:stCondLst>
                                        </p:cTn>
                                        <p:tgtEl>
                                          <p:spTgt spid="15"/>
                                        </p:tgtEl>
                                      </p:cBhvr>
                                    </p:cmd>
                                  </p:childTnLst>
                                </p:cTn>
                              </p:par>
                            </p:childTnLst>
                          </p:cTn>
                        </p:par>
                        <p:par>
                          <p:cTn id="49" fill="hold">
                            <p:stCondLst>
                              <p:cond delay="13741"/>
                            </p:stCondLst>
                            <p:childTnLst>
                              <p:par>
                                <p:cTn id="50" presetID="1" presetClass="exit" presetSubtype="0" fill="hold" grpId="1" nodeType="after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par>
                          <p:cTn id="52" fill="hold">
                            <p:stCondLst>
                              <p:cond delay="13741"/>
                            </p:stCondLst>
                            <p:childTnLst>
                              <p:par>
                                <p:cTn id="53" presetID="1" presetClass="exit" presetSubtype="0" fill="hold" grpId="1" nodeType="after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par>
                          <p:cTn id="55" fill="hold">
                            <p:stCondLst>
                              <p:cond delay="13741"/>
                            </p:stCondLst>
                            <p:childTnLst>
                              <p:par>
                                <p:cTn id="56" presetID="1" presetClass="exit" presetSubtype="0" fill="hold" grpId="1" nodeType="after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par>
                          <p:cTn id="58" fill="hold">
                            <p:stCondLst>
                              <p:cond delay="13741"/>
                            </p:stCondLst>
                            <p:childTnLst>
                              <p:par>
                                <p:cTn id="59" presetID="1" presetClass="exit" presetSubtype="0" fill="hold" grpId="1" nodeType="after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par>
                          <p:cTn id="61" fill="hold">
                            <p:stCondLst>
                              <p:cond delay="13741"/>
                            </p:stCondLst>
                            <p:childTnLst>
                              <p:par>
                                <p:cTn id="62" presetID="1" presetClass="exit" presetSubtype="0" fill="hold" grpId="1" nodeType="afterEffect">
                                  <p:stCondLst>
                                    <p:cond delay="0"/>
                                  </p:stCondLst>
                                  <p:childTnLst>
                                    <p:set>
                                      <p:cBhvr>
                                        <p:cTn id="63" dur="1" fill="hold">
                                          <p:stCondLst>
                                            <p:cond delay="0"/>
                                          </p:stCondLst>
                                        </p:cTn>
                                        <p:tgtEl>
                                          <p:spTgt spid="25"/>
                                        </p:tgtEl>
                                        <p:attrNameLst>
                                          <p:attrName>style.visibility</p:attrName>
                                        </p:attrNameLst>
                                      </p:cBhvr>
                                      <p:to>
                                        <p:strVal val="hidden"/>
                                      </p:to>
                                    </p:set>
                                  </p:childTnLst>
                                </p:cTn>
                              </p:par>
                            </p:childTnLst>
                          </p:cTn>
                        </p:par>
                        <p:par>
                          <p:cTn id="64" fill="hold">
                            <p:stCondLst>
                              <p:cond delay="13741"/>
                            </p:stCondLst>
                            <p:childTnLst>
                              <p:par>
                                <p:cTn id="65" presetID="1" presetClass="exit" presetSubtype="0" fill="hold" grpId="1" nodeType="afterEffect">
                                  <p:stCondLst>
                                    <p:cond delay="0"/>
                                  </p:stCondLst>
                                  <p:childTnLst>
                                    <p:set>
                                      <p:cBhvr>
                                        <p:cTn id="66" dur="1" fill="hold">
                                          <p:stCondLst>
                                            <p:cond delay="0"/>
                                          </p:stCondLst>
                                        </p:cTn>
                                        <p:tgtEl>
                                          <p:spTgt spid="26"/>
                                        </p:tgtEl>
                                        <p:attrNameLst>
                                          <p:attrName>style.visibility</p:attrName>
                                        </p:attrNameLst>
                                      </p:cBhvr>
                                      <p:to>
                                        <p:strVal val="hidden"/>
                                      </p:to>
                                    </p:set>
                                  </p:childTnLst>
                                </p:cTn>
                              </p:par>
                            </p:childTnLst>
                          </p:cTn>
                        </p:par>
                        <p:par>
                          <p:cTn id="67" fill="hold">
                            <p:stCondLst>
                              <p:cond delay="13741"/>
                            </p:stCondLst>
                            <p:childTnLst>
                              <p:par>
                                <p:cTn id="68" presetID="1" presetClass="exit" presetSubtype="0" fill="hold" grpId="1" nodeType="afterEffect">
                                  <p:stCondLst>
                                    <p:cond delay="0"/>
                                  </p:stCondLst>
                                  <p:childTnLst>
                                    <p:set>
                                      <p:cBhvr>
                                        <p:cTn id="69" dur="1" fill="hold">
                                          <p:stCondLst>
                                            <p:cond delay="0"/>
                                          </p:stCondLst>
                                        </p:cTn>
                                        <p:tgtEl>
                                          <p:spTgt spid="27"/>
                                        </p:tgtEl>
                                        <p:attrNameLst>
                                          <p:attrName>style.visibility</p:attrName>
                                        </p:attrNameLst>
                                      </p:cBhvr>
                                      <p:to>
                                        <p:strVal val="hidden"/>
                                      </p:to>
                                    </p:set>
                                  </p:childTnLst>
                                </p:cTn>
                              </p:par>
                            </p:childTnLst>
                          </p:cTn>
                        </p:par>
                        <p:par>
                          <p:cTn id="70" fill="hold">
                            <p:stCondLst>
                              <p:cond delay="13741"/>
                            </p:stCondLst>
                            <p:childTnLst>
                              <p:par>
                                <p:cTn id="71" presetID="1" presetClass="exit" presetSubtype="0" fill="hold" grpId="1" nodeType="after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par>
                          <p:cTn id="73" fill="hold">
                            <p:stCondLst>
                              <p:cond delay="13741"/>
                            </p:stCondLst>
                            <p:childTnLst>
                              <p:par>
                                <p:cTn id="74" presetID="1" presetClass="exit" presetSubtype="0" fill="hold" grpId="1" nodeType="afterEffect">
                                  <p:stCondLst>
                                    <p:cond delay="0"/>
                                  </p:stCondLst>
                                  <p:childTnLst>
                                    <p:set>
                                      <p:cBhvr>
                                        <p:cTn id="75" dur="1" fill="hold">
                                          <p:stCondLst>
                                            <p:cond delay="0"/>
                                          </p:stCondLst>
                                        </p:cTn>
                                        <p:tgtEl>
                                          <p:spTgt spid="29"/>
                                        </p:tgtEl>
                                        <p:attrNameLst>
                                          <p:attrName>style.visibility</p:attrName>
                                        </p:attrNameLst>
                                      </p:cBhvr>
                                      <p:to>
                                        <p:strVal val="hidden"/>
                                      </p:to>
                                    </p:set>
                                  </p:childTnLst>
                                </p:cTn>
                              </p:par>
                            </p:childTnLst>
                          </p:cTn>
                        </p:par>
                        <p:par>
                          <p:cTn id="76" fill="hold">
                            <p:stCondLst>
                              <p:cond delay="13741"/>
                            </p:stCondLst>
                            <p:childTnLst>
                              <p:par>
                                <p:cTn id="77" presetID="1" presetClass="exit" presetSubtype="0" fill="hold" grpId="1" nodeType="after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par>
                          <p:cTn id="79" fill="hold">
                            <p:stCondLst>
                              <p:cond delay="13741"/>
                            </p:stCondLst>
                            <p:childTnLst>
                              <p:par>
                                <p:cTn id="80" presetID="1" presetClass="exit" presetSubtype="0" fill="hold" grpId="1" nodeType="afterEffect">
                                  <p:stCondLst>
                                    <p:cond delay="0"/>
                                  </p:stCondLst>
                                  <p:childTnLst>
                                    <p:set>
                                      <p:cBhvr>
                                        <p:cTn id="81" dur="1" fill="hold">
                                          <p:stCondLst>
                                            <p:cond delay="0"/>
                                          </p:stCondLst>
                                        </p:cTn>
                                        <p:tgtEl>
                                          <p:spTgt spid="31"/>
                                        </p:tgtEl>
                                        <p:attrNameLst>
                                          <p:attrName>style.visibility</p:attrName>
                                        </p:attrNameLst>
                                      </p:cBhvr>
                                      <p:to>
                                        <p:strVal val="hidden"/>
                                      </p:to>
                                    </p:set>
                                  </p:childTnLst>
                                </p:cTn>
                              </p:par>
                              <p:par>
                                <p:cTn id="82" presetID="1" presetClass="mediacall" presetSubtype="0" fill="hold" nodeType="withEffect">
                                  <p:stCondLst>
                                    <p:cond delay="0"/>
                                  </p:stCondLst>
                                  <p:childTnLst>
                                    <p:cmd type="call" cmd="playFrom(0.0)">
                                      <p:cBhvr>
                                        <p:cTn id="83" dur="4311" fill="hold"/>
                                        <p:tgtEl>
                                          <p:spTgt spid="33"/>
                                        </p:tgtEl>
                                      </p:cBhvr>
                                    </p:cmd>
                                  </p:childTnLst>
                                </p:cTn>
                              </p:par>
                              <p:par>
                                <p:cTn id="84" presetID="1" presetClass="mediacall" presetSubtype="0" fill="hold" nodeType="withEffect">
                                  <p:stCondLst>
                                    <p:cond delay="0"/>
                                  </p:stCondLst>
                                  <p:childTnLst>
                                    <p:cmd type="call" cmd="play">
                                      <p:cBhvr>
                                        <p:cTn id="85" dur="1" fill="hold"/>
                                        <p:tgtEl>
                                          <p:spTgt spid="32"/>
                                        </p:tgtEl>
                                      </p:cBhvr>
                                    </p:cmd>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2"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fill="hold"/>
                                        <p:tgtEl>
                                          <p:spTgt spid="10"/>
                                        </p:tgtEl>
                                        <p:attrNameLst>
                                          <p:attrName>ppt_x</p:attrName>
                                        </p:attrNameLst>
                                      </p:cBhvr>
                                      <p:tavLst>
                                        <p:tav tm="0">
                                          <p:val>
                                            <p:strVal val="#ppt_x"/>
                                          </p:val>
                                        </p:tav>
                                        <p:tav tm="100000">
                                          <p:val>
                                            <p:strVal val="#ppt_x"/>
                                          </p:val>
                                        </p:tav>
                                      </p:tavLst>
                                    </p:anim>
                                    <p:anim calcmode="lin" valueType="num">
                                      <p:cBhvr additive="base">
                                        <p:cTn id="9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15"/>
                </p:tgtEl>
              </p:cMediaNode>
            </p:audio>
            <p:audio>
              <p:cMediaNode vol="80000">
                <p:cTn id="93" fill="hold" display="0">
                  <p:stCondLst>
                    <p:cond delay="indefinite"/>
                  </p:stCondLst>
                  <p:endCondLst>
                    <p:cond evt="onStopAudio" delay="0">
                      <p:tgtEl>
                        <p:sldTgt/>
                      </p:tgtEl>
                    </p:cond>
                  </p:endCondLst>
                </p:cTn>
                <p:tgtEl>
                  <p:spTgt spid="32"/>
                </p:tgtEl>
              </p:cMediaNode>
            </p:audio>
            <p:audio>
              <p:cMediaNode vol="80000">
                <p:cTn id="94" fill="hold" display="0">
                  <p:stCondLst>
                    <p:cond delay="indefinite"/>
                  </p:stCondLst>
                  <p:endCondLst>
                    <p:cond evt="onStopAudio" delay="0">
                      <p:tgtEl>
                        <p:sldTgt/>
                      </p:tgtEl>
                    </p:cond>
                  </p:endCondLst>
                </p:cTn>
                <p:tgtEl>
                  <p:spTgt spid="33"/>
                </p:tgtEl>
              </p:cMediaNode>
            </p:audio>
          </p:childTnLst>
        </p:cTn>
      </p:par>
    </p:tnLst>
    <p:bldLst>
      <p:bldP spid="9" grpId="0" bldLvl="0" animBg="1"/>
      <p:bldP spid="10" grpId="1"/>
      <p:bldP spid="10" grpId="2"/>
      <p:bldP spid="16" grpId="0" bldLvl="0" animBg="1"/>
      <p:bldP spid="16" grpId="1" bldLvl="0" animBg="1"/>
      <p:bldP spid="17" grpId="0" bldLvl="0" animBg="1"/>
      <p:bldP spid="17"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1"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7"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553600" y="3993047"/>
            <a:ext cx="1520976" cy="1140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png">
            <a:hlinkClick r:id="rId3"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9680309" y="3409172"/>
            <a:ext cx="1651000" cy="1238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824573" y="2518393"/>
            <a:ext cx="1573288" cy="1179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ADMIN\Desktop\512821722.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7280148" y="566813"/>
            <a:ext cx="2861956" cy="302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withEffect">
                                  <p:stCondLst>
                                    <p:cond delay="0"/>
                                  </p:stCondLst>
                                  <p:childTnLst>
                                    <p:animEffect transition="out" filter="fade">
                                      <p:cBhvr>
                                        <p:cTn id="14" dur="1000"/>
                                        <p:tgtEl>
                                          <p:spTgt spid="8"/>
                                        </p:tgtEl>
                                      </p:cBhvr>
                                    </p:animEffect>
                                    <p:anim calcmode="lin" valueType="num">
                                      <p:cBhvr>
                                        <p:cTn id="15" dur="1000"/>
                                        <p:tgtEl>
                                          <p:spTgt spid="8"/>
                                        </p:tgtEl>
                                        <p:attrNameLst>
                                          <p:attrName>ppt_x</p:attrName>
                                        </p:attrNameLst>
                                      </p:cBhvr>
                                      <p:tavLst>
                                        <p:tav tm="0">
                                          <p:val>
                                            <p:strVal val="ppt_x"/>
                                          </p:val>
                                        </p:tav>
                                        <p:tav tm="100000">
                                          <p:val>
                                            <p:strVal val="ppt_x"/>
                                          </p:val>
                                        </p:tav>
                                      </p:tavLst>
                                    </p:anim>
                                    <p:anim calcmode="lin" valueType="num">
                                      <p:cBhvr>
                                        <p:cTn id="16" dur="1000"/>
                                        <p:tgtEl>
                                          <p:spTgt spid="8"/>
                                        </p:tgtEl>
                                        <p:attrNameLst>
                                          <p:attrName>ppt_y</p:attrName>
                                        </p:attrNameLst>
                                      </p:cBhvr>
                                      <p:tavLst>
                                        <p:tav tm="0">
                                          <p:val>
                                            <p:strVal val="ppt_y"/>
                                          </p:val>
                                        </p:tav>
                                        <p:tav tm="100000">
                                          <p:val>
                                            <p:strVal val="ppt_y+.1"/>
                                          </p:val>
                                        </p:tav>
                                      </p:tavLst>
                                    </p:anim>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nodeType="withEffect">
                                  <p:stCondLst>
                                    <p:cond delay="0"/>
                                  </p:stCondLst>
                                  <p:childTnLst>
                                    <p:animEffect transition="out" filter="fade">
                                      <p:cBhvr>
                                        <p:cTn id="22" dur="1000"/>
                                        <p:tgtEl>
                                          <p:spTgt spid="9"/>
                                        </p:tgtEl>
                                      </p:cBhvr>
                                    </p:animEffect>
                                    <p:anim calcmode="lin" valueType="num">
                                      <p:cBhvr>
                                        <p:cTn id="23" dur="1000"/>
                                        <p:tgtEl>
                                          <p:spTgt spid="9"/>
                                        </p:tgtEl>
                                        <p:attrNameLst>
                                          <p:attrName>ppt_x</p:attrName>
                                        </p:attrNameLst>
                                      </p:cBhvr>
                                      <p:tavLst>
                                        <p:tav tm="0">
                                          <p:val>
                                            <p:strVal val="ppt_x"/>
                                          </p:val>
                                        </p:tav>
                                        <p:tav tm="100000">
                                          <p:val>
                                            <p:strVal val="ppt_x"/>
                                          </p:val>
                                        </p:tav>
                                      </p:tavLst>
                                    </p:anim>
                                    <p:anim calcmode="lin" valueType="num">
                                      <p:cBhvr>
                                        <p:cTn id="24" dur="1000"/>
                                        <p:tgtEl>
                                          <p:spTgt spid="9"/>
                                        </p:tgtEl>
                                        <p:attrNameLst>
                                          <p:attrName>ppt_y</p:attrName>
                                        </p:attrNameLst>
                                      </p:cBhvr>
                                      <p:tavLst>
                                        <p:tav tm="0">
                                          <p:val>
                                            <p:strVal val="ppt_y"/>
                                          </p:val>
                                        </p:tav>
                                        <p:tav tm="100000">
                                          <p:val>
                                            <p:strVal val="ppt_y+.1"/>
                                          </p:val>
                                        </p:tav>
                                      </p:tavLst>
                                    </p:anim>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1001</Words>
  <Application>Microsoft Office PowerPoint</Application>
  <PresentationFormat>Custom</PresentationFormat>
  <Paragraphs>128</Paragraphs>
  <Slides>29</Slides>
  <Notes>3</Notes>
  <HiddenSlides>0</HiddenSlides>
  <MMClips>9</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8_Office Theme</vt:lpstr>
      <vt:lpstr>9_Office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Vận dụng: Em hãy tìm lời dẫn trực tiếp hoặc lời dẫn gián có trong bài học của sách TV 4 tập 1.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dc:creator>
  <cp:lastModifiedBy>Administrator</cp:lastModifiedBy>
  <cp:revision>372</cp:revision>
  <dcterms:created xsi:type="dcterms:W3CDTF">2020-04-14T15:40:00Z</dcterms:created>
  <dcterms:modified xsi:type="dcterms:W3CDTF">2022-09-23T05:44:21Z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047267B5BEC447F6A6089FDCD08B279A</vt:lpwstr>
  </property>
  <property fmtid="{D5CDD505-2E9C-101B-9397-08002B2CF9AE}" pid="3" name="KSOProductBuildVer">
    <vt:lpwstr>1033-11.2.0.11306</vt:lpwstr>
  </property>
</Properties>
</file>