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9" r:id="rId3"/>
    <p:sldId id="257" r:id="rId4"/>
    <p:sldId id="258" r:id="rId5"/>
    <p:sldId id="261" r:id="rId6"/>
    <p:sldId id="262" r:id="rId7"/>
    <p:sldId id="263"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3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BEDB8C-9BA0-4972-B706-AD6DE1252B6F}" type="datetimeFigureOut">
              <a:rPr lang="en-US" smtClean="0"/>
              <a:pPr/>
              <a:t>25/9/2021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454E4-B5DF-4027-8933-BE66EE089A8A}" type="slidenum">
              <a:rPr lang="en-US" smtClean="0"/>
              <a:pPr/>
              <a:t>‹#›</a:t>
            </a:fld>
            <a:endParaRPr lang="en-US"/>
          </a:p>
        </p:txBody>
      </p:sp>
    </p:spTree>
    <p:extLst>
      <p:ext uri="{BB962C8B-B14F-4D97-AF65-F5344CB8AC3E}">
        <p14:creationId xmlns:p14="http://schemas.microsoft.com/office/powerpoint/2010/main" val="2190740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EDB8C-9BA0-4972-B706-AD6DE1252B6F}" type="datetimeFigureOut">
              <a:rPr lang="en-US" smtClean="0"/>
              <a:pPr/>
              <a:t>25/9/2021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454E4-B5DF-4027-8933-BE66EE089A8A}" type="slidenum">
              <a:rPr lang="en-US" smtClean="0"/>
              <a:pPr/>
              <a:t>‹#›</a:t>
            </a:fld>
            <a:endParaRPr lang="en-US"/>
          </a:p>
        </p:txBody>
      </p:sp>
    </p:spTree>
    <p:extLst>
      <p:ext uri="{BB962C8B-B14F-4D97-AF65-F5344CB8AC3E}">
        <p14:creationId xmlns:p14="http://schemas.microsoft.com/office/powerpoint/2010/main" val="3965939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EDB8C-9BA0-4972-B706-AD6DE1252B6F}" type="datetimeFigureOut">
              <a:rPr lang="en-US" smtClean="0"/>
              <a:pPr/>
              <a:t>25/9/2021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454E4-B5DF-4027-8933-BE66EE089A8A}" type="slidenum">
              <a:rPr lang="en-US" smtClean="0"/>
              <a:pPr/>
              <a:t>‹#›</a:t>
            </a:fld>
            <a:endParaRPr lang="en-US"/>
          </a:p>
        </p:txBody>
      </p:sp>
    </p:spTree>
    <p:extLst>
      <p:ext uri="{BB962C8B-B14F-4D97-AF65-F5344CB8AC3E}">
        <p14:creationId xmlns:p14="http://schemas.microsoft.com/office/powerpoint/2010/main" val="856386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BEDB8C-9BA0-4972-B706-AD6DE1252B6F}" type="datetimeFigureOut">
              <a:rPr lang="en-US" smtClean="0"/>
              <a:pPr/>
              <a:t>25/9/2021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454E4-B5DF-4027-8933-BE66EE089A8A}" type="slidenum">
              <a:rPr lang="en-US" smtClean="0"/>
              <a:pPr/>
              <a:t>‹#›</a:t>
            </a:fld>
            <a:endParaRPr lang="en-US"/>
          </a:p>
        </p:txBody>
      </p:sp>
    </p:spTree>
    <p:extLst>
      <p:ext uri="{BB962C8B-B14F-4D97-AF65-F5344CB8AC3E}">
        <p14:creationId xmlns:p14="http://schemas.microsoft.com/office/powerpoint/2010/main" val="2678057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BEDB8C-9BA0-4972-B706-AD6DE1252B6F}" type="datetimeFigureOut">
              <a:rPr lang="en-US" smtClean="0"/>
              <a:pPr/>
              <a:t>25/9/2021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9454E4-B5DF-4027-8933-BE66EE089A8A}" type="slidenum">
              <a:rPr lang="en-US" smtClean="0"/>
              <a:pPr/>
              <a:t>‹#›</a:t>
            </a:fld>
            <a:endParaRPr lang="en-US"/>
          </a:p>
        </p:txBody>
      </p:sp>
    </p:spTree>
    <p:extLst>
      <p:ext uri="{BB962C8B-B14F-4D97-AF65-F5344CB8AC3E}">
        <p14:creationId xmlns:p14="http://schemas.microsoft.com/office/powerpoint/2010/main" val="722927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BEDB8C-9BA0-4972-B706-AD6DE1252B6F}" type="datetimeFigureOut">
              <a:rPr lang="en-US" smtClean="0"/>
              <a:pPr/>
              <a:t>25/9/2021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454E4-B5DF-4027-8933-BE66EE089A8A}" type="slidenum">
              <a:rPr lang="en-US" smtClean="0"/>
              <a:pPr/>
              <a:t>‹#›</a:t>
            </a:fld>
            <a:endParaRPr lang="en-US"/>
          </a:p>
        </p:txBody>
      </p:sp>
    </p:spTree>
    <p:extLst>
      <p:ext uri="{BB962C8B-B14F-4D97-AF65-F5344CB8AC3E}">
        <p14:creationId xmlns:p14="http://schemas.microsoft.com/office/powerpoint/2010/main" val="652888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BEDB8C-9BA0-4972-B706-AD6DE1252B6F}" type="datetimeFigureOut">
              <a:rPr lang="en-US" smtClean="0"/>
              <a:pPr/>
              <a:t>25/9/2021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9454E4-B5DF-4027-8933-BE66EE089A8A}" type="slidenum">
              <a:rPr lang="en-US" smtClean="0"/>
              <a:pPr/>
              <a:t>‹#›</a:t>
            </a:fld>
            <a:endParaRPr lang="en-US"/>
          </a:p>
        </p:txBody>
      </p:sp>
    </p:spTree>
    <p:extLst>
      <p:ext uri="{BB962C8B-B14F-4D97-AF65-F5344CB8AC3E}">
        <p14:creationId xmlns:p14="http://schemas.microsoft.com/office/powerpoint/2010/main" val="4230559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BEDB8C-9BA0-4972-B706-AD6DE1252B6F}" type="datetimeFigureOut">
              <a:rPr lang="en-US" smtClean="0"/>
              <a:pPr/>
              <a:t>25/9/2021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9454E4-B5DF-4027-8933-BE66EE089A8A}" type="slidenum">
              <a:rPr lang="en-US" smtClean="0"/>
              <a:pPr/>
              <a:t>‹#›</a:t>
            </a:fld>
            <a:endParaRPr lang="en-US"/>
          </a:p>
        </p:txBody>
      </p:sp>
    </p:spTree>
    <p:extLst>
      <p:ext uri="{BB962C8B-B14F-4D97-AF65-F5344CB8AC3E}">
        <p14:creationId xmlns:p14="http://schemas.microsoft.com/office/powerpoint/2010/main" val="103514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BEDB8C-9BA0-4972-B706-AD6DE1252B6F}" type="datetimeFigureOut">
              <a:rPr lang="en-US" smtClean="0"/>
              <a:pPr/>
              <a:t>25/9/2021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9454E4-B5DF-4027-8933-BE66EE089A8A}" type="slidenum">
              <a:rPr lang="en-US" smtClean="0"/>
              <a:pPr/>
              <a:t>‹#›</a:t>
            </a:fld>
            <a:endParaRPr lang="en-US"/>
          </a:p>
        </p:txBody>
      </p:sp>
    </p:spTree>
    <p:extLst>
      <p:ext uri="{BB962C8B-B14F-4D97-AF65-F5344CB8AC3E}">
        <p14:creationId xmlns:p14="http://schemas.microsoft.com/office/powerpoint/2010/main" val="2536834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EDB8C-9BA0-4972-B706-AD6DE1252B6F}" type="datetimeFigureOut">
              <a:rPr lang="en-US" smtClean="0"/>
              <a:pPr/>
              <a:t>25/9/2021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454E4-B5DF-4027-8933-BE66EE089A8A}" type="slidenum">
              <a:rPr lang="en-US" smtClean="0"/>
              <a:pPr/>
              <a:t>‹#›</a:t>
            </a:fld>
            <a:endParaRPr lang="en-US"/>
          </a:p>
        </p:txBody>
      </p:sp>
    </p:spTree>
    <p:extLst>
      <p:ext uri="{BB962C8B-B14F-4D97-AF65-F5344CB8AC3E}">
        <p14:creationId xmlns:p14="http://schemas.microsoft.com/office/powerpoint/2010/main" val="1018997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BEDB8C-9BA0-4972-B706-AD6DE1252B6F}" type="datetimeFigureOut">
              <a:rPr lang="en-US" smtClean="0"/>
              <a:pPr/>
              <a:t>25/9/2021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454E4-B5DF-4027-8933-BE66EE089A8A}" type="slidenum">
              <a:rPr lang="en-US" smtClean="0"/>
              <a:pPr/>
              <a:t>‹#›</a:t>
            </a:fld>
            <a:endParaRPr lang="en-US"/>
          </a:p>
        </p:txBody>
      </p:sp>
    </p:spTree>
    <p:extLst>
      <p:ext uri="{BB962C8B-B14F-4D97-AF65-F5344CB8AC3E}">
        <p14:creationId xmlns:p14="http://schemas.microsoft.com/office/powerpoint/2010/main" val="1193933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BEDB8C-9BA0-4972-B706-AD6DE1252B6F}" type="datetimeFigureOut">
              <a:rPr lang="en-US" smtClean="0"/>
              <a:pPr/>
              <a:t>25/9/2021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9454E4-B5DF-4027-8933-BE66EE089A8A}" type="slidenum">
              <a:rPr lang="en-US" smtClean="0"/>
              <a:pPr/>
              <a:t>‹#›</a:t>
            </a:fld>
            <a:endParaRPr lang="en-US"/>
          </a:p>
        </p:txBody>
      </p:sp>
    </p:spTree>
    <p:extLst>
      <p:ext uri="{BB962C8B-B14F-4D97-AF65-F5344CB8AC3E}">
        <p14:creationId xmlns:p14="http://schemas.microsoft.com/office/powerpoint/2010/main" val="3545331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86597" y="1532344"/>
            <a:ext cx="9144000" cy="1842528"/>
          </a:xfrm>
        </p:spPr>
        <p:txBody>
          <a:bodyPr>
            <a:normAutofit fontScale="90000"/>
            <a:scene3d>
              <a:camera prst="orthographicFront"/>
              <a:lightRig rig="soft" dir="t">
                <a:rot lat="0" lon="0" rev="15600000"/>
              </a:lightRig>
            </a:scene3d>
            <a:sp3d extrusionH="57150" prstMaterial="softEdge">
              <a:bevelT w="25400" h="38100"/>
            </a:sp3d>
          </a:bodyPr>
          <a:lstStyle/>
          <a:p>
            <a:pPr>
              <a:lnSpc>
                <a:spcPct val="120000"/>
              </a:lnSpc>
            </a:pPr>
            <a:r>
              <a:rPr lang="vi-VN"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cs typeface="Times New Roman" panose="02020603050405020304" pitchFamily="18" charset="0"/>
              </a:rPr>
              <a:t>Tập làm văn: </a:t>
            </a:r>
            <a:br>
              <a:rPr lang="vi-VN" b="1" dirty="0" smtClean="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cs typeface="Times New Roman" panose="02020603050405020304" pitchFamily="18" charset="0"/>
              </a:rPr>
            </a:br>
            <a:r>
              <a:rPr lang="vi-VN" b="1" dirty="0" smtClean="0">
                <a:ln/>
                <a:solidFill>
                  <a:schemeClr val="accent4"/>
                </a:solidFill>
                <a:cs typeface="Times New Roman" panose="02020603050405020304" pitchFamily="18" charset="0"/>
              </a:rPr>
              <a:t>Kể lại hành động của nhân vật</a:t>
            </a:r>
            <a:endParaRPr lang="en-US" b="1" dirty="0">
              <a:ln/>
              <a:solidFill>
                <a:schemeClr val="accent4"/>
              </a:solidFill>
              <a:cs typeface="Times New Roman" panose="02020603050405020304" pitchFamily="18" charset="0"/>
            </a:endParaRPr>
          </a:p>
        </p:txBody>
      </p:sp>
    </p:spTree>
    <p:extLst>
      <p:ext uri="{BB962C8B-B14F-4D97-AF65-F5344CB8AC3E}">
        <p14:creationId xmlns:p14="http://schemas.microsoft.com/office/powerpoint/2010/main" val="30493382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69417" y="814021"/>
            <a:ext cx="10515600" cy="1325563"/>
          </a:xfrm>
        </p:spPr>
        <p:txBody>
          <a:bodyPr/>
          <a:lstStyle/>
          <a:p>
            <a:r>
              <a:rPr lang="vi-VN" b="1" dirty="0" smtClean="0">
                <a:solidFill>
                  <a:srgbClr val="FF0000"/>
                </a:solidFill>
              </a:rPr>
              <a:t>I. Nhận xét</a:t>
            </a:r>
            <a:endParaRPr lang="en-US" b="1" dirty="0">
              <a:solidFill>
                <a:srgbClr val="FF0000"/>
              </a:solidFill>
            </a:endParaRPr>
          </a:p>
        </p:txBody>
      </p:sp>
      <p:sp>
        <p:nvSpPr>
          <p:cNvPr id="4" name="Content Placeholder 3"/>
          <p:cNvSpPr>
            <a:spLocks noGrp="1"/>
          </p:cNvSpPr>
          <p:nvPr>
            <p:ph idx="1"/>
          </p:nvPr>
        </p:nvSpPr>
        <p:spPr>
          <a:xfrm>
            <a:off x="3436703" y="1956704"/>
            <a:ext cx="3942806" cy="942246"/>
          </a:xfrm>
        </p:spPr>
        <p:txBody>
          <a:bodyPr>
            <a:normAutofit/>
          </a:bodyPr>
          <a:lstStyle/>
          <a:p>
            <a:pPr marL="0" indent="0">
              <a:buNone/>
            </a:pPr>
            <a:r>
              <a:rPr lang="vi-VN" sz="3200" b="1" dirty="0" smtClean="0">
                <a:solidFill>
                  <a:srgbClr val="0113BF"/>
                </a:solidFill>
                <a:latin typeface="+mj-lt"/>
              </a:rPr>
              <a:t>1. Đọc truyện sau:</a:t>
            </a:r>
            <a:endParaRPr lang="en-US" sz="3200" b="1" dirty="0">
              <a:solidFill>
                <a:srgbClr val="0113BF"/>
              </a:solidFill>
              <a:latin typeface="+mj-lt"/>
            </a:endParaRPr>
          </a:p>
        </p:txBody>
      </p:sp>
    </p:spTree>
    <p:extLst>
      <p:ext uri="{BB962C8B-B14F-4D97-AF65-F5344CB8AC3E}">
        <p14:creationId xmlns:p14="http://schemas.microsoft.com/office/powerpoint/2010/main" val="3962348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6506" y="-1741"/>
            <a:ext cx="11461376" cy="6969408"/>
          </a:xfrm>
          <a:prstGeom prst="rect">
            <a:avLst/>
          </a:prstGeom>
        </p:spPr>
        <p:txBody>
          <a:bodyPr wrap="square">
            <a:spAutoFit/>
          </a:bodyPr>
          <a:lstStyle/>
          <a:p>
            <a:pPr algn="ctr">
              <a:lnSpc>
                <a:spcPct val="110000"/>
              </a:lnSpc>
            </a:pPr>
            <a:r>
              <a:rPr lang="vi-VN" sz="2400" b="1" dirty="0">
                <a:latin typeface="+mj-lt"/>
              </a:rPr>
              <a:t>Bài văn bị điểm không</a:t>
            </a:r>
          </a:p>
          <a:p>
            <a:pPr>
              <a:lnSpc>
                <a:spcPct val="110000"/>
              </a:lnSpc>
              <a:buFontTx/>
              <a:buChar char="-"/>
            </a:pPr>
            <a:r>
              <a:rPr lang="vi-VN" sz="2400" dirty="0" smtClean="0">
                <a:latin typeface="+mj-lt"/>
              </a:rPr>
              <a:t> Ba </a:t>
            </a:r>
            <a:r>
              <a:rPr lang="vi-VN" sz="2400" dirty="0">
                <a:latin typeface="+mj-lt"/>
              </a:rPr>
              <a:t>đã bao giờ thấy một bài văn bị điểm không chưa, ba?</a:t>
            </a:r>
          </a:p>
          <a:p>
            <a:pPr>
              <a:lnSpc>
                <a:spcPct val="110000"/>
              </a:lnSpc>
            </a:pPr>
            <a:r>
              <a:rPr lang="vi-VN" sz="2400" dirty="0">
                <a:latin typeface="+mj-lt"/>
              </a:rPr>
              <a:t>Tôi ngạc nhiên:</a:t>
            </a:r>
          </a:p>
          <a:p>
            <a:pPr>
              <a:lnSpc>
                <a:spcPct val="110000"/>
              </a:lnSpc>
              <a:buFontTx/>
              <a:buChar char="-"/>
            </a:pPr>
            <a:r>
              <a:rPr lang="vi-VN" sz="2400" dirty="0" smtClean="0">
                <a:latin typeface="+mj-lt"/>
              </a:rPr>
              <a:t> Đề </a:t>
            </a:r>
            <a:r>
              <a:rPr lang="vi-VN" sz="2400" dirty="0">
                <a:latin typeface="+mj-lt"/>
              </a:rPr>
              <a:t>bài khó lắm sao?</a:t>
            </a:r>
          </a:p>
          <a:p>
            <a:pPr>
              <a:lnSpc>
                <a:spcPct val="110000"/>
              </a:lnSpc>
              <a:buFontTx/>
              <a:buChar char="-"/>
            </a:pPr>
            <a:r>
              <a:rPr lang="vi-VN" sz="2400" dirty="0" smtClean="0">
                <a:latin typeface="+mj-lt"/>
              </a:rPr>
              <a:t> Không</a:t>
            </a:r>
            <a:r>
              <a:rPr lang="vi-VN" sz="2400" dirty="0">
                <a:latin typeface="+mj-lt"/>
              </a:rPr>
              <a:t>. Cô chỉ yêu cầu ‘‘Tả bố em đang đọc báo.’’ Có đứa bạn con bảo ba nó không đọc báo, nhưng rồi nó bịa ra, cũng được 6 điểm.</a:t>
            </a:r>
          </a:p>
          <a:p>
            <a:pPr>
              <a:lnSpc>
                <a:spcPct val="110000"/>
              </a:lnSpc>
            </a:pPr>
            <a:r>
              <a:rPr lang="vi-VN" sz="2400" dirty="0">
                <a:latin typeface="+mj-lt"/>
              </a:rPr>
              <a:t>Tôi thở dài:</a:t>
            </a:r>
          </a:p>
          <a:p>
            <a:pPr marL="285750" indent="-285750">
              <a:lnSpc>
                <a:spcPct val="110000"/>
              </a:lnSpc>
              <a:buFontTx/>
              <a:buChar char="-"/>
            </a:pPr>
            <a:r>
              <a:rPr lang="vi-VN" sz="2400" dirty="0" smtClean="0">
                <a:latin typeface="+mj-lt"/>
              </a:rPr>
              <a:t>Còn </a:t>
            </a:r>
            <a:r>
              <a:rPr lang="vi-VN" sz="2400" dirty="0">
                <a:latin typeface="+mj-lt"/>
              </a:rPr>
              <a:t>đứa bị điểm không, nó tả thế nào</a:t>
            </a:r>
            <a:r>
              <a:rPr lang="vi-VN" sz="2400" dirty="0" smtClean="0">
                <a:latin typeface="+mj-lt"/>
              </a:rPr>
              <a:t>?</a:t>
            </a:r>
          </a:p>
          <a:p>
            <a:pPr marL="285750" indent="-285750">
              <a:lnSpc>
                <a:spcPct val="110000"/>
              </a:lnSpc>
              <a:buFontTx/>
              <a:buChar char="-"/>
            </a:pPr>
            <a:r>
              <a:rPr lang="vi-VN" sz="2400" dirty="0" smtClean="0">
                <a:latin typeface="+mj-lt"/>
              </a:rPr>
              <a:t>Nó không tả, không viết gì hết. Nó nộp giấy trắng cho cô. Hôm trả bài, cô giận lắm. Cô hỏi: ‘‘Sao trò không chịu làm bài ?’’ Nó cứ làm thinh. Mãi sau nó mới bảo: ‘‘Thưa cô, con không có ba.’’ Nghe nó nói, cô con sững người. Té ra ba nó hi sinh từ khi nó mới sanh. Cô mới nhận lớp nên không biết, ba ạ. Cả lớp con ai cũng thấy buồn. Lúc ra về, có đứa hỏi: ‘‘Sao mày không tả ba của đứa khác ?’’ Nó chỉ cúi đầu, hai giọt nước mắt chảy dài xuống má.</a:t>
            </a:r>
          </a:p>
          <a:p>
            <a:pPr>
              <a:lnSpc>
                <a:spcPct val="110000"/>
              </a:lnSpc>
            </a:pPr>
            <a:r>
              <a:rPr lang="vi-VN" sz="2400" dirty="0" smtClean="0">
                <a:latin typeface="+mj-lt"/>
              </a:rPr>
              <a:t>Chuyện về cậu học trò có bài văn điểm không đã để lại trong tôi một nỗi đau, nhưng cũng để lại một bài học về lòng trung thực. 		</a:t>
            </a:r>
          </a:p>
          <a:p>
            <a:pPr>
              <a:lnSpc>
                <a:spcPct val="110000"/>
              </a:lnSpc>
            </a:pPr>
            <a:r>
              <a:rPr lang="vi-VN" sz="2400" dirty="0">
                <a:latin typeface="+mj-lt"/>
              </a:rPr>
              <a:t>	</a:t>
            </a:r>
            <a:r>
              <a:rPr lang="vi-VN" sz="2400" dirty="0" smtClean="0">
                <a:latin typeface="+mj-lt"/>
              </a:rPr>
              <a:t>						</a:t>
            </a:r>
            <a:r>
              <a:rPr lang="vi-VN" sz="2400" i="1" dirty="0" smtClean="0">
                <a:latin typeface="+mj-lt"/>
              </a:rPr>
              <a:t>Theo </a:t>
            </a:r>
            <a:r>
              <a:rPr lang="vi-VN" sz="2400" dirty="0" smtClean="0">
                <a:latin typeface="+mj-lt"/>
              </a:rPr>
              <a:t>Nguyễn Quang Sáng</a:t>
            </a:r>
          </a:p>
        </p:txBody>
      </p:sp>
    </p:spTree>
    <p:extLst>
      <p:ext uri="{BB962C8B-B14F-4D97-AF65-F5344CB8AC3E}">
        <p14:creationId xmlns:p14="http://schemas.microsoft.com/office/powerpoint/2010/main" val="18787427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6" y="-52252"/>
            <a:ext cx="12022184" cy="840413"/>
          </a:xfrm>
        </p:spPr>
        <p:txBody>
          <a:bodyPr>
            <a:noAutofit/>
          </a:bodyPr>
          <a:lstStyle/>
          <a:p>
            <a:pPr marL="0" indent="0">
              <a:lnSpc>
                <a:spcPct val="120000"/>
              </a:lnSpc>
              <a:buNone/>
            </a:pPr>
            <a:r>
              <a:rPr lang="vi-VN" sz="3000" b="1" i="1" dirty="0" smtClean="0">
                <a:solidFill>
                  <a:srgbClr val="0113BF"/>
                </a:solidFill>
                <a:latin typeface="+mj-lt"/>
              </a:rPr>
              <a:t>2. Ghi vắn tắt  những hành động của cậu bé bị điểm không trong truyện. Theo em, mỗi hành động của cậu bé nói lên điều gì?</a:t>
            </a:r>
          </a:p>
          <a:p>
            <a:pPr marL="0" indent="0">
              <a:lnSpc>
                <a:spcPct val="120000"/>
              </a:lnSpc>
              <a:buNone/>
            </a:pPr>
            <a:endParaRPr lang="vi-VN" sz="3000" b="1" dirty="0">
              <a:latin typeface="+mj-lt"/>
            </a:endParaRPr>
          </a:p>
          <a:p>
            <a:pPr marL="0" indent="0">
              <a:lnSpc>
                <a:spcPct val="120000"/>
              </a:lnSpc>
              <a:buNone/>
            </a:pPr>
            <a:endParaRPr lang="vi-VN" sz="3000" b="1" dirty="0" smtClean="0">
              <a:latin typeface="+mj-lt"/>
            </a:endParaRPr>
          </a:p>
          <a:p>
            <a:pPr marL="0" indent="0">
              <a:lnSpc>
                <a:spcPct val="120000"/>
              </a:lnSpc>
              <a:buNone/>
            </a:pPr>
            <a:endParaRPr lang="vi-VN" sz="3000" b="1" dirty="0">
              <a:latin typeface="+mj-lt"/>
            </a:endParaRPr>
          </a:p>
          <a:p>
            <a:pPr marL="0" indent="0">
              <a:lnSpc>
                <a:spcPct val="120000"/>
              </a:lnSpc>
              <a:buNone/>
            </a:pPr>
            <a:endParaRPr lang="vi-VN" sz="3000" b="1" dirty="0" smtClean="0">
              <a:latin typeface="+mj-lt"/>
            </a:endParaRPr>
          </a:p>
          <a:p>
            <a:pPr marL="0" indent="0">
              <a:lnSpc>
                <a:spcPct val="120000"/>
              </a:lnSpc>
              <a:buNone/>
            </a:pPr>
            <a:endParaRPr lang="vi-VN" sz="3000" b="1" dirty="0" smtClean="0">
              <a:latin typeface="+mj-lt"/>
            </a:endParaRPr>
          </a:p>
          <a:p>
            <a:pPr marL="0" indent="0">
              <a:lnSpc>
                <a:spcPct val="120000"/>
              </a:lnSpc>
              <a:buNone/>
            </a:pPr>
            <a:endParaRPr lang="en-US" sz="3000" b="1" dirty="0">
              <a:latin typeface="+mj-lt"/>
            </a:endParaRPr>
          </a:p>
          <a:p>
            <a:pPr marL="0" indent="0">
              <a:lnSpc>
                <a:spcPct val="120000"/>
              </a:lnSpc>
              <a:buNone/>
            </a:pPr>
            <a:endParaRPr lang="en-US" sz="3000" b="1" dirty="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2137063295"/>
              </p:ext>
            </p:extLst>
          </p:nvPr>
        </p:nvGraphicFramePr>
        <p:xfrm>
          <a:off x="-20764" y="1264818"/>
          <a:ext cx="12022183" cy="4508963"/>
        </p:xfrm>
        <a:graphic>
          <a:graphicData uri="http://schemas.openxmlformats.org/drawingml/2006/table">
            <a:tbl>
              <a:tblPr firstRow="1" bandRow="1">
                <a:tableStyleId>{2D5ABB26-0587-4C30-8999-92F81FD0307C}</a:tableStyleId>
              </a:tblPr>
              <a:tblGrid>
                <a:gridCol w="6643633">
                  <a:extLst>
                    <a:ext uri="{9D8B030D-6E8A-4147-A177-3AD203B41FA5}">
                      <a16:colId xmlns="" xmlns:a16="http://schemas.microsoft.com/office/drawing/2014/main" val="20000"/>
                    </a:ext>
                  </a:extLst>
                </a:gridCol>
                <a:gridCol w="5378550">
                  <a:extLst>
                    <a:ext uri="{9D8B030D-6E8A-4147-A177-3AD203B41FA5}">
                      <a16:colId xmlns="" xmlns:a16="http://schemas.microsoft.com/office/drawing/2014/main" val="20001"/>
                    </a:ext>
                  </a:extLst>
                </a:gridCol>
              </a:tblGrid>
              <a:tr h="626907">
                <a:tc>
                  <a:txBody>
                    <a:bodyPr/>
                    <a:lstStyle/>
                    <a:p>
                      <a:pPr algn="ctr"/>
                      <a:r>
                        <a:rPr lang="vi-VN" sz="3200" dirty="0" smtClean="0">
                          <a:solidFill>
                            <a:srgbClr val="FF0000"/>
                          </a:solidFill>
                          <a:latin typeface="+mj-lt"/>
                        </a:rPr>
                        <a:t>Hành</a:t>
                      </a:r>
                      <a:r>
                        <a:rPr lang="vi-VN" sz="3200" baseline="0" dirty="0" smtClean="0">
                          <a:solidFill>
                            <a:srgbClr val="FF0000"/>
                          </a:solidFill>
                          <a:latin typeface="+mj-lt"/>
                        </a:rPr>
                        <a:t> động của cậu bé</a:t>
                      </a:r>
                      <a:endParaRPr lang="en-US" sz="3200" dirty="0">
                        <a:solidFill>
                          <a:srgbClr val="FF0000"/>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3200" dirty="0" smtClean="0">
                          <a:solidFill>
                            <a:srgbClr val="FF0000"/>
                          </a:solidFill>
                          <a:latin typeface="+mj-lt"/>
                        </a:rPr>
                        <a:t>Ý</a:t>
                      </a:r>
                      <a:r>
                        <a:rPr lang="vi-VN" sz="3200" baseline="0" dirty="0" smtClean="0">
                          <a:solidFill>
                            <a:srgbClr val="FF0000"/>
                          </a:solidFill>
                          <a:latin typeface="+mj-lt"/>
                        </a:rPr>
                        <a:t> nghĩa của hành động</a:t>
                      </a:r>
                      <a:endParaRPr lang="en-US" sz="3200" dirty="0">
                        <a:solidFill>
                          <a:srgbClr val="FF0000"/>
                        </a:solidFill>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0"/>
                  </a:ext>
                </a:extLst>
              </a:tr>
              <a:tr h="1029214">
                <a:tc>
                  <a:txBody>
                    <a:bodyPr/>
                    <a:lstStyle/>
                    <a:p>
                      <a:r>
                        <a:rPr lang="vi-VN" sz="3200" b="1" dirty="0" smtClean="0">
                          <a:latin typeface="+mj-lt"/>
                        </a:rPr>
                        <a:t>Giờ</a:t>
                      </a:r>
                      <a:r>
                        <a:rPr lang="vi-VN" sz="3200" b="1" baseline="0" dirty="0" smtClean="0">
                          <a:latin typeface="+mj-lt"/>
                        </a:rPr>
                        <a:t> làm bài:</a:t>
                      </a:r>
                      <a:endParaRPr lang="en-US" sz="3200" b="1"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32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1"/>
                  </a:ext>
                </a:extLst>
              </a:tr>
              <a:tr h="1554479">
                <a:tc>
                  <a:txBody>
                    <a:bodyPr/>
                    <a:lstStyle/>
                    <a:p>
                      <a:r>
                        <a:rPr lang="vi-VN" sz="3200" b="1" dirty="0" smtClean="0">
                          <a:latin typeface="+mj-lt"/>
                        </a:rPr>
                        <a:t>Giờ</a:t>
                      </a:r>
                      <a:r>
                        <a:rPr lang="vi-VN" sz="3200" b="1" baseline="0" dirty="0" smtClean="0">
                          <a:latin typeface="+mj-lt"/>
                        </a:rPr>
                        <a:t> trả bài:</a:t>
                      </a:r>
                      <a:endParaRPr lang="en-US" sz="3200" b="1"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320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2"/>
                  </a:ext>
                </a:extLst>
              </a:tr>
              <a:tr h="1298363">
                <a:tc>
                  <a:txBody>
                    <a:bodyPr/>
                    <a:lstStyle/>
                    <a:p>
                      <a:r>
                        <a:rPr lang="vi-VN" sz="3200" b="1" smtClean="0">
                          <a:latin typeface="+mj-lt"/>
                        </a:rPr>
                        <a:t>Lúc</a:t>
                      </a:r>
                      <a:r>
                        <a:rPr lang="vi-VN" sz="3200" b="1" baseline="0" smtClean="0">
                          <a:latin typeface="+mj-lt"/>
                        </a:rPr>
                        <a:t> </a:t>
                      </a:r>
                      <a:r>
                        <a:rPr lang="vi-VN" sz="3200" b="1" baseline="0" dirty="0" smtClean="0">
                          <a:latin typeface="+mj-lt"/>
                        </a:rPr>
                        <a:t>ra về:</a:t>
                      </a:r>
                      <a:endParaRPr lang="en-US" sz="3200" b="1"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3200"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03"/>
                  </a:ext>
                </a:extLst>
              </a:tr>
            </a:tbl>
          </a:graphicData>
        </a:graphic>
      </p:graphicFrame>
      <p:sp>
        <p:nvSpPr>
          <p:cNvPr id="2" name="TextBox 1"/>
          <p:cNvSpPr txBox="1"/>
          <p:nvPr/>
        </p:nvSpPr>
        <p:spPr>
          <a:xfrm>
            <a:off x="2282380" y="1891955"/>
            <a:ext cx="4545875" cy="1015663"/>
          </a:xfrm>
          <a:prstGeom prst="rect">
            <a:avLst/>
          </a:prstGeom>
          <a:noFill/>
        </p:spPr>
        <p:txBody>
          <a:bodyPr wrap="square" rtlCol="0">
            <a:spAutoFit/>
          </a:bodyPr>
          <a:lstStyle/>
          <a:p>
            <a:r>
              <a:rPr lang="vi-VN" sz="3000" dirty="0" smtClean="0">
                <a:latin typeface="+mj-lt"/>
              </a:rPr>
              <a:t>Không tả, không viết, nộp giấy trắng cho cô giáo.</a:t>
            </a:r>
            <a:endParaRPr lang="en-US" sz="3000" dirty="0">
              <a:latin typeface="+mj-lt"/>
            </a:endParaRPr>
          </a:p>
        </p:txBody>
      </p:sp>
      <p:sp>
        <p:nvSpPr>
          <p:cNvPr id="6" name="TextBox 5"/>
          <p:cNvSpPr txBox="1"/>
          <p:nvPr/>
        </p:nvSpPr>
        <p:spPr>
          <a:xfrm>
            <a:off x="2142530" y="2933232"/>
            <a:ext cx="4695506" cy="1477328"/>
          </a:xfrm>
          <a:prstGeom prst="rect">
            <a:avLst/>
          </a:prstGeom>
          <a:noFill/>
        </p:spPr>
        <p:txBody>
          <a:bodyPr wrap="square" rtlCol="0">
            <a:spAutoFit/>
          </a:bodyPr>
          <a:lstStyle/>
          <a:p>
            <a:r>
              <a:rPr lang="vi-VN" sz="3000" smtClean="0">
                <a:latin typeface="+mj-lt"/>
              </a:rPr>
              <a:t>Làm </a:t>
            </a:r>
            <a:r>
              <a:rPr lang="vi-VN" sz="3000" dirty="0" smtClean="0">
                <a:latin typeface="+mj-lt"/>
              </a:rPr>
              <a:t>thinh khi cô hỏi, mãi sau mới trả lời: ‘‘Thưa cô, con không có ba’’</a:t>
            </a:r>
            <a:endParaRPr lang="en-US" sz="3000" dirty="0">
              <a:latin typeface="+mj-lt"/>
            </a:endParaRPr>
          </a:p>
        </p:txBody>
      </p:sp>
      <p:sp>
        <p:nvSpPr>
          <p:cNvPr id="7" name="TextBox 6"/>
          <p:cNvSpPr txBox="1"/>
          <p:nvPr/>
        </p:nvSpPr>
        <p:spPr>
          <a:xfrm>
            <a:off x="2038026" y="4503399"/>
            <a:ext cx="4872831" cy="1015663"/>
          </a:xfrm>
          <a:prstGeom prst="rect">
            <a:avLst/>
          </a:prstGeom>
          <a:noFill/>
        </p:spPr>
        <p:txBody>
          <a:bodyPr wrap="square" rtlCol="0">
            <a:spAutoFit/>
          </a:bodyPr>
          <a:lstStyle/>
          <a:p>
            <a:r>
              <a:rPr lang="vi-VN" sz="3000" smtClean="0">
                <a:latin typeface="+mj-lt"/>
              </a:rPr>
              <a:t>Khóc </a:t>
            </a:r>
            <a:r>
              <a:rPr lang="vi-VN" sz="3000" dirty="0" smtClean="0">
                <a:latin typeface="+mj-lt"/>
              </a:rPr>
              <a:t>khi bạn hỏi: ‘‘Sao mày không tả ba của đứa khác?’’</a:t>
            </a:r>
            <a:endParaRPr lang="en-US" sz="3000" dirty="0">
              <a:latin typeface="+mj-lt"/>
            </a:endParaRPr>
          </a:p>
        </p:txBody>
      </p:sp>
      <p:sp>
        <p:nvSpPr>
          <p:cNvPr id="8" name="TextBox 7"/>
          <p:cNvSpPr txBox="1"/>
          <p:nvPr/>
        </p:nvSpPr>
        <p:spPr>
          <a:xfrm>
            <a:off x="6675120" y="1904762"/>
            <a:ext cx="5326298" cy="1015663"/>
          </a:xfrm>
          <a:prstGeom prst="rect">
            <a:avLst/>
          </a:prstGeom>
          <a:noFill/>
        </p:spPr>
        <p:txBody>
          <a:bodyPr wrap="square" rtlCol="0">
            <a:spAutoFit/>
          </a:bodyPr>
          <a:lstStyle/>
          <a:p>
            <a:r>
              <a:rPr lang="vi-VN" sz="3000" dirty="0" smtClean="0">
                <a:latin typeface="+mj-lt"/>
              </a:rPr>
              <a:t>Cậu bé rất trung thực, rất thương cha.</a:t>
            </a:r>
            <a:endParaRPr lang="en-US" sz="3000" dirty="0">
              <a:latin typeface="+mj-lt"/>
            </a:endParaRPr>
          </a:p>
        </p:txBody>
      </p:sp>
      <p:sp>
        <p:nvSpPr>
          <p:cNvPr id="9" name="TextBox 8"/>
          <p:cNvSpPr txBox="1"/>
          <p:nvPr/>
        </p:nvSpPr>
        <p:spPr>
          <a:xfrm>
            <a:off x="6675120" y="2945614"/>
            <a:ext cx="4836976" cy="1015663"/>
          </a:xfrm>
          <a:prstGeom prst="rect">
            <a:avLst/>
          </a:prstGeom>
          <a:noFill/>
        </p:spPr>
        <p:txBody>
          <a:bodyPr wrap="square" rtlCol="0">
            <a:spAutoFit/>
          </a:bodyPr>
          <a:lstStyle/>
          <a:p>
            <a:r>
              <a:rPr lang="vi-VN" sz="3000" dirty="0" smtClean="0">
                <a:latin typeface="+mj-lt"/>
              </a:rPr>
              <a:t>Cậu rất buồn vì hoàn cảnh của mình.</a:t>
            </a:r>
            <a:endParaRPr lang="en-US" sz="3000" dirty="0">
              <a:latin typeface="+mj-lt"/>
            </a:endParaRPr>
          </a:p>
        </p:txBody>
      </p:sp>
      <p:sp>
        <p:nvSpPr>
          <p:cNvPr id="10" name="TextBox 9"/>
          <p:cNvSpPr txBox="1"/>
          <p:nvPr/>
        </p:nvSpPr>
        <p:spPr>
          <a:xfrm>
            <a:off x="6675120" y="4362529"/>
            <a:ext cx="5435517" cy="1477328"/>
          </a:xfrm>
          <a:prstGeom prst="rect">
            <a:avLst/>
          </a:prstGeom>
          <a:noFill/>
        </p:spPr>
        <p:txBody>
          <a:bodyPr wrap="square" rtlCol="0">
            <a:spAutoFit/>
          </a:bodyPr>
          <a:lstStyle/>
          <a:p>
            <a:r>
              <a:rPr lang="vi-VN" sz="3000" dirty="0" smtClean="0">
                <a:latin typeface="+mj-lt"/>
              </a:rPr>
              <a:t>Tâm trạng buồn tủi của cậu vì cậu rất yêu cha mình dù chưa biết mặt cha.</a:t>
            </a:r>
            <a:endParaRPr lang="en-US" sz="3000" dirty="0">
              <a:latin typeface="+mj-lt"/>
            </a:endParaRPr>
          </a:p>
        </p:txBody>
      </p:sp>
      <p:sp>
        <p:nvSpPr>
          <p:cNvPr id="4" name="Rectangle 3"/>
          <p:cNvSpPr/>
          <p:nvPr/>
        </p:nvSpPr>
        <p:spPr>
          <a:xfrm>
            <a:off x="388539" y="5682903"/>
            <a:ext cx="11612879" cy="1200329"/>
          </a:xfrm>
          <a:prstGeom prst="rect">
            <a:avLst/>
          </a:prstGeom>
        </p:spPr>
        <p:txBody>
          <a:bodyPr wrap="square">
            <a:spAutoFit/>
          </a:bodyPr>
          <a:lstStyle/>
          <a:p>
            <a:pPr>
              <a:lnSpc>
                <a:spcPct val="120000"/>
              </a:lnSpc>
            </a:pPr>
            <a:r>
              <a:rPr lang="vi-VN" sz="3000" b="1" i="1">
                <a:solidFill>
                  <a:srgbClr val="0113BF"/>
                </a:solidFill>
                <a:latin typeface="+mj-lt"/>
              </a:rPr>
              <a:t>3. Các hành động nói trên được kể theo thứ tự như thế nào?</a:t>
            </a:r>
          </a:p>
          <a:p>
            <a:pPr>
              <a:lnSpc>
                <a:spcPct val="120000"/>
              </a:lnSpc>
            </a:pPr>
            <a:r>
              <a:rPr lang="vi-VN" sz="3000">
                <a:latin typeface="+mj-lt"/>
              </a:rPr>
              <a:t>=&gt; Hành động nào xảy ra trước thì kể trước, xảy ra sau thì kể sau.</a:t>
            </a:r>
            <a:endParaRPr lang="vi-VN" sz="3000" dirty="0">
              <a:latin typeface="+mj-lt"/>
            </a:endParaRPr>
          </a:p>
        </p:txBody>
      </p:sp>
    </p:spTree>
    <p:extLst>
      <p:ext uri="{BB962C8B-B14F-4D97-AF65-F5344CB8AC3E}">
        <p14:creationId xmlns:p14="http://schemas.microsoft.com/office/powerpoint/2010/main" val="3617483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4">
                                            <p:txEl>
                                              <p:pRg st="0" end="0"/>
                                            </p:txEl>
                                          </p:spTgt>
                                        </p:tgtEl>
                                        <p:attrNameLst>
                                          <p:attrName>style.visibility</p:attrName>
                                        </p:attrNameLst>
                                      </p:cBhvr>
                                      <p:to>
                                        <p:strVal val="visible"/>
                                      </p:to>
                                    </p:set>
                                    <p:animEffect transition="in" filter="barn(inVertical)">
                                      <p:cBhvr>
                                        <p:cTn id="37" dur="500"/>
                                        <p:tgtEl>
                                          <p:spTgt spid="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4">
                                            <p:txEl>
                                              <p:pRg st="1" end="1"/>
                                            </p:txEl>
                                          </p:spTgt>
                                        </p:tgtEl>
                                        <p:attrNameLst>
                                          <p:attrName>style.visibility</p:attrName>
                                        </p:attrNameLst>
                                      </p:cBhvr>
                                      <p:to>
                                        <p:strVal val="visible"/>
                                      </p:to>
                                    </p:set>
                                    <p:animEffect transition="in" filter="barn(inVertical)">
                                      <p:cBhvr>
                                        <p:cTn id="4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9" grpId="0"/>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0" y="0"/>
            <a:ext cx="12192000" cy="6858000"/>
          </a:xfrm>
          <a:prstGeom prst="rect">
            <a:avLst/>
          </a:prstGeom>
        </p:spPr>
      </p:pic>
      <p:sp>
        <p:nvSpPr>
          <p:cNvPr id="2" name="Title 1"/>
          <p:cNvSpPr>
            <a:spLocks noGrp="1"/>
          </p:cNvSpPr>
          <p:nvPr>
            <p:ph type="title"/>
          </p:nvPr>
        </p:nvSpPr>
        <p:spPr>
          <a:xfrm>
            <a:off x="7397424" y="1582666"/>
            <a:ext cx="3235571" cy="1325563"/>
          </a:xfrm>
        </p:spPr>
        <p:txBody>
          <a:bodyPr/>
          <a:lstStyle/>
          <a:p>
            <a:r>
              <a:rPr lang="vi-VN" b="1" dirty="0" smtClean="0">
                <a:solidFill>
                  <a:srgbClr val="FFFF00"/>
                </a:solidFill>
              </a:rPr>
              <a:t>II. Ghi nhớ</a:t>
            </a:r>
            <a:endParaRPr lang="en-US" b="1" dirty="0">
              <a:solidFill>
                <a:srgbClr val="FFFF00"/>
              </a:solidFill>
            </a:endParaRPr>
          </a:p>
        </p:txBody>
      </p:sp>
      <p:sp>
        <p:nvSpPr>
          <p:cNvPr id="3" name="Content Placeholder 2"/>
          <p:cNvSpPr>
            <a:spLocks noGrp="1"/>
          </p:cNvSpPr>
          <p:nvPr>
            <p:ph idx="1"/>
          </p:nvPr>
        </p:nvSpPr>
        <p:spPr>
          <a:xfrm>
            <a:off x="6323526" y="2908229"/>
            <a:ext cx="5383369" cy="3127375"/>
          </a:xfrm>
          <a:noFill/>
        </p:spPr>
        <p:txBody>
          <a:bodyPr>
            <a:normAutofit fontScale="92500" lnSpcReduction="10000"/>
          </a:bodyPr>
          <a:lstStyle/>
          <a:p>
            <a:pPr marL="0" indent="0">
              <a:lnSpc>
                <a:spcPct val="110000"/>
              </a:lnSpc>
              <a:buNone/>
            </a:pPr>
            <a:r>
              <a:rPr lang="vi-VN" sz="3200" b="1" dirty="0" smtClean="0">
                <a:latin typeface="+mj-lt"/>
              </a:rPr>
              <a:t>Khi kể chuyện, cần chú ý:</a:t>
            </a:r>
          </a:p>
          <a:p>
            <a:pPr marL="514350" indent="-514350">
              <a:lnSpc>
                <a:spcPct val="110000"/>
              </a:lnSpc>
              <a:buAutoNum type="arabicPeriod"/>
            </a:pPr>
            <a:r>
              <a:rPr lang="vi-VN" sz="3200" b="1" dirty="0" smtClean="0">
                <a:latin typeface="+mj-lt"/>
              </a:rPr>
              <a:t>Chọn kể những hành động tiêu biểu của nhân vật.</a:t>
            </a:r>
          </a:p>
          <a:p>
            <a:pPr marL="514350" indent="-514350">
              <a:lnSpc>
                <a:spcPct val="110000"/>
              </a:lnSpc>
              <a:buAutoNum type="arabicPeriod"/>
            </a:pPr>
            <a:r>
              <a:rPr lang="vi-VN" sz="3200" b="1" dirty="0" smtClean="0">
                <a:latin typeface="+mj-lt"/>
              </a:rPr>
              <a:t>Thông thường, nếu hành động xảy ra trước thì kể trước, xảy ra sau thì kể sau.</a:t>
            </a:r>
            <a:endParaRPr lang="en-US" sz="3200" b="1" dirty="0">
              <a:latin typeface="+mj-lt"/>
            </a:endParaRPr>
          </a:p>
        </p:txBody>
      </p:sp>
      <p:sp>
        <p:nvSpPr>
          <p:cNvPr id="4" name="Text Box 5"/>
          <p:cNvSpPr txBox="1">
            <a:spLocks noChangeArrowheads="1"/>
          </p:cNvSpPr>
          <p:nvPr/>
        </p:nvSpPr>
        <p:spPr bwMode="auto">
          <a:xfrm>
            <a:off x="2204464" y="273553"/>
            <a:ext cx="1005622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3600" b="1">
                <a:latin typeface="Times New Roman" panose="02020603050405020304" pitchFamily="18" charset="0"/>
              </a:rPr>
              <a:t>Theo em khi kể chuyện ta cần chú ý những gì?</a:t>
            </a:r>
          </a:p>
        </p:txBody>
      </p:sp>
    </p:spTree>
    <p:extLst>
      <p:ext uri="{BB962C8B-B14F-4D97-AF65-F5344CB8AC3E}">
        <p14:creationId xmlns:p14="http://schemas.microsoft.com/office/powerpoint/2010/main" val="4013050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xit" presetSubtype="16" fill="hold" grpId="1" nodeType="clickEffect">
                                  <p:stCondLst>
                                    <p:cond delay="0"/>
                                  </p:stCondLst>
                                  <p:childTnLst>
                                    <p:animEffect transition="out" filter="box(in)">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ppt_w</p:attrName>
                                        </p:attrNameLst>
                                      </p:cBhvr>
                                      <p:tavLst>
                                        <p:tav tm="0">
                                          <p:val>
                                            <p:fltVal val="0"/>
                                          </p:val>
                                        </p:tav>
                                        <p:tav tm="100000">
                                          <p:val>
                                            <p:strVal val="#ppt_w"/>
                                          </p:val>
                                        </p:tav>
                                      </p:tavLst>
                                    </p:anim>
                                    <p:anim calcmode="lin" valueType="num">
                                      <p:cBhvr>
                                        <p:cTn id="18" dur="500" fill="hold"/>
                                        <p:tgtEl>
                                          <p:spTgt spid="2"/>
                                        </p:tgtEl>
                                        <p:attrNameLst>
                                          <p:attrName>ppt_h</p:attrName>
                                        </p:attrNameLst>
                                      </p:cBhvr>
                                      <p:tavLst>
                                        <p:tav tm="0">
                                          <p:val>
                                            <p:fltVal val="0"/>
                                          </p:val>
                                        </p:tav>
                                        <p:tav tm="100000">
                                          <p:val>
                                            <p:strVal val="#ppt_h"/>
                                          </p:val>
                                        </p:tav>
                                      </p:tavLst>
                                    </p:anim>
                                    <p:animEffect transition="in" filter="fade">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barn(inVertical)">
                                      <p:cBhvr>
                                        <p:cTn id="24" dur="500"/>
                                        <p:tgtEl>
                                          <p:spTgt spid="3">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barn(inVertical)">
                                      <p:cBhvr>
                                        <p:cTn id="29" dur="500"/>
                                        <p:tgtEl>
                                          <p:spTgt spid="3">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barn(inVertical)">
                                      <p:cBhvr>
                                        <p:cTn id="3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4" grpId="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055056" y="435545"/>
            <a:ext cx="10515600" cy="1325563"/>
          </a:xfrm>
        </p:spPr>
        <p:txBody>
          <a:bodyPr/>
          <a:lstStyle/>
          <a:p>
            <a:r>
              <a:rPr lang="vi-VN" b="1" dirty="0" smtClean="0">
                <a:solidFill>
                  <a:srgbClr val="FF0000"/>
                </a:solidFill>
              </a:rPr>
              <a:t>III. Luyện tập</a:t>
            </a:r>
            <a:endParaRPr lang="en-US" b="1" dirty="0">
              <a:solidFill>
                <a:srgbClr val="FF0000"/>
              </a:solidFill>
            </a:endParaRPr>
          </a:p>
        </p:txBody>
      </p:sp>
      <p:sp>
        <p:nvSpPr>
          <p:cNvPr id="3" name="Content Placeholder 2"/>
          <p:cNvSpPr>
            <a:spLocks noGrp="1"/>
          </p:cNvSpPr>
          <p:nvPr>
            <p:ph idx="1"/>
          </p:nvPr>
        </p:nvSpPr>
        <p:spPr>
          <a:xfrm>
            <a:off x="1125415" y="1761108"/>
            <a:ext cx="10310781" cy="4351338"/>
          </a:xfrm>
        </p:spPr>
        <p:txBody>
          <a:bodyPr>
            <a:normAutofit/>
          </a:bodyPr>
          <a:lstStyle/>
          <a:p>
            <a:pPr marL="0" indent="0">
              <a:lnSpc>
                <a:spcPct val="120000"/>
              </a:lnSpc>
              <a:buNone/>
            </a:pPr>
            <a:r>
              <a:rPr lang="vi-VN" sz="3200" dirty="0" smtClean="0">
                <a:latin typeface="+mj-lt"/>
              </a:rPr>
              <a:t>	Chim Sẻ và Chim Chích là đôi bạn thân, nhưng tính tình khác nhau. Chích xởi lởi, hay giúp bạn. Còn Sẻ thì đôi khi bụng dạ hẹp hòi. Dưới đây là một số hành động của nhân vật ấy trong cây chuyện Bài học quý. Em hãy điền tên nhân vật (Chích hoặc Sẻ) vào trước hành động thích hợp và sắp xếp các hành động ấy thành một câu chuyện:</a:t>
            </a:r>
            <a:endParaRPr lang="en-US" sz="3200" dirty="0">
              <a:latin typeface="+mj-lt"/>
            </a:endParaRPr>
          </a:p>
        </p:txBody>
      </p:sp>
    </p:spTree>
    <p:extLst>
      <p:ext uri="{BB962C8B-B14F-4D97-AF65-F5344CB8AC3E}">
        <p14:creationId xmlns:p14="http://schemas.microsoft.com/office/powerpoint/2010/main" val="2704692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8540" y="454025"/>
            <a:ext cx="11313459" cy="4351338"/>
          </a:xfrm>
        </p:spPr>
        <p:txBody>
          <a:bodyPr>
            <a:noAutofit/>
          </a:bodyPr>
          <a:lstStyle/>
          <a:p>
            <a:pPr marL="514350" indent="-514350">
              <a:lnSpc>
                <a:spcPct val="110000"/>
              </a:lnSpc>
              <a:buAutoNum type="arabicPeriod"/>
            </a:pPr>
            <a:r>
              <a:rPr lang="vi-VN" dirty="0" smtClean="0">
                <a:latin typeface="+mj-lt"/>
              </a:rPr>
              <a:t>Một hôm</a:t>
            </a:r>
            <a:r>
              <a:rPr lang="vi-VN" smtClean="0">
                <a:latin typeface="+mj-lt"/>
              </a:rPr>
              <a:t>, </a:t>
            </a:r>
            <a:r>
              <a:rPr lang="en-US" smtClean="0">
                <a:latin typeface="+mj-lt"/>
              </a:rPr>
              <a:t>   </a:t>
            </a:r>
            <a:r>
              <a:rPr lang="vi-VN" smtClean="0">
                <a:latin typeface="+mj-lt"/>
              </a:rPr>
              <a:t>... </a:t>
            </a:r>
            <a:r>
              <a:rPr lang="en-US" smtClean="0">
                <a:latin typeface="+mj-lt"/>
              </a:rPr>
              <a:t>   </a:t>
            </a:r>
            <a:r>
              <a:rPr lang="vi-VN" smtClean="0">
                <a:latin typeface="+mj-lt"/>
              </a:rPr>
              <a:t>được </a:t>
            </a:r>
            <a:r>
              <a:rPr lang="vi-VN" dirty="0" smtClean="0">
                <a:latin typeface="+mj-lt"/>
              </a:rPr>
              <a:t>bà gửi cho một hộp hạt kê.</a:t>
            </a:r>
          </a:p>
          <a:p>
            <a:pPr marL="514350" indent="-514350">
              <a:lnSpc>
                <a:spcPct val="110000"/>
              </a:lnSpc>
              <a:buAutoNum type="arabicPeriod"/>
            </a:pPr>
            <a:r>
              <a:rPr lang="vi-VN" dirty="0" smtClean="0">
                <a:latin typeface="+mj-lt"/>
              </a:rPr>
              <a:t>Thế là </a:t>
            </a:r>
            <a:r>
              <a:rPr lang="vi-VN" smtClean="0">
                <a:latin typeface="+mj-lt"/>
              </a:rPr>
              <a:t>hằng ngày</a:t>
            </a:r>
            <a:r>
              <a:rPr lang="en-US" smtClean="0">
                <a:latin typeface="+mj-lt"/>
              </a:rPr>
              <a:t>   </a:t>
            </a:r>
            <a:r>
              <a:rPr lang="vi-VN" smtClean="0">
                <a:latin typeface="+mj-lt"/>
              </a:rPr>
              <a:t> ...</a:t>
            </a:r>
            <a:r>
              <a:rPr lang="en-US" smtClean="0">
                <a:latin typeface="+mj-lt"/>
              </a:rPr>
              <a:t>  </a:t>
            </a:r>
            <a:r>
              <a:rPr lang="vi-VN" smtClean="0">
                <a:latin typeface="+mj-lt"/>
              </a:rPr>
              <a:t> </a:t>
            </a:r>
            <a:r>
              <a:rPr lang="en-US" smtClean="0">
                <a:latin typeface="+mj-lt"/>
              </a:rPr>
              <a:t> </a:t>
            </a:r>
            <a:r>
              <a:rPr lang="vi-VN" smtClean="0">
                <a:latin typeface="+mj-lt"/>
              </a:rPr>
              <a:t>nằm </a:t>
            </a:r>
            <a:r>
              <a:rPr lang="vi-VN" dirty="0" smtClean="0">
                <a:latin typeface="+mj-lt"/>
              </a:rPr>
              <a:t>trong tổ ăn hạt kê một mình.</a:t>
            </a:r>
          </a:p>
          <a:p>
            <a:pPr marL="514350" indent="-514350">
              <a:lnSpc>
                <a:spcPct val="110000"/>
              </a:lnSpc>
              <a:buAutoNum type="arabicPeriod"/>
            </a:pPr>
            <a:r>
              <a:rPr lang="vi-VN" dirty="0" smtClean="0">
                <a:latin typeface="+mj-lt"/>
              </a:rPr>
              <a:t>...       đi kiếm mồi, tìm được những hạt kê ngon lành ấy.</a:t>
            </a:r>
          </a:p>
          <a:p>
            <a:pPr marL="514350" indent="-514350">
              <a:lnSpc>
                <a:spcPct val="110000"/>
              </a:lnSpc>
              <a:buAutoNum type="arabicPeriod"/>
            </a:pPr>
            <a:r>
              <a:rPr lang="vi-VN" dirty="0" smtClean="0">
                <a:latin typeface="+mj-lt"/>
              </a:rPr>
              <a:t>Khi ăn </a:t>
            </a:r>
            <a:r>
              <a:rPr lang="vi-VN" smtClean="0">
                <a:latin typeface="+mj-lt"/>
              </a:rPr>
              <a:t>hết,</a:t>
            </a:r>
            <a:r>
              <a:rPr lang="en-US" smtClean="0">
                <a:latin typeface="+mj-lt"/>
              </a:rPr>
              <a:t>   </a:t>
            </a:r>
            <a:r>
              <a:rPr lang="vi-VN" smtClean="0">
                <a:latin typeface="+mj-lt"/>
              </a:rPr>
              <a:t> ... </a:t>
            </a:r>
            <a:r>
              <a:rPr lang="en-US" smtClean="0">
                <a:latin typeface="+mj-lt"/>
              </a:rPr>
              <a:t>   </a:t>
            </a:r>
            <a:r>
              <a:rPr lang="vi-VN" smtClean="0">
                <a:latin typeface="+mj-lt"/>
              </a:rPr>
              <a:t>bèn </a:t>
            </a:r>
            <a:r>
              <a:rPr lang="vi-VN" dirty="0" smtClean="0">
                <a:latin typeface="+mj-lt"/>
              </a:rPr>
              <a:t>quẳng chiếc hộp đi.</a:t>
            </a:r>
          </a:p>
          <a:p>
            <a:pPr marL="514350" indent="-514350">
              <a:lnSpc>
                <a:spcPct val="110000"/>
              </a:lnSpc>
              <a:buAutoNum type="arabicPeriod"/>
            </a:pPr>
            <a:r>
              <a:rPr lang="vi-VN" smtClean="0">
                <a:latin typeface="+mj-lt"/>
              </a:rPr>
              <a:t>... </a:t>
            </a:r>
            <a:r>
              <a:rPr lang="en-US" smtClean="0">
                <a:latin typeface="+mj-lt"/>
              </a:rPr>
              <a:t> </a:t>
            </a:r>
            <a:r>
              <a:rPr lang="vi-VN" smtClean="0">
                <a:latin typeface="+mj-lt"/>
              </a:rPr>
              <a:t>không </a:t>
            </a:r>
            <a:r>
              <a:rPr lang="vi-VN" dirty="0" smtClean="0">
                <a:latin typeface="+mj-lt"/>
              </a:rPr>
              <a:t>muốn </a:t>
            </a:r>
            <a:r>
              <a:rPr lang="vi-VN" smtClean="0">
                <a:latin typeface="+mj-lt"/>
              </a:rPr>
              <a:t>chia cho      ...</a:t>
            </a:r>
            <a:r>
              <a:rPr lang="en-US" smtClean="0">
                <a:latin typeface="+mj-lt"/>
              </a:rPr>
              <a:t>  </a:t>
            </a:r>
            <a:r>
              <a:rPr lang="vi-VN" smtClean="0">
                <a:latin typeface="+mj-lt"/>
              </a:rPr>
              <a:t>  cùng </a:t>
            </a:r>
            <a:r>
              <a:rPr lang="vi-VN" dirty="0" smtClean="0">
                <a:latin typeface="+mj-lt"/>
              </a:rPr>
              <a:t>ăn.</a:t>
            </a:r>
          </a:p>
          <a:p>
            <a:pPr marL="514350" indent="-514350">
              <a:lnSpc>
                <a:spcPct val="110000"/>
              </a:lnSpc>
              <a:buAutoNum type="arabicPeriod"/>
            </a:pPr>
            <a:r>
              <a:rPr lang="vi-VN" smtClean="0">
                <a:latin typeface="+mj-lt"/>
              </a:rPr>
              <a:t>...     </a:t>
            </a:r>
            <a:r>
              <a:rPr lang="en-US" smtClean="0">
                <a:latin typeface="+mj-lt"/>
              </a:rPr>
              <a:t> </a:t>
            </a:r>
            <a:r>
              <a:rPr lang="vi-VN" smtClean="0">
                <a:latin typeface="+mj-lt"/>
              </a:rPr>
              <a:t>bèn </a:t>
            </a:r>
            <a:r>
              <a:rPr lang="vi-VN" dirty="0" smtClean="0">
                <a:latin typeface="+mj-lt"/>
              </a:rPr>
              <a:t>gói cẩn thận những hạt kê còn sót lại vào một chiếc lá, rồi đi tìm người bạn thân của mình.</a:t>
            </a:r>
          </a:p>
          <a:p>
            <a:pPr marL="514350" indent="-514350">
              <a:lnSpc>
                <a:spcPct val="110000"/>
              </a:lnSpc>
              <a:buAutoNum type="arabicPeriod"/>
            </a:pPr>
            <a:r>
              <a:rPr lang="vi-VN" dirty="0" smtClean="0">
                <a:latin typeface="+mj-lt"/>
              </a:rPr>
              <a:t>Gió đưa những hạt kê còn sót trong hộp bay xa.</a:t>
            </a:r>
          </a:p>
          <a:p>
            <a:pPr marL="514350" indent="-514350">
              <a:lnSpc>
                <a:spcPct val="110000"/>
              </a:lnSpc>
              <a:buAutoNum type="arabicPeriod"/>
            </a:pPr>
            <a:r>
              <a:rPr lang="vi-VN" smtClean="0">
                <a:latin typeface="+mj-lt"/>
              </a:rPr>
              <a:t>...      vui </a:t>
            </a:r>
            <a:r>
              <a:rPr lang="vi-VN" dirty="0" smtClean="0">
                <a:latin typeface="+mj-lt"/>
              </a:rPr>
              <a:t>vẻ đưa </a:t>
            </a:r>
            <a:r>
              <a:rPr lang="vi-VN" smtClean="0">
                <a:latin typeface="+mj-lt"/>
              </a:rPr>
              <a:t>cho </a:t>
            </a:r>
            <a:r>
              <a:rPr lang="en-US" smtClean="0">
                <a:latin typeface="+mj-lt"/>
              </a:rPr>
              <a:t>  </a:t>
            </a:r>
            <a:r>
              <a:rPr lang="vi-VN" smtClean="0">
                <a:latin typeface="+mj-lt"/>
              </a:rPr>
              <a:t>... </a:t>
            </a:r>
            <a:r>
              <a:rPr lang="en-US" smtClean="0">
                <a:latin typeface="+mj-lt"/>
              </a:rPr>
              <a:t>   </a:t>
            </a:r>
            <a:r>
              <a:rPr lang="vi-VN" smtClean="0">
                <a:latin typeface="+mj-lt"/>
              </a:rPr>
              <a:t>một </a:t>
            </a:r>
            <a:r>
              <a:rPr lang="vi-VN" dirty="0" smtClean="0">
                <a:latin typeface="+mj-lt"/>
              </a:rPr>
              <a:t>nửa.</a:t>
            </a:r>
          </a:p>
          <a:p>
            <a:pPr marL="514350" indent="-514350">
              <a:lnSpc>
                <a:spcPct val="110000"/>
              </a:lnSpc>
              <a:buAutoNum type="arabicPeriod"/>
            </a:pPr>
            <a:r>
              <a:rPr lang="en-US" smtClean="0">
                <a:latin typeface="+mj-lt"/>
              </a:rPr>
              <a:t> </a:t>
            </a:r>
            <a:r>
              <a:rPr lang="vi-VN" smtClean="0">
                <a:latin typeface="+mj-lt"/>
              </a:rPr>
              <a:t>...</a:t>
            </a:r>
            <a:r>
              <a:rPr lang="en-US" smtClean="0">
                <a:latin typeface="+mj-lt"/>
              </a:rPr>
              <a:t>  </a:t>
            </a:r>
            <a:r>
              <a:rPr lang="vi-VN" smtClean="0">
                <a:latin typeface="+mj-lt"/>
              </a:rPr>
              <a:t> </a:t>
            </a:r>
            <a:r>
              <a:rPr lang="vi-VN" dirty="0" smtClean="0">
                <a:latin typeface="+mj-lt"/>
              </a:rPr>
              <a:t>ngượng nghịu nhận quà của     ...    và tự nhủ : ‘‘    ...     đã cho mình một bài học quý về tình bạn.’’</a:t>
            </a:r>
          </a:p>
          <a:p>
            <a:pPr marL="514350" indent="-514350">
              <a:lnSpc>
                <a:spcPct val="110000"/>
              </a:lnSpc>
              <a:buAutoNum type="arabicPeriod"/>
            </a:pPr>
            <a:endParaRPr lang="en-US" dirty="0">
              <a:latin typeface="+mj-lt"/>
            </a:endParaRPr>
          </a:p>
        </p:txBody>
      </p:sp>
      <p:sp>
        <p:nvSpPr>
          <p:cNvPr id="2" name="TextBox 1"/>
          <p:cNvSpPr txBox="1"/>
          <p:nvPr/>
        </p:nvSpPr>
        <p:spPr>
          <a:xfrm>
            <a:off x="3032762" y="440962"/>
            <a:ext cx="762000" cy="523220"/>
          </a:xfrm>
          <a:prstGeom prst="rect">
            <a:avLst/>
          </a:prstGeom>
          <a:noFill/>
        </p:spPr>
        <p:txBody>
          <a:bodyPr wrap="square" rtlCol="0">
            <a:spAutoFit/>
          </a:bodyPr>
          <a:lstStyle/>
          <a:p>
            <a:r>
              <a:rPr lang="vi-VN" sz="2800" b="1" dirty="0" smtClean="0">
                <a:solidFill>
                  <a:srgbClr val="FF0000"/>
                </a:solidFill>
                <a:latin typeface="+mj-lt"/>
              </a:rPr>
              <a:t>Sẻ</a:t>
            </a:r>
            <a:endParaRPr lang="en-US" sz="2800" b="1" dirty="0">
              <a:solidFill>
                <a:srgbClr val="FF0000"/>
              </a:solidFill>
              <a:latin typeface="+mj-lt"/>
            </a:endParaRPr>
          </a:p>
        </p:txBody>
      </p:sp>
      <p:sp>
        <p:nvSpPr>
          <p:cNvPr id="4" name="TextBox 3"/>
          <p:cNvSpPr txBox="1"/>
          <p:nvPr/>
        </p:nvSpPr>
        <p:spPr>
          <a:xfrm>
            <a:off x="1341120" y="2821456"/>
            <a:ext cx="762000" cy="523220"/>
          </a:xfrm>
          <a:prstGeom prst="rect">
            <a:avLst/>
          </a:prstGeom>
          <a:noFill/>
        </p:spPr>
        <p:txBody>
          <a:bodyPr wrap="square" rtlCol="0">
            <a:spAutoFit/>
          </a:bodyPr>
          <a:lstStyle/>
          <a:p>
            <a:r>
              <a:rPr lang="vi-VN" sz="2800" b="1" dirty="0" smtClean="0">
                <a:solidFill>
                  <a:srgbClr val="FF0000"/>
                </a:solidFill>
                <a:latin typeface="+mj-lt"/>
              </a:rPr>
              <a:t>Sẻ</a:t>
            </a:r>
            <a:endParaRPr lang="en-US" sz="2800" b="1" dirty="0">
              <a:solidFill>
                <a:srgbClr val="FF0000"/>
              </a:solidFill>
              <a:latin typeface="+mj-lt"/>
            </a:endParaRPr>
          </a:p>
        </p:txBody>
      </p:sp>
      <p:sp>
        <p:nvSpPr>
          <p:cNvPr id="5" name="TextBox 4"/>
          <p:cNvSpPr txBox="1"/>
          <p:nvPr/>
        </p:nvSpPr>
        <p:spPr>
          <a:xfrm>
            <a:off x="1419498" y="5659745"/>
            <a:ext cx="762000" cy="523220"/>
          </a:xfrm>
          <a:prstGeom prst="rect">
            <a:avLst/>
          </a:prstGeom>
          <a:noFill/>
        </p:spPr>
        <p:txBody>
          <a:bodyPr wrap="square" rtlCol="0">
            <a:spAutoFit/>
          </a:bodyPr>
          <a:lstStyle/>
          <a:p>
            <a:r>
              <a:rPr lang="vi-VN" sz="2800" b="1" dirty="0" smtClean="0">
                <a:solidFill>
                  <a:srgbClr val="FF0000"/>
                </a:solidFill>
                <a:latin typeface="+mj-lt"/>
              </a:rPr>
              <a:t>Sẻ</a:t>
            </a:r>
            <a:endParaRPr lang="en-US" sz="2800" b="1" dirty="0">
              <a:solidFill>
                <a:srgbClr val="FF0000"/>
              </a:solidFill>
              <a:latin typeface="+mj-lt"/>
            </a:endParaRPr>
          </a:p>
        </p:txBody>
      </p:sp>
      <p:sp>
        <p:nvSpPr>
          <p:cNvPr id="6" name="TextBox 5"/>
          <p:cNvSpPr txBox="1"/>
          <p:nvPr/>
        </p:nvSpPr>
        <p:spPr>
          <a:xfrm>
            <a:off x="4121334" y="1026785"/>
            <a:ext cx="762000" cy="523220"/>
          </a:xfrm>
          <a:prstGeom prst="rect">
            <a:avLst/>
          </a:prstGeom>
          <a:noFill/>
        </p:spPr>
        <p:txBody>
          <a:bodyPr wrap="square" rtlCol="0">
            <a:spAutoFit/>
          </a:bodyPr>
          <a:lstStyle/>
          <a:p>
            <a:r>
              <a:rPr lang="vi-VN" sz="2800" b="1" dirty="0" smtClean="0">
                <a:solidFill>
                  <a:srgbClr val="FF0000"/>
                </a:solidFill>
                <a:latin typeface="+mj-lt"/>
              </a:rPr>
              <a:t>Sẻ</a:t>
            </a:r>
            <a:endParaRPr lang="en-US" sz="2800" b="1" dirty="0">
              <a:solidFill>
                <a:srgbClr val="FF0000"/>
              </a:solidFill>
              <a:latin typeface="+mj-lt"/>
            </a:endParaRPr>
          </a:p>
        </p:txBody>
      </p:sp>
      <p:sp>
        <p:nvSpPr>
          <p:cNvPr id="7" name="TextBox 6"/>
          <p:cNvSpPr txBox="1"/>
          <p:nvPr/>
        </p:nvSpPr>
        <p:spPr>
          <a:xfrm>
            <a:off x="5077097" y="2816981"/>
            <a:ext cx="1173480" cy="523220"/>
          </a:xfrm>
          <a:prstGeom prst="rect">
            <a:avLst/>
          </a:prstGeom>
          <a:noFill/>
        </p:spPr>
        <p:txBody>
          <a:bodyPr wrap="square" rtlCol="0">
            <a:spAutoFit/>
          </a:bodyPr>
          <a:lstStyle/>
          <a:p>
            <a:r>
              <a:rPr lang="vi-VN" sz="2800" b="1" dirty="0" smtClean="0">
                <a:solidFill>
                  <a:srgbClr val="FF0000"/>
                </a:solidFill>
                <a:latin typeface="+mj-lt"/>
              </a:rPr>
              <a:t>Chích</a:t>
            </a:r>
            <a:endParaRPr lang="en-US" sz="2800" b="1" dirty="0">
              <a:solidFill>
                <a:srgbClr val="FF0000"/>
              </a:solidFill>
              <a:latin typeface="+mj-lt"/>
            </a:endParaRPr>
          </a:p>
        </p:txBody>
      </p:sp>
      <p:sp>
        <p:nvSpPr>
          <p:cNvPr id="8" name="TextBox 7"/>
          <p:cNvSpPr txBox="1"/>
          <p:nvPr/>
        </p:nvSpPr>
        <p:spPr>
          <a:xfrm>
            <a:off x="1180010" y="3420345"/>
            <a:ext cx="1173480" cy="523220"/>
          </a:xfrm>
          <a:prstGeom prst="rect">
            <a:avLst/>
          </a:prstGeom>
          <a:noFill/>
        </p:spPr>
        <p:txBody>
          <a:bodyPr wrap="square" rtlCol="0">
            <a:spAutoFit/>
          </a:bodyPr>
          <a:lstStyle/>
          <a:p>
            <a:r>
              <a:rPr lang="vi-VN" sz="2800" b="1" dirty="0" smtClean="0">
                <a:solidFill>
                  <a:srgbClr val="FF0000"/>
                </a:solidFill>
                <a:latin typeface="+mj-lt"/>
              </a:rPr>
              <a:t>Chích</a:t>
            </a:r>
            <a:endParaRPr lang="en-US" sz="2800" b="1" dirty="0">
              <a:solidFill>
                <a:srgbClr val="FF0000"/>
              </a:solidFill>
              <a:latin typeface="+mj-lt"/>
            </a:endParaRPr>
          </a:p>
        </p:txBody>
      </p:sp>
      <p:sp>
        <p:nvSpPr>
          <p:cNvPr id="9" name="TextBox 8"/>
          <p:cNvSpPr txBox="1"/>
          <p:nvPr/>
        </p:nvSpPr>
        <p:spPr>
          <a:xfrm>
            <a:off x="3234148" y="2209970"/>
            <a:ext cx="1173480" cy="523220"/>
          </a:xfrm>
          <a:prstGeom prst="rect">
            <a:avLst/>
          </a:prstGeom>
          <a:noFill/>
        </p:spPr>
        <p:txBody>
          <a:bodyPr wrap="square" rtlCol="0">
            <a:spAutoFit/>
          </a:bodyPr>
          <a:lstStyle/>
          <a:p>
            <a:r>
              <a:rPr lang="vi-VN" sz="2800" b="1" dirty="0" smtClean="0">
                <a:solidFill>
                  <a:srgbClr val="FF0000"/>
                </a:solidFill>
                <a:latin typeface="+mj-lt"/>
              </a:rPr>
              <a:t>Sẻ</a:t>
            </a:r>
            <a:endParaRPr lang="en-US" sz="2800" b="1" dirty="0">
              <a:solidFill>
                <a:srgbClr val="FF0000"/>
              </a:solidFill>
              <a:latin typeface="+mj-lt"/>
            </a:endParaRPr>
          </a:p>
        </p:txBody>
      </p:sp>
      <p:sp>
        <p:nvSpPr>
          <p:cNvPr id="10" name="TextBox 9"/>
          <p:cNvSpPr txBox="1"/>
          <p:nvPr/>
        </p:nvSpPr>
        <p:spPr>
          <a:xfrm>
            <a:off x="1213757" y="1621435"/>
            <a:ext cx="1173480" cy="523220"/>
          </a:xfrm>
          <a:prstGeom prst="rect">
            <a:avLst/>
          </a:prstGeom>
          <a:noFill/>
        </p:spPr>
        <p:txBody>
          <a:bodyPr wrap="square" rtlCol="0">
            <a:spAutoFit/>
          </a:bodyPr>
          <a:lstStyle/>
          <a:p>
            <a:r>
              <a:rPr lang="vi-VN" sz="2800" b="1" dirty="0" smtClean="0">
                <a:solidFill>
                  <a:srgbClr val="FF0000"/>
                </a:solidFill>
                <a:latin typeface="+mj-lt"/>
              </a:rPr>
              <a:t>Chích</a:t>
            </a:r>
            <a:endParaRPr lang="en-US" sz="2800" b="1" dirty="0">
              <a:solidFill>
                <a:srgbClr val="FF0000"/>
              </a:solidFill>
              <a:latin typeface="+mj-lt"/>
            </a:endParaRPr>
          </a:p>
        </p:txBody>
      </p:sp>
      <p:sp>
        <p:nvSpPr>
          <p:cNvPr id="11" name="TextBox 10"/>
          <p:cNvSpPr txBox="1"/>
          <p:nvPr/>
        </p:nvSpPr>
        <p:spPr>
          <a:xfrm>
            <a:off x="1193074" y="5061910"/>
            <a:ext cx="1173480" cy="523220"/>
          </a:xfrm>
          <a:prstGeom prst="rect">
            <a:avLst/>
          </a:prstGeom>
          <a:noFill/>
        </p:spPr>
        <p:txBody>
          <a:bodyPr wrap="square" rtlCol="0">
            <a:spAutoFit/>
          </a:bodyPr>
          <a:lstStyle/>
          <a:p>
            <a:r>
              <a:rPr lang="vi-VN" sz="2800" b="1" dirty="0" smtClean="0">
                <a:solidFill>
                  <a:srgbClr val="FF0000"/>
                </a:solidFill>
                <a:latin typeface="+mj-lt"/>
              </a:rPr>
              <a:t>Chích</a:t>
            </a:r>
            <a:endParaRPr lang="en-US" sz="2800" b="1" dirty="0">
              <a:solidFill>
                <a:srgbClr val="FF0000"/>
              </a:solidFill>
              <a:latin typeface="+mj-lt"/>
            </a:endParaRPr>
          </a:p>
        </p:txBody>
      </p:sp>
      <p:sp>
        <p:nvSpPr>
          <p:cNvPr id="12" name="TextBox 11"/>
          <p:cNvSpPr txBox="1"/>
          <p:nvPr/>
        </p:nvSpPr>
        <p:spPr>
          <a:xfrm>
            <a:off x="4508862" y="5071916"/>
            <a:ext cx="762000" cy="523220"/>
          </a:xfrm>
          <a:prstGeom prst="rect">
            <a:avLst/>
          </a:prstGeom>
          <a:noFill/>
        </p:spPr>
        <p:txBody>
          <a:bodyPr wrap="square" rtlCol="0">
            <a:spAutoFit/>
          </a:bodyPr>
          <a:lstStyle/>
          <a:p>
            <a:r>
              <a:rPr lang="vi-VN" sz="2800" b="1" dirty="0" smtClean="0">
                <a:solidFill>
                  <a:srgbClr val="FF0000"/>
                </a:solidFill>
                <a:latin typeface="+mj-lt"/>
              </a:rPr>
              <a:t>Sẻ</a:t>
            </a:r>
            <a:endParaRPr lang="en-US" sz="2800" b="1" dirty="0">
              <a:solidFill>
                <a:srgbClr val="FF0000"/>
              </a:solidFill>
              <a:latin typeface="+mj-lt"/>
            </a:endParaRPr>
          </a:p>
        </p:txBody>
      </p:sp>
      <p:sp>
        <p:nvSpPr>
          <p:cNvPr id="13" name="TextBox 12"/>
          <p:cNvSpPr txBox="1"/>
          <p:nvPr/>
        </p:nvSpPr>
        <p:spPr>
          <a:xfrm>
            <a:off x="6000208" y="5669333"/>
            <a:ext cx="1173480" cy="523220"/>
          </a:xfrm>
          <a:prstGeom prst="rect">
            <a:avLst/>
          </a:prstGeom>
          <a:noFill/>
        </p:spPr>
        <p:txBody>
          <a:bodyPr wrap="square" rtlCol="0">
            <a:spAutoFit/>
          </a:bodyPr>
          <a:lstStyle/>
          <a:p>
            <a:r>
              <a:rPr lang="vi-VN" sz="2800" b="1" dirty="0" smtClean="0">
                <a:solidFill>
                  <a:srgbClr val="FF0000"/>
                </a:solidFill>
                <a:latin typeface="+mj-lt"/>
              </a:rPr>
              <a:t>Chích</a:t>
            </a:r>
            <a:endParaRPr lang="en-US" sz="2800" b="1" dirty="0">
              <a:solidFill>
                <a:srgbClr val="FF0000"/>
              </a:solidFill>
              <a:latin typeface="+mj-lt"/>
            </a:endParaRPr>
          </a:p>
        </p:txBody>
      </p:sp>
      <p:sp>
        <p:nvSpPr>
          <p:cNvPr id="14" name="TextBox 13"/>
          <p:cNvSpPr txBox="1"/>
          <p:nvPr/>
        </p:nvSpPr>
        <p:spPr>
          <a:xfrm>
            <a:off x="8876211" y="5659745"/>
            <a:ext cx="1173480" cy="523220"/>
          </a:xfrm>
          <a:prstGeom prst="rect">
            <a:avLst/>
          </a:prstGeom>
          <a:noFill/>
        </p:spPr>
        <p:txBody>
          <a:bodyPr wrap="square" rtlCol="0">
            <a:spAutoFit/>
          </a:bodyPr>
          <a:lstStyle/>
          <a:p>
            <a:r>
              <a:rPr lang="vi-VN" sz="2800" b="1" dirty="0" smtClean="0">
                <a:solidFill>
                  <a:srgbClr val="FF0000"/>
                </a:solidFill>
                <a:latin typeface="+mj-lt"/>
              </a:rPr>
              <a:t>Chích</a:t>
            </a:r>
            <a:endParaRPr lang="en-US" sz="2800" b="1" dirty="0">
              <a:solidFill>
                <a:srgbClr val="FF0000"/>
              </a:solidFill>
              <a:latin typeface="+mj-lt"/>
            </a:endParaRPr>
          </a:p>
        </p:txBody>
      </p:sp>
      <p:grpSp>
        <p:nvGrpSpPr>
          <p:cNvPr id="16" name="Group 15"/>
          <p:cNvGrpSpPr/>
          <p:nvPr/>
        </p:nvGrpSpPr>
        <p:grpSpPr>
          <a:xfrm>
            <a:off x="378823" y="423247"/>
            <a:ext cx="499717" cy="584775"/>
            <a:chOff x="378823" y="423247"/>
            <a:chExt cx="499717" cy="584775"/>
          </a:xfrm>
        </p:grpSpPr>
        <p:sp>
          <p:nvSpPr>
            <p:cNvPr id="17" name="Flowchart: Sequential Access Storage 16"/>
            <p:cNvSpPr/>
            <p:nvPr/>
          </p:nvSpPr>
          <p:spPr>
            <a:xfrm>
              <a:off x="378823" y="454025"/>
              <a:ext cx="499717" cy="478145"/>
            </a:xfrm>
            <a:prstGeom prst="flowChartMagneticTape">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439269" y="423247"/>
              <a:ext cx="274320" cy="584775"/>
            </a:xfrm>
            <a:prstGeom prst="rect">
              <a:avLst/>
            </a:prstGeom>
            <a:noFill/>
          </p:spPr>
          <p:txBody>
            <a:bodyPr wrap="square" rtlCol="0">
              <a:spAutoFit/>
            </a:bodyPr>
            <a:lstStyle/>
            <a:p>
              <a:r>
                <a:rPr lang="en-US" sz="3200" smtClean="0"/>
                <a:t>1</a:t>
              </a:r>
              <a:endParaRPr lang="en-US" sz="3200"/>
            </a:p>
          </p:txBody>
        </p:sp>
      </p:grpSp>
      <p:grpSp>
        <p:nvGrpSpPr>
          <p:cNvPr id="19" name="Group 18"/>
          <p:cNvGrpSpPr/>
          <p:nvPr/>
        </p:nvGrpSpPr>
        <p:grpSpPr>
          <a:xfrm>
            <a:off x="378822" y="1008022"/>
            <a:ext cx="499717" cy="584775"/>
            <a:chOff x="378823" y="423247"/>
            <a:chExt cx="499717" cy="584775"/>
          </a:xfrm>
        </p:grpSpPr>
        <p:sp>
          <p:nvSpPr>
            <p:cNvPr id="20" name="Flowchart: Sequential Access Storage 19"/>
            <p:cNvSpPr/>
            <p:nvPr/>
          </p:nvSpPr>
          <p:spPr>
            <a:xfrm>
              <a:off x="378823" y="454025"/>
              <a:ext cx="499717" cy="478145"/>
            </a:xfrm>
            <a:prstGeom prst="flowChartMagneticTape">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439269" y="423247"/>
              <a:ext cx="274320" cy="584775"/>
            </a:xfrm>
            <a:prstGeom prst="rect">
              <a:avLst/>
            </a:prstGeom>
            <a:noFill/>
          </p:spPr>
          <p:txBody>
            <a:bodyPr wrap="square" rtlCol="0">
              <a:spAutoFit/>
            </a:bodyPr>
            <a:lstStyle/>
            <a:p>
              <a:r>
                <a:rPr lang="en-US" sz="3200" smtClean="0"/>
                <a:t>3</a:t>
              </a:r>
              <a:endParaRPr lang="en-US" sz="3200"/>
            </a:p>
          </p:txBody>
        </p:sp>
      </p:grpSp>
      <p:grpSp>
        <p:nvGrpSpPr>
          <p:cNvPr id="22" name="Group 21"/>
          <p:cNvGrpSpPr/>
          <p:nvPr/>
        </p:nvGrpSpPr>
        <p:grpSpPr>
          <a:xfrm>
            <a:off x="368572" y="1578751"/>
            <a:ext cx="499717" cy="584775"/>
            <a:chOff x="378823" y="423247"/>
            <a:chExt cx="499717" cy="584775"/>
          </a:xfrm>
        </p:grpSpPr>
        <p:sp>
          <p:nvSpPr>
            <p:cNvPr id="23" name="Flowchart: Sequential Access Storage 22"/>
            <p:cNvSpPr/>
            <p:nvPr/>
          </p:nvSpPr>
          <p:spPr>
            <a:xfrm>
              <a:off x="378823" y="454025"/>
              <a:ext cx="499717" cy="478145"/>
            </a:xfrm>
            <a:prstGeom prst="flowChartMagneticTape">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439269" y="423247"/>
              <a:ext cx="274320" cy="584775"/>
            </a:xfrm>
            <a:prstGeom prst="rect">
              <a:avLst/>
            </a:prstGeom>
            <a:noFill/>
          </p:spPr>
          <p:txBody>
            <a:bodyPr wrap="square" rtlCol="0">
              <a:spAutoFit/>
            </a:bodyPr>
            <a:lstStyle/>
            <a:p>
              <a:r>
                <a:rPr lang="en-US" sz="3200" smtClean="0"/>
                <a:t>6</a:t>
              </a:r>
              <a:endParaRPr lang="en-US" sz="3200"/>
            </a:p>
          </p:txBody>
        </p:sp>
      </p:grpSp>
      <p:grpSp>
        <p:nvGrpSpPr>
          <p:cNvPr id="25" name="Group 24"/>
          <p:cNvGrpSpPr/>
          <p:nvPr/>
        </p:nvGrpSpPr>
        <p:grpSpPr>
          <a:xfrm>
            <a:off x="378820" y="2196799"/>
            <a:ext cx="499717" cy="584775"/>
            <a:chOff x="378823" y="423247"/>
            <a:chExt cx="499717" cy="584775"/>
          </a:xfrm>
        </p:grpSpPr>
        <p:sp>
          <p:nvSpPr>
            <p:cNvPr id="26" name="Flowchart: Sequential Access Storage 25"/>
            <p:cNvSpPr/>
            <p:nvPr/>
          </p:nvSpPr>
          <p:spPr>
            <a:xfrm>
              <a:off x="378823" y="454025"/>
              <a:ext cx="499717" cy="478145"/>
            </a:xfrm>
            <a:prstGeom prst="flowChartMagneticTape">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439269" y="423247"/>
              <a:ext cx="274320" cy="584775"/>
            </a:xfrm>
            <a:prstGeom prst="rect">
              <a:avLst/>
            </a:prstGeom>
            <a:noFill/>
          </p:spPr>
          <p:txBody>
            <a:bodyPr wrap="square" rtlCol="0">
              <a:spAutoFit/>
            </a:bodyPr>
            <a:lstStyle/>
            <a:p>
              <a:r>
                <a:rPr lang="en-US" sz="3200" smtClean="0"/>
                <a:t>4</a:t>
              </a:r>
              <a:endParaRPr lang="en-US" sz="3200"/>
            </a:p>
          </p:txBody>
        </p:sp>
      </p:grpSp>
      <p:grpSp>
        <p:nvGrpSpPr>
          <p:cNvPr id="28" name="Group 27"/>
          <p:cNvGrpSpPr/>
          <p:nvPr/>
        </p:nvGrpSpPr>
        <p:grpSpPr>
          <a:xfrm>
            <a:off x="360258" y="2780677"/>
            <a:ext cx="499717" cy="584775"/>
            <a:chOff x="378823" y="423247"/>
            <a:chExt cx="499717" cy="584775"/>
          </a:xfrm>
        </p:grpSpPr>
        <p:sp>
          <p:nvSpPr>
            <p:cNvPr id="29" name="Flowchart: Sequential Access Storage 28"/>
            <p:cNvSpPr/>
            <p:nvPr/>
          </p:nvSpPr>
          <p:spPr>
            <a:xfrm>
              <a:off x="378823" y="454025"/>
              <a:ext cx="499717" cy="478145"/>
            </a:xfrm>
            <a:prstGeom prst="flowChartMagneticTape">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439269" y="423247"/>
              <a:ext cx="274320" cy="584775"/>
            </a:xfrm>
            <a:prstGeom prst="rect">
              <a:avLst/>
            </a:prstGeom>
            <a:noFill/>
          </p:spPr>
          <p:txBody>
            <a:bodyPr wrap="square" rtlCol="0">
              <a:spAutoFit/>
            </a:bodyPr>
            <a:lstStyle/>
            <a:p>
              <a:r>
                <a:rPr lang="en-US" sz="3200"/>
                <a:t>2</a:t>
              </a:r>
            </a:p>
          </p:txBody>
        </p:sp>
      </p:grpSp>
      <p:grpSp>
        <p:nvGrpSpPr>
          <p:cNvPr id="31" name="Group 30"/>
          <p:cNvGrpSpPr/>
          <p:nvPr/>
        </p:nvGrpSpPr>
        <p:grpSpPr>
          <a:xfrm>
            <a:off x="372547" y="3431997"/>
            <a:ext cx="499717" cy="584775"/>
            <a:chOff x="378823" y="423247"/>
            <a:chExt cx="499717" cy="584775"/>
          </a:xfrm>
        </p:grpSpPr>
        <p:sp>
          <p:nvSpPr>
            <p:cNvPr id="32" name="Flowchart: Sequential Access Storage 31"/>
            <p:cNvSpPr/>
            <p:nvPr/>
          </p:nvSpPr>
          <p:spPr>
            <a:xfrm>
              <a:off x="378823" y="454025"/>
              <a:ext cx="499717" cy="478145"/>
            </a:xfrm>
            <a:prstGeom prst="flowChartMagneticTape">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439269" y="423247"/>
              <a:ext cx="274320" cy="584775"/>
            </a:xfrm>
            <a:prstGeom prst="rect">
              <a:avLst/>
            </a:prstGeom>
            <a:noFill/>
          </p:spPr>
          <p:txBody>
            <a:bodyPr wrap="square" rtlCol="0">
              <a:spAutoFit/>
            </a:bodyPr>
            <a:lstStyle/>
            <a:p>
              <a:r>
                <a:rPr lang="en-US" sz="3200" smtClean="0"/>
                <a:t>7</a:t>
              </a:r>
              <a:endParaRPr lang="en-US" sz="3200"/>
            </a:p>
          </p:txBody>
        </p:sp>
      </p:grpSp>
      <p:grpSp>
        <p:nvGrpSpPr>
          <p:cNvPr id="34" name="Group 33"/>
          <p:cNvGrpSpPr/>
          <p:nvPr/>
        </p:nvGrpSpPr>
        <p:grpSpPr>
          <a:xfrm>
            <a:off x="394699" y="4483678"/>
            <a:ext cx="499717" cy="584775"/>
            <a:chOff x="378823" y="423247"/>
            <a:chExt cx="499717" cy="584775"/>
          </a:xfrm>
        </p:grpSpPr>
        <p:sp>
          <p:nvSpPr>
            <p:cNvPr id="35" name="Flowchart: Sequential Access Storage 34"/>
            <p:cNvSpPr/>
            <p:nvPr/>
          </p:nvSpPr>
          <p:spPr>
            <a:xfrm>
              <a:off x="378823" y="454025"/>
              <a:ext cx="499717" cy="478145"/>
            </a:xfrm>
            <a:prstGeom prst="flowChartMagneticTape">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Box 35"/>
            <p:cNvSpPr txBox="1"/>
            <p:nvPr/>
          </p:nvSpPr>
          <p:spPr>
            <a:xfrm>
              <a:off x="439269" y="423247"/>
              <a:ext cx="274320" cy="584775"/>
            </a:xfrm>
            <a:prstGeom prst="rect">
              <a:avLst/>
            </a:prstGeom>
            <a:noFill/>
          </p:spPr>
          <p:txBody>
            <a:bodyPr wrap="square" rtlCol="0">
              <a:spAutoFit/>
            </a:bodyPr>
            <a:lstStyle/>
            <a:p>
              <a:r>
                <a:rPr lang="en-US" sz="3200" smtClean="0"/>
                <a:t>5</a:t>
              </a:r>
              <a:endParaRPr lang="en-US" sz="3200"/>
            </a:p>
          </p:txBody>
        </p:sp>
      </p:grpSp>
      <p:grpSp>
        <p:nvGrpSpPr>
          <p:cNvPr id="37" name="Group 36"/>
          <p:cNvGrpSpPr/>
          <p:nvPr/>
        </p:nvGrpSpPr>
        <p:grpSpPr>
          <a:xfrm>
            <a:off x="391884" y="5074453"/>
            <a:ext cx="499717" cy="584775"/>
            <a:chOff x="378823" y="423247"/>
            <a:chExt cx="499717" cy="584775"/>
          </a:xfrm>
        </p:grpSpPr>
        <p:sp>
          <p:nvSpPr>
            <p:cNvPr id="38" name="Flowchart: Sequential Access Storage 37"/>
            <p:cNvSpPr/>
            <p:nvPr/>
          </p:nvSpPr>
          <p:spPr>
            <a:xfrm>
              <a:off x="378823" y="454025"/>
              <a:ext cx="499717" cy="478145"/>
            </a:xfrm>
            <a:prstGeom prst="flowChartMagneticTape">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439269" y="423247"/>
              <a:ext cx="274320" cy="584775"/>
            </a:xfrm>
            <a:prstGeom prst="rect">
              <a:avLst/>
            </a:prstGeom>
            <a:noFill/>
          </p:spPr>
          <p:txBody>
            <a:bodyPr wrap="square" rtlCol="0">
              <a:spAutoFit/>
            </a:bodyPr>
            <a:lstStyle/>
            <a:p>
              <a:r>
                <a:rPr lang="en-US" sz="3200" smtClean="0"/>
                <a:t>8</a:t>
              </a:r>
              <a:endParaRPr lang="en-US" sz="3200"/>
            </a:p>
          </p:txBody>
        </p:sp>
      </p:grpSp>
      <p:grpSp>
        <p:nvGrpSpPr>
          <p:cNvPr id="40" name="Group 39"/>
          <p:cNvGrpSpPr/>
          <p:nvPr/>
        </p:nvGrpSpPr>
        <p:grpSpPr>
          <a:xfrm>
            <a:off x="396751" y="5694990"/>
            <a:ext cx="499717" cy="584775"/>
            <a:chOff x="378823" y="423247"/>
            <a:chExt cx="499717" cy="584775"/>
          </a:xfrm>
        </p:grpSpPr>
        <p:sp>
          <p:nvSpPr>
            <p:cNvPr id="41" name="Flowchart: Sequential Access Storage 40"/>
            <p:cNvSpPr/>
            <p:nvPr/>
          </p:nvSpPr>
          <p:spPr>
            <a:xfrm>
              <a:off x="378823" y="454025"/>
              <a:ext cx="499717" cy="478145"/>
            </a:xfrm>
            <a:prstGeom prst="flowChartMagneticTape">
              <a:avLst/>
            </a:prstGeom>
            <a:solidFill>
              <a:schemeClr val="bg1"/>
            </a:solid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439269" y="423247"/>
              <a:ext cx="274320" cy="584775"/>
            </a:xfrm>
            <a:prstGeom prst="rect">
              <a:avLst/>
            </a:prstGeom>
            <a:noFill/>
          </p:spPr>
          <p:txBody>
            <a:bodyPr wrap="square" rtlCol="0">
              <a:spAutoFit/>
            </a:bodyPr>
            <a:lstStyle/>
            <a:p>
              <a:r>
                <a:rPr lang="en-US" sz="3200" smtClean="0"/>
                <a:t>9</a:t>
              </a:r>
              <a:endParaRPr lang="en-US" sz="3200"/>
            </a:p>
          </p:txBody>
        </p:sp>
      </p:grpSp>
    </p:spTree>
    <p:extLst>
      <p:ext uri="{BB962C8B-B14F-4D97-AF65-F5344CB8AC3E}">
        <p14:creationId xmlns:p14="http://schemas.microsoft.com/office/powerpoint/2010/main" val="1352941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fade">
                                      <p:cBhvr>
                                        <p:cTn id="52" dur="5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fade">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p:cTn id="67" dur="500" fill="hold"/>
                                        <p:tgtEl>
                                          <p:spTgt spid="16"/>
                                        </p:tgtEl>
                                        <p:attrNameLst>
                                          <p:attrName>ppt_w</p:attrName>
                                        </p:attrNameLst>
                                      </p:cBhvr>
                                      <p:tavLst>
                                        <p:tav tm="0">
                                          <p:val>
                                            <p:fltVal val="0"/>
                                          </p:val>
                                        </p:tav>
                                        <p:tav tm="100000">
                                          <p:val>
                                            <p:strVal val="#ppt_w"/>
                                          </p:val>
                                        </p:tav>
                                      </p:tavLst>
                                    </p:anim>
                                    <p:anim calcmode="lin" valueType="num">
                                      <p:cBhvr>
                                        <p:cTn id="68" dur="500" fill="hold"/>
                                        <p:tgtEl>
                                          <p:spTgt spid="16"/>
                                        </p:tgtEl>
                                        <p:attrNameLst>
                                          <p:attrName>ppt_h</p:attrName>
                                        </p:attrNameLst>
                                      </p:cBhvr>
                                      <p:tavLst>
                                        <p:tav tm="0">
                                          <p:val>
                                            <p:fltVal val="0"/>
                                          </p:val>
                                        </p:tav>
                                        <p:tav tm="100000">
                                          <p:val>
                                            <p:strVal val="#ppt_h"/>
                                          </p:val>
                                        </p:tav>
                                      </p:tavLst>
                                    </p:anim>
                                    <p:animEffect transition="in" filter="fade">
                                      <p:cBhvr>
                                        <p:cTn id="69" dur="500"/>
                                        <p:tgtEl>
                                          <p:spTgt spid="16"/>
                                        </p:tgtEl>
                                      </p:cBhvr>
                                    </p:animEffect>
                                  </p:childTnLst>
                                </p:cTn>
                              </p:par>
                            </p:childTnLst>
                          </p:cTn>
                        </p:par>
                      </p:childTnLst>
                    </p:cTn>
                  </p:par>
                  <p:par>
                    <p:cTn id="70" fill="hold">
                      <p:stCondLst>
                        <p:cond delay="indefinite"/>
                      </p:stCondLst>
                      <p:childTnLst>
                        <p:par>
                          <p:cTn id="71" fill="hold">
                            <p:stCondLst>
                              <p:cond delay="0"/>
                            </p:stCondLst>
                            <p:childTnLst>
                              <p:par>
                                <p:cTn id="72" presetID="31" presetClass="entr" presetSubtype="0" fill="hold" nodeType="clickEffect">
                                  <p:stCondLst>
                                    <p:cond delay="0"/>
                                  </p:stCondLst>
                                  <p:childTnLst>
                                    <p:set>
                                      <p:cBhvr>
                                        <p:cTn id="73" dur="1" fill="hold">
                                          <p:stCondLst>
                                            <p:cond delay="0"/>
                                          </p:stCondLst>
                                        </p:cTn>
                                        <p:tgtEl>
                                          <p:spTgt spid="28"/>
                                        </p:tgtEl>
                                        <p:attrNameLst>
                                          <p:attrName>style.visibility</p:attrName>
                                        </p:attrNameLst>
                                      </p:cBhvr>
                                      <p:to>
                                        <p:strVal val="visible"/>
                                      </p:to>
                                    </p:set>
                                    <p:anim calcmode="lin" valueType="num">
                                      <p:cBhvr>
                                        <p:cTn id="74" dur="1000" fill="hold"/>
                                        <p:tgtEl>
                                          <p:spTgt spid="28"/>
                                        </p:tgtEl>
                                        <p:attrNameLst>
                                          <p:attrName>ppt_w</p:attrName>
                                        </p:attrNameLst>
                                      </p:cBhvr>
                                      <p:tavLst>
                                        <p:tav tm="0">
                                          <p:val>
                                            <p:fltVal val="0"/>
                                          </p:val>
                                        </p:tav>
                                        <p:tav tm="100000">
                                          <p:val>
                                            <p:strVal val="#ppt_w"/>
                                          </p:val>
                                        </p:tav>
                                      </p:tavLst>
                                    </p:anim>
                                    <p:anim calcmode="lin" valueType="num">
                                      <p:cBhvr>
                                        <p:cTn id="75" dur="1000" fill="hold"/>
                                        <p:tgtEl>
                                          <p:spTgt spid="28"/>
                                        </p:tgtEl>
                                        <p:attrNameLst>
                                          <p:attrName>ppt_h</p:attrName>
                                        </p:attrNameLst>
                                      </p:cBhvr>
                                      <p:tavLst>
                                        <p:tav tm="0">
                                          <p:val>
                                            <p:fltVal val="0"/>
                                          </p:val>
                                        </p:tav>
                                        <p:tav tm="100000">
                                          <p:val>
                                            <p:strVal val="#ppt_h"/>
                                          </p:val>
                                        </p:tav>
                                      </p:tavLst>
                                    </p:anim>
                                    <p:anim calcmode="lin" valueType="num">
                                      <p:cBhvr>
                                        <p:cTn id="76" dur="1000" fill="hold"/>
                                        <p:tgtEl>
                                          <p:spTgt spid="28"/>
                                        </p:tgtEl>
                                        <p:attrNameLst>
                                          <p:attrName>style.rotation</p:attrName>
                                        </p:attrNameLst>
                                      </p:cBhvr>
                                      <p:tavLst>
                                        <p:tav tm="0">
                                          <p:val>
                                            <p:fltVal val="90"/>
                                          </p:val>
                                        </p:tav>
                                        <p:tav tm="100000">
                                          <p:val>
                                            <p:fltVal val="0"/>
                                          </p:val>
                                        </p:tav>
                                      </p:tavLst>
                                    </p:anim>
                                    <p:animEffect transition="in" filter="fade">
                                      <p:cBhvr>
                                        <p:cTn id="77" dur="1000"/>
                                        <p:tgtEl>
                                          <p:spTgt spid="28"/>
                                        </p:tgtEl>
                                      </p:cBhvr>
                                    </p:animEffect>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nodeType="clickEffect">
                                  <p:stCondLst>
                                    <p:cond delay="0"/>
                                  </p:stCondLst>
                                  <p:childTnLst>
                                    <p:set>
                                      <p:cBhvr>
                                        <p:cTn id="81" dur="1" fill="hold">
                                          <p:stCondLst>
                                            <p:cond delay="0"/>
                                          </p:stCondLst>
                                        </p:cTn>
                                        <p:tgtEl>
                                          <p:spTgt spid="19"/>
                                        </p:tgtEl>
                                        <p:attrNameLst>
                                          <p:attrName>style.visibility</p:attrName>
                                        </p:attrNameLst>
                                      </p:cBhvr>
                                      <p:to>
                                        <p:strVal val="visible"/>
                                      </p:to>
                                    </p:set>
                                    <p:anim calcmode="lin" valueType="num">
                                      <p:cBhvr additive="base">
                                        <p:cTn id="82" dur="500" fill="hold"/>
                                        <p:tgtEl>
                                          <p:spTgt spid="19"/>
                                        </p:tgtEl>
                                        <p:attrNameLst>
                                          <p:attrName>ppt_x</p:attrName>
                                        </p:attrNameLst>
                                      </p:cBhvr>
                                      <p:tavLst>
                                        <p:tav tm="0">
                                          <p:val>
                                            <p:strVal val="#ppt_x"/>
                                          </p:val>
                                        </p:tav>
                                        <p:tav tm="100000">
                                          <p:val>
                                            <p:strVal val="#ppt_x"/>
                                          </p:val>
                                        </p:tav>
                                      </p:tavLst>
                                    </p:anim>
                                    <p:anim calcmode="lin" valueType="num">
                                      <p:cBhvr additive="base">
                                        <p:cTn id="83"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nodeType="clickEffect">
                                  <p:stCondLst>
                                    <p:cond delay="0"/>
                                  </p:stCondLst>
                                  <p:childTnLst>
                                    <p:set>
                                      <p:cBhvr>
                                        <p:cTn id="87" dur="1" fill="hold">
                                          <p:stCondLst>
                                            <p:cond delay="0"/>
                                          </p:stCondLst>
                                        </p:cTn>
                                        <p:tgtEl>
                                          <p:spTgt spid="25"/>
                                        </p:tgtEl>
                                        <p:attrNameLst>
                                          <p:attrName>style.visibility</p:attrName>
                                        </p:attrNameLst>
                                      </p:cBhvr>
                                      <p:to>
                                        <p:strVal val="visible"/>
                                      </p:to>
                                    </p:set>
                                    <p:animEffect transition="in" filter="barn(inVertical)">
                                      <p:cBhvr>
                                        <p:cTn id="88" dur="500"/>
                                        <p:tgtEl>
                                          <p:spTgt spid="25"/>
                                        </p:tgtEl>
                                      </p:cBhvr>
                                    </p:animEffect>
                                  </p:childTnLst>
                                </p:cTn>
                              </p:par>
                            </p:childTnLst>
                          </p:cTn>
                        </p:par>
                      </p:childTnLst>
                    </p:cTn>
                  </p:par>
                  <p:par>
                    <p:cTn id="89" fill="hold">
                      <p:stCondLst>
                        <p:cond delay="indefinite"/>
                      </p:stCondLst>
                      <p:childTnLst>
                        <p:par>
                          <p:cTn id="90" fill="hold">
                            <p:stCondLst>
                              <p:cond delay="0"/>
                            </p:stCondLst>
                            <p:childTnLst>
                              <p:par>
                                <p:cTn id="91" presetID="45" presetClass="entr" presetSubtype="0" fill="hold" nodeType="clickEffect">
                                  <p:stCondLst>
                                    <p:cond delay="0"/>
                                  </p:stCondLst>
                                  <p:childTnLst>
                                    <p:set>
                                      <p:cBhvr>
                                        <p:cTn id="92" dur="1" fill="hold">
                                          <p:stCondLst>
                                            <p:cond delay="0"/>
                                          </p:stCondLst>
                                        </p:cTn>
                                        <p:tgtEl>
                                          <p:spTgt spid="34"/>
                                        </p:tgtEl>
                                        <p:attrNameLst>
                                          <p:attrName>style.visibility</p:attrName>
                                        </p:attrNameLst>
                                      </p:cBhvr>
                                      <p:to>
                                        <p:strVal val="visible"/>
                                      </p:to>
                                    </p:set>
                                    <p:animEffect transition="in" filter="fade">
                                      <p:cBhvr>
                                        <p:cTn id="93" dur="2000"/>
                                        <p:tgtEl>
                                          <p:spTgt spid="34"/>
                                        </p:tgtEl>
                                      </p:cBhvr>
                                    </p:animEffect>
                                    <p:anim calcmode="lin" valueType="num">
                                      <p:cBhvr>
                                        <p:cTn id="94" dur="2000" fill="hold"/>
                                        <p:tgtEl>
                                          <p:spTgt spid="34"/>
                                        </p:tgtEl>
                                        <p:attrNameLst>
                                          <p:attrName>ppt_w</p:attrName>
                                        </p:attrNameLst>
                                      </p:cBhvr>
                                      <p:tavLst>
                                        <p:tav tm="0" fmla="#ppt_w*sin(2.5*pi*$)">
                                          <p:val>
                                            <p:fltVal val="0"/>
                                          </p:val>
                                        </p:tav>
                                        <p:tav tm="100000">
                                          <p:val>
                                            <p:fltVal val="1"/>
                                          </p:val>
                                        </p:tav>
                                      </p:tavLst>
                                    </p:anim>
                                    <p:anim calcmode="lin" valueType="num">
                                      <p:cBhvr>
                                        <p:cTn id="95" dur="2000" fill="hold"/>
                                        <p:tgtEl>
                                          <p:spTgt spid="34"/>
                                        </p:tgtEl>
                                        <p:attrNameLst>
                                          <p:attrName>ppt_h</p:attrName>
                                        </p:attrNameLst>
                                      </p:cBhvr>
                                      <p:tavLst>
                                        <p:tav tm="0">
                                          <p:val>
                                            <p:strVal val="#ppt_h"/>
                                          </p:val>
                                        </p:tav>
                                        <p:tav tm="100000">
                                          <p:val>
                                            <p:strVal val="#ppt_h"/>
                                          </p:val>
                                        </p:tav>
                                      </p:tavLst>
                                    </p:anim>
                                  </p:childTnLst>
                                </p:cTn>
                              </p:par>
                            </p:childTnLst>
                          </p:cTn>
                        </p:par>
                      </p:childTnLst>
                    </p:cTn>
                  </p:par>
                  <p:par>
                    <p:cTn id="96" fill="hold">
                      <p:stCondLst>
                        <p:cond delay="indefinite"/>
                      </p:stCondLst>
                      <p:childTnLst>
                        <p:par>
                          <p:cTn id="97" fill="hold">
                            <p:stCondLst>
                              <p:cond delay="0"/>
                            </p:stCondLst>
                            <p:childTnLst>
                              <p:par>
                                <p:cTn id="98" presetID="26" presetClass="entr" presetSubtype="0" fill="hold" nodeType="clickEffect">
                                  <p:stCondLst>
                                    <p:cond delay="0"/>
                                  </p:stCondLst>
                                  <p:childTnLst>
                                    <p:set>
                                      <p:cBhvr>
                                        <p:cTn id="99" dur="1" fill="hold">
                                          <p:stCondLst>
                                            <p:cond delay="0"/>
                                          </p:stCondLst>
                                        </p:cTn>
                                        <p:tgtEl>
                                          <p:spTgt spid="22"/>
                                        </p:tgtEl>
                                        <p:attrNameLst>
                                          <p:attrName>style.visibility</p:attrName>
                                        </p:attrNameLst>
                                      </p:cBhvr>
                                      <p:to>
                                        <p:strVal val="visible"/>
                                      </p:to>
                                    </p:set>
                                    <p:animEffect transition="in" filter="wipe(down)">
                                      <p:cBhvr>
                                        <p:cTn id="100" dur="580">
                                          <p:stCondLst>
                                            <p:cond delay="0"/>
                                          </p:stCondLst>
                                        </p:cTn>
                                        <p:tgtEl>
                                          <p:spTgt spid="22"/>
                                        </p:tgtEl>
                                      </p:cBhvr>
                                    </p:animEffect>
                                    <p:anim calcmode="lin" valueType="num">
                                      <p:cBhvr>
                                        <p:cTn id="101"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102"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103"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104"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105"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106" dur="26">
                                          <p:stCondLst>
                                            <p:cond delay="650"/>
                                          </p:stCondLst>
                                        </p:cTn>
                                        <p:tgtEl>
                                          <p:spTgt spid="22"/>
                                        </p:tgtEl>
                                      </p:cBhvr>
                                      <p:to x="100000" y="60000"/>
                                    </p:animScale>
                                    <p:animScale>
                                      <p:cBhvr>
                                        <p:cTn id="107" dur="166" decel="50000">
                                          <p:stCondLst>
                                            <p:cond delay="676"/>
                                          </p:stCondLst>
                                        </p:cTn>
                                        <p:tgtEl>
                                          <p:spTgt spid="22"/>
                                        </p:tgtEl>
                                      </p:cBhvr>
                                      <p:to x="100000" y="100000"/>
                                    </p:animScale>
                                    <p:animScale>
                                      <p:cBhvr>
                                        <p:cTn id="108" dur="26">
                                          <p:stCondLst>
                                            <p:cond delay="1312"/>
                                          </p:stCondLst>
                                        </p:cTn>
                                        <p:tgtEl>
                                          <p:spTgt spid="22"/>
                                        </p:tgtEl>
                                      </p:cBhvr>
                                      <p:to x="100000" y="80000"/>
                                    </p:animScale>
                                    <p:animScale>
                                      <p:cBhvr>
                                        <p:cTn id="109" dur="166" decel="50000">
                                          <p:stCondLst>
                                            <p:cond delay="1338"/>
                                          </p:stCondLst>
                                        </p:cTn>
                                        <p:tgtEl>
                                          <p:spTgt spid="22"/>
                                        </p:tgtEl>
                                      </p:cBhvr>
                                      <p:to x="100000" y="100000"/>
                                    </p:animScale>
                                    <p:animScale>
                                      <p:cBhvr>
                                        <p:cTn id="110" dur="26">
                                          <p:stCondLst>
                                            <p:cond delay="1642"/>
                                          </p:stCondLst>
                                        </p:cTn>
                                        <p:tgtEl>
                                          <p:spTgt spid="22"/>
                                        </p:tgtEl>
                                      </p:cBhvr>
                                      <p:to x="100000" y="90000"/>
                                    </p:animScale>
                                    <p:animScale>
                                      <p:cBhvr>
                                        <p:cTn id="111" dur="166" decel="50000">
                                          <p:stCondLst>
                                            <p:cond delay="1668"/>
                                          </p:stCondLst>
                                        </p:cTn>
                                        <p:tgtEl>
                                          <p:spTgt spid="22"/>
                                        </p:tgtEl>
                                      </p:cBhvr>
                                      <p:to x="100000" y="100000"/>
                                    </p:animScale>
                                    <p:animScale>
                                      <p:cBhvr>
                                        <p:cTn id="112" dur="26">
                                          <p:stCondLst>
                                            <p:cond delay="1808"/>
                                          </p:stCondLst>
                                        </p:cTn>
                                        <p:tgtEl>
                                          <p:spTgt spid="22"/>
                                        </p:tgtEl>
                                      </p:cBhvr>
                                      <p:to x="100000" y="95000"/>
                                    </p:animScale>
                                    <p:animScale>
                                      <p:cBhvr>
                                        <p:cTn id="113" dur="166" decel="50000">
                                          <p:stCondLst>
                                            <p:cond delay="1834"/>
                                          </p:stCondLst>
                                        </p:cTn>
                                        <p:tgtEl>
                                          <p:spTgt spid="22"/>
                                        </p:tgtEl>
                                      </p:cBhvr>
                                      <p:to x="100000" y="100000"/>
                                    </p:animScale>
                                  </p:childTnLst>
                                </p:cTn>
                              </p:par>
                            </p:childTnLst>
                          </p:cTn>
                        </p:par>
                      </p:childTnLst>
                    </p:cTn>
                  </p:par>
                  <p:par>
                    <p:cTn id="114" fill="hold">
                      <p:stCondLst>
                        <p:cond delay="indefinite"/>
                      </p:stCondLst>
                      <p:childTnLst>
                        <p:par>
                          <p:cTn id="115" fill="hold">
                            <p:stCondLst>
                              <p:cond delay="0"/>
                            </p:stCondLst>
                            <p:childTnLst>
                              <p:par>
                                <p:cTn id="116" presetID="42" presetClass="entr" presetSubtype="0" fill="hold" nodeType="clickEffect">
                                  <p:stCondLst>
                                    <p:cond delay="0"/>
                                  </p:stCondLst>
                                  <p:childTnLst>
                                    <p:set>
                                      <p:cBhvr>
                                        <p:cTn id="117" dur="1" fill="hold">
                                          <p:stCondLst>
                                            <p:cond delay="0"/>
                                          </p:stCondLst>
                                        </p:cTn>
                                        <p:tgtEl>
                                          <p:spTgt spid="31"/>
                                        </p:tgtEl>
                                        <p:attrNameLst>
                                          <p:attrName>style.visibility</p:attrName>
                                        </p:attrNameLst>
                                      </p:cBhvr>
                                      <p:to>
                                        <p:strVal val="visible"/>
                                      </p:to>
                                    </p:set>
                                    <p:animEffect transition="in" filter="fade">
                                      <p:cBhvr>
                                        <p:cTn id="118" dur="1000"/>
                                        <p:tgtEl>
                                          <p:spTgt spid="31"/>
                                        </p:tgtEl>
                                      </p:cBhvr>
                                    </p:animEffect>
                                    <p:anim calcmode="lin" valueType="num">
                                      <p:cBhvr>
                                        <p:cTn id="119" dur="1000" fill="hold"/>
                                        <p:tgtEl>
                                          <p:spTgt spid="31"/>
                                        </p:tgtEl>
                                        <p:attrNameLst>
                                          <p:attrName>ppt_x</p:attrName>
                                        </p:attrNameLst>
                                      </p:cBhvr>
                                      <p:tavLst>
                                        <p:tav tm="0">
                                          <p:val>
                                            <p:strVal val="#ppt_x"/>
                                          </p:val>
                                        </p:tav>
                                        <p:tav tm="100000">
                                          <p:val>
                                            <p:strVal val="#ppt_x"/>
                                          </p:val>
                                        </p:tav>
                                      </p:tavLst>
                                    </p:anim>
                                    <p:anim calcmode="lin" valueType="num">
                                      <p:cBhvr>
                                        <p:cTn id="12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6" presetClass="entr" presetSubtype="16" fill="hold" nodeType="clickEffect">
                                  <p:stCondLst>
                                    <p:cond delay="0"/>
                                  </p:stCondLst>
                                  <p:childTnLst>
                                    <p:set>
                                      <p:cBhvr>
                                        <p:cTn id="124" dur="1" fill="hold">
                                          <p:stCondLst>
                                            <p:cond delay="0"/>
                                          </p:stCondLst>
                                        </p:cTn>
                                        <p:tgtEl>
                                          <p:spTgt spid="37"/>
                                        </p:tgtEl>
                                        <p:attrNameLst>
                                          <p:attrName>style.visibility</p:attrName>
                                        </p:attrNameLst>
                                      </p:cBhvr>
                                      <p:to>
                                        <p:strVal val="visible"/>
                                      </p:to>
                                    </p:set>
                                    <p:animEffect transition="in" filter="circle(in)">
                                      <p:cBhvr>
                                        <p:cTn id="125" dur="2000"/>
                                        <p:tgtEl>
                                          <p:spTgt spid="37"/>
                                        </p:tgtEl>
                                      </p:cBhvr>
                                    </p:animEffect>
                                  </p:childTnLst>
                                </p:cTn>
                              </p:par>
                            </p:childTnLst>
                          </p:cTn>
                        </p:par>
                      </p:childTnLst>
                    </p:cTn>
                  </p:par>
                  <p:par>
                    <p:cTn id="126" fill="hold">
                      <p:stCondLst>
                        <p:cond delay="indefinite"/>
                      </p:stCondLst>
                      <p:childTnLst>
                        <p:par>
                          <p:cTn id="127" fill="hold">
                            <p:stCondLst>
                              <p:cond delay="0"/>
                            </p:stCondLst>
                            <p:childTnLst>
                              <p:par>
                                <p:cTn id="128" presetID="26" presetClass="entr" presetSubtype="0" fill="hold" nodeType="clickEffect">
                                  <p:stCondLst>
                                    <p:cond delay="0"/>
                                  </p:stCondLst>
                                  <p:childTnLst>
                                    <p:set>
                                      <p:cBhvr>
                                        <p:cTn id="129" dur="1" fill="hold">
                                          <p:stCondLst>
                                            <p:cond delay="0"/>
                                          </p:stCondLst>
                                        </p:cTn>
                                        <p:tgtEl>
                                          <p:spTgt spid="40"/>
                                        </p:tgtEl>
                                        <p:attrNameLst>
                                          <p:attrName>style.visibility</p:attrName>
                                        </p:attrNameLst>
                                      </p:cBhvr>
                                      <p:to>
                                        <p:strVal val="visible"/>
                                      </p:to>
                                    </p:set>
                                    <p:animEffect transition="in" filter="wipe(down)">
                                      <p:cBhvr>
                                        <p:cTn id="130" dur="580">
                                          <p:stCondLst>
                                            <p:cond delay="0"/>
                                          </p:stCondLst>
                                        </p:cTn>
                                        <p:tgtEl>
                                          <p:spTgt spid="40"/>
                                        </p:tgtEl>
                                      </p:cBhvr>
                                    </p:animEffect>
                                    <p:anim calcmode="lin" valueType="num">
                                      <p:cBhvr>
                                        <p:cTn id="131" dur="1822" tmFilter="0,0; 0.14,0.36; 0.43,0.73; 0.71,0.91; 1.0,1.0">
                                          <p:stCondLst>
                                            <p:cond delay="0"/>
                                          </p:stCondLst>
                                        </p:cTn>
                                        <p:tgtEl>
                                          <p:spTgt spid="40"/>
                                        </p:tgtEl>
                                        <p:attrNameLst>
                                          <p:attrName>ppt_x</p:attrName>
                                        </p:attrNameLst>
                                      </p:cBhvr>
                                      <p:tavLst>
                                        <p:tav tm="0">
                                          <p:val>
                                            <p:strVal val="#ppt_x-0.25"/>
                                          </p:val>
                                        </p:tav>
                                        <p:tav tm="100000">
                                          <p:val>
                                            <p:strVal val="#ppt_x"/>
                                          </p:val>
                                        </p:tav>
                                      </p:tavLst>
                                    </p:anim>
                                    <p:anim calcmode="lin" valueType="num">
                                      <p:cBhvr>
                                        <p:cTn id="132" dur="664" tmFilter="0.0,0.0; 0.25,0.07; 0.50,0.2; 0.75,0.467; 1.0,1.0">
                                          <p:stCondLst>
                                            <p:cond delay="0"/>
                                          </p:stCondLst>
                                        </p:cTn>
                                        <p:tgtEl>
                                          <p:spTgt spid="40"/>
                                        </p:tgtEl>
                                        <p:attrNameLst>
                                          <p:attrName>ppt_y</p:attrName>
                                        </p:attrNameLst>
                                      </p:cBhvr>
                                      <p:tavLst>
                                        <p:tav tm="0" fmla="#ppt_y-sin(pi*$)/3">
                                          <p:val>
                                            <p:fltVal val="0.5"/>
                                          </p:val>
                                        </p:tav>
                                        <p:tav tm="100000">
                                          <p:val>
                                            <p:fltVal val="1"/>
                                          </p:val>
                                        </p:tav>
                                      </p:tavLst>
                                    </p:anim>
                                    <p:anim calcmode="lin" valueType="num">
                                      <p:cBhvr>
                                        <p:cTn id="133" dur="664" tmFilter="0, 0; 0.125,0.2665; 0.25,0.4; 0.375,0.465; 0.5,0.5;  0.625,0.535; 0.75,0.6; 0.875,0.7335; 1,1">
                                          <p:stCondLst>
                                            <p:cond delay="664"/>
                                          </p:stCondLst>
                                        </p:cTn>
                                        <p:tgtEl>
                                          <p:spTgt spid="40"/>
                                        </p:tgtEl>
                                        <p:attrNameLst>
                                          <p:attrName>ppt_y</p:attrName>
                                        </p:attrNameLst>
                                      </p:cBhvr>
                                      <p:tavLst>
                                        <p:tav tm="0" fmla="#ppt_y-sin(pi*$)/9">
                                          <p:val>
                                            <p:fltVal val="0"/>
                                          </p:val>
                                        </p:tav>
                                        <p:tav tm="100000">
                                          <p:val>
                                            <p:fltVal val="1"/>
                                          </p:val>
                                        </p:tav>
                                      </p:tavLst>
                                    </p:anim>
                                    <p:anim calcmode="lin" valueType="num">
                                      <p:cBhvr>
                                        <p:cTn id="134" dur="332" tmFilter="0, 0; 0.125,0.2665; 0.25,0.4; 0.375,0.465; 0.5,0.5;  0.625,0.535; 0.75,0.6; 0.875,0.7335; 1,1">
                                          <p:stCondLst>
                                            <p:cond delay="1324"/>
                                          </p:stCondLst>
                                        </p:cTn>
                                        <p:tgtEl>
                                          <p:spTgt spid="40"/>
                                        </p:tgtEl>
                                        <p:attrNameLst>
                                          <p:attrName>ppt_y</p:attrName>
                                        </p:attrNameLst>
                                      </p:cBhvr>
                                      <p:tavLst>
                                        <p:tav tm="0" fmla="#ppt_y-sin(pi*$)/27">
                                          <p:val>
                                            <p:fltVal val="0"/>
                                          </p:val>
                                        </p:tav>
                                        <p:tav tm="100000">
                                          <p:val>
                                            <p:fltVal val="1"/>
                                          </p:val>
                                        </p:tav>
                                      </p:tavLst>
                                    </p:anim>
                                    <p:anim calcmode="lin" valueType="num">
                                      <p:cBhvr>
                                        <p:cTn id="135" dur="164" tmFilter="0, 0; 0.125,0.2665; 0.25,0.4; 0.375,0.465; 0.5,0.5;  0.625,0.535; 0.75,0.6; 0.875,0.7335; 1,1">
                                          <p:stCondLst>
                                            <p:cond delay="1656"/>
                                          </p:stCondLst>
                                        </p:cTn>
                                        <p:tgtEl>
                                          <p:spTgt spid="40"/>
                                        </p:tgtEl>
                                        <p:attrNameLst>
                                          <p:attrName>ppt_y</p:attrName>
                                        </p:attrNameLst>
                                      </p:cBhvr>
                                      <p:tavLst>
                                        <p:tav tm="0" fmla="#ppt_y-sin(pi*$)/81">
                                          <p:val>
                                            <p:fltVal val="0"/>
                                          </p:val>
                                        </p:tav>
                                        <p:tav tm="100000">
                                          <p:val>
                                            <p:fltVal val="1"/>
                                          </p:val>
                                        </p:tav>
                                      </p:tavLst>
                                    </p:anim>
                                    <p:animScale>
                                      <p:cBhvr>
                                        <p:cTn id="136" dur="26">
                                          <p:stCondLst>
                                            <p:cond delay="650"/>
                                          </p:stCondLst>
                                        </p:cTn>
                                        <p:tgtEl>
                                          <p:spTgt spid="40"/>
                                        </p:tgtEl>
                                      </p:cBhvr>
                                      <p:to x="100000" y="60000"/>
                                    </p:animScale>
                                    <p:animScale>
                                      <p:cBhvr>
                                        <p:cTn id="137" dur="166" decel="50000">
                                          <p:stCondLst>
                                            <p:cond delay="676"/>
                                          </p:stCondLst>
                                        </p:cTn>
                                        <p:tgtEl>
                                          <p:spTgt spid="40"/>
                                        </p:tgtEl>
                                      </p:cBhvr>
                                      <p:to x="100000" y="100000"/>
                                    </p:animScale>
                                    <p:animScale>
                                      <p:cBhvr>
                                        <p:cTn id="138" dur="26">
                                          <p:stCondLst>
                                            <p:cond delay="1312"/>
                                          </p:stCondLst>
                                        </p:cTn>
                                        <p:tgtEl>
                                          <p:spTgt spid="40"/>
                                        </p:tgtEl>
                                      </p:cBhvr>
                                      <p:to x="100000" y="80000"/>
                                    </p:animScale>
                                    <p:animScale>
                                      <p:cBhvr>
                                        <p:cTn id="139" dur="166" decel="50000">
                                          <p:stCondLst>
                                            <p:cond delay="1338"/>
                                          </p:stCondLst>
                                        </p:cTn>
                                        <p:tgtEl>
                                          <p:spTgt spid="40"/>
                                        </p:tgtEl>
                                      </p:cBhvr>
                                      <p:to x="100000" y="100000"/>
                                    </p:animScale>
                                    <p:animScale>
                                      <p:cBhvr>
                                        <p:cTn id="140" dur="26">
                                          <p:stCondLst>
                                            <p:cond delay="1642"/>
                                          </p:stCondLst>
                                        </p:cTn>
                                        <p:tgtEl>
                                          <p:spTgt spid="40"/>
                                        </p:tgtEl>
                                      </p:cBhvr>
                                      <p:to x="100000" y="90000"/>
                                    </p:animScale>
                                    <p:animScale>
                                      <p:cBhvr>
                                        <p:cTn id="141" dur="166" decel="50000">
                                          <p:stCondLst>
                                            <p:cond delay="1668"/>
                                          </p:stCondLst>
                                        </p:cTn>
                                        <p:tgtEl>
                                          <p:spTgt spid="40"/>
                                        </p:tgtEl>
                                      </p:cBhvr>
                                      <p:to x="100000" y="100000"/>
                                    </p:animScale>
                                    <p:animScale>
                                      <p:cBhvr>
                                        <p:cTn id="142" dur="26">
                                          <p:stCondLst>
                                            <p:cond delay="1808"/>
                                          </p:stCondLst>
                                        </p:cTn>
                                        <p:tgtEl>
                                          <p:spTgt spid="40"/>
                                        </p:tgtEl>
                                      </p:cBhvr>
                                      <p:to x="100000" y="95000"/>
                                    </p:animScale>
                                    <p:animScale>
                                      <p:cBhvr>
                                        <p:cTn id="143" dur="166" decel="50000">
                                          <p:stCondLst>
                                            <p:cond delay="1834"/>
                                          </p:stCondLst>
                                        </p:cTn>
                                        <p:tgtEl>
                                          <p:spTgt spid="4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P spid="9" grpId="0"/>
      <p:bldP spid="10" grpId="0"/>
      <p:bldP spid="11" grpId="0"/>
      <p:bldP spid="12"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394446" y="336177"/>
            <a:ext cx="11613778" cy="4351338"/>
          </a:xfrm>
        </p:spPr>
        <p:txBody>
          <a:bodyPr>
            <a:noAutofit/>
          </a:bodyPr>
          <a:lstStyle/>
          <a:p>
            <a:pPr marL="0" indent="0">
              <a:lnSpc>
                <a:spcPct val="110000"/>
              </a:lnSpc>
              <a:buNone/>
            </a:pPr>
            <a:r>
              <a:rPr lang="en-US" smtClean="0">
                <a:latin typeface="+mj-lt"/>
              </a:rPr>
              <a:t>1. </a:t>
            </a:r>
            <a:r>
              <a:rPr lang="vi-VN" smtClean="0">
                <a:latin typeface="+mj-lt"/>
              </a:rPr>
              <a:t>Một </a:t>
            </a:r>
            <a:r>
              <a:rPr lang="vi-VN" dirty="0" smtClean="0">
                <a:latin typeface="+mj-lt"/>
              </a:rPr>
              <a:t>hôm, </a:t>
            </a:r>
            <a:r>
              <a:rPr lang="vi-VN" b="1" dirty="0" smtClean="0">
                <a:solidFill>
                  <a:srgbClr val="FF0000"/>
                </a:solidFill>
                <a:latin typeface="+mj-lt"/>
              </a:rPr>
              <a:t>Sẻ</a:t>
            </a:r>
            <a:r>
              <a:rPr lang="vi-VN" dirty="0" smtClean="0">
                <a:latin typeface="+mj-lt"/>
              </a:rPr>
              <a:t> được bà gửi cho một hộp hạt kê.</a:t>
            </a:r>
          </a:p>
          <a:p>
            <a:pPr marL="0" indent="0">
              <a:lnSpc>
                <a:spcPct val="110000"/>
              </a:lnSpc>
              <a:buNone/>
            </a:pPr>
            <a:r>
              <a:rPr lang="vi-VN" dirty="0" smtClean="0">
                <a:latin typeface="+mj-lt"/>
              </a:rPr>
              <a:t>5.</a:t>
            </a:r>
            <a:r>
              <a:rPr lang="vi-VN" b="1" dirty="0" smtClean="0">
                <a:latin typeface="+mj-lt"/>
              </a:rPr>
              <a:t> </a:t>
            </a:r>
            <a:r>
              <a:rPr lang="vi-VN" b="1" dirty="0" smtClean="0">
                <a:solidFill>
                  <a:srgbClr val="FF0000"/>
                </a:solidFill>
                <a:latin typeface="+mj-lt"/>
              </a:rPr>
              <a:t>Sẻ</a:t>
            </a:r>
            <a:r>
              <a:rPr lang="vi-VN" dirty="0" smtClean="0">
                <a:solidFill>
                  <a:srgbClr val="FF0000"/>
                </a:solidFill>
                <a:latin typeface="+mj-lt"/>
              </a:rPr>
              <a:t> </a:t>
            </a:r>
            <a:r>
              <a:rPr lang="vi-VN" dirty="0">
                <a:latin typeface="+mj-lt"/>
              </a:rPr>
              <a:t>không muốn chia cho </a:t>
            </a:r>
            <a:r>
              <a:rPr lang="vi-VN" b="1" dirty="0">
                <a:solidFill>
                  <a:srgbClr val="FF0000"/>
                </a:solidFill>
                <a:latin typeface="+mj-lt"/>
              </a:rPr>
              <a:t>Chích</a:t>
            </a:r>
            <a:r>
              <a:rPr lang="vi-VN" dirty="0">
                <a:latin typeface="+mj-lt"/>
              </a:rPr>
              <a:t>  cùng ăn.</a:t>
            </a:r>
          </a:p>
          <a:p>
            <a:pPr marL="0" indent="0">
              <a:lnSpc>
                <a:spcPct val="110000"/>
              </a:lnSpc>
              <a:buNone/>
            </a:pPr>
            <a:r>
              <a:rPr lang="vi-VN" dirty="0" smtClean="0">
                <a:latin typeface="+mj-lt"/>
              </a:rPr>
              <a:t>2</a:t>
            </a:r>
            <a:r>
              <a:rPr lang="vi-VN" b="1" smtClean="0">
                <a:latin typeface="+mj-lt"/>
              </a:rPr>
              <a:t>. </a:t>
            </a:r>
            <a:r>
              <a:rPr lang="en-US" smtClean="0">
                <a:latin typeface="Times New Roman" panose="02020603050405020304" pitchFamily="18" charset="0"/>
                <a:cs typeface="Times New Roman" panose="02020603050405020304" pitchFamily="18" charset="0"/>
              </a:rPr>
              <a:t>Thế là hằng ngày,</a:t>
            </a:r>
            <a:r>
              <a:rPr lang="en-US" smtClean="0">
                <a:solidFill>
                  <a:srgbClr val="FF0000"/>
                </a:solidFill>
                <a:latin typeface="Times New Roman" panose="02020603050405020304" pitchFamily="18" charset="0"/>
                <a:cs typeface="Times New Roman" panose="02020603050405020304" pitchFamily="18" charset="0"/>
              </a:rPr>
              <a:t> </a:t>
            </a:r>
            <a:r>
              <a:rPr lang="en-US" b="1" smtClean="0">
                <a:solidFill>
                  <a:srgbClr val="FF0000"/>
                </a:solidFill>
                <a:latin typeface="Times New Roman" panose="02020603050405020304" pitchFamily="18" charset="0"/>
                <a:cs typeface="Times New Roman" panose="02020603050405020304" pitchFamily="18" charset="0"/>
              </a:rPr>
              <a:t>Sẻ</a:t>
            </a:r>
            <a:r>
              <a:rPr lang="en-US" smtClean="0">
                <a:solidFill>
                  <a:srgbClr val="FF0000"/>
                </a:solidFill>
                <a:latin typeface="Times New Roman" panose="02020603050405020304" pitchFamily="18" charset="0"/>
                <a:cs typeface="Times New Roman" panose="02020603050405020304" pitchFamily="18" charset="0"/>
              </a:rPr>
              <a:t> </a:t>
            </a:r>
            <a:r>
              <a:rPr lang="en-US" smtClean="0">
                <a:latin typeface="Times New Roman" panose="02020603050405020304" pitchFamily="18" charset="0"/>
                <a:cs typeface="Times New Roman" panose="02020603050405020304" pitchFamily="18" charset="0"/>
              </a:rPr>
              <a:t>nằm trong tổ ăn hạt kê một mình</a:t>
            </a:r>
            <a:r>
              <a:rPr lang="vi-VN" smtClean="0">
                <a:latin typeface="Times New Roman" panose="02020603050405020304" pitchFamily="18" charset="0"/>
                <a:cs typeface="Times New Roman" panose="02020603050405020304" pitchFamily="18" charset="0"/>
              </a:rPr>
              <a:t>.</a:t>
            </a:r>
            <a:endParaRPr lang="vi-VN" dirty="0">
              <a:latin typeface="Times New Roman" panose="02020603050405020304" pitchFamily="18" charset="0"/>
              <a:cs typeface="Times New Roman" panose="02020603050405020304" pitchFamily="18" charset="0"/>
            </a:endParaRPr>
          </a:p>
          <a:p>
            <a:pPr marL="0" indent="0">
              <a:lnSpc>
                <a:spcPct val="110000"/>
              </a:lnSpc>
              <a:buNone/>
            </a:pPr>
            <a:r>
              <a:rPr lang="vi-VN" dirty="0" smtClean="0">
                <a:latin typeface="+mj-lt"/>
              </a:rPr>
              <a:t>4</a:t>
            </a:r>
            <a:r>
              <a:rPr lang="vi-VN" smtClean="0">
                <a:latin typeface="+mj-lt"/>
              </a:rPr>
              <a:t>. </a:t>
            </a:r>
            <a:r>
              <a:rPr lang="en-US" smtClean="0">
                <a:latin typeface="Times New Roman" panose="02020603050405020304" pitchFamily="18" charset="0"/>
                <a:cs typeface="Times New Roman" panose="02020603050405020304" pitchFamily="18" charset="0"/>
              </a:rPr>
              <a:t>Khi ăn hết, </a:t>
            </a:r>
            <a:r>
              <a:rPr lang="en-US" b="1" smtClean="0">
                <a:solidFill>
                  <a:srgbClr val="FF0000"/>
                </a:solidFill>
                <a:latin typeface="Times New Roman" panose="02020603050405020304" pitchFamily="18" charset="0"/>
                <a:cs typeface="Times New Roman" panose="02020603050405020304" pitchFamily="18" charset="0"/>
              </a:rPr>
              <a:t>Sẻ</a:t>
            </a:r>
            <a:r>
              <a:rPr lang="en-US" smtClean="0">
                <a:latin typeface="Times New Roman" panose="02020603050405020304" pitchFamily="18" charset="0"/>
                <a:cs typeface="Times New Roman" panose="02020603050405020304" pitchFamily="18" charset="0"/>
              </a:rPr>
              <a:t> bèn quẳng chiếc hộp đi</a:t>
            </a:r>
            <a:r>
              <a:rPr lang="vi-VN" smtClean="0">
                <a:latin typeface="Times New Roman" panose="02020603050405020304" pitchFamily="18" charset="0"/>
                <a:cs typeface="Times New Roman" panose="02020603050405020304" pitchFamily="18" charset="0"/>
              </a:rPr>
              <a:t>.</a:t>
            </a:r>
            <a:endParaRPr lang="vi-VN" dirty="0">
              <a:latin typeface="Times New Roman" panose="02020603050405020304" pitchFamily="18" charset="0"/>
              <a:cs typeface="Times New Roman" panose="02020603050405020304" pitchFamily="18" charset="0"/>
            </a:endParaRPr>
          </a:p>
          <a:p>
            <a:pPr marL="0" indent="0">
              <a:lnSpc>
                <a:spcPct val="110000"/>
              </a:lnSpc>
              <a:buNone/>
            </a:pPr>
            <a:r>
              <a:rPr lang="vi-VN" dirty="0" smtClean="0">
                <a:latin typeface="+mj-lt"/>
              </a:rPr>
              <a:t>7</a:t>
            </a:r>
            <a:r>
              <a:rPr lang="vi-VN" b="1" smtClean="0">
                <a:latin typeface="+mj-lt"/>
              </a:rPr>
              <a:t>. </a:t>
            </a:r>
            <a:r>
              <a:rPr lang="vi-VN">
                <a:latin typeface="+mj-lt"/>
              </a:rPr>
              <a:t>Gió đưa những hạt kê còn sót trong hộp bay xa. </a:t>
            </a:r>
            <a:endParaRPr lang="en-US" smtClean="0">
              <a:latin typeface="+mj-lt"/>
            </a:endParaRPr>
          </a:p>
          <a:p>
            <a:pPr marL="0" indent="0">
              <a:lnSpc>
                <a:spcPct val="110000"/>
              </a:lnSpc>
              <a:buNone/>
            </a:pPr>
            <a:r>
              <a:rPr lang="vi-VN" smtClean="0">
                <a:latin typeface="+mj-lt"/>
              </a:rPr>
              <a:t>3. </a:t>
            </a:r>
            <a:r>
              <a:rPr lang="en-US" b="1" smtClean="0">
                <a:solidFill>
                  <a:srgbClr val="FF0000"/>
                </a:solidFill>
                <a:latin typeface="Times New Roman" panose="02020603050405020304" pitchFamily="18" charset="0"/>
                <a:cs typeface="Times New Roman" panose="02020603050405020304" pitchFamily="18" charset="0"/>
              </a:rPr>
              <a:t>Chích</a:t>
            </a:r>
            <a:r>
              <a:rPr lang="en-US" smtClean="0">
                <a:latin typeface="Times New Roman" panose="02020603050405020304" pitchFamily="18" charset="0"/>
                <a:cs typeface="Times New Roman" panose="02020603050405020304" pitchFamily="18" charset="0"/>
              </a:rPr>
              <a:t> đi kiếm mồi, tìm được những hạt kê ngon lành ấy</a:t>
            </a:r>
            <a:endParaRPr lang="vi-VN" dirty="0">
              <a:latin typeface="Times New Roman" panose="02020603050405020304" pitchFamily="18" charset="0"/>
              <a:cs typeface="Times New Roman" panose="02020603050405020304" pitchFamily="18" charset="0"/>
            </a:endParaRPr>
          </a:p>
          <a:p>
            <a:pPr marL="0" indent="0">
              <a:lnSpc>
                <a:spcPct val="110000"/>
              </a:lnSpc>
              <a:buNone/>
            </a:pPr>
            <a:r>
              <a:rPr lang="vi-VN" dirty="0" smtClean="0">
                <a:latin typeface="+mj-lt"/>
              </a:rPr>
              <a:t>6. </a:t>
            </a:r>
            <a:r>
              <a:rPr lang="vi-VN" b="1" dirty="0" smtClean="0">
                <a:solidFill>
                  <a:srgbClr val="FF0000"/>
                </a:solidFill>
                <a:latin typeface="+mj-lt"/>
              </a:rPr>
              <a:t>Chích </a:t>
            </a:r>
            <a:r>
              <a:rPr lang="vi-VN" dirty="0" smtClean="0">
                <a:latin typeface="+mj-lt"/>
              </a:rPr>
              <a:t> </a:t>
            </a:r>
            <a:r>
              <a:rPr lang="vi-VN" dirty="0">
                <a:latin typeface="+mj-lt"/>
              </a:rPr>
              <a:t>bèn gói cẩn thận những hạt kê còn sót lại vào một chiếc lá, rồi đi tìm người bạn thân của mình.</a:t>
            </a:r>
          </a:p>
          <a:p>
            <a:pPr marL="0" indent="0">
              <a:lnSpc>
                <a:spcPct val="110000"/>
              </a:lnSpc>
              <a:buNone/>
            </a:pPr>
            <a:r>
              <a:rPr lang="vi-VN" dirty="0" smtClean="0">
                <a:latin typeface="+mj-lt"/>
              </a:rPr>
              <a:t>8. </a:t>
            </a:r>
            <a:r>
              <a:rPr lang="vi-VN" b="1" dirty="0" smtClean="0">
                <a:solidFill>
                  <a:srgbClr val="FF0000"/>
                </a:solidFill>
                <a:latin typeface="+mj-lt"/>
              </a:rPr>
              <a:t>Chích </a:t>
            </a:r>
            <a:r>
              <a:rPr lang="vi-VN" dirty="0">
                <a:latin typeface="+mj-lt"/>
              </a:rPr>
              <a:t>vui vẻ đưa cho </a:t>
            </a:r>
            <a:r>
              <a:rPr lang="vi-VN" b="1" dirty="0">
                <a:solidFill>
                  <a:srgbClr val="FF0000"/>
                </a:solidFill>
                <a:latin typeface="+mj-lt"/>
              </a:rPr>
              <a:t>Sẻ</a:t>
            </a:r>
            <a:r>
              <a:rPr lang="vi-VN" dirty="0">
                <a:latin typeface="+mj-lt"/>
              </a:rPr>
              <a:t> một nửa</a:t>
            </a:r>
            <a:r>
              <a:rPr lang="vi-VN" dirty="0" smtClean="0">
                <a:latin typeface="+mj-lt"/>
              </a:rPr>
              <a:t>.</a:t>
            </a:r>
            <a:endParaRPr lang="vi-VN" dirty="0">
              <a:latin typeface="+mj-lt"/>
            </a:endParaRPr>
          </a:p>
          <a:p>
            <a:pPr marL="0" indent="0">
              <a:lnSpc>
                <a:spcPct val="110000"/>
              </a:lnSpc>
              <a:buNone/>
            </a:pPr>
            <a:r>
              <a:rPr lang="vi-VN" dirty="0" smtClean="0">
                <a:latin typeface="+mj-lt"/>
              </a:rPr>
              <a:t>9. </a:t>
            </a:r>
            <a:r>
              <a:rPr lang="vi-VN" b="1" dirty="0" smtClean="0">
                <a:solidFill>
                  <a:srgbClr val="FF0000"/>
                </a:solidFill>
                <a:latin typeface="+mj-lt"/>
              </a:rPr>
              <a:t>Sẻ</a:t>
            </a:r>
            <a:r>
              <a:rPr lang="vi-VN" dirty="0" smtClean="0">
                <a:latin typeface="+mj-lt"/>
              </a:rPr>
              <a:t> ngượng nghịu nhận quà của </a:t>
            </a:r>
            <a:r>
              <a:rPr lang="vi-VN" b="1" dirty="0" smtClean="0">
                <a:solidFill>
                  <a:srgbClr val="FF0000"/>
                </a:solidFill>
                <a:latin typeface="+mj-lt"/>
              </a:rPr>
              <a:t>Chích</a:t>
            </a:r>
            <a:r>
              <a:rPr lang="vi-VN" dirty="0" smtClean="0">
                <a:latin typeface="+mj-lt"/>
              </a:rPr>
              <a:t> và tự nhủ : ‘‘ </a:t>
            </a:r>
            <a:r>
              <a:rPr lang="vi-VN" b="1" dirty="0" smtClean="0">
                <a:solidFill>
                  <a:srgbClr val="FF0000"/>
                </a:solidFill>
                <a:latin typeface="+mj-lt"/>
              </a:rPr>
              <a:t>Chích</a:t>
            </a:r>
            <a:r>
              <a:rPr lang="vi-VN" dirty="0" smtClean="0">
                <a:latin typeface="+mj-lt"/>
              </a:rPr>
              <a:t>  đã cho mình một bài học quý về tình bạn.’’</a:t>
            </a:r>
          </a:p>
          <a:p>
            <a:pPr marL="514350" indent="-514350">
              <a:lnSpc>
                <a:spcPct val="110000"/>
              </a:lnSpc>
              <a:buAutoNum type="arabicPeriod"/>
            </a:pPr>
            <a:endParaRPr lang="en-US" dirty="0">
              <a:latin typeface="+mj-lt"/>
            </a:endParaRPr>
          </a:p>
        </p:txBody>
      </p:sp>
    </p:spTree>
    <p:extLst>
      <p:ext uri="{BB962C8B-B14F-4D97-AF65-F5344CB8AC3E}">
        <p14:creationId xmlns:p14="http://schemas.microsoft.com/office/powerpoint/2010/main" val="7794346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TotalTime>
  <Words>790</Words>
  <Application>Microsoft Office PowerPoint</Application>
  <PresentationFormat>Widescreen</PresentationFormat>
  <Paragraphs>78</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Tập làm văn:  Kể lại hành động của nhân vật</vt:lpstr>
      <vt:lpstr>I. Nhận xét</vt:lpstr>
      <vt:lpstr>PowerPoint Presentation</vt:lpstr>
      <vt:lpstr>PowerPoint Presentation</vt:lpstr>
      <vt:lpstr>II. Ghi nhớ</vt:lpstr>
      <vt:lpstr>III. Luyện tập</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làm văn:  Kể lại hành động của nhân vật</dc:title>
  <dc:creator>Windows 10 Version 2</dc:creator>
  <cp:lastModifiedBy>Admin</cp:lastModifiedBy>
  <cp:revision>41</cp:revision>
  <dcterms:created xsi:type="dcterms:W3CDTF">2019-09-08T04:06:03Z</dcterms:created>
  <dcterms:modified xsi:type="dcterms:W3CDTF">2021-09-25T00:54:21Z</dcterms:modified>
</cp:coreProperties>
</file>